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8288000" cy="10287000"/>
  <p:notesSz cx="6858000" cy="9144000"/>
  <p:embeddedFontLst>
    <p:embeddedFont>
      <p:font typeface="Telegraf" panose="020B0604020202020204" charset="0"/>
      <p:regular r:id="rId15"/>
    </p:embeddedFont>
    <p:embeddedFont>
      <p:font typeface="Telegraf Bold" panose="020B0604020202020204" charset="0"/>
      <p:regular r:id="rId16"/>
    </p:embeddedFont>
    <p:embeddedFont>
      <p:font typeface="Telegraf Ultra-Bold" panose="020B0604020202020204" charset="0"/>
      <p:regular r:id="rId17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39" d="100"/>
          <a:sy n="39" d="100"/>
        </p:scale>
        <p:origin x="1488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3.fntdata"/><Relationship Id="rId2" Type="http://schemas.openxmlformats.org/officeDocument/2006/relationships/slide" Target="slides/slide1.xml"/><Relationship Id="rId16" Type="http://schemas.openxmlformats.org/officeDocument/2006/relationships/font" Target="fonts/font2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1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9C88E22-10F2-496C-9741-A083F3A6E2AA}" type="datetimeFigureOut">
              <a:rPr lang="en-GB" smtClean="0"/>
              <a:t>24/02/2025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48D7F0-D856-423B-94A2-636911A5E46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90752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48D7F0-D856-423B-94A2-636911A5E46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81388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D48D7F0-D856-423B-94A2-636911A5E46F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3530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2/24/2025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sv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9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sv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.sv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1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3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3"/>
            <a:stretch>
              <a:fillRect t="-9333" b="-9333"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228600" y="1265877"/>
            <a:ext cx="15398319" cy="5096820"/>
            <a:chOff x="0" y="0"/>
            <a:chExt cx="4055524" cy="134237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055524" cy="1342372"/>
            </a:xfrm>
            <a:custGeom>
              <a:avLst/>
              <a:gdLst/>
              <a:ahLst/>
              <a:cxnLst/>
              <a:rect l="l" t="t" r="r" b="b"/>
              <a:pathLst>
                <a:path w="4055524" h="1342372">
                  <a:moveTo>
                    <a:pt x="0" y="0"/>
                  </a:moveTo>
                  <a:lnTo>
                    <a:pt x="4055524" y="0"/>
                  </a:lnTo>
                  <a:lnTo>
                    <a:pt x="4055524" y="1342372"/>
                  </a:lnTo>
                  <a:lnTo>
                    <a:pt x="0" y="1342372"/>
                  </a:lnTo>
                  <a:close/>
                </a:path>
              </a:pathLst>
            </a:custGeom>
            <a:solidFill>
              <a:srgbClr val="1E7042">
                <a:alpha val="89804"/>
              </a:srgbClr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4055524" cy="140904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rot="-1199392">
            <a:off x="-4855332" y="-2605340"/>
            <a:ext cx="16883865" cy="9539384"/>
          </a:xfrm>
          <a:custGeom>
            <a:avLst/>
            <a:gdLst/>
            <a:ahLst/>
            <a:cxnLst/>
            <a:rect l="l" t="t" r="r" b="b"/>
            <a:pathLst>
              <a:path w="16883865" h="9539384">
                <a:moveTo>
                  <a:pt x="0" y="0"/>
                </a:moveTo>
                <a:lnTo>
                  <a:pt x="16883865" y="0"/>
                </a:lnTo>
                <a:lnTo>
                  <a:pt x="16883865" y="9539384"/>
                </a:lnTo>
                <a:lnTo>
                  <a:pt x="0" y="953938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0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grpSp>
        <p:nvGrpSpPr>
          <p:cNvPr id="7" name="Group 7"/>
          <p:cNvGrpSpPr/>
          <p:nvPr/>
        </p:nvGrpSpPr>
        <p:grpSpPr>
          <a:xfrm>
            <a:off x="1732444" y="3297050"/>
            <a:ext cx="122392" cy="429165"/>
            <a:chOff x="0" y="0"/>
            <a:chExt cx="159850" cy="560512"/>
          </a:xfrm>
        </p:grpSpPr>
        <p:sp>
          <p:nvSpPr>
            <p:cNvPr id="8" name="Freeform 8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9" name="TextBox 9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10" name="TextBox 10"/>
          <p:cNvSpPr txBox="1"/>
          <p:nvPr/>
        </p:nvSpPr>
        <p:spPr>
          <a:xfrm>
            <a:off x="1721705" y="1782583"/>
            <a:ext cx="9078431" cy="1418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741"/>
              </a:lnSpc>
              <a:spcBef>
                <a:spcPct val="0"/>
              </a:spcBef>
            </a:pPr>
            <a:r>
              <a:rPr lang="en-US" sz="4100" dirty="0">
                <a:solidFill>
                  <a:srgbClr val="FAFAFA"/>
                </a:solidFill>
                <a:latin typeface="Telegraf"/>
                <a:ea typeface="Telegraf"/>
                <a:cs typeface="Telegraf"/>
                <a:sym typeface="Telegraf"/>
              </a:rPr>
              <a:t>Name &amp; ID: Awa Keita, 2132061 </a:t>
            </a:r>
          </a:p>
          <a:p>
            <a:pPr algn="l">
              <a:lnSpc>
                <a:spcPts val="5741"/>
              </a:lnSpc>
              <a:spcBef>
                <a:spcPct val="0"/>
              </a:spcBef>
            </a:pPr>
            <a:r>
              <a:rPr lang="en-US" sz="4100" dirty="0">
                <a:solidFill>
                  <a:srgbClr val="FAFAFA"/>
                </a:solidFill>
                <a:latin typeface="Telegraf"/>
                <a:ea typeface="Telegraf"/>
                <a:cs typeface="Telegraf"/>
                <a:sym typeface="Telegraf"/>
              </a:rPr>
              <a:t>Lecture’s Name:</a:t>
            </a:r>
            <a:r>
              <a:rPr lang="en-US" sz="4100" b="1" dirty="0">
                <a:solidFill>
                  <a:srgbClr val="FAFAFA"/>
                </a:solidFill>
                <a:latin typeface="Telegraf"/>
                <a:ea typeface="Telegraf"/>
                <a:cs typeface="Telegraf"/>
                <a:sym typeface="Telegraf"/>
              </a:rPr>
              <a:t> </a:t>
            </a:r>
            <a:r>
              <a:rPr lang="en-US" sz="4100" dirty="0">
                <a:solidFill>
                  <a:srgbClr val="FAFAFA"/>
                </a:solidFill>
                <a:latin typeface="Telegraf"/>
                <a:ea typeface="Telegraf"/>
                <a:cs typeface="Telegraf"/>
                <a:sym typeface="Telegraf"/>
              </a:rPr>
              <a:t>Natalie Brailsford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21705" y="4793042"/>
            <a:ext cx="9983786" cy="141801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5741"/>
              </a:lnSpc>
              <a:spcBef>
                <a:spcPct val="0"/>
              </a:spcBef>
            </a:pPr>
            <a:endParaRPr lang="en-US" sz="4100" b="1" dirty="0">
              <a:solidFill>
                <a:srgbClr val="FAFAFA"/>
              </a:solidFill>
              <a:latin typeface="Telegraf Bold"/>
              <a:ea typeface="Telegraf Bold"/>
              <a:cs typeface="Telegraf Bold"/>
              <a:sym typeface="Telegraf Bold"/>
            </a:endParaRPr>
          </a:p>
          <a:p>
            <a:pPr algn="l">
              <a:lnSpc>
                <a:spcPts val="5741"/>
              </a:lnSpc>
              <a:spcBef>
                <a:spcPct val="0"/>
              </a:spcBef>
            </a:pPr>
            <a:r>
              <a:rPr lang="en-US" sz="4100" b="1" dirty="0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Date: 24</a:t>
            </a:r>
            <a:r>
              <a:rPr lang="en-US" sz="4100" b="1" baseline="30000" dirty="0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th</a:t>
            </a:r>
            <a:r>
              <a:rPr lang="en-US" sz="4100" b="1" dirty="0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 February 2025  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32444" y="3687708"/>
            <a:ext cx="12589101" cy="181434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7279"/>
              </a:lnSpc>
              <a:spcBef>
                <a:spcPct val="0"/>
              </a:spcBef>
            </a:pPr>
            <a:r>
              <a:rPr lang="en-US" sz="5199" b="1" dirty="0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The Role of Sustainability in the Hotel </a:t>
            </a:r>
          </a:p>
          <a:p>
            <a:pPr algn="l">
              <a:lnSpc>
                <a:spcPts val="7279"/>
              </a:lnSpc>
              <a:spcBef>
                <a:spcPct val="0"/>
              </a:spcBef>
            </a:pPr>
            <a:r>
              <a:rPr lang="en-US" sz="5199" b="1" dirty="0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Industry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3" name="Group 3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6792" y="-3644508"/>
            <a:ext cx="8860328" cy="913023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Ultra-Bold"/>
                <a:ea typeface="Telegraf Ultra-Bold"/>
                <a:cs typeface="Telegraf Ultra-Bold"/>
                <a:sym typeface="Telegraf Ultra-Bold"/>
              </a:rPr>
              <a:t>01</a:t>
            </a:r>
          </a:p>
        </p:txBody>
      </p:sp>
      <p:sp>
        <p:nvSpPr>
          <p:cNvPr id="8" name="Freeform 8"/>
          <p:cNvSpPr/>
          <p:nvPr/>
        </p:nvSpPr>
        <p:spPr>
          <a:xfrm rot="-1199392">
            <a:off x="5173522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TextBox 9"/>
          <p:cNvSpPr txBox="1"/>
          <p:nvPr/>
        </p:nvSpPr>
        <p:spPr>
          <a:xfrm>
            <a:off x="1783619" y="3083690"/>
            <a:ext cx="9942020" cy="50876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Sustainability is a critical issue in the hospitality industry due to its environmental impact.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Hotels consume significant energy, water, and generate waste, making sustainability essential for long-term industry viability.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Consumers are increasingly choosing eco-friendly hotels, pushing businesses to adopt greener practices (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Gossling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&amp; 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Peeters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2019).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This presentation explores how sustainability affects hotels through a PESTLE analysis, highlighting key challenges and solutions (Jones et al., 2020).</a:t>
            </a:r>
          </a:p>
          <a:p>
            <a:pPr algn="l">
              <a:lnSpc>
                <a:spcPts val="3080"/>
              </a:lnSpc>
              <a:spcBef>
                <a:spcPct val="0"/>
              </a:spcBef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880258" y="2012474"/>
            <a:ext cx="5547646" cy="878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Introduction</a:t>
            </a:r>
          </a:p>
        </p:txBody>
      </p:sp>
      <p:sp>
        <p:nvSpPr>
          <p:cNvPr id="11" name="Freeform 11"/>
          <p:cNvSpPr/>
          <p:nvPr/>
        </p:nvSpPr>
        <p:spPr>
          <a:xfrm>
            <a:off x="10333476" y="2390159"/>
            <a:ext cx="11435132" cy="8847933"/>
          </a:xfrm>
          <a:custGeom>
            <a:avLst/>
            <a:gdLst/>
            <a:ahLst/>
            <a:cxnLst/>
            <a:rect l="l" t="t" r="r" b="b"/>
            <a:pathLst>
              <a:path w="11435132" h="8847933">
                <a:moveTo>
                  <a:pt x="0" y="0"/>
                </a:moveTo>
                <a:lnTo>
                  <a:pt x="11435132" y="0"/>
                </a:lnTo>
                <a:lnTo>
                  <a:pt x="11435132" y="8847933"/>
                </a:lnTo>
                <a:lnTo>
                  <a:pt x="0" y="884793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2" name="AutoShape 12"/>
          <p:cNvSpPr/>
          <p:nvPr/>
        </p:nvSpPr>
        <p:spPr>
          <a:xfrm>
            <a:off x="4298279" y="8952231"/>
            <a:ext cx="5152598" cy="952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946792" y="-3644508"/>
            <a:ext cx="8860328" cy="180255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02</a:t>
            </a:r>
          </a:p>
        </p:txBody>
      </p:sp>
      <p:sp>
        <p:nvSpPr>
          <p:cNvPr id="3" name="Freeform 3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4" name="AutoShape 4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AutoShape 5"/>
          <p:cNvSpPr/>
          <p:nvPr/>
        </p:nvSpPr>
        <p:spPr>
          <a:xfrm>
            <a:off x="4298279" y="8952231"/>
            <a:ext cx="5152598" cy="952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6" name="Group 6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9" name="TextBox 9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03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993387" y="994807"/>
            <a:ext cx="10004772" cy="2573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The Chosen Contemporary Theme - Sustainability</a:t>
            </a:r>
          </a:p>
          <a:p>
            <a:pPr algn="l">
              <a:lnSpc>
                <a:spcPts val="6719"/>
              </a:lnSpc>
              <a:spcBef>
                <a:spcPct val="0"/>
              </a:spcBef>
            </a:pPr>
            <a:endParaRPr lang="en-US" sz="4800" b="1">
              <a:solidFill>
                <a:srgbClr val="0D0A1E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585396" y="3138884"/>
            <a:ext cx="9047219" cy="58686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Definition: Sustainability in hospitality refers to practices that reduce environmental impact while maintaining economic and social responsibility.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Relevance: Hotels contribute significantly to energy consumption, waste production, and water usage, making sustainability essential (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Bohdanowicz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&amp; 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Zientara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2019).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Industry Trends: Green certifications, eco-friendly architecture, and energy-efficient operations are becoming standard practices (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Robinot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&amp; 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Giannelloni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2018).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Consumer Influence: Guests increasingly prefer sustainable accommodations, pushing hotels to adopt responsible practices.</a:t>
            </a:r>
          </a:p>
          <a:p>
            <a:pPr algn="l">
              <a:lnSpc>
                <a:spcPts val="3080"/>
              </a:lnSpc>
              <a:spcBef>
                <a:spcPct val="0"/>
              </a:spcBef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1614354" y="2204242"/>
            <a:ext cx="5300916" cy="6633054"/>
          </a:xfrm>
          <a:custGeom>
            <a:avLst/>
            <a:gdLst/>
            <a:ahLst/>
            <a:cxnLst/>
            <a:rect l="l" t="t" r="r" b="b"/>
            <a:pathLst>
              <a:path w="5300916" h="6633054">
                <a:moveTo>
                  <a:pt x="0" y="0"/>
                </a:moveTo>
                <a:lnTo>
                  <a:pt x="5300915" y="0"/>
                </a:lnTo>
                <a:lnTo>
                  <a:pt x="5300915" y="6633054"/>
                </a:lnTo>
                <a:lnTo>
                  <a:pt x="0" y="6633054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83" y="8947786"/>
            <a:ext cx="12224068" cy="952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5" name="TextBox 5"/>
          <p:cNvSpPr txBox="1"/>
          <p:nvPr/>
        </p:nvSpPr>
        <p:spPr>
          <a:xfrm>
            <a:off x="9992513" y="2364289"/>
            <a:ext cx="6529839" cy="54781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Key Theories: Triple Bottom Line (People, Planet, Profit) and Sustainable Tourism Theory.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Industry Findings: Hotels implementing sustainability see cost reductions and increased customer satisfaction (Sloan et al., 2020).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Regulatory Influence: Governments enforce green policies, pushing hotels to adopt sustainability practices (Hall &amp; 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Gossling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2019).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Challenges: High initial costs and operational adjustments hinder widespread adoption.</a:t>
            </a:r>
          </a:p>
          <a:p>
            <a:pPr algn="l">
              <a:lnSpc>
                <a:spcPts val="3080"/>
              </a:lnSpc>
              <a:spcBef>
                <a:spcPct val="0"/>
              </a:spcBef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6" name="Freeform 6"/>
          <p:cNvSpPr/>
          <p:nvPr/>
        </p:nvSpPr>
        <p:spPr>
          <a:xfrm flipH="1">
            <a:off x="14606136" y="1189298"/>
            <a:ext cx="2340540" cy="2483331"/>
          </a:xfrm>
          <a:custGeom>
            <a:avLst/>
            <a:gdLst/>
            <a:ahLst/>
            <a:cxnLst/>
            <a:rect l="l" t="t" r="r" b="b"/>
            <a:pathLst>
              <a:path w="2340540" h="2483331">
                <a:moveTo>
                  <a:pt x="2340540" y="0"/>
                </a:moveTo>
                <a:lnTo>
                  <a:pt x="0" y="0"/>
                </a:lnTo>
                <a:lnTo>
                  <a:pt x="0" y="2483331"/>
                </a:lnTo>
                <a:lnTo>
                  <a:pt x="2340540" y="2483331"/>
                </a:lnTo>
                <a:lnTo>
                  <a:pt x="234054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1754197" y="3074279"/>
            <a:ext cx="6152567" cy="5125298"/>
          </a:xfrm>
          <a:custGeom>
            <a:avLst/>
            <a:gdLst/>
            <a:ahLst/>
            <a:cxnLst/>
            <a:rect l="l" t="t" r="r" b="b"/>
            <a:pathLst>
              <a:path w="6152567" h="5125298">
                <a:moveTo>
                  <a:pt x="0" y="0"/>
                </a:moveTo>
                <a:lnTo>
                  <a:pt x="6152567" y="0"/>
                </a:lnTo>
                <a:lnTo>
                  <a:pt x="6152567" y="5125298"/>
                </a:lnTo>
                <a:lnTo>
                  <a:pt x="0" y="5125298"/>
                </a:lnTo>
                <a:lnTo>
                  <a:pt x="0" y="0"/>
                </a:lnTo>
                <a:close/>
              </a:path>
            </a:pathLst>
          </a:custGeom>
          <a:blipFill>
            <a:blip r:embed="rId6"/>
            <a:stretch>
              <a:fillRect/>
            </a:stretch>
          </a:blipFill>
        </p:spPr>
      </p:sp>
      <p:sp>
        <p:nvSpPr>
          <p:cNvPr id="8" name="TextBox 8"/>
          <p:cNvSpPr txBox="1"/>
          <p:nvPr/>
        </p:nvSpPr>
        <p:spPr>
          <a:xfrm>
            <a:off x="1592900" y="1541843"/>
            <a:ext cx="6475161" cy="9340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639"/>
              </a:lnSpc>
            </a:pPr>
            <a:r>
              <a:rPr lang="en-US" sz="2599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Literature Review Overview</a:t>
            </a:r>
          </a:p>
          <a:p>
            <a:pPr algn="l">
              <a:lnSpc>
                <a:spcPts val="3639"/>
              </a:lnSpc>
              <a:spcBef>
                <a:spcPct val="0"/>
              </a:spcBef>
            </a:pPr>
            <a:endParaRPr lang="en-US" sz="2599" b="1">
              <a:solidFill>
                <a:srgbClr val="0D0A1E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04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83" y="8952549"/>
            <a:ext cx="5152590" cy="889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946792" y="-3644508"/>
            <a:ext cx="8860328" cy="180255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03</a:t>
            </a:r>
          </a:p>
        </p:txBody>
      </p:sp>
      <p:sp>
        <p:nvSpPr>
          <p:cNvPr id="9" name="Freeform 9"/>
          <p:cNvSpPr/>
          <p:nvPr/>
        </p:nvSpPr>
        <p:spPr>
          <a:xfrm>
            <a:off x="10946792" y="2753962"/>
            <a:ext cx="6587318" cy="6212239"/>
          </a:xfrm>
          <a:custGeom>
            <a:avLst/>
            <a:gdLst/>
            <a:ahLst/>
            <a:cxnLst/>
            <a:rect l="l" t="t" r="r" b="b"/>
            <a:pathLst>
              <a:path w="6587318" h="6212239">
                <a:moveTo>
                  <a:pt x="0" y="0"/>
                </a:moveTo>
                <a:lnTo>
                  <a:pt x="6587318" y="0"/>
                </a:lnTo>
                <a:lnTo>
                  <a:pt x="6587318" y="6212239"/>
                </a:lnTo>
                <a:lnTo>
                  <a:pt x="0" y="621223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  <p:sp>
        <p:nvSpPr>
          <p:cNvPr id="10" name="TextBox 10"/>
          <p:cNvSpPr txBox="1"/>
          <p:nvPr/>
        </p:nvSpPr>
        <p:spPr>
          <a:xfrm>
            <a:off x="1585396" y="3443559"/>
            <a:ext cx="8736155" cy="554074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Definition: 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PESTLE framework analyzes external factors influencing sustainability in the hotel industry.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Purpose: 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Helps hotels assess political, economic, social, technological, legal, and environmental drivers.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Relevance: 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Sustainability initiatives are shaped by government policies, consumer behavior, technological advancements, and legal requirements (Grant, 2020).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Strategic Value: 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Hotels use PESTLE to anticipate market trends and align sustainability efforts with industry regulations (Evans et al., 2019).</a:t>
            </a:r>
          </a:p>
          <a:p>
            <a:pPr algn="l">
              <a:lnSpc>
                <a:spcPts val="3080"/>
              </a:lnSpc>
              <a:spcBef>
                <a:spcPct val="0"/>
              </a:spcBef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05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83619" y="1250904"/>
            <a:ext cx="5547646" cy="1725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PESTLE Analysis Introduction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AutoShape 2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3" name="AutoShape 3"/>
          <p:cNvSpPr/>
          <p:nvPr/>
        </p:nvSpPr>
        <p:spPr>
          <a:xfrm>
            <a:off x="4298283" y="8952549"/>
            <a:ext cx="12224068" cy="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Freeform 4"/>
          <p:cNvSpPr/>
          <p:nvPr/>
        </p:nvSpPr>
        <p:spPr>
          <a:xfrm>
            <a:off x="7626922" y="2317274"/>
            <a:ext cx="8766649" cy="5358176"/>
          </a:xfrm>
          <a:custGeom>
            <a:avLst/>
            <a:gdLst/>
            <a:ahLst/>
            <a:cxnLst/>
            <a:rect l="l" t="t" r="r" b="b"/>
            <a:pathLst>
              <a:path w="8766649" h="5358176">
                <a:moveTo>
                  <a:pt x="0" y="0"/>
                </a:moveTo>
                <a:lnTo>
                  <a:pt x="8766649" y="0"/>
                </a:lnTo>
                <a:lnTo>
                  <a:pt x="8766649" y="5358175"/>
                </a:lnTo>
                <a:lnTo>
                  <a:pt x="0" y="535817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5" name="TextBox 5"/>
          <p:cNvSpPr txBox="1"/>
          <p:nvPr/>
        </p:nvSpPr>
        <p:spPr>
          <a:xfrm>
            <a:off x="11069613" y="4504226"/>
            <a:ext cx="1912805" cy="47688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639"/>
              </a:lnSpc>
              <a:spcBef>
                <a:spcPct val="0"/>
              </a:spcBef>
            </a:pPr>
            <a:r>
              <a:rPr lang="en-US" sz="2599" b="1">
                <a:solidFill>
                  <a:srgbClr val="000000"/>
                </a:solidFill>
                <a:latin typeface="Telegraf Bold"/>
                <a:ea typeface="Telegraf Bold"/>
                <a:cs typeface="Telegraf Bold"/>
                <a:sym typeface="Telegraf Bold"/>
              </a:rPr>
              <a:t>HOTELS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118472" y="4704251"/>
            <a:ext cx="2626156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Political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3305437" y="4704251"/>
            <a:ext cx="2621402" cy="542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4199"/>
              </a:lnSpc>
              <a:spcBef>
                <a:spcPct val="0"/>
              </a:spcBef>
            </a:pPr>
            <a:r>
              <a:rPr lang="en-US" sz="2999">
                <a:solidFill>
                  <a:srgbClr val="000000"/>
                </a:solidFill>
                <a:latin typeface="Telegraf"/>
                <a:ea typeface="Telegraf"/>
                <a:cs typeface="Telegraf"/>
                <a:sym typeface="Telegraf"/>
              </a:rPr>
              <a:t>Economical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468322" y="1364255"/>
            <a:ext cx="5547646" cy="13335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040"/>
              </a:lnSpc>
            </a:pPr>
            <a:r>
              <a:rPr lang="en-US" sz="4200" b="1" dirty="0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Political &amp; Economic Impacts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468321" y="3238511"/>
            <a:ext cx="4856261" cy="536935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196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Political Factors:</a:t>
            </a:r>
          </a:p>
          <a:p>
            <a:pPr algn="l">
              <a:lnSpc>
                <a:spcPts val="196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Government regulations on carbon emissions and waste management.</a:t>
            </a:r>
          </a:p>
          <a:p>
            <a:pPr algn="l">
              <a:lnSpc>
                <a:spcPts val="196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Policies promoting green certifications and incentives for sustainable hotels (Jones &amp; Lockwood, 2021).</a:t>
            </a:r>
          </a:p>
          <a:p>
            <a:pPr algn="l">
              <a:lnSpc>
                <a:spcPts val="196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196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Economic Factors:</a:t>
            </a:r>
          </a:p>
          <a:p>
            <a:pPr algn="l">
              <a:lnSpc>
                <a:spcPts val="196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Cost savings through energy efficiency and waste reduction.</a:t>
            </a:r>
          </a:p>
          <a:p>
            <a:pPr algn="l">
              <a:lnSpc>
                <a:spcPts val="196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High initial investment in sustainable technology remains a challenge (Henderson, 2020).</a:t>
            </a:r>
          </a:p>
          <a:p>
            <a:pPr algn="l">
              <a:lnSpc>
                <a:spcPts val="196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196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Industry Response:</a:t>
            </a:r>
          </a:p>
          <a:p>
            <a:pPr algn="l">
              <a:lnSpc>
                <a:spcPts val="196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Hotels adopt renewable energy, sustainable sourcing, and eco-certifications to align with policies and improve financial sustainability.</a:t>
            </a:r>
          </a:p>
          <a:p>
            <a:pPr algn="l">
              <a:lnSpc>
                <a:spcPts val="1960"/>
              </a:lnSpc>
              <a:spcBef>
                <a:spcPct val="0"/>
              </a:spcBef>
            </a:pPr>
            <a:endParaRPr lang="en-US" sz="14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1" name="Freeform 11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10999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79" y="8952231"/>
            <a:ext cx="5152598" cy="952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946792" y="-3644508"/>
            <a:ext cx="9536689" cy="9096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04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85396" y="3776929"/>
            <a:ext cx="8736155" cy="5517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Social Factors: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Rising consumer demand for eco-friendly hotels and ethical tourism.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Corporate Social Responsibility (CSR) as a competitive advantage (Mason &amp; Hopkins, 2020).</a:t>
            </a:r>
          </a:p>
          <a:p>
            <a:pPr algn="l">
              <a:lnSpc>
                <a:spcPts val="2659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659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Technological Factors: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Smart energy systems, AI-driven sustainability solutions, and waste management innovations.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Renewable energy integration, such as solar panels and water-saving technologies (Chen et al., 2019).</a:t>
            </a:r>
          </a:p>
          <a:p>
            <a:pPr algn="l">
              <a:lnSpc>
                <a:spcPts val="2659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659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Industry Response: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Hotels leverage sustainability certifications and digital solutions to attract eco-conscious travelers.</a:t>
            </a:r>
          </a:p>
          <a:p>
            <a:pPr algn="l">
              <a:lnSpc>
                <a:spcPts val="2659"/>
              </a:lnSpc>
              <a:spcBef>
                <a:spcPct val="0"/>
              </a:spcBef>
            </a:pPr>
            <a:endParaRPr lang="en-US" sz="1899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83619" y="876300"/>
            <a:ext cx="5547646" cy="257365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Social &amp; Technological Impacts</a:t>
            </a:r>
          </a:p>
        </p:txBody>
      </p:sp>
      <p:sp>
        <p:nvSpPr>
          <p:cNvPr id="12" name="Freeform 12"/>
          <p:cNvSpPr/>
          <p:nvPr/>
        </p:nvSpPr>
        <p:spPr>
          <a:xfrm>
            <a:off x="11366469" y="1147878"/>
            <a:ext cx="5930931" cy="7967547"/>
          </a:xfrm>
          <a:custGeom>
            <a:avLst/>
            <a:gdLst/>
            <a:ahLst/>
            <a:cxnLst/>
            <a:rect l="l" t="t" r="r" b="b"/>
            <a:pathLst>
              <a:path w="5930931" h="7967547">
                <a:moveTo>
                  <a:pt x="0" y="0"/>
                </a:moveTo>
                <a:lnTo>
                  <a:pt x="5930931" y="0"/>
                </a:lnTo>
                <a:lnTo>
                  <a:pt x="5930931" y="7967547"/>
                </a:lnTo>
                <a:lnTo>
                  <a:pt x="0" y="7967547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79" y="8952231"/>
            <a:ext cx="5152598" cy="952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946792" y="-3644508"/>
            <a:ext cx="9186847" cy="9096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05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85396" y="3097900"/>
            <a:ext cx="8736155" cy="55177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659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Legal Factors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: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Stricter environmental laws on carbon emissions, water usage, and waste disposal.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Compliance with sustainability certifications like LEED an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Green Key (Davidson &amp; Sahota, 2021).</a:t>
            </a:r>
          </a:p>
          <a:p>
            <a:pPr algn="l">
              <a:lnSpc>
                <a:spcPts val="2659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659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Environmental Factors: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Climate change pressures hotels to reduce energy consumption and waste.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Shift towards eco-friendly building materials and sustainable supply chains (</a:t>
            </a:r>
            <a:r>
              <a:rPr lang="en-US" sz="22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Gossling</a:t>
            </a: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&amp; Hall, 2020).</a:t>
            </a:r>
          </a:p>
          <a:p>
            <a:pPr algn="l">
              <a:lnSpc>
                <a:spcPts val="2659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659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Industry Response:</a:t>
            </a:r>
          </a:p>
          <a:p>
            <a:pPr algn="l">
              <a:lnSpc>
                <a:spcPts val="2659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Hotels implement waste management strategies, carbon offset programs, and biodiversity conservation efforts.</a:t>
            </a:r>
          </a:p>
          <a:p>
            <a:pPr algn="l">
              <a:lnSpc>
                <a:spcPts val="2659"/>
              </a:lnSpc>
              <a:spcBef>
                <a:spcPct val="0"/>
              </a:spcBef>
            </a:pPr>
            <a:endParaRPr lang="en-US" sz="1899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08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974337" y="507253"/>
            <a:ext cx="5547646" cy="34213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</a:pPr>
            <a:r>
              <a:rPr lang="en-US" sz="4800" b="1" dirty="0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Legal &amp; Environmental Impacts</a:t>
            </a:r>
          </a:p>
          <a:p>
            <a:pPr algn="l">
              <a:lnSpc>
                <a:spcPts val="6719"/>
              </a:lnSpc>
              <a:spcBef>
                <a:spcPct val="0"/>
              </a:spcBef>
            </a:pPr>
            <a:endParaRPr lang="en-US" sz="4800" b="1" dirty="0">
              <a:solidFill>
                <a:srgbClr val="0D0A1E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0789364" y="1464676"/>
            <a:ext cx="9344274" cy="7784099"/>
          </a:xfrm>
          <a:custGeom>
            <a:avLst/>
            <a:gdLst/>
            <a:ahLst/>
            <a:cxnLst/>
            <a:rect l="l" t="t" r="r" b="b"/>
            <a:pathLst>
              <a:path w="9344274" h="7784099">
                <a:moveTo>
                  <a:pt x="0" y="0"/>
                </a:moveTo>
                <a:lnTo>
                  <a:pt x="9344275" y="0"/>
                </a:lnTo>
                <a:lnTo>
                  <a:pt x="9344275" y="7784099"/>
                </a:lnTo>
                <a:lnTo>
                  <a:pt x="0" y="7784099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83" y="8952549"/>
            <a:ext cx="5152590" cy="889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946792" y="-3644508"/>
            <a:ext cx="9186847" cy="9096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06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85396" y="2849144"/>
            <a:ext cx="8375703" cy="633583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Key Findings:</a:t>
            </a: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Sustainability enhances cost efficiency, customer satisfaction, and brand reputation.</a:t>
            </a: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Hotels adopting green technologies see long-term financial benefits (Chan &amp; Hsu, 2020).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Challenges:</a:t>
            </a: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High initial costs for energy-efficient systems and sustainable infrastructure.</a:t>
            </a: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 Resistance to change and lack of staff training in sustainability practices (Torres &amp; Holland, 2019).</a:t>
            </a:r>
          </a:p>
          <a:p>
            <a:pPr algn="l">
              <a:lnSpc>
                <a:spcPts val="308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3080"/>
              </a:lnSpc>
            </a:pPr>
            <a:r>
              <a:rPr lang="en-US" sz="2200" b="1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Industry Response:</a:t>
            </a:r>
          </a:p>
          <a:p>
            <a:pPr algn="l">
              <a:lnSpc>
                <a:spcPts val="308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Increasing government incentives and training programs to encourage sustainability adoption.</a:t>
            </a:r>
          </a:p>
          <a:p>
            <a:pPr algn="l">
              <a:lnSpc>
                <a:spcPts val="3080"/>
              </a:lnSpc>
              <a:spcBef>
                <a:spcPct val="0"/>
              </a:spcBef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09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80258" y="2069624"/>
            <a:ext cx="5547646" cy="110236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339"/>
              </a:lnSpc>
            </a:pPr>
            <a:r>
              <a:rPr lang="en-US" sz="3099" b="1" spc="-77" dirty="0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Key Findings &amp; Challenges</a:t>
            </a:r>
          </a:p>
          <a:p>
            <a:pPr algn="l">
              <a:lnSpc>
                <a:spcPts val="4339"/>
              </a:lnSpc>
              <a:spcBef>
                <a:spcPct val="0"/>
              </a:spcBef>
            </a:pPr>
            <a:endParaRPr lang="en-US" sz="3099" b="1" spc="-77" dirty="0">
              <a:solidFill>
                <a:srgbClr val="0D0A1E"/>
              </a:solidFill>
              <a:latin typeface="Telegraf Bold"/>
              <a:ea typeface="Telegraf Bold"/>
              <a:cs typeface="Telegraf Bold"/>
              <a:sym typeface="Telegraf Bold"/>
            </a:endParaRPr>
          </a:p>
        </p:txBody>
      </p:sp>
      <p:sp>
        <p:nvSpPr>
          <p:cNvPr id="12" name="Freeform 12"/>
          <p:cNvSpPr/>
          <p:nvPr/>
        </p:nvSpPr>
        <p:spPr>
          <a:xfrm>
            <a:off x="11730186" y="1147878"/>
            <a:ext cx="5325696" cy="8110422"/>
          </a:xfrm>
          <a:custGeom>
            <a:avLst/>
            <a:gdLst/>
            <a:ahLst/>
            <a:cxnLst/>
            <a:rect l="l" t="t" r="r" b="b"/>
            <a:pathLst>
              <a:path w="5325696" h="8110422">
                <a:moveTo>
                  <a:pt x="0" y="0"/>
                </a:moveTo>
                <a:lnTo>
                  <a:pt x="5325696" y="0"/>
                </a:lnTo>
                <a:lnTo>
                  <a:pt x="5325696" y="8110422"/>
                </a:lnTo>
                <a:lnTo>
                  <a:pt x="0" y="8110422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79" y="8952231"/>
            <a:ext cx="5152598" cy="9525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585396" y="2294143"/>
            <a:ext cx="122392" cy="429165"/>
            <a:chOff x="0" y="0"/>
            <a:chExt cx="159850" cy="5605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159850" cy="560512"/>
            </a:xfrm>
            <a:custGeom>
              <a:avLst/>
              <a:gdLst/>
              <a:ahLst/>
              <a:cxnLst/>
              <a:rect l="l" t="t" r="r" b="b"/>
              <a:pathLst>
                <a:path w="159850" h="560512">
                  <a:moveTo>
                    <a:pt x="0" y="0"/>
                  </a:moveTo>
                  <a:lnTo>
                    <a:pt x="159850" y="0"/>
                  </a:lnTo>
                  <a:lnTo>
                    <a:pt x="159850" y="560512"/>
                  </a:lnTo>
                  <a:lnTo>
                    <a:pt x="0" y="560512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159850" cy="6271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946792" y="-3644508"/>
            <a:ext cx="9186847" cy="9096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08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585396" y="2957133"/>
            <a:ext cx="8690996" cy="57231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80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Sustainability is a key driver for the future of the hotel industry, influencing operations, consumer behavior, and profitability.</a:t>
            </a:r>
          </a:p>
          <a:p>
            <a:pPr algn="l">
              <a:lnSpc>
                <a:spcPts val="280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80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The PESTLE analysis highlights how political regulations, economic challenges, and social trends shape sustainability efforts.</a:t>
            </a:r>
          </a:p>
          <a:p>
            <a:pPr algn="l">
              <a:lnSpc>
                <a:spcPts val="280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80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Technology and legal frameworks play a crucial role in ensuring compliance and operational efficiency.</a:t>
            </a:r>
          </a:p>
          <a:p>
            <a:pPr algn="l">
              <a:lnSpc>
                <a:spcPts val="280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80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Hotels must prioritize investment in energy-efficient systems, waste reduction, and renewable energy solutions.</a:t>
            </a:r>
          </a:p>
          <a:p>
            <a:pPr algn="l">
              <a:lnSpc>
                <a:spcPts val="2800"/>
              </a:lnSpc>
            </a:pPr>
            <a:endParaRPr lang="en-US" sz="22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800"/>
              </a:lnSpc>
            </a:pPr>
            <a:r>
              <a:rPr lang="en-US" sz="22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Future industry success depends on balancing profitability with environmental responsibility through innovation and policy adaptation.</a:t>
            </a:r>
          </a:p>
          <a:p>
            <a:pPr algn="l">
              <a:lnSpc>
                <a:spcPts val="2800"/>
              </a:lnSpc>
              <a:spcBef>
                <a:spcPct val="0"/>
              </a:spcBef>
            </a:pPr>
            <a:endParaRPr lang="en-US" sz="20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10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880258" y="2079149"/>
            <a:ext cx="5547646" cy="49339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3779"/>
              </a:lnSpc>
              <a:spcBef>
                <a:spcPct val="0"/>
              </a:spcBef>
            </a:pPr>
            <a:r>
              <a:rPr lang="en-US" sz="2700" b="1" spc="-67" dirty="0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 Conclusion &amp; Recommendations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639683" y="2446530"/>
            <a:ext cx="9021342" cy="6529197"/>
          </a:xfrm>
          <a:custGeom>
            <a:avLst/>
            <a:gdLst/>
            <a:ahLst/>
            <a:cxnLst/>
            <a:rect l="l" t="t" r="r" b="b"/>
            <a:pathLst>
              <a:path w="9021342" h="6529197">
                <a:moveTo>
                  <a:pt x="0" y="0"/>
                </a:moveTo>
                <a:lnTo>
                  <a:pt x="9021342" y="0"/>
                </a:lnTo>
                <a:lnTo>
                  <a:pt x="9021342" y="6529196"/>
                </a:lnTo>
                <a:lnTo>
                  <a:pt x="0" y="6529196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10999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3" name="AutoShape 3"/>
          <p:cNvSpPr/>
          <p:nvPr/>
        </p:nvSpPr>
        <p:spPr>
          <a:xfrm rot="5400000">
            <a:off x="1834638" y="8937626"/>
            <a:ext cx="317498" cy="0"/>
          </a:xfrm>
          <a:prstGeom prst="line">
            <a:avLst/>
          </a:prstGeom>
          <a:ln w="38100" cap="flat">
            <a:solidFill>
              <a:srgbClr val="9CC453"/>
            </a:solidFill>
            <a:prstDash val="solid"/>
            <a:headEnd type="none" w="sm" len="sm"/>
            <a:tailEnd type="none" w="sm" len="sm"/>
          </a:ln>
        </p:spPr>
      </p:sp>
      <p:sp>
        <p:nvSpPr>
          <p:cNvPr id="4" name="AutoShape 4"/>
          <p:cNvSpPr/>
          <p:nvPr/>
        </p:nvSpPr>
        <p:spPr>
          <a:xfrm>
            <a:off x="4298283" y="8952549"/>
            <a:ext cx="5152590" cy="8890"/>
          </a:xfrm>
          <a:prstGeom prst="line">
            <a:avLst/>
          </a:prstGeom>
          <a:ln w="9525" cap="flat">
            <a:solidFill>
              <a:srgbClr val="000000"/>
            </a:solidFill>
            <a:prstDash val="solid"/>
            <a:headEnd type="none" w="sm" len="sm"/>
            <a:tailEnd type="none" w="sm" len="sm"/>
          </a:ln>
        </p:spPr>
      </p:sp>
      <p:grpSp>
        <p:nvGrpSpPr>
          <p:cNvPr id="5" name="Group 5"/>
          <p:cNvGrpSpPr/>
          <p:nvPr/>
        </p:nvGrpSpPr>
        <p:grpSpPr>
          <a:xfrm>
            <a:off x="1324883" y="0"/>
            <a:ext cx="47625" cy="1216091"/>
            <a:chOff x="0" y="0"/>
            <a:chExt cx="62201" cy="1588277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62201" cy="1588277"/>
            </a:xfrm>
            <a:custGeom>
              <a:avLst/>
              <a:gdLst/>
              <a:ahLst/>
              <a:cxnLst/>
              <a:rect l="l" t="t" r="r" b="b"/>
              <a:pathLst>
                <a:path w="62201" h="1588277">
                  <a:moveTo>
                    <a:pt x="0" y="0"/>
                  </a:moveTo>
                  <a:lnTo>
                    <a:pt x="62201" y="0"/>
                  </a:lnTo>
                  <a:lnTo>
                    <a:pt x="62201" y="1588277"/>
                  </a:lnTo>
                  <a:lnTo>
                    <a:pt x="0" y="1588277"/>
                  </a:lnTo>
                  <a:close/>
                </a:path>
              </a:pathLst>
            </a:custGeom>
            <a:solidFill>
              <a:srgbClr val="9CC453"/>
            </a:solidFill>
          </p:spPr>
        </p:sp>
        <p:sp>
          <p:nvSpPr>
            <p:cNvPr id="7" name="TextBox 7"/>
            <p:cNvSpPr txBox="1"/>
            <p:nvPr/>
          </p:nvSpPr>
          <p:spPr>
            <a:xfrm>
              <a:off x="0" y="-66675"/>
              <a:ext cx="62201" cy="1654952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10946792" y="-3644508"/>
            <a:ext cx="9186847" cy="90963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0583"/>
              </a:lnSpc>
              <a:spcBef>
                <a:spcPct val="0"/>
              </a:spcBef>
            </a:pPr>
            <a:r>
              <a:rPr lang="en-US" sz="50417" b="1">
                <a:solidFill>
                  <a:srgbClr val="0D0A1E">
                    <a:alpha val="4706"/>
                  </a:srgbClr>
                </a:solidFill>
                <a:latin typeface="Telegraf Bold"/>
                <a:ea typeface="Telegraf Bold"/>
                <a:cs typeface="Telegraf Bold"/>
                <a:sym typeface="Telegraf Bold"/>
              </a:rPr>
              <a:t>07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0432" y="1168466"/>
            <a:ext cx="12307623" cy="121021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2100"/>
              </a:lnSpc>
            </a:pP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Gossling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S., &amp; </a:t>
            </a: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Peeters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P. (2019). Sustainable Tourism Futures: Perspectives on Global Environmental Change. Journal of Sustainable Tourism, 27(5), 721-738.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Jones, P., Hillier, D., &amp; Comfort, D. (2020). Sustainability in the Hospitality Industry: A Critical Review. Journal of Hospitality and Tourism Management, 45(3), 215-228</a:t>
            </a:r>
          </a:p>
          <a:p>
            <a:pPr algn="l">
              <a:lnSpc>
                <a:spcPts val="2100"/>
              </a:lnSpc>
            </a:pP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Bohdanowicz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P., &amp; </a:t>
            </a: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Zientara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P. (2019). Sustainable Hotel Practices: Impact on the Environment and Business Performance. International Journal of Hospitality Management, 82, 120-135.</a:t>
            </a:r>
          </a:p>
          <a:p>
            <a:pPr algn="l">
              <a:lnSpc>
                <a:spcPts val="2100"/>
              </a:lnSpc>
            </a:pP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Robinot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E., &amp; </a:t>
            </a: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Giannelloni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J. L. (2018). Do Hotels ™ Green Attributes Help Improve their Image? Tourism Management, 34(5), 512-520.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Hall, C. M., &amp; </a:t>
            </a: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Gossling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S. (2019). Sustainable Hospitality and Tourism Management: Strategies for a Greener Future. Journal of Sustainable Tourism, 27(4), 560-578.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Sloan, P., Legrand, W., &amp; Hindley, C. (2020). The Business of Sustainability in the Hotel Industry: Costs, Benefits, and Long-Term Gains. International Journal of Hospitality Management, 85, 102-119.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Evans, N., Campbell, D., &amp; Stonehouse, G. (2019). Strategic Management for Hospitality and Tourism: Sustainability and Business Growth. Routledge, pp. 198-215.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Grant, R. M. (2020). Contemporary Strategy Analysis: Hospitality Sector Focus. Wiley, pp. 243-259.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Henderson, J. C. (2020). Sustainable Practices in Hospitality: Economic and Financial Perspectives. Tourism Management, 81, 104-118.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Jones, P., &amp; Lockwood, A. (2021). The Role of Government in Sustainable Hospitality Development. Journal of Hospitality and Tourism Policy, 14(2), 179-196.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Chen, W., Zhang, J., &amp; Li, X. (2019). Technological Innovation and Sustainability in the Hospitality Industry. Journal of Sustainable Tourism, 27(3), 489-506.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Mason, P., &amp; Hopkins, L. (2020). Consumer Perceptions and Corporate Social Responsibility in Sustainable Tourism. Tourism Review, 75(4), 678-694.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Davidson, M., &amp; Sahota, P. (2021). Legal Frameworks and Sustainability Regulations in the Hospitality Industry. International Journal of Hospitality Law, 35(2), 198-212.</a:t>
            </a:r>
          </a:p>
          <a:p>
            <a:pPr algn="l">
              <a:lnSpc>
                <a:spcPts val="2100"/>
              </a:lnSpc>
            </a:pPr>
            <a:r>
              <a:rPr lang="en-US" sz="1500" dirty="0" err="1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Gossling</a:t>
            </a: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, S., &amp; Hall, C. M. (2020). Climate Change and Sustainability in the Hospitality Sector: A Global Perspective. Journal of Sustainable Tourism, 28(7), 1023-1041.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Chan, E. S. W., &amp; Hsu, L. (2020). Sustainable Hotel Practices: Cost Benefits and Consumer Response. Journal of Hospitality &amp; Tourism Research, 44(4), 678-692.</a:t>
            </a:r>
          </a:p>
          <a:p>
            <a:pPr algn="l">
              <a:lnSpc>
                <a:spcPts val="2100"/>
              </a:lnSpc>
            </a:pPr>
            <a:r>
              <a:rPr lang="en-US" sz="1500" dirty="0">
                <a:solidFill>
                  <a:srgbClr val="0D0A1E"/>
                </a:solidFill>
                <a:latin typeface="Telegraf"/>
                <a:ea typeface="Telegraf"/>
                <a:cs typeface="Telegraf"/>
                <a:sym typeface="Telegraf"/>
              </a:rPr>
              <a:t>Torres, R., &amp; Holland, J. (2019). Barriers to Sustainability in the Hospitality Industry: Challenges and Solutions. International Journal of Tourism Research, 21(6), 845-860.</a:t>
            </a: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r>
              <a:rPr lang="en-GB" sz="2000" b="1" dirty="0">
                <a:latin typeface="Telegraf" panose="020B0604020202020204" charset="0"/>
              </a:rPr>
              <a:t>I confirm that I have not used any AI tools in the research and creation of this assignment. I confirm that I have not presented any AI generated materials as my own work. I confirm I have copies of my drafts, notes, and other resources I used, which I may be asked to provide in evidence. </a:t>
            </a:r>
            <a:endParaRPr lang="en-US" sz="2000" b="1" dirty="0">
              <a:solidFill>
                <a:srgbClr val="0D0A1E"/>
              </a:solidFill>
              <a:latin typeface="Telegraf" panose="020B0604020202020204" charset="0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  <a:p>
            <a:pPr algn="l">
              <a:lnSpc>
                <a:spcPts val="2100"/>
              </a:lnSpc>
              <a:spcBef>
                <a:spcPct val="0"/>
              </a:spcBef>
            </a:pPr>
            <a:endParaRPr lang="en-US" sz="1500" dirty="0">
              <a:solidFill>
                <a:srgbClr val="0D0A1E"/>
              </a:solidFill>
              <a:latin typeface="Telegraf"/>
              <a:ea typeface="Telegraf"/>
              <a:cs typeface="Telegraf"/>
              <a:sym typeface="Telegraf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1592900" y="8751571"/>
            <a:ext cx="381437" cy="33528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just">
              <a:lnSpc>
                <a:spcPts val="2520"/>
              </a:lnSpc>
              <a:spcBef>
                <a:spcPct val="0"/>
              </a:spcBef>
            </a:pPr>
            <a:r>
              <a:rPr lang="en-US" sz="1800" b="1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15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707788" y="150495"/>
            <a:ext cx="5547646" cy="8782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719"/>
              </a:lnSpc>
              <a:spcBef>
                <a:spcPct val="0"/>
              </a:spcBef>
            </a:pPr>
            <a:r>
              <a:rPr lang="en-US" sz="4800" b="1" spc="-120">
                <a:solidFill>
                  <a:srgbClr val="0D0A1E"/>
                </a:solidFill>
                <a:latin typeface="Telegraf Bold"/>
                <a:ea typeface="Telegraf Bold"/>
                <a:cs typeface="Telegraf Bold"/>
                <a:sym typeface="Telegraf Bold"/>
              </a:rPr>
              <a:t>References </a:t>
            </a:r>
          </a:p>
        </p:txBody>
      </p:sp>
      <p:sp>
        <p:nvSpPr>
          <p:cNvPr id="12" name="Freeform 12"/>
          <p:cNvSpPr/>
          <p:nvPr/>
        </p:nvSpPr>
        <p:spPr>
          <a:xfrm>
            <a:off x="10585752" y="2330398"/>
            <a:ext cx="6562831" cy="6242893"/>
          </a:xfrm>
          <a:custGeom>
            <a:avLst/>
            <a:gdLst/>
            <a:ahLst/>
            <a:cxnLst/>
            <a:rect l="l" t="t" r="r" b="b"/>
            <a:pathLst>
              <a:path w="6562831" h="6242893">
                <a:moveTo>
                  <a:pt x="0" y="0"/>
                </a:moveTo>
                <a:lnTo>
                  <a:pt x="6562831" y="0"/>
                </a:lnTo>
                <a:lnTo>
                  <a:pt x="6562831" y="6242893"/>
                </a:lnTo>
                <a:lnTo>
                  <a:pt x="0" y="6242893"/>
                </a:lnTo>
                <a:lnTo>
                  <a:pt x="0" y="0"/>
                </a:lnTo>
                <a:close/>
              </a:path>
            </a:pathLst>
          </a:cu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A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rot="-1199392">
            <a:off x="7427971" y="5537399"/>
            <a:ext cx="13171332" cy="7441803"/>
          </a:xfrm>
          <a:custGeom>
            <a:avLst/>
            <a:gdLst/>
            <a:ahLst/>
            <a:cxnLst/>
            <a:rect l="l" t="t" r="r" b="b"/>
            <a:pathLst>
              <a:path w="13171332" h="7441803">
                <a:moveTo>
                  <a:pt x="0" y="0"/>
                </a:moveTo>
                <a:lnTo>
                  <a:pt x="13171333" y="0"/>
                </a:lnTo>
                <a:lnTo>
                  <a:pt x="13171333" y="7441802"/>
                </a:lnTo>
                <a:lnTo>
                  <a:pt x="0" y="7441802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10999"/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</p:sp>
      <p:grpSp>
        <p:nvGrpSpPr>
          <p:cNvPr id="3" name="Group 3"/>
          <p:cNvGrpSpPr/>
          <p:nvPr/>
        </p:nvGrpSpPr>
        <p:grpSpPr>
          <a:xfrm>
            <a:off x="0" y="0"/>
            <a:ext cx="18288000" cy="7072457"/>
            <a:chOff x="0" y="0"/>
            <a:chExt cx="4816593" cy="186270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816592" cy="1862705"/>
            </a:xfrm>
            <a:custGeom>
              <a:avLst/>
              <a:gdLst/>
              <a:ahLst/>
              <a:cxnLst/>
              <a:rect l="l" t="t" r="r" b="b"/>
              <a:pathLst>
                <a:path w="4816592" h="1862705">
                  <a:moveTo>
                    <a:pt x="0" y="0"/>
                  </a:moveTo>
                  <a:lnTo>
                    <a:pt x="4816592" y="0"/>
                  </a:lnTo>
                  <a:lnTo>
                    <a:pt x="4816592" y="1862705"/>
                  </a:lnTo>
                  <a:lnTo>
                    <a:pt x="0" y="1862705"/>
                  </a:lnTo>
                  <a:close/>
                </a:path>
              </a:pathLst>
            </a:custGeom>
            <a:solidFill>
              <a:srgbClr val="1E7042"/>
            </a:solidFill>
          </p:spPr>
          <p:txBody>
            <a:bodyPr/>
            <a:lstStyle/>
            <a:p>
              <a:endParaRPr lang="en-GB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66675"/>
              <a:ext cx="4816593" cy="192938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520"/>
                </a:lnSpc>
              </a:pPr>
              <a:endParaRPr/>
            </a:p>
          </p:txBody>
        </p:sp>
      </p:grpSp>
      <p:sp>
        <p:nvSpPr>
          <p:cNvPr id="6" name="Freeform 6"/>
          <p:cNvSpPr/>
          <p:nvPr/>
        </p:nvSpPr>
        <p:spPr>
          <a:xfrm flipH="1">
            <a:off x="14605030" y="1212281"/>
            <a:ext cx="2340540" cy="2483331"/>
          </a:xfrm>
          <a:custGeom>
            <a:avLst/>
            <a:gdLst/>
            <a:ahLst/>
            <a:cxnLst/>
            <a:rect l="l" t="t" r="r" b="b"/>
            <a:pathLst>
              <a:path w="2340540" h="2483331">
                <a:moveTo>
                  <a:pt x="2340540" y="0"/>
                </a:moveTo>
                <a:lnTo>
                  <a:pt x="0" y="0"/>
                </a:lnTo>
                <a:lnTo>
                  <a:pt x="0" y="2483331"/>
                </a:lnTo>
                <a:lnTo>
                  <a:pt x="2340540" y="2483331"/>
                </a:lnTo>
                <a:lnTo>
                  <a:pt x="2340540" y="0"/>
                </a:lnTo>
                <a:close/>
              </a:path>
            </a:pathLst>
          </a:custGeom>
          <a:blipFill>
            <a:blip r:embed="rId5">
              <a:alphaModFix amt="25000"/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</p:sp>
      <p:sp>
        <p:nvSpPr>
          <p:cNvPr id="7" name="Freeform 7"/>
          <p:cNvSpPr/>
          <p:nvPr/>
        </p:nvSpPr>
        <p:spPr>
          <a:xfrm>
            <a:off x="8802436" y="2781300"/>
            <a:ext cx="10304654" cy="6871086"/>
          </a:xfrm>
          <a:custGeom>
            <a:avLst/>
            <a:gdLst/>
            <a:ahLst/>
            <a:cxnLst/>
            <a:rect l="l" t="t" r="r" b="b"/>
            <a:pathLst>
              <a:path w="10304654" h="6871086">
                <a:moveTo>
                  <a:pt x="0" y="0"/>
                </a:moveTo>
                <a:lnTo>
                  <a:pt x="10304654" y="0"/>
                </a:lnTo>
                <a:lnTo>
                  <a:pt x="10304654" y="6871086"/>
                </a:lnTo>
                <a:lnTo>
                  <a:pt x="0" y="6871086"/>
                </a:lnTo>
                <a:lnTo>
                  <a:pt x="0" y="0"/>
                </a:lnTo>
                <a:close/>
              </a:path>
            </a:pathLst>
          </a:custGeom>
          <a:blipFill>
            <a:blip r:embed="rId7"/>
            <a:stretch>
              <a:fillRect r="-2076"/>
            </a:stretch>
          </a:blipFill>
        </p:spPr>
      </p:sp>
      <p:sp>
        <p:nvSpPr>
          <p:cNvPr id="11" name="TextBox 11"/>
          <p:cNvSpPr txBox="1"/>
          <p:nvPr/>
        </p:nvSpPr>
        <p:spPr>
          <a:xfrm>
            <a:off x="1741969" y="5120363"/>
            <a:ext cx="8440544" cy="74356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5741"/>
              </a:lnSpc>
              <a:spcBef>
                <a:spcPct val="0"/>
              </a:spcBef>
            </a:pPr>
            <a:r>
              <a:rPr lang="en-US" sz="4100" b="1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for doing good for the planet.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741969" y="3269529"/>
            <a:ext cx="7402031" cy="181292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3999"/>
              </a:lnSpc>
              <a:spcBef>
                <a:spcPct val="0"/>
              </a:spcBef>
            </a:pPr>
            <a:r>
              <a:rPr lang="en-US" sz="9999" b="1" dirty="0">
                <a:solidFill>
                  <a:srgbClr val="FAFAFA"/>
                </a:solidFill>
                <a:latin typeface="Telegraf Bold"/>
                <a:ea typeface="Telegraf Bold"/>
                <a:cs typeface="Telegraf Bold"/>
                <a:sym typeface="Telegraf Bold"/>
              </a:rPr>
              <a:t>Thank You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369</TotalTime>
  <Words>1396</Words>
  <Application>Microsoft Office PowerPoint</Application>
  <PresentationFormat>Custom</PresentationFormat>
  <Paragraphs>146</Paragraphs>
  <Slides>12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Telegraf Ultra-Bold</vt:lpstr>
      <vt:lpstr>Arial</vt:lpstr>
      <vt:lpstr>Telegraf</vt:lpstr>
      <vt:lpstr>Telegraf Bold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Green and Blue Minimalist Sustainable Startup Business Pitch Deck Presentation</dc:title>
  <cp:lastModifiedBy>Awa Keita (2132061)</cp:lastModifiedBy>
  <cp:revision>7</cp:revision>
  <dcterms:created xsi:type="dcterms:W3CDTF">2006-08-16T00:00:00Z</dcterms:created>
  <dcterms:modified xsi:type="dcterms:W3CDTF">2025-02-24T06:23:18Z</dcterms:modified>
  <dc:identifier>DAGepd7Hlac</dc:identifier>
</cp:coreProperties>
</file>