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1"/>
  </p:notesMasterIdLst>
  <p:sldIdLst>
    <p:sldId id="256" r:id="rId2"/>
    <p:sldId id="327" r:id="rId3"/>
    <p:sldId id="280" r:id="rId4"/>
    <p:sldId id="284" r:id="rId5"/>
    <p:sldId id="329" r:id="rId6"/>
    <p:sldId id="286" r:id="rId7"/>
    <p:sldId id="287" r:id="rId8"/>
    <p:sldId id="288" r:id="rId9"/>
    <p:sldId id="330"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 id="303" r:id="rId25"/>
    <p:sldId id="331" r:id="rId26"/>
    <p:sldId id="304" r:id="rId27"/>
    <p:sldId id="305" r:id="rId28"/>
    <p:sldId id="306" r:id="rId29"/>
    <p:sldId id="307"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32"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84542" autoAdjust="0"/>
  </p:normalViewPr>
  <p:slideViewPr>
    <p:cSldViewPr snapToGrid="0" snapToObjects="1">
      <p:cViewPr varScale="1">
        <p:scale>
          <a:sx n="71" d="100"/>
          <a:sy n="71" d="100"/>
        </p:scale>
        <p:origin x="-403"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11/20/2012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xmlns=""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latin typeface="+mn-lt"/>
                <a:ea typeface="+mn-ea"/>
                <a:cs typeface="+mn-cs"/>
              </a:rPr>
              <a:t>Version number</a:t>
            </a:r>
            <a:r>
              <a:rPr lang="en-US" sz="1200" b="0" kern="1200" dirty="0" smtClean="0">
                <a:solidFill>
                  <a:schemeClr val="tx1"/>
                </a:solidFill>
                <a:latin typeface="+mn-lt"/>
                <a:ea typeface="+mn-ea"/>
                <a:cs typeface="+mn-cs"/>
              </a:rPr>
              <a:t>: For OSPF version 2 or 3</a:t>
            </a:r>
          </a:p>
          <a:p>
            <a:r>
              <a:rPr lang="en-US" sz="1200" b="1" kern="1200" dirty="0" smtClean="0">
                <a:solidFill>
                  <a:schemeClr val="tx1"/>
                </a:solidFill>
                <a:latin typeface="+mn-lt"/>
                <a:ea typeface="+mn-ea"/>
                <a:cs typeface="+mn-cs"/>
              </a:rPr>
              <a:t>Type</a:t>
            </a:r>
            <a:r>
              <a:rPr lang="en-US" sz="1200" b="0" kern="1200" dirty="0" smtClean="0">
                <a:solidFill>
                  <a:schemeClr val="tx1"/>
                </a:solidFill>
                <a:latin typeface="+mn-lt"/>
                <a:ea typeface="+mn-ea"/>
                <a:cs typeface="+mn-cs"/>
              </a:rPr>
              <a:t>: Differentiates the five OSPF packet types</a:t>
            </a:r>
          </a:p>
          <a:p>
            <a:r>
              <a:rPr lang="en-US" sz="1200" b="1" kern="1200" dirty="0" smtClean="0">
                <a:solidFill>
                  <a:schemeClr val="tx1"/>
                </a:solidFill>
                <a:latin typeface="+mn-lt"/>
                <a:ea typeface="+mn-ea"/>
                <a:cs typeface="+mn-cs"/>
              </a:rPr>
              <a:t>Packet length</a:t>
            </a:r>
            <a:r>
              <a:rPr lang="en-US" sz="1200" b="0" kern="1200" dirty="0" smtClean="0">
                <a:solidFill>
                  <a:schemeClr val="tx1"/>
                </a:solidFill>
                <a:latin typeface="+mn-lt"/>
                <a:ea typeface="+mn-ea"/>
                <a:cs typeface="+mn-cs"/>
              </a:rPr>
              <a:t>: Length of packet in bytes</a:t>
            </a:r>
          </a:p>
          <a:p>
            <a:r>
              <a:rPr lang="en-US" sz="1200" b="1" kern="1200" dirty="0" smtClean="0">
                <a:solidFill>
                  <a:schemeClr val="tx1"/>
                </a:solidFill>
                <a:latin typeface="+mn-lt"/>
                <a:ea typeface="+mn-ea"/>
                <a:cs typeface="+mn-cs"/>
              </a:rPr>
              <a:t>Router ID</a:t>
            </a:r>
            <a:r>
              <a:rPr lang="en-US" sz="1200" b="0" kern="1200" dirty="0" smtClean="0">
                <a:solidFill>
                  <a:schemeClr val="tx1"/>
                </a:solidFill>
                <a:latin typeface="+mn-lt"/>
                <a:ea typeface="+mn-ea"/>
                <a:cs typeface="+mn-cs"/>
              </a:rPr>
              <a:t>: Defines which router is the source of the packet</a:t>
            </a:r>
          </a:p>
          <a:p>
            <a:r>
              <a:rPr lang="en-US" sz="1200" b="1" kern="1200" dirty="0" smtClean="0">
                <a:solidFill>
                  <a:schemeClr val="tx1"/>
                </a:solidFill>
                <a:latin typeface="+mn-lt"/>
                <a:ea typeface="+mn-ea"/>
                <a:cs typeface="+mn-cs"/>
              </a:rPr>
              <a:t>Area ID</a:t>
            </a:r>
            <a:r>
              <a:rPr lang="en-US" sz="1200" b="0" kern="1200" dirty="0" smtClean="0">
                <a:solidFill>
                  <a:schemeClr val="tx1"/>
                </a:solidFill>
                <a:latin typeface="+mn-lt"/>
                <a:ea typeface="+mn-ea"/>
                <a:cs typeface="+mn-cs"/>
              </a:rPr>
              <a:t>: Defines the area where the packet originated</a:t>
            </a:r>
          </a:p>
          <a:p>
            <a:r>
              <a:rPr lang="en-US" sz="1200" b="1" kern="1200" dirty="0" smtClean="0">
                <a:solidFill>
                  <a:schemeClr val="tx1"/>
                </a:solidFill>
                <a:latin typeface="+mn-lt"/>
                <a:ea typeface="+mn-ea"/>
                <a:cs typeface="+mn-cs"/>
              </a:rPr>
              <a:t>Checksum</a:t>
            </a:r>
            <a:r>
              <a:rPr lang="en-US" sz="1200" b="0" kern="1200" dirty="0" smtClean="0">
                <a:solidFill>
                  <a:schemeClr val="tx1"/>
                </a:solidFill>
                <a:latin typeface="+mn-lt"/>
                <a:ea typeface="+mn-ea"/>
                <a:cs typeface="+mn-cs"/>
              </a:rPr>
              <a:t>: Used for packet-header error detection to ensure that the OSPF packet was not corrupted during transmission</a:t>
            </a:r>
          </a:p>
          <a:p>
            <a:r>
              <a:rPr lang="en-US" sz="1200" b="1" kern="1200" dirty="0" smtClean="0">
                <a:solidFill>
                  <a:schemeClr val="tx1"/>
                </a:solidFill>
                <a:latin typeface="+mn-lt"/>
                <a:ea typeface="+mn-ea"/>
                <a:cs typeface="+mn-cs"/>
              </a:rPr>
              <a:t>Authentication type</a:t>
            </a:r>
            <a:r>
              <a:rPr lang="en-US" sz="1200" b="0" kern="1200" dirty="0" smtClean="0">
                <a:solidFill>
                  <a:schemeClr val="tx1"/>
                </a:solidFill>
                <a:latin typeface="+mn-lt"/>
                <a:ea typeface="+mn-ea"/>
                <a:cs typeface="+mn-cs"/>
              </a:rPr>
              <a:t>: An option that specifies either no authentication, clear-text passwords, or encrypted Message Digest 5 (MD5) formats for router authentication</a:t>
            </a:r>
          </a:p>
          <a:p>
            <a:r>
              <a:rPr lang="en-US" sz="1200" b="1" kern="1200" dirty="0" smtClean="0">
                <a:solidFill>
                  <a:schemeClr val="tx1"/>
                </a:solidFill>
                <a:latin typeface="+mn-lt"/>
                <a:ea typeface="+mn-ea"/>
                <a:cs typeface="+mn-cs"/>
              </a:rPr>
              <a:t>Authentication</a:t>
            </a:r>
            <a:r>
              <a:rPr lang="en-US" sz="1200" b="0" kern="1200" dirty="0" smtClean="0">
                <a:solidFill>
                  <a:schemeClr val="tx1"/>
                </a:solidFill>
                <a:latin typeface="+mn-lt"/>
                <a:ea typeface="+mn-ea"/>
                <a:cs typeface="+mn-cs"/>
              </a:rPr>
              <a:t>: Used in the authentication scheme</a:t>
            </a:r>
          </a:p>
          <a:p>
            <a:r>
              <a:rPr lang="en-US" sz="1200" b="1" kern="1200" dirty="0" smtClean="0">
                <a:solidFill>
                  <a:schemeClr val="tx1"/>
                </a:solidFill>
                <a:latin typeface="+mn-lt"/>
                <a:ea typeface="+mn-ea"/>
                <a:cs typeface="+mn-cs"/>
              </a:rPr>
              <a:t>Data</a:t>
            </a:r>
            <a:r>
              <a:rPr lang="en-US" sz="1200" b="0" kern="1200" dirty="0" smtClean="0">
                <a:solidFill>
                  <a:schemeClr val="tx1"/>
                </a:solidFill>
                <a:latin typeface="+mn-lt"/>
                <a:ea typeface="+mn-ea"/>
                <a:cs typeface="+mn-cs"/>
              </a:rPr>
              <a:t> (for hello packet): Includes a list of known </a:t>
            </a:r>
            <a:r>
              <a:rPr lang="en-US" sz="1200" b="0" kern="1200" dirty="0" err="1" smtClean="0">
                <a:solidFill>
                  <a:schemeClr val="tx1"/>
                </a:solidFill>
                <a:latin typeface="+mn-lt"/>
                <a:ea typeface="+mn-ea"/>
                <a:cs typeface="+mn-cs"/>
              </a:rPr>
              <a:t>neighborsData</a:t>
            </a:r>
            <a:r>
              <a:rPr lang="en-US" sz="1200" b="0" kern="1200" dirty="0" smtClean="0">
                <a:solidFill>
                  <a:schemeClr val="tx1"/>
                </a:solidFill>
                <a:latin typeface="+mn-lt"/>
                <a:ea typeface="+mn-ea"/>
                <a:cs typeface="+mn-cs"/>
              </a:rPr>
              <a:t> (for DBD packet): Contains a summary of LSDB, which includes all known router IDs and their last sequence number, among a number of other fields</a:t>
            </a:r>
          </a:p>
          <a:p>
            <a:r>
              <a:rPr lang="en-US" sz="1200" b="1" kern="1200" dirty="0" smtClean="0">
                <a:solidFill>
                  <a:schemeClr val="tx1"/>
                </a:solidFill>
                <a:latin typeface="+mn-lt"/>
                <a:ea typeface="+mn-ea"/>
                <a:cs typeface="+mn-cs"/>
              </a:rPr>
              <a:t>Data</a:t>
            </a:r>
            <a:r>
              <a:rPr lang="en-US" sz="1200" b="0" kern="1200" dirty="0" smtClean="0">
                <a:solidFill>
                  <a:schemeClr val="tx1"/>
                </a:solidFill>
                <a:latin typeface="+mn-lt"/>
                <a:ea typeface="+mn-ea"/>
                <a:cs typeface="+mn-cs"/>
              </a:rPr>
              <a:t> (for LSR packet): Contains the type of LSU needed and the router ID that has the needed LSU</a:t>
            </a:r>
          </a:p>
          <a:p>
            <a:r>
              <a:rPr lang="en-US" sz="1200" b="1" kern="1200" dirty="0" smtClean="0">
                <a:solidFill>
                  <a:schemeClr val="tx1"/>
                </a:solidFill>
                <a:latin typeface="+mn-lt"/>
                <a:ea typeface="+mn-ea"/>
                <a:cs typeface="+mn-cs"/>
              </a:rPr>
              <a:t>Data</a:t>
            </a:r>
            <a:r>
              <a:rPr lang="en-US" sz="1200" b="0" kern="1200" dirty="0" smtClean="0">
                <a:solidFill>
                  <a:schemeClr val="tx1"/>
                </a:solidFill>
                <a:latin typeface="+mn-lt"/>
                <a:ea typeface="+mn-ea"/>
                <a:cs typeface="+mn-cs"/>
              </a:rPr>
              <a:t> (for LSU packet): Contains the full LSA entries; multiple LSA entries can fit in one OSPF update packet</a:t>
            </a:r>
          </a:p>
          <a:p>
            <a:r>
              <a:rPr lang="en-US" sz="1200" b="1" kern="1200" dirty="0" smtClean="0">
                <a:solidFill>
                  <a:schemeClr val="tx1"/>
                </a:solidFill>
                <a:latin typeface="+mn-lt"/>
                <a:ea typeface="+mn-ea"/>
                <a:cs typeface="+mn-cs"/>
              </a:rPr>
              <a:t>Data</a:t>
            </a:r>
            <a:r>
              <a:rPr lang="en-US" sz="1200" b="0" kern="1200" dirty="0" smtClean="0">
                <a:solidFill>
                  <a:schemeClr val="tx1"/>
                </a:solidFill>
                <a:latin typeface="+mn-lt"/>
                <a:ea typeface="+mn-ea"/>
                <a:cs typeface="+mn-cs"/>
              </a:rPr>
              <a:t> (for </a:t>
            </a:r>
            <a:r>
              <a:rPr lang="en-US" sz="1200" b="0" kern="1200" dirty="0" err="1" smtClean="0">
                <a:solidFill>
                  <a:schemeClr val="tx1"/>
                </a:solidFill>
                <a:latin typeface="+mn-lt"/>
                <a:ea typeface="+mn-ea"/>
                <a:cs typeface="+mn-cs"/>
              </a:rPr>
              <a:t>LSAck</a:t>
            </a:r>
            <a:r>
              <a:rPr lang="en-US" sz="1200" b="0" kern="1200" dirty="0" smtClean="0">
                <a:solidFill>
                  <a:schemeClr val="tx1"/>
                </a:solidFill>
                <a:latin typeface="+mn-lt"/>
                <a:ea typeface="+mn-ea"/>
                <a:cs typeface="+mn-cs"/>
              </a:rPr>
              <a:t> packet): Is empty</a:t>
            </a:r>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a:t>
            </a:fld>
            <a:endParaRPr lang="en-US"/>
          </a:p>
        </p:txBody>
      </p:sp>
    </p:spTree>
    <p:extLst>
      <p:ext uri="{BB962C8B-B14F-4D97-AF65-F5344CB8AC3E}">
        <p14:creationId xmlns:p14="http://schemas.microsoft.com/office/powerpoint/2010/main" xmlns="" val="3685041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buNone/>
            </a:pPr>
            <a:r>
              <a:rPr lang="en-US" dirty="0">
                <a:latin typeface="Arial" charset="0"/>
              </a:rPr>
              <a:t>A hello packet contains the following information:</a:t>
            </a:r>
          </a:p>
          <a:p>
            <a:r>
              <a:rPr lang="en-US" b="1" dirty="0">
                <a:latin typeface="Arial" charset="0"/>
              </a:rPr>
              <a:t>Router ID</a:t>
            </a:r>
            <a:r>
              <a:rPr lang="en-US" dirty="0">
                <a:latin typeface="Arial" charset="0"/>
              </a:rPr>
              <a:t>—A 32-bit number that uniquely identifies the router. The highest IP address on an active interface is chosen by default unless a loopback interface exists or the router ID is manually configured (this process is described later, in the “OSPF Router ID” section). For example, IP address 172.16.12.1 would be chosen over 172.16.1.1. This router ID is important in establishing neighbor relationships and coordinating LSU exchanges. The router ID is also used to break ties during the DR and BDR selection processes if the OSPF priority values are equal.</a:t>
            </a:r>
          </a:p>
          <a:p>
            <a:r>
              <a:rPr lang="en-US" b="1" dirty="0">
                <a:latin typeface="Arial" charset="0"/>
              </a:rPr>
              <a:t>Hello and dead intervals</a:t>
            </a:r>
            <a:r>
              <a:rPr lang="en-US" dirty="0">
                <a:latin typeface="Arial" charset="0"/>
              </a:rPr>
              <a:t>—The hello interval specifies how often, in seconds, a router sends hello packets (10 seconds is the default on multiaccess networks). The dead interval is the amount of time in seconds that a router waits to hear from a neighbor before declaring the neighbor router out of service (the dead interval is four times the hello interval by default). These timers must be the same on neighboring routers; otherwise an adjacency will not be established.</a:t>
            </a:r>
          </a:p>
          <a:p>
            <a:r>
              <a:rPr lang="en-US" b="1" dirty="0">
                <a:latin typeface="Arial" charset="0"/>
              </a:rPr>
              <a:t>Neighbors</a:t>
            </a:r>
            <a:r>
              <a:rPr lang="en-US" dirty="0">
                <a:latin typeface="Arial" charset="0"/>
              </a:rPr>
              <a:t>—The Neighbors field lists the adjacent routers with which this router has established bidirectional communication. Bidirectional communication is indicated when the router sees itself listed in the Neighbors field of the hello packet from the neighbor.</a:t>
            </a:r>
          </a:p>
          <a:p>
            <a:r>
              <a:rPr lang="en-US" b="1" dirty="0">
                <a:latin typeface="Arial" charset="0"/>
              </a:rPr>
              <a:t>Area ID</a:t>
            </a:r>
            <a:r>
              <a:rPr lang="en-US" dirty="0">
                <a:latin typeface="Arial" charset="0"/>
              </a:rPr>
              <a:t>—To communicate, two routers must share a common segment, and their interfaces must belong to the same OSPF area on that segment; they must also share the same subnet and mask. These routers will all have the same link-state information for that area.</a:t>
            </a:r>
          </a:p>
          <a:p>
            <a:r>
              <a:rPr lang="en-US" b="1" dirty="0">
                <a:latin typeface="Arial" charset="0"/>
              </a:rPr>
              <a:t>Router priority</a:t>
            </a:r>
            <a:r>
              <a:rPr lang="en-US" dirty="0">
                <a:latin typeface="Arial" charset="0"/>
              </a:rPr>
              <a:t>—An 8-bit number that indicates a router’s priority. Priority is used when selecting a DR and BDR.</a:t>
            </a:r>
          </a:p>
          <a:p>
            <a:r>
              <a:rPr lang="en-US" b="1" dirty="0">
                <a:latin typeface="Arial" charset="0"/>
              </a:rPr>
              <a:t>DR and BDR IP addresses</a:t>
            </a:r>
            <a:r>
              <a:rPr lang="en-US" dirty="0">
                <a:latin typeface="Arial" charset="0"/>
              </a:rPr>
              <a:t>—If known, the IP addresses of the DR and BDR for the specific multiaccess network.</a:t>
            </a:r>
          </a:p>
          <a:p>
            <a:r>
              <a:rPr lang="en-US" b="1" dirty="0">
                <a:latin typeface="Arial" charset="0"/>
              </a:rPr>
              <a:t>Authentication password</a:t>
            </a:r>
            <a:r>
              <a:rPr lang="en-US" dirty="0">
                <a:latin typeface="Arial" charset="0"/>
              </a:rPr>
              <a:t>—If router authentication is enabled, two routers must exchange the same password. Authentication is not required, but if it is enabled, all peer routers must have the same password.</a:t>
            </a:r>
          </a:p>
          <a:p>
            <a:r>
              <a:rPr lang="en-US" b="1" dirty="0">
                <a:latin typeface="Arial" charset="0"/>
              </a:rPr>
              <a:t>Stub area flag</a:t>
            </a:r>
            <a:r>
              <a:rPr lang="en-US" dirty="0">
                <a:latin typeface="Arial" charset="0"/>
              </a:rPr>
              <a:t>—A stub area is a special area. The stub area technique reduces routing updates by replacing them with a default route. Two neighboring routers must agree on the stub area flag in the hello packets. The "Configuring OSPF Special Area Types" section later in this chapter describes stub areas in greater detail.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12252C"/>
                </a:solidFill>
              </a:rPr>
              <a:t>Cisco uses a default of 4 times the Hello interval. </a:t>
            </a:r>
          </a:p>
          <a:p>
            <a:pPr lvl="1"/>
            <a:r>
              <a:rPr lang="en-CA" b="1" dirty="0" smtClean="0">
                <a:solidFill>
                  <a:srgbClr val="12252C"/>
                </a:solidFill>
              </a:rPr>
              <a:t>40 seconds </a:t>
            </a:r>
            <a:r>
              <a:rPr lang="en-CA" dirty="0" smtClean="0">
                <a:solidFill>
                  <a:srgbClr val="12252C"/>
                </a:solidFill>
              </a:rPr>
              <a:t>(Default on </a:t>
            </a:r>
            <a:r>
              <a:rPr lang="en-CA" dirty="0" err="1" smtClean="0">
                <a:solidFill>
                  <a:srgbClr val="12252C"/>
                </a:solidFill>
              </a:rPr>
              <a:t>multiaccess</a:t>
            </a:r>
            <a:r>
              <a:rPr lang="en-CA" dirty="0" smtClean="0">
                <a:solidFill>
                  <a:srgbClr val="12252C"/>
                </a:solidFill>
              </a:rPr>
              <a:t> and point-to-point networks). </a:t>
            </a:r>
          </a:p>
          <a:p>
            <a:pPr lvl="1"/>
            <a:r>
              <a:rPr lang="en-CA" b="1" dirty="0" smtClean="0">
                <a:solidFill>
                  <a:srgbClr val="12252C"/>
                </a:solidFill>
              </a:rPr>
              <a:t>120 seconds </a:t>
            </a:r>
            <a:r>
              <a:rPr lang="en-CA" dirty="0" smtClean="0">
                <a:solidFill>
                  <a:srgbClr val="12252C"/>
                </a:solidFill>
              </a:rPr>
              <a:t>(Default on NBMA networks – Frame Relay). </a:t>
            </a:r>
            <a:endParaRPr lang="en-US" dirty="0" smtClean="0">
              <a:solidFill>
                <a:srgbClr val="12252C"/>
              </a:solidFill>
            </a:endParaRPr>
          </a:p>
          <a:p>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10</a:t>
            </a:fld>
            <a:endParaRPr lang="en-US"/>
          </a:p>
        </p:txBody>
      </p:sp>
    </p:spTree>
    <p:extLst>
      <p:ext uri="{BB962C8B-B14F-4D97-AF65-F5344CB8AC3E}">
        <p14:creationId xmlns:p14="http://schemas.microsoft.com/office/powerpoint/2010/main" xmlns="" val="1071441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smtClean="0"/>
              <a:t>Note:</a:t>
            </a:r>
          </a:p>
          <a:p>
            <a:pPr lvl="0"/>
            <a:r>
              <a:rPr lang="en-US" dirty="0" smtClean="0"/>
              <a:t>The difference between the terms Link-State Update (LSU) and Link-State Advertisement (LSA) can sometimes be confusing. </a:t>
            </a:r>
          </a:p>
          <a:p>
            <a:pPr lvl="0"/>
            <a:r>
              <a:rPr lang="en-US" dirty="0" smtClean="0"/>
              <a:t>At times, these terms are used interchangeably. </a:t>
            </a:r>
          </a:p>
          <a:p>
            <a:pPr lvl="0"/>
            <a:r>
              <a:rPr lang="en-US" dirty="0" smtClean="0"/>
              <a:t>An LSU contains one or more LSAs and either term can be used to refer to link-state information propagated by OSPF </a:t>
            </a:r>
            <a:r>
              <a:rPr lang="en-US" smtClean="0"/>
              <a:t>routers.</a:t>
            </a:r>
            <a:endParaRPr lang="en-US"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smtClean="0"/>
              <a:t>When a router is added to a link state topology it first learns about its directly connected networks when its interfaces reach the up state.</a:t>
            </a:r>
          </a:p>
          <a:p>
            <a:pPr eaLnBrk="1" hangingPunct="1"/>
            <a:r>
              <a:rPr lang="en-US" dirty="0" smtClean="0"/>
              <a:t>It then builds a Link State Packet (</a:t>
            </a:r>
            <a:r>
              <a:rPr lang="en-US" dirty="0" err="1" smtClean="0"/>
              <a:t>LSP</a:t>
            </a:r>
            <a:r>
              <a:rPr lang="en-US" dirty="0" smtClean="0"/>
              <a:t>) containing the state and cost of each directly connected link.</a:t>
            </a:r>
          </a:p>
          <a:p>
            <a:pPr eaLnBrk="1" hangingPunct="1"/>
            <a:r>
              <a:rPr lang="en-US" dirty="0" smtClean="0"/>
              <a:t>LSPs are then flooded to all neighbors upon initial </a:t>
            </a:r>
            <a:r>
              <a:rPr lang="en-US" smtClean="0"/>
              <a:t>startup. LSPs </a:t>
            </a:r>
            <a:r>
              <a:rPr lang="en-US" dirty="0" smtClean="0"/>
              <a:t>are also sent whenever a network topology change occurs.</a:t>
            </a:r>
          </a:p>
          <a:p>
            <a:pPr eaLnBrk="1" hangingPunct="1"/>
            <a:r>
              <a:rPr lang="en-US" dirty="0" smtClean="0"/>
              <a:t>Neighbors immediately flood the LSPs out to other OSPF neighbors.</a:t>
            </a:r>
          </a:p>
          <a:p>
            <a:pPr eaLnBrk="1" hangingPunct="1"/>
            <a:r>
              <a:rPr lang="en-US" dirty="0" smtClean="0"/>
              <a:t>Neighbors also use the LSPs to construct a complete map of the topology and compute the best path to each destination network. </a:t>
            </a:r>
          </a:p>
          <a:p>
            <a:pPr eaLnBrk="1" hangingPunct="1"/>
            <a:r>
              <a:rPr lang="en-US" dirty="0" smtClean="0"/>
              <a:t>The final step is that SPF (Dijkstra algorithm) computes the best path to each destination network and populates the routing </a:t>
            </a:r>
            <a:r>
              <a:rPr lang="en-US" smtClean="0"/>
              <a:t>table.</a:t>
            </a:r>
            <a:endParaRPr lang="en-US" dirty="0" smtClean="0"/>
          </a:p>
          <a:p>
            <a:pPr eaLnBrk="1" hangingPunct="1"/>
            <a:r>
              <a:rPr lang="en-US" dirty="0" smtClean="0"/>
              <a:t>After the initial </a:t>
            </a:r>
            <a:r>
              <a:rPr lang="en-US" dirty="0" err="1" smtClean="0"/>
              <a:t>LSP</a:t>
            </a:r>
            <a:r>
              <a:rPr lang="en-US" dirty="0" smtClean="0"/>
              <a:t> flooding, OSPF routers require less bandwidth to communicate changes in a </a:t>
            </a:r>
            <a:r>
              <a:rPr lang="en-US" smtClean="0"/>
              <a:t>topology. Instead </a:t>
            </a:r>
            <a:r>
              <a:rPr lang="en-US" dirty="0" smtClean="0"/>
              <a:t>they send LSPs (triggered updates) when the network change to speed up </a:t>
            </a:r>
            <a:r>
              <a:rPr lang="en-US" smtClean="0"/>
              <a:t>convergence.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a:latin typeface="Arial" charset="0"/>
              </a:rPr>
              <a:t>R1 is enabled on the LAN and is in a </a:t>
            </a:r>
            <a:r>
              <a:rPr lang="en-US" i="1" dirty="0">
                <a:latin typeface="Arial" charset="0"/>
              </a:rPr>
              <a:t>down</a:t>
            </a:r>
            <a:r>
              <a:rPr lang="en-US" dirty="0">
                <a:latin typeface="Arial" charset="0"/>
              </a:rPr>
              <a:t> state because it has not exchanged information with any other router. It begins by sending a hello packet through each of its interfaces participating in OSPF, even though it does not know the identity of the DR or of any other routers. The hello packet is sent out using the multicast address 224.0.0.5.</a:t>
            </a:r>
          </a:p>
          <a:p>
            <a:r>
              <a:rPr lang="en-US" dirty="0">
                <a:latin typeface="Arial" charset="0"/>
              </a:rPr>
              <a:t>All directly connected routers running OSPF receive the hello packet from R1 and add R1 to their list of neighbors. This state is the </a:t>
            </a:r>
            <a:r>
              <a:rPr lang="en-US" i="1" dirty="0">
                <a:latin typeface="Arial" charset="0"/>
              </a:rPr>
              <a:t>init</a:t>
            </a:r>
            <a:r>
              <a:rPr lang="en-US" dirty="0">
                <a:latin typeface="Arial" charset="0"/>
              </a:rPr>
              <a:t> state.</a:t>
            </a:r>
          </a:p>
          <a:p>
            <a:pPr marL="110605" indent="-118394" defTabSz="1001675" eaLnBrk="0" fontAlgn="base" hangingPunct="0">
              <a:lnSpc>
                <a:spcPct val="90000"/>
              </a:lnSpc>
              <a:spcBef>
                <a:spcPct val="35000"/>
              </a:spcBef>
              <a:spcAft>
                <a:spcPct val="0"/>
              </a:spcAft>
              <a:buSzPct val="100000"/>
              <a:buFontTx/>
              <a:buChar char="•"/>
              <a:defRPr/>
            </a:pPr>
            <a:r>
              <a:rPr lang="en-US" dirty="0">
                <a:latin typeface="Arial" charset="0"/>
              </a:rPr>
              <a:t>On NBMA interfaces (such as Frame Relay), OSPF may also go into the </a:t>
            </a:r>
            <a:r>
              <a:rPr lang="en-US" b="1" dirty="0">
                <a:latin typeface="Arial" charset="0"/>
              </a:rPr>
              <a:t>Attempt</a:t>
            </a:r>
            <a:r>
              <a:rPr lang="en-US" dirty="0">
                <a:latin typeface="Arial" charset="0"/>
              </a:rPr>
              <a:t> state before the init state; this state indicates that no recent information has been received from the neighbor and that an effort will be made to contact the neighbor by sending hello packets at a reduced poll </a:t>
            </a:r>
            <a:r>
              <a:rPr lang="en-US">
                <a:latin typeface="Arial" charset="0"/>
              </a:rPr>
              <a:t>interval.</a:t>
            </a:r>
            <a:endParaRPr lang="en-US" dirty="0">
              <a:latin typeface="Arial" charset="0"/>
            </a:endParaRPr>
          </a:p>
          <a:p>
            <a:r>
              <a:rPr lang="en-US" dirty="0">
                <a:latin typeface="Arial" charset="0"/>
              </a:rPr>
              <a:t>All routers that received the hello packet send a unicast reply packet to R1 with their corresponding information. The Neighbor field in the hello packet includes all other neighboring routers, including R1.</a:t>
            </a:r>
          </a:p>
          <a:p>
            <a:r>
              <a:rPr lang="en-US" dirty="0">
                <a:latin typeface="Arial" charset="0"/>
              </a:rPr>
              <a:t>When R1 receives these hello packets, it adds all the routers that have its router ID in their hello packets to its own neighbor relationship database. These routers are now in the </a:t>
            </a:r>
            <a:r>
              <a:rPr lang="en-US" i="1" dirty="0">
                <a:latin typeface="Arial" charset="0"/>
              </a:rPr>
              <a:t>two-way</a:t>
            </a:r>
            <a:r>
              <a:rPr lang="en-US" dirty="0">
                <a:latin typeface="Arial" charset="0"/>
              </a:rPr>
              <a:t> state. At this point, all routers that have each other in their lists of neighbors have established bidirectional communication.</a:t>
            </a:r>
          </a:p>
          <a:p>
            <a:r>
              <a:rPr lang="en-US" dirty="0">
                <a:latin typeface="Arial" charset="0"/>
              </a:rPr>
              <a:t>If the link type is a broadcast network, generally a LAN link such as Ethernet, then a DR and BDR must be selected. The DR forms bidirectional adjacencies with all other routers on the LAN link. This process must occur before the routers can begin exchanging link-state information.</a:t>
            </a:r>
          </a:p>
          <a:p>
            <a:r>
              <a:rPr lang="en-US" dirty="0">
                <a:latin typeface="Arial" charset="0"/>
              </a:rPr>
              <a:t>Periodically (every 10 seconds by default on broadcast networks) the routers in a network exchange hello packets to ensure that communication is still working. Recall that the hello packets include the DR, the BDR, and the list of routers whose hello packets have been received by the router. Remember that “received” means that the receiving router recognizes itself as one of the neighbor list entries in the received hello </a:t>
            </a:r>
            <a:r>
              <a:rPr lang="en-US">
                <a:latin typeface="Arial" charset="0"/>
              </a:rPr>
              <a:t>packet.</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dirty="0">
                <a:latin typeface="Arial" charset="0"/>
              </a:rPr>
              <a:t>While the hello packets (OSPF packet type 1) are used in the hello protocol, the other four types of OSPF packets are used during the process of exchanging and synchronizing </a:t>
            </a:r>
            <a:r>
              <a:rPr lang="en-US" dirty="0" err="1">
                <a:latin typeface="Arial" charset="0"/>
              </a:rPr>
              <a:t>LSDBs</a:t>
            </a:r>
            <a:r>
              <a:rPr lang="en-US" dirty="0">
                <a:latin typeface="Arial" charset="0"/>
              </a:rPr>
              <a:t>, as follows:</a:t>
            </a:r>
          </a:p>
          <a:p>
            <a:pPr lvl="1"/>
            <a:r>
              <a:rPr lang="en-US" b="1" dirty="0">
                <a:latin typeface="Arial" charset="0"/>
              </a:rPr>
              <a:t>OSPF type 2 DBD</a:t>
            </a:r>
            <a:r>
              <a:rPr lang="en-US" dirty="0">
                <a:latin typeface="Arial" charset="0"/>
              </a:rPr>
              <a:t>—Used to describe the LSAs available in the </a:t>
            </a:r>
            <a:r>
              <a:rPr lang="en-US" dirty="0" err="1">
                <a:latin typeface="Arial" charset="0"/>
              </a:rPr>
              <a:t>SLDB</a:t>
            </a:r>
            <a:r>
              <a:rPr lang="en-US" dirty="0">
                <a:latin typeface="Arial" charset="0"/>
              </a:rPr>
              <a:t>.</a:t>
            </a:r>
          </a:p>
          <a:p>
            <a:pPr lvl="1"/>
            <a:r>
              <a:rPr lang="en-US" b="1" dirty="0">
                <a:latin typeface="Arial" charset="0"/>
              </a:rPr>
              <a:t>OSPF type 3 </a:t>
            </a:r>
            <a:r>
              <a:rPr lang="en-US" b="1" dirty="0" err="1">
                <a:latin typeface="Arial" charset="0"/>
              </a:rPr>
              <a:t>LSR</a:t>
            </a:r>
            <a:r>
              <a:rPr lang="en-US" dirty="0">
                <a:latin typeface="Arial" charset="0"/>
              </a:rPr>
              <a:t> —Used to request missing LSA information.</a:t>
            </a:r>
          </a:p>
          <a:p>
            <a:pPr lvl="1"/>
            <a:r>
              <a:rPr lang="en-US" b="1" dirty="0">
                <a:latin typeface="Arial" charset="0"/>
              </a:rPr>
              <a:t>OSPF type 4 LSU</a:t>
            </a:r>
            <a:r>
              <a:rPr lang="en-US" dirty="0">
                <a:latin typeface="Arial" charset="0"/>
              </a:rPr>
              <a:t> —Used to send complete LSAs.</a:t>
            </a:r>
          </a:p>
          <a:p>
            <a:pPr lvl="1"/>
            <a:r>
              <a:rPr lang="en-US" b="1" dirty="0">
                <a:latin typeface="Arial" charset="0"/>
              </a:rPr>
              <a:t>OSPF type 5 LSAck</a:t>
            </a:r>
            <a:r>
              <a:rPr lang="en-US" dirty="0">
                <a:latin typeface="Arial" charset="0"/>
              </a:rPr>
              <a:t> —Used to acknowledge </a:t>
            </a:r>
            <a:r>
              <a:rPr lang="en-US" dirty="0" err="1">
                <a:latin typeface="Arial" charset="0"/>
              </a:rPr>
              <a:t>LSUs</a:t>
            </a:r>
            <a:r>
              <a:rPr lang="en-US" dirty="0">
                <a:latin typeface="Arial" charset="0"/>
              </a:rPr>
              <a:t>, to ensure reliable transport and information exchange.</a:t>
            </a:r>
          </a:p>
          <a:p>
            <a:r>
              <a:rPr lang="en-US" dirty="0">
                <a:latin typeface="Arial" charset="0"/>
              </a:rPr>
              <a:t>OSPF type 4 and type 5 packets are sent to the multicast IP address 224.0.0.5 or 224.0.0.6 if there are </a:t>
            </a:r>
            <a:r>
              <a:rPr lang="en-US" dirty="0" err="1">
                <a:latin typeface="Arial" charset="0"/>
              </a:rPr>
              <a:t>DRs</a:t>
            </a:r>
            <a:r>
              <a:rPr lang="en-US" dirty="0">
                <a:latin typeface="Arial" charset="0"/>
              </a:rPr>
              <a:t> on the link), except when retransmitting, when sent across a virtual link, and on non-broadcast networks. All other packets are sent to a unicast IP address.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In the </a:t>
            </a:r>
            <a:r>
              <a:rPr lang="en-US" i="1" dirty="0" err="1">
                <a:latin typeface="Arial" charset="0"/>
              </a:rPr>
              <a:t>exstart</a:t>
            </a:r>
            <a:r>
              <a:rPr lang="en-US" dirty="0">
                <a:latin typeface="Arial" charset="0"/>
              </a:rPr>
              <a:t> state, a master and slave relationship is created between each router and its adjacent DR and BDR. The router with the higher router ID acts as the master during the exchange process.</a:t>
            </a:r>
          </a:p>
          <a:p>
            <a:r>
              <a:rPr lang="en-US" dirty="0">
                <a:latin typeface="Arial" charset="0"/>
              </a:rPr>
              <a:t>The master and slave routers exchange one or more DBD packets (also called </a:t>
            </a:r>
            <a:r>
              <a:rPr lang="en-US" dirty="0" err="1">
                <a:latin typeface="Arial" charset="0"/>
              </a:rPr>
              <a:t>DDPs</a:t>
            </a:r>
            <a:r>
              <a:rPr lang="en-US" dirty="0">
                <a:latin typeface="Arial" charset="0"/>
              </a:rPr>
              <a:t>). The routers are in the </a:t>
            </a:r>
            <a:r>
              <a:rPr lang="en-US" i="1" dirty="0">
                <a:latin typeface="Arial" charset="0"/>
              </a:rPr>
              <a:t>exchange</a:t>
            </a:r>
            <a:r>
              <a:rPr lang="en-US" dirty="0">
                <a:latin typeface="Arial" charset="0"/>
              </a:rPr>
              <a:t> state.</a:t>
            </a:r>
          </a:p>
          <a:p>
            <a:pPr lvl="0"/>
            <a:r>
              <a:rPr lang="en-US" dirty="0">
                <a:latin typeface="Arial" charset="0"/>
              </a:rPr>
              <a:t>A DBD includes information about the LSA entry header that appears in the router’s </a:t>
            </a:r>
            <a:r>
              <a:rPr lang="en-US" dirty="0" err="1">
                <a:latin typeface="Arial" charset="0"/>
              </a:rPr>
              <a:t>LSDB</a:t>
            </a:r>
            <a:r>
              <a:rPr lang="en-US" dirty="0">
                <a:latin typeface="Arial" charset="0"/>
              </a:rPr>
              <a:t>. The entries can be about a link or about a network. Each LSA entry header includes information about the link-state type, the address of the advertising router, the link’s cost, and the sequence number. The router uses the sequence number to determine the “newness” of the received link-state information.</a:t>
            </a:r>
          </a:p>
          <a:p>
            <a:r>
              <a:rPr lang="en-US" dirty="0">
                <a:latin typeface="Arial" charset="0"/>
              </a:rPr>
              <a:t>When the router receives the DBD, it performs the following actions, as shown in Figure 3-10:</a:t>
            </a:r>
          </a:p>
          <a:p>
            <a:pPr lvl="0"/>
            <a:r>
              <a:rPr lang="en-US" dirty="0">
                <a:latin typeface="Arial" charset="0"/>
              </a:rPr>
              <a:t>It acknowledges the receipt of the DBD using the LSAck packet.</a:t>
            </a:r>
          </a:p>
          <a:p>
            <a:pPr lvl="0"/>
            <a:r>
              <a:rPr lang="en-US" dirty="0">
                <a:latin typeface="Arial" charset="0"/>
              </a:rPr>
              <a:t>It compares the information it received with the information it has in its own </a:t>
            </a:r>
            <a:r>
              <a:rPr lang="en-US" dirty="0" err="1">
                <a:latin typeface="Arial" charset="0"/>
              </a:rPr>
              <a:t>LSDB</a:t>
            </a:r>
            <a:r>
              <a:rPr lang="en-US" dirty="0">
                <a:latin typeface="Arial" charset="0"/>
              </a:rPr>
              <a:t>. If the DBD has a more current link-state entry, the router sends an </a:t>
            </a:r>
            <a:r>
              <a:rPr lang="en-US" dirty="0" err="1">
                <a:latin typeface="Arial" charset="0"/>
              </a:rPr>
              <a:t>LSR</a:t>
            </a:r>
            <a:r>
              <a:rPr lang="en-US" dirty="0">
                <a:latin typeface="Arial" charset="0"/>
              </a:rPr>
              <a:t> to the other router. The process of sending </a:t>
            </a:r>
            <a:r>
              <a:rPr lang="en-US" dirty="0" err="1">
                <a:latin typeface="Arial" charset="0"/>
              </a:rPr>
              <a:t>LSRs</a:t>
            </a:r>
            <a:r>
              <a:rPr lang="en-US" dirty="0">
                <a:latin typeface="Arial" charset="0"/>
              </a:rPr>
              <a:t> is called the </a:t>
            </a:r>
            <a:r>
              <a:rPr lang="en-US" i="1" dirty="0">
                <a:latin typeface="Arial" charset="0"/>
              </a:rPr>
              <a:t>loading</a:t>
            </a:r>
            <a:r>
              <a:rPr lang="en-US" dirty="0">
                <a:latin typeface="Arial" charset="0"/>
              </a:rPr>
              <a:t> state.</a:t>
            </a:r>
          </a:p>
          <a:p>
            <a:pPr lvl="0"/>
            <a:r>
              <a:rPr lang="en-US" dirty="0">
                <a:latin typeface="Arial" charset="0"/>
              </a:rPr>
              <a:t>The other router responds with the complete information about the requested entry in an LSU packet. Again, when the router receives an LSU, it sends an LSAck.</a:t>
            </a:r>
          </a:p>
          <a:p>
            <a:pPr lvl="0"/>
            <a:r>
              <a:rPr lang="en-US" dirty="0">
                <a:latin typeface="Arial" charset="0"/>
              </a:rPr>
              <a:t>The router adds the new link-state entries into its </a:t>
            </a:r>
            <a:r>
              <a:rPr lang="en-US" dirty="0" err="1">
                <a:latin typeface="Arial" charset="0"/>
              </a:rPr>
              <a:t>LSDB</a:t>
            </a:r>
            <a:r>
              <a:rPr lang="en-US" dirty="0">
                <a:latin typeface="Arial" charset="0"/>
              </a:rPr>
              <a:t>.</a:t>
            </a:r>
          </a:p>
          <a:p>
            <a:r>
              <a:rPr lang="en-US" dirty="0">
                <a:latin typeface="Arial" charset="0"/>
              </a:rPr>
              <a:t>After all </a:t>
            </a:r>
            <a:r>
              <a:rPr lang="en-US" dirty="0" err="1">
                <a:latin typeface="Arial" charset="0"/>
              </a:rPr>
              <a:t>LSRs</a:t>
            </a:r>
            <a:r>
              <a:rPr lang="en-US" dirty="0">
                <a:latin typeface="Arial" charset="0"/>
              </a:rPr>
              <a:t> have been satisfied for a given router, the adjacent routers are considered synchronized and in a </a:t>
            </a:r>
            <a:r>
              <a:rPr lang="en-US" i="1" dirty="0">
                <a:latin typeface="Arial" charset="0"/>
              </a:rPr>
              <a:t>full</a:t>
            </a:r>
            <a:r>
              <a:rPr lang="en-US" dirty="0">
                <a:latin typeface="Arial" charset="0"/>
              </a:rPr>
              <a:t> state</a:t>
            </a:r>
            <a:r>
              <a:rPr lang="en-US">
                <a:latin typeface="Arial" charset="0"/>
              </a:rPr>
              <a:t>. </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If the LSA entry does not already exist, the router adds the entry to its </a:t>
            </a:r>
            <a:r>
              <a:rPr lang="en-US" dirty="0" err="1">
                <a:latin typeface="Arial" charset="0"/>
              </a:rPr>
              <a:t>LSDB</a:t>
            </a:r>
            <a:r>
              <a:rPr lang="en-US" dirty="0">
                <a:latin typeface="Arial" charset="0"/>
              </a:rPr>
              <a:t>, sends back a link-state acknowledgment (LSAck), floods the information to other routers, runs SPF, and updates its routing table.</a:t>
            </a:r>
          </a:p>
          <a:p>
            <a:r>
              <a:rPr lang="en-US" dirty="0">
                <a:latin typeface="Arial" charset="0"/>
              </a:rPr>
              <a:t>If the entry already exists and the received LSA has the same sequence number, the router ignores the LSA entry.</a:t>
            </a:r>
          </a:p>
          <a:p>
            <a:r>
              <a:rPr lang="en-US" dirty="0">
                <a:latin typeface="Arial" charset="0"/>
              </a:rPr>
              <a:t>If the entry already exists but the LSA includes newer information (it has a higher sequence number), the router adds the entry to its </a:t>
            </a:r>
            <a:r>
              <a:rPr lang="en-US" dirty="0" err="1">
                <a:latin typeface="Arial" charset="0"/>
              </a:rPr>
              <a:t>LSDB</a:t>
            </a:r>
            <a:r>
              <a:rPr lang="en-US" dirty="0">
                <a:latin typeface="Arial" charset="0"/>
              </a:rPr>
              <a:t>, sends back an LSAck, floods the information to other routers, runs SPF, and updates its routing table.</a:t>
            </a:r>
          </a:p>
          <a:p>
            <a:r>
              <a:rPr lang="en-US" dirty="0">
                <a:latin typeface="Arial" charset="0"/>
              </a:rPr>
              <a:t>If the entry already exists but the LSA includes older information, it sends an LSU to the sender with its newer information.</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latin typeface="Arial" charset="0"/>
              </a:rPr>
              <a:t>IP addressing plan</a:t>
            </a:r>
            <a:r>
              <a:rPr lang="en-US" dirty="0">
                <a:latin typeface="Arial" charset="0"/>
              </a:rPr>
              <a:t>: The IP addressing plan</a:t>
            </a:r>
            <a:r>
              <a:rPr lang="en-US" b="1" dirty="0">
                <a:latin typeface="Arial" charset="0"/>
              </a:rPr>
              <a:t> </a:t>
            </a:r>
            <a:r>
              <a:rPr lang="en-US" dirty="0">
                <a:latin typeface="Arial" charset="0"/>
              </a:rPr>
              <a:t>governs how OSPF can be deployed and how well the OSPF deployment will scale. A detailed hierarchical IP subnet and addressing plan must be produced, to enable OSPF summarization, allow the network to scale more easily, and to optimize OSPF behavior.</a:t>
            </a:r>
          </a:p>
          <a:p>
            <a:r>
              <a:rPr lang="en-US" b="1" dirty="0">
                <a:latin typeface="Arial" charset="0"/>
              </a:rPr>
              <a:t>Network topology: </a:t>
            </a:r>
            <a:r>
              <a:rPr lang="en-US" dirty="0">
                <a:latin typeface="Arial" charset="0"/>
              </a:rPr>
              <a:t>The topology consists of the devices (routers, switches, and so on) and the links connecting them. A detailed network topology should be created to assess OSPF scalability requirements and to determine which OSPF features might be required (for example, OSPF summarization, stub areas, and redistribution). The topology should include back up links where necessary.</a:t>
            </a:r>
          </a:p>
          <a:p>
            <a:r>
              <a:rPr lang="en-US" b="1" dirty="0">
                <a:latin typeface="Arial" charset="0"/>
              </a:rPr>
              <a:t>OSPF areas: </a:t>
            </a:r>
            <a:r>
              <a:rPr lang="en-US" dirty="0">
                <a:latin typeface="Arial" charset="0"/>
              </a:rPr>
              <a:t>Dividing an OSPF network into areas decreases the </a:t>
            </a:r>
            <a:r>
              <a:rPr lang="en-US" dirty="0" err="1">
                <a:latin typeface="Arial" charset="0"/>
              </a:rPr>
              <a:t>LSDB</a:t>
            </a:r>
            <a:r>
              <a:rPr lang="en-US" dirty="0">
                <a:latin typeface="Arial" charset="0"/>
              </a:rPr>
              <a:t> size and limits the propagation of link-state updates when the topology changes.</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29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smtClean="0"/>
              <a:t>To </a:t>
            </a:r>
            <a:r>
              <a:rPr lang="en-US" dirty="0" smtClean="0"/>
              <a:t>configure the OSPF process, complete the following steps:</a:t>
            </a:r>
          </a:p>
          <a:p>
            <a:pPr marL="228587" indent="-228587"/>
            <a:r>
              <a:rPr lang="en-US" b="1" smtClean="0"/>
              <a:t>Step </a:t>
            </a:r>
            <a:r>
              <a:rPr lang="en-US" b="1" dirty="0" smtClean="0"/>
              <a:t>1: </a:t>
            </a:r>
            <a:r>
              <a:rPr lang="en-US" dirty="0" smtClean="0"/>
              <a:t>Enable the OSPF process on the router using the </a:t>
            </a:r>
            <a:r>
              <a:rPr lang="en-US" b="1" dirty="0" smtClean="0"/>
              <a:t>router ospf</a:t>
            </a:r>
            <a:r>
              <a:rPr lang="en-US" dirty="0" smtClean="0"/>
              <a:t> command. </a:t>
            </a:r>
            <a:r>
              <a:rPr lang="en-US" b="1" dirty="0" smtClean="0"/>
              <a:t> </a:t>
            </a:r>
            <a:r>
              <a:rPr lang="en-US" dirty="0" smtClean="0"/>
              <a:t>The </a:t>
            </a:r>
            <a:r>
              <a:rPr lang="en-US" b="1" i="1" dirty="0" smtClean="0"/>
              <a:t>process-id </a:t>
            </a:r>
            <a:r>
              <a:rPr lang="en-US" dirty="0" smtClean="0"/>
              <a:t>is an internally used number to identify the OSPF routing process. The process ID does not need to match process IDs on other routers. Running multiple OSPF processes on the same router is not recommended because it creates multiple database instances that add extra overhead.</a:t>
            </a:r>
          </a:p>
          <a:p>
            <a:pPr marL="228587" indent="-228587" defTabSz="1001675" eaLnBrk="0" fontAlgn="base" hangingPunct="0">
              <a:lnSpc>
                <a:spcPct val="90000"/>
              </a:lnSpc>
              <a:spcBef>
                <a:spcPct val="50000"/>
              </a:spcBef>
              <a:spcAft>
                <a:spcPct val="0"/>
              </a:spcAft>
              <a:buSzPct val="100000"/>
              <a:buFontTx/>
              <a:buChar char="•"/>
              <a:defRPr/>
            </a:pPr>
            <a:r>
              <a:rPr lang="en-US" dirty="0" smtClean="0"/>
              <a:t>However, if you are routing for multiple VPN routing and forwarding instances, the each VRF needs its own routing process. The </a:t>
            </a:r>
            <a:r>
              <a:rPr lang="en-US" b="1" dirty="0" smtClean="0"/>
              <a:t>vrf</a:t>
            </a:r>
            <a:r>
              <a:rPr lang="en-US" dirty="0" smtClean="0"/>
              <a:t> </a:t>
            </a:r>
            <a:r>
              <a:rPr lang="en-US" b="1" i="1" dirty="0" err="1" smtClean="0"/>
              <a:t>vpn</a:t>
            </a:r>
            <a:r>
              <a:rPr lang="en-US" b="1" i="1" dirty="0" smtClean="0"/>
              <a:t>-name</a:t>
            </a:r>
            <a:r>
              <a:rPr lang="en-US" dirty="0" smtClean="0"/>
              <a:t> option specifies the name of the VPN routing and forwarding (VRF) instance to associate with OSPF VRF processes. For more information on configuring VRF and OSPF refer to the following Cisco link:</a:t>
            </a:r>
            <a:br>
              <a:rPr lang="en-US" dirty="0" smtClean="0"/>
            </a:br>
            <a:r>
              <a:rPr lang="en-US" dirty="0" smtClean="0"/>
              <a:t>http://www.cisco.com/en/US/products/ps6350/products_configuration_guide_chapter09186a008045577b.html</a:t>
            </a:r>
          </a:p>
          <a:p>
            <a:pPr marL="228587" indent="-228587"/>
            <a:endParaRPr lang="en-US"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b="1" dirty="0" smtClean="0"/>
              <a:t>Step 2:</a:t>
            </a:r>
            <a:r>
              <a:rPr lang="en-US" dirty="0" smtClean="0"/>
              <a:t> Identify which interfaces on the router are part of the OSPF process, using </a:t>
            </a:r>
            <a:r>
              <a:rPr lang="en-US" smtClean="0"/>
              <a:t>the </a:t>
            </a:r>
            <a:r>
              <a:rPr lang="en-US" b="1" smtClean="0"/>
              <a:t>network </a:t>
            </a:r>
            <a:r>
              <a:rPr lang="en-US" dirty="0" smtClean="0"/>
              <a:t>command, as shown in the figure</a:t>
            </a:r>
            <a:r>
              <a:rPr lang="en-US" smtClean="0"/>
              <a:t>. </a:t>
            </a:r>
            <a:endParaRPr lang="en-US" dirty="0" smtClean="0"/>
          </a:p>
          <a:p>
            <a:pPr marL="224325" indent="-224325"/>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32</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dirty="0" smtClean="0"/>
              <a:t>The </a:t>
            </a:r>
            <a:r>
              <a:rPr lang="en-US" b="1" dirty="0" smtClean="0"/>
              <a:t>ip ospf </a:t>
            </a:r>
            <a:r>
              <a:rPr lang="en-US" b="1" i="1" dirty="0" smtClean="0"/>
              <a:t>process-id</a:t>
            </a:r>
            <a:r>
              <a:rPr lang="en-US" b="1" dirty="0" smtClean="0"/>
              <a:t> area </a:t>
            </a:r>
            <a:r>
              <a:rPr lang="en-US" b="1" i="1" dirty="0" err="1" smtClean="0"/>
              <a:t>area</a:t>
            </a:r>
            <a:r>
              <a:rPr lang="en-US" b="1" i="1" dirty="0" smtClean="0"/>
              <a:t>-id</a:t>
            </a:r>
            <a:r>
              <a:rPr lang="en-US" b="1" dirty="0" smtClean="0"/>
              <a:t> </a:t>
            </a:r>
            <a:r>
              <a:rPr lang="en-US" dirty="0" smtClean="0"/>
              <a:t>interface command is a completely new command starting with Cisco IOS Release 12.3(11)T. With this command, you can enable OSPF directly on an interface, which simplifies the configuration of unnumbered interfaces</a:t>
            </a:r>
            <a:r>
              <a:rPr lang="en-US" smtClean="0"/>
              <a:t>. </a:t>
            </a:r>
          </a:p>
          <a:p>
            <a:pPr marL="228587" indent="-228587"/>
            <a:r>
              <a:rPr lang="en-US" smtClean="0"/>
              <a:t>Because </a:t>
            </a:r>
            <a:r>
              <a:rPr lang="en-US" dirty="0" smtClean="0"/>
              <a:t>the command is configured explicitly for the interface, it will take precedence over the </a:t>
            </a:r>
            <a:r>
              <a:rPr lang="en-US" b="1" dirty="0" smtClean="0"/>
              <a:t>network area</a:t>
            </a:r>
            <a:r>
              <a:rPr lang="en-US" dirty="0" smtClean="0"/>
              <a:t> command. The </a:t>
            </a:r>
            <a:r>
              <a:rPr lang="en-US" b="1" dirty="0" err="1" smtClean="0"/>
              <a:t>secondaries</a:t>
            </a:r>
            <a:r>
              <a:rPr lang="en-US" b="1" dirty="0" smtClean="0"/>
              <a:t> none</a:t>
            </a:r>
            <a:r>
              <a:rPr lang="en-US" dirty="0" smtClean="0"/>
              <a:t> option will prevent secondary IP addresses on the interface from being </a:t>
            </a:r>
            <a:r>
              <a:rPr lang="en-US" smtClean="0"/>
              <a:t>advertised.</a:t>
            </a:r>
            <a:endParaRPr lang="en-US" dirty="0" smtClean="0"/>
          </a:p>
          <a:p>
            <a:pPr marL="224325" indent="-224325"/>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OSPF assumes that the bandwidth on the link is the default, which varies with interface type. OSPF uses bandwidth as part of its metric calculation. If the link is actually slower than the default, the router might not be able to converge, or routing updates might become lost. </a:t>
            </a: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the two examples shown are a commonly used combination of a </a:t>
            </a:r>
            <a:r>
              <a:rPr lang="en-US" b="1" dirty="0">
                <a:latin typeface="Arial" charset="0"/>
              </a:rPr>
              <a:t>network</a:t>
            </a:r>
            <a:r>
              <a:rPr lang="en-US" dirty="0">
                <a:latin typeface="Arial" charset="0"/>
              </a:rPr>
              <a:t> statement and a wildcard mask, others could also work. For instance, a range of subnets could be specified.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a:t>
            </a:r>
            <a:r>
              <a:rPr lang="en-US" i="1" dirty="0">
                <a:latin typeface="Arial" charset="0"/>
              </a:rPr>
              <a:t>process-ids </a:t>
            </a:r>
            <a:r>
              <a:rPr lang="en-US" dirty="0">
                <a:latin typeface="Arial" charset="0"/>
              </a:rPr>
              <a:t>do not need to match.</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the two examples shown are a commonly used combination of a </a:t>
            </a:r>
            <a:r>
              <a:rPr lang="en-US" b="1" dirty="0">
                <a:latin typeface="Arial" charset="0"/>
              </a:rPr>
              <a:t>network</a:t>
            </a:r>
            <a:r>
              <a:rPr lang="en-US" dirty="0">
                <a:latin typeface="Arial" charset="0"/>
              </a:rPr>
              <a:t> statement and a wildcard mask, others could also work. For instance, a range of subnets could be specified.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a:t>
            </a:r>
            <a:r>
              <a:rPr lang="en-US" i="1" dirty="0">
                <a:latin typeface="Arial" charset="0"/>
              </a:rPr>
              <a:t>process-ids </a:t>
            </a:r>
            <a:r>
              <a:rPr lang="en-US" dirty="0">
                <a:latin typeface="Arial" charset="0"/>
              </a:rPr>
              <a:t>do not need to match.</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Notice that the 10.2.1.0/24 network</a:t>
            </a:r>
            <a:r>
              <a:rPr lang="en-US" baseline="0" dirty="0" smtClean="0"/>
              <a:t> is now advertised in area 1.</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To demonstrate an alternative, interface S0/0/1 of R2 is configured to be in area</a:t>
            </a:r>
            <a:r>
              <a:rPr lang="en-US" baseline="0" dirty="0" smtClean="0"/>
              <a:t> 1.</a:t>
            </a:r>
            <a:r>
              <a:rPr lang="en-US" dirty="0" smtClean="0"/>
              <a:t>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104000"/>
              </a:lnSpc>
              <a:spcBef>
                <a:spcPts val="600"/>
              </a:spcBef>
              <a:spcAft>
                <a:spcPts val="600"/>
              </a:spcAft>
            </a:pPr>
            <a:r>
              <a:rPr lang="en-US" dirty="0" smtClean="0">
                <a:latin typeface="Times New Roman" pitchFamily="18" charset="0"/>
              </a:rPr>
              <a:t>The OSPF database uses the OSPF router ID to uniquely describe each router in the network. Remember that every router keeps a complete topology database of all routers and links in an area (or network); therefore each router should have a unique router ID.</a:t>
            </a:r>
          </a:p>
          <a:p>
            <a:pPr>
              <a:lnSpc>
                <a:spcPct val="104000"/>
              </a:lnSpc>
              <a:spcBef>
                <a:spcPts val="600"/>
              </a:spcBef>
              <a:spcAft>
                <a:spcPts val="600"/>
              </a:spcAft>
            </a:pPr>
            <a:r>
              <a:rPr lang="en-US" dirty="0" smtClean="0">
                <a:latin typeface="Times New Roman" pitchFamily="18" charset="0"/>
              </a:rPr>
              <a:t>As a review, remember that the router ID is a unique IP address that can be assigned in the </a:t>
            </a:r>
            <a:r>
              <a:rPr lang="en-US" smtClean="0">
                <a:latin typeface="Times New Roman" pitchFamily="18" charset="0"/>
              </a:rPr>
              <a:t>following ways:</a:t>
            </a:r>
          </a:p>
          <a:p>
            <a:pPr lvl="1">
              <a:lnSpc>
                <a:spcPct val="104000"/>
              </a:lnSpc>
              <a:spcBef>
                <a:spcPts val="600"/>
              </a:spcBef>
              <a:spcAft>
                <a:spcPts val="600"/>
              </a:spcAft>
            </a:pPr>
            <a:r>
              <a:rPr lang="en-US" smtClean="0">
                <a:latin typeface="Times New Roman" pitchFamily="18" charset="0"/>
              </a:rPr>
              <a:t>By </a:t>
            </a:r>
            <a:r>
              <a:rPr lang="en-US" dirty="0" smtClean="0">
                <a:latin typeface="Times New Roman" pitchFamily="18" charset="0"/>
              </a:rPr>
              <a:t>default, the highest IP address of any active physical interface when OSPF starts is chosen as the router ID. The interface does not have to be part of the OSPF process, but it has to be up. There must be at least one up IP interface on the router for OSPF to use as router ID. If no up interface with an IP address is available when the OSPF process starts, the “OSPF process cannot start” message occurs</a:t>
            </a:r>
          </a:p>
          <a:p>
            <a:pPr lvl="1">
              <a:lnSpc>
                <a:spcPct val="104000"/>
              </a:lnSpc>
              <a:spcAft>
                <a:spcPts val="600"/>
              </a:spcAft>
            </a:pPr>
            <a:r>
              <a:rPr lang="en-US" dirty="0" smtClean="0">
                <a:latin typeface="Times New Roman" pitchFamily="18" charset="0"/>
              </a:rPr>
              <a:t>If there is a loopback interface, its address will always be preferred as the router ID instead of a physical interface address, because a loopback interface never goes down. If there is more than one loopback interface, then the highest IP address on any active loopback interface becomes the router ID.</a:t>
            </a:r>
          </a:p>
          <a:p>
            <a:pPr lvl="1">
              <a:lnSpc>
                <a:spcPct val="104000"/>
              </a:lnSpc>
              <a:spcAft>
                <a:spcPts val="600"/>
              </a:spcAft>
            </a:pPr>
            <a:r>
              <a:rPr lang="en-US" dirty="0" smtClean="0">
                <a:latin typeface="Times New Roman" pitchFamily="18" charset="0"/>
              </a:rPr>
              <a:t>Finally, you can use the </a:t>
            </a:r>
            <a:r>
              <a:rPr lang="en-US" b="1" dirty="0" smtClean="0">
                <a:latin typeface="Times New Roman" pitchFamily="18" charset="0"/>
              </a:rPr>
              <a:t>router-id</a:t>
            </a:r>
            <a:r>
              <a:rPr lang="en-US" dirty="0" smtClean="0">
                <a:latin typeface="Times New Roman" pitchFamily="18" charset="0"/>
              </a:rPr>
              <a:t> command to set the router ID. This is the preferred way to establish a router ID and should always used in preference to the other two procedures.</a:t>
            </a:r>
          </a:p>
          <a:p>
            <a:pPr>
              <a:lnSpc>
                <a:spcPct val="104000"/>
              </a:lnSpc>
              <a:spcBef>
                <a:spcPts val="600"/>
              </a:spcBef>
              <a:spcAft>
                <a:spcPts val="600"/>
              </a:spcAft>
            </a:pPr>
            <a:r>
              <a:rPr lang="en-US" dirty="0" smtClean="0">
                <a:latin typeface="Times New Roman" pitchFamily="18" charset="0"/>
              </a:rPr>
              <a:t>Once the OSPF router ID is set, it does not change, even if the interface that the router is using for the router ID goes down. The OSPF router ID changes only if the router reloads or if the OSPF routing process restarts.</a:t>
            </a:r>
          </a:p>
          <a:p>
            <a:pPr lvl="0"/>
            <a:r>
              <a:rPr lang="en-US" dirty="0" smtClean="0"/>
              <a:t>If no interface is up when the OSPF process starts, you will get the following error message:</a:t>
            </a:r>
            <a:br>
              <a:rPr lang="en-US" dirty="0" smtClean="0"/>
            </a:br>
            <a:r>
              <a:rPr lang="en-US" dirty="0" err="1" smtClean="0"/>
              <a:t>p5r2</a:t>
            </a:r>
            <a:r>
              <a:rPr lang="en-US" dirty="0" smtClean="0"/>
              <a:t>(config)#router ospf 1</a:t>
            </a:r>
          </a:p>
          <a:p>
            <a:pPr lvl="1"/>
            <a:r>
              <a:rPr lang="en-US" dirty="0" err="1" smtClean="0"/>
              <a:t>2w1d</a:t>
            </a:r>
            <a:r>
              <a:rPr lang="en-US" dirty="0" smtClean="0"/>
              <a:t>: %OSPF-4-</a:t>
            </a:r>
            <a:r>
              <a:rPr lang="en-US" dirty="0" err="1" smtClean="0"/>
              <a:t>NORTRID</a:t>
            </a:r>
            <a:r>
              <a:rPr lang="en-US" dirty="0" smtClean="0"/>
              <a:t>: OSPF process 1 cannot start.</a:t>
            </a:r>
          </a:p>
          <a:p>
            <a:pPr>
              <a:lnSpc>
                <a:spcPct val="104000"/>
              </a:lnSpc>
              <a:spcBef>
                <a:spcPts val="600"/>
              </a:spcBef>
              <a:spcAft>
                <a:spcPts val="600"/>
              </a:spcAft>
            </a:pPr>
            <a:endParaRPr lang="en-US" dirty="0" smtClean="0">
              <a:latin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Configured router ID:</a:t>
            </a:r>
          </a:p>
          <a:p>
            <a:pPr lvl="1"/>
            <a:r>
              <a:rPr lang="en-US" dirty="0" smtClean="0"/>
              <a:t>Use IP address configured with OSPF </a:t>
            </a:r>
            <a:r>
              <a:rPr lang="en-US" b="1" dirty="0" smtClean="0"/>
              <a:t>router-id</a:t>
            </a:r>
            <a:r>
              <a:rPr lang="en-US" dirty="0" smtClean="0"/>
              <a:t> command</a:t>
            </a:r>
          </a:p>
          <a:p>
            <a:pPr lvl="0"/>
            <a:r>
              <a:rPr lang="en-US" dirty="0" smtClean="0"/>
              <a:t>Highest Loopback IP address:</a:t>
            </a:r>
          </a:p>
          <a:p>
            <a:pPr lvl="1"/>
            <a:r>
              <a:rPr lang="en-US" dirty="0" smtClean="0"/>
              <a:t>If the </a:t>
            </a:r>
            <a:r>
              <a:rPr lang="en-US" b="1" dirty="0" smtClean="0"/>
              <a:t>router-id</a:t>
            </a:r>
            <a:r>
              <a:rPr lang="en-US" dirty="0" smtClean="0"/>
              <a:t> command not used then the router chooses highest IP address of any loopback interfaces</a:t>
            </a:r>
          </a:p>
          <a:p>
            <a:pPr lvl="0"/>
            <a:r>
              <a:rPr lang="en-US" dirty="0" smtClean="0"/>
              <a:t>Highest active interface IP address:</a:t>
            </a:r>
          </a:p>
          <a:p>
            <a:pPr lvl="1"/>
            <a:r>
              <a:rPr lang="en-US" dirty="0" smtClean="0"/>
              <a:t>If no loopback interfaces are configured then the highest IP address on any active interface is used. </a:t>
            </a:r>
          </a:p>
          <a:p>
            <a:pPr lvl="1"/>
            <a:r>
              <a:rPr lang="en-US" dirty="0" smtClean="0"/>
              <a:t>The router ID is selected when OSPF is configured with its first OSPF </a:t>
            </a:r>
            <a:r>
              <a:rPr lang="en-US" b="1" dirty="0" smtClean="0"/>
              <a:t>network</a:t>
            </a:r>
            <a:r>
              <a:rPr lang="en-US" dirty="0" smtClean="0"/>
              <a:t> command.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Use the OSPF </a:t>
            </a:r>
            <a:r>
              <a:rPr lang="en-US" b="1" dirty="0" smtClean="0"/>
              <a:t>router-id </a:t>
            </a:r>
            <a:r>
              <a:rPr lang="en-US" dirty="0" smtClean="0"/>
              <a:t>command to ensure that OSPF selects a specific router ID. The </a:t>
            </a:r>
            <a:r>
              <a:rPr lang="en-US" i="1" dirty="0" smtClean="0"/>
              <a:t>ip-address</a:t>
            </a:r>
            <a:r>
              <a:rPr lang="en-US" dirty="0" smtClean="0"/>
              <a:t> parameter can be any unique arbitrary 32-bit value in an IP address dotted decimal format.</a:t>
            </a:r>
          </a:p>
          <a:p>
            <a:r>
              <a:rPr lang="en-US" dirty="0" smtClean="0"/>
              <a:t>After the </a:t>
            </a:r>
            <a:r>
              <a:rPr lang="en-US" b="1" dirty="0" smtClean="0"/>
              <a:t>router-id</a:t>
            </a:r>
            <a:r>
              <a:rPr lang="en-US" dirty="0" smtClean="0"/>
              <a:t> command is configured, use the </a:t>
            </a:r>
            <a:r>
              <a:rPr lang="en-US" b="1" dirty="0" smtClean="0"/>
              <a:t>clear ip ospf process</a:t>
            </a:r>
            <a:r>
              <a:rPr lang="en-US" dirty="0" smtClean="0"/>
              <a:t> command. This command restarts the OSPF routing process so that it will reselect the new IP address as its router ID.</a:t>
            </a:r>
          </a:p>
          <a:p>
            <a:pPr marL="224325" indent="-224325" defTabSz="1001675" eaLnBrk="0" fontAlgn="base" hangingPunct="0">
              <a:lnSpc>
                <a:spcPct val="90000"/>
              </a:lnSpc>
              <a:spcBef>
                <a:spcPct val="50000"/>
              </a:spcBef>
              <a:spcAft>
                <a:spcPct val="0"/>
              </a:spcAft>
              <a:buSzPct val="100000"/>
              <a:defRPr/>
            </a:pPr>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To demonstrate an alternative, interface S0/0/1 of R2 is configured to be in area</a:t>
            </a:r>
            <a:r>
              <a:rPr lang="en-US" baseline="0" dirty="0" smtClean="0"/>
              <a:t> 1.</a:t>
            </a:r>
            <a:r>
              <a:rPr lang="en-US" dirty="0" smtClean="0"/>
              <a:t>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41</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smtClean="0"/>
              <a:t>The </a:t>
            </a:r>
            <a:r>
              <a:rPr lang="en-US" b="1" dirty="0" smtClean="0"/>
              <a:t>show ip protocols </a:t>
            </a:r>
            <a:r>
              <a:rPr lang="en-US" dirty="0" smtClean="0"/>
              <a:t>command gives information about any and all dynamic routing protocols running on the router.</a:t>
            </a:r>
          </a:p>
          <a:p>
            <a:r>
              <a:rPr lang="en-US" dirty="0">
                <a:latin typeface="Arial" charset="0"/>
              </a:rPr>
              <a:t>The figure shows that the OSPF routing protocol with process number 1 is configured. The router-id of the router is 10.64.0.1 and it belongs to area 0. </a:t>
            </a:r>
            <a:endParaRPr lang="en-US" dirty="0"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One of the most important OSPF troubleshooting commands is the </a:t>
            </a:r>
            <a:r>
              <a:rPr lang="en-US" b="1" dirty="0">
                <a:latin typeface="Arial" charset="0"/>
              </a:rPr>
              <a:t>show ip ospf neighbor </a:t>
            </a:r>
            <a:r>
              <a:rPr lang="en-US" dirty="0">
                <a:latin typeface="Arial" charset="0"/>
              </a:rPr>
              <a:t>[</a:t>
            </a:r>
            <a:r>
              <a:rPr lang="en-US" i="1" dirty="0">
                <a:latin typeface="Arial" charset="0"/>
              </a:rPr>
              <a:t>type</a:t>
            </a:r>
            <a:r>
              <a:rPr lang="en-US" dirty="0">
                <a:latin typeface="Arial" charset="0"/>
              </a:rPr>
              <a:t> </a:t>
            </a:r>
            <a:r>
              <a:rPr lang="en-US" i="1" dirty="0">
                <a:latin typeface="Arial" charset="0"/>
              </a:rPr>
              <a:t>number</a:t>
            </a:r>
            <a:r>
              <a:rPr lang="en-US" dirty="0">
                <a:latin typeface="Arial" charset="0"/>
              </a:rPr>
              <a:t>] [</a:t>
            </a:r>
            <a:r>
              <a:rPr lang="en-US" i="1" dirty="0">
                <a:latin typeface="Arial" charset="0"/>
              </a:rPr>
              <a:t>neighbor-id</a:t>
            </a:r>
            <a:r>
              <a:rPr lang="en-US" dirty="0">
                <a:latin typeface="Arial" charset="0"/>
              </a:rPr>
              <a:t>] [</a:t>
            </a:r>
            <a:r>
              <a:rPr lang="en-US" b="1" dirty="0">
                <a:latin typeface="Arial" charset="0"/>
              </a:rPr>
              <a:t>detail</a:t>
            </a:r>
            <a:r>
              <a:rPr lang="en-US" dirty="0">
                <a:latin typeface="Arial" charset="0"/>
              </a:rPr>
              <a:t>]</a:t>
            </a:r>
            <a:r>
              <a:rPr lang="en-US" b="1" dirty="0">
                <a:latin typeface="Arial" charset="0"/>
              </a:rPr>
              <a:t> </a:t>
            </a:r>
            <a:r>
              <a:rPr lang="en-US" dirty="0">
                <a:latin typeface="Arial" charset="0"/>
              </a:rPr>
              <a:t>command. OSPF does not send or receive updates without having full adjacencies between neighbors; this command displays OSPF neighbor information for each interface. </a:t>
            </a:r>
          </a:p>
          <a:p>
            <a:pPr marL="110605" indent="-110605" defTabSz="1001675" eaLnBrk="0" fontAlgn="base" hangingPunct="0">
              <a:lnSpc>
                <a:spcPct val="90000"/>
              </a:lnSpc>
              <a:spcBef>
                <a:spcPct val="50000"/>
              </a:spcBef>
              <a:spcAft>
                <a:spcPct val="0"/>
              </a:spcAft>
              <a:buSzPct val="100000"/>
              <a:buFontTx/>
              <a:buChar char="•"/>
              <a:defRPr/>
            </a:pPr>
            <a:r>
              <a:rPr lang="en-US">
                <a:latin typeface="Arial" charset="0"/>
              </a:rPr>
              <a:t>Router </a:t>
            </a:r>
            <a:r>
              <a:rPr lang="en-US" dirty="0">
                <a:latin typeface="Arial" charset="0"/>
              </a:rPr>
              <a:t>B has two neighbors. The first entry in the table represents the adjacency formed on the FastEthernet interface. A FULL state means that the </a:t>
            </a:r>
            <a:r>
              <a:rPr lang="en-US" dirty="0" err="1">
                <a:latin typeface="Arial" charset="0"/>
              </a:rPr>
              <a:t>LSDB</a:t>
            </a:r>
            <a:r>
              <a:rPr lang="en-US" dirty="0">
                <a:latin typeface="Arial" charset="0"/>
              </a:rPr>
              <a:t> has been exchanged successfully. The </a:t>
            </a:r>
            <a:r>
              <a:rPr lang="en-US" dirty="0" err="1">
                <a:latin typeface="Arial" charset="0"/>
              </a:rPr>
              <a:t>DROTHER</a:t>
            </a:r>
            <a:r>
              <a:rPr lang="en-US" dirty="0">
                <a:latin typeface="Arial" charset="0"/>
              </a:rPr>
              <a:t> entry means that a router other than this neighboring router is the designated router. (Note that the OSPF priority on router A’s FastEthernet 0/0 interface has been set to 0, indicating that it cannot be the DR or BDR on that interface.)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second line of </a:t>
            </a:r>
            <a:r>
              <a:rPr lang="en-US">
                <a:latin typeface="Arial" charset="0"/>
              </a:rPr>
              <a:t>output represents </a:t>
            </a:r>
            <a:r>
              <a:rPr lang="en-US" dirty="0">
                <a:latin typeface="Arial" charset="0"/>
              </a:rPr>
              <a:t>Router C, Router B's neighbor on the serial interface. DR and BDR are not used on point-to-point interfaces (as indicated by a dash [-]).</a:t>
            </a:r>
          </a:p>
          <a:p>
            <a:endParaRPr lang="en-US" dirty="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O code indicates that the route was learned from OSPF; the IA code indicates that the learned route is in another area (</a:t>
            </a:r>
            <a:r>
              <a:rPr lang="en-US" dirty="0" err="1">
                <a:latin typeface="Arial" charset="0"/>
              </a:rPr>
              <a:t>interarea</a:t>
            </a:r>
            <a:r>
              <a:rPr lang="en-US">
                <a:latin typeface="Arial" charset="0"/>
              </a:rPr>
              <a:t>). The </a:t>
            </a:r>
            <a:r>
              <a:rPr lang="en-US" dirty="0">
                <a:latin typeface="Arial" charset="0"/>
              </a:rPr>
              <a:t>10.2.1.0 subnet is learned on FastEthernet 0/0 via neighbor 10.64.0.2. The [110/782] in the routing table represents the administrative distance assigned to OSPF (110) and the total cost of the route to subnet 10.2.1.0 (cost of 782).</a:t>
            </a:r>
          </a:p>
          <a:p>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47</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command output in the example is from R1 in the configuration example and details the OSPF status of the FastEthernet 0/0 interface. This command verifies that OSPF is running on that particular interface and shows the OSPF area it is in. The command also displays other information, such as the OSPF process ID, the router ID, the OSPF network type, the DR and BDR, timers, and neighbor adjacency information.</a:t>
            </a:r>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a:t>
            </a:r>
            <a:r>
              <a:rPr lang="en-US" b="1" dirty="0">
                <a:latin typeface="Arial" charset="0"/>
              </a:rPr>
              <a:t>show ip ospf </a:t>
            </a:r>
            <a:r>
              <a:rPr lang="en-US" dirty="0">
                <a:latin typeface="Arial" charset="0"/>
              </a:rPr>
              <a:t>command displays the OSPF router ID, OSPF timers, the number of times the SPF algorithm has been executed, and LSA information.</a:t>
            </a: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xmlns="" val="948204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80"/>
            <a:ext cx="8521700" cy="740664"/>
          </a:xfrm>
          <a:prstGeom prst="rect">
            <a:avLst/>
          </a:prstGeom>
        </p:spPr>
        <p:txBody>
          <a:bodyPr>
            <a:normAutofit/>
          </a:bodyPr>
          <a:lstStyle>
            <a:lvl1pPr>
              <a:defRPr/>
            </a:lvl1pPr>
          </a:lstStyle>
          <a:p>
            <a:r>
              <a:rPr lang="en-US" smtClean="0"/>
              <a:t>Table</a:t>
            </a:r>
            <a:endParaRPr lang="en-US"/>
          </a:p>
        </p:txBody>
      </p:sp>
      <p:sp>
        <p:nvSpPr>
          <p:cNvPr id="3" name="Table Placeholder 2"/>
          <p:cNvSpPr>
            <a:spLocks noGrp="1"/>
          </p:cNvSpPr>
          <p:nvPr>
            <p:ph type="tbl" idx="1"/>
          </p:nvPr>
        </p:nvSpPr>
        <p:spPr>
          <a:xfrm>
            <a:off x="279400" y="1204856"/>
            <a:ext cx="8316913" cy="5099125"/>
          </a:xfrm>
        </p:spPr>
        <p:txBody>
          <a:bodyPr/>
          <a:lstStyle/>
          <a:p>
            <a:pPr lvl="0"/>
            <a:r>
              <a:rPr lang="en-US" noProof="0" smtClean="0"/>
              <a:t>Click icon to add table</a:t>
            </a:r>
          </a:p>
        </p:txBody>
      </p:sp>
    </p:spTree>
    <p:extLst>
      <p:ext uri="{BB962C8B-B14F-4D97-AF65-F5344CB8AC3E}">
        <p14:creationId xmlns:p14="http://schemas.microsoft.com/office/powerpoint/2010/main" xmlns="" val="682615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smtClean="0"/>
              <a:t>Click to edit Master title style</a:t>
            </a:r>
            <a:endParaRPr lang="en-US"/>
          </a:p>
        </p:txBody>
      </p:sp>
      <p:sp>
        <p:nvSpPr>
          <p:cNvPr id="7" name="Content Placeholder 2"/>
          <p:cNvSpPr>
            <a:spLocks noGrp="1"/>
          </p:cNvSpPr>
          <p:nvPr>
            <p:ph idx="1"/>
          </p:nvPr>
        </p:nvSpPr>
        <p:spPr>
          <a:xfrm>
            <a:off x="279400" y="1139566"/>
            <a:ext cx="8316913" cy="491994"/>
          </a:xfrm>
        </p:spPr>
        <p:txBody>
          <a:bodyPr/>
          <a:lstStyle/>
          <a:p>
            <a:pPr lvl="0"/>
            <a:r>
              <a:rPr lang="en-US" smtClean="0"/>
              <a:t>Click to edit Master text styles</a:t>
            </a:r>
          </a:p>
        </p:txBody>
      </p:sp>
      <p:sp>
        <p:nvSpPr>
          <p:cNvPr id="10" name="Text Placeholder 9"/>
          <p:cNvSpPr>
            <a:spLocks noGrp="1"/>
          </p:cNvSpPr>
          <p:nvPr>
            <p:ph type="body" sz="quarter" idx="10" hasCustomPrompt="1"/>
          </p:nvPr>
        </p:nvSpPr>
        <p:spPr>
          <a:xfrm>
            <a:off x="613533" y="167760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Router(config)#</a:t>
            </a:r>
          </a:p>
        </p:txBody>
      </p:sp>
      <p:sp>
        <p:nvSpPr>
          <p:cNvPr id="11" name="Text Placeholder 9"/>
          <p:cNvSpPr>
            <a:spLocks noGrp="1"/>
          </p:cNvSpPr>
          <p:nvPr>
            <p:ph type="body" sz="quarter" idx="11" hasCustomPrompt="1"/>
          </p:nvPr>
        </p:nvSpPr>
        <p:spPr>
          <a:xfrm>
            <a:off x="615326" y="213749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smtClean="0"/>
              <a:t>Command parameters</a:t>
            </a:r>
          </a:p>
        </p:txBody>
      </p:sp>
    </p:spTree>
    <p:extLst>
      <p:ext uri="{BB962C8B-B14F-4D97-AF65-F5344CB8AC3E}">
        <p14:creationId xmlns:p14="http://schemas.microsoft.com/office/powerpoint/2010/main" xmlns="" val="1005360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smtClean="0"/>
              <a:t>Output with Explanation</a:t>
            </a:r>
            <a:endParaRPr lang="en-US"/>
          </a:p>
        </p:txBody>
      </p:sp>
      <p:sp>
        <p:nvSpPr>
          <p:cNvPr id="5" name="Text Placeholder 4"/>
          <p:cNvSpPr>
            <a:spLocks noGrp="1"/>
          </p:cNvSpPr>
          <p:nvPr>
            <p:ph type="body" sz="quarter" idx="10" hasCustomPrompt="1"/>
          </p:nvPr>
        </p:nvSpPr>
        <p:spPr>
          <a:xfrm>
            <a:off x="279399" y="2000922"/>
            <a:ext cx="8531114" cy="4399878"/>
          </a:xfrm>
          <a:ln w="19050">
            <a:solidFill>
              <a:schemeClr val="tx1"/>
            </a:solidFill>
          </a:ln>
        </p:spPr>
        <p:txBody>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
        <p:nvSpPr>
          <p:cNvPr id="6" name="Content Placeholder 5"/>
          <p:cNvSpPr>
            <a:spLocks noGrp="1"/>
          </p:cNvSpPr>
          <p:nvPr>
            <p:ph sz="quarter" idx="11" hasCustomPrompt="1"/>
          </p:nvPr>
        </p:nvSpPr>
        <p:spPr>
          <a:xfrm>
            <a:off x="279400" y="1215615"/>
            <a:ext cx="8520113" cy="687798"/>
          </a:xfrm>
        </p:spPr>
        <p:txBody>
          <a:bodyPr>
            <a:normAutofit/>
          </a:bodyPr>
          <a:lstStyle>
            <a:lvl1pPr marL="11113" indent="-11113">
              <a:buNone/>
              <a:defRPr sz="2400" b="0"/>
            </a:lvl1pPr>
          </a:lstStyle>
          <a:p>
            <a:pPr lvl="0"/>
            <a:r>
              <a:rPr lang="en-US" smtClean="0"/>
              <a:t>Brief explanation of the command.</a:t>
            </a:r>
          </a:p>
        </p:txBody>
      </p:sp>
    </p:spTree>
    <p:extLst>
      <p:ext uri="{BB962C8B-B14F-4D97-AF65-F5344CB8AC3E}">
        <p14:creationId xmlns:p14="http://schemas.microsoft.com/office/powerpoint/2010/main" xmlns="" val="856005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11/20/2012</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89282" y="6023660"/>
            <a:ext cx="5028297" cy="646331"/>
          </a:xfrm>
          <a:prstGeom prst="rect">
            <a:avLst/>
          </a:prstGeom>
          <a:noFill/>
        </p:spPr>
        <p:txBody>
          <a:bodyPr wrap="square" rtlCol="0">
            <a:spAutoFit/>
          </a:bodyPr>
          <a:lstStyle/>
          <a:p>
            <a:r>
              <a:rPr lang="en-US" b="0" dirty="0" smtClean="0">
                <a:solidFill>
                  <a:schemeClr val="tx2">
                    <a:lumMod val="90000"/>
                    <a:lumOff val="10000"/>
                  </a:schemeClr>
                </a:solidFill>
                <a:latin typeface="+mn-lt"/>
                <a:cs typeface="Apple Chancery"/>
              </a:rPr>
              <a:t>School of Applied Computing</a:t>
            </a:r>
          </a:p>
          <a:p>
            <a:r>
              <a:rPr lang="en-US" b="0" dirty="0" smtClean="0">
                <a:solidFill>
                  <a:schemeClr val="tx2">
                    <a:lumMod val="90000"/>
                    <a:lumOff val="10000"/>
                  </a:schemeClr>
                </a:solidFill>
                <a:latin typeface="+mn-lt"/>
                <a:cs typeface="Apple Chancery"/>
              </a:rPr>
              <a:t>Faculty of Applied Design and Engineering</a:t>
            </a:r>
            <a:endParaRPr lang="en-US" b="0" dirty="0">
              <a:solidFill>
                <a:schemeClr val="tx2">
                  <a:lumMod val="90000"/>
                  <a:lumOff val="10000"/>
                </a:schemeClr>
              </a:solidFill>
              <a:latin typeface="+mn-lt"/>
              <a:cs typeface="Apple Chancery"/>
            </a:endParaRPr>
          </a:p>
        </p:txBody>
      </p:sp>
      <p:sp>
        <p:nvSpPr>
          <p:cNvPr id="10" name="TextBox 9"/>
          <p:cNvSpPr txBox="1"/>
          <p:nvPr userDrawn="1"/>
        </p:nvSpPr>
        <p:spPr>
          <a:xfrm>
            <a:off x="4199867" y="6038665"/>
            <a:ext cx="4800498" cy="646331"/>
          </a:xfrm>
          <a:prstGeom prst="rect">
            <a:avLst/>
          </a:prstGeom>
          <a:noFill/>
        </p:spPr>
        <p:txBody>
          <a:bodyPr wrap="square" rtlCol="0">
            <a:spAutoFit/>
          </a:bodyPr>
          <a:lstStyle/>
          <a:p>
            <a:pPr algn="r"/>
            <a:r>
              <a:rPr lang="en-US" b="0" dirty="0" smtClean="0">
                <a:solidFill>
                  <a:schemeClr val="tx2">
                    <a:lumMod val="90000"/>
                    <a:lumOff val="10000"/>
                  </a:schemeClr>
                </a:solidFill>
                <a:latin typeface="+mn-lt"/>
                <a:cs typeface="Apple Chancery"/>
              </a:rPr>
              <a:t>OSPF – Part 2</a:t>
            </a:r>
            <a:endParaRPr lang="en-US" b="0" baseline="0" dirty="0" smtClean="0">
              <a:solidFill>
                <a:schemeClr val="tx2">
                  <a:lumMod val="90000"/>
                  <a:lumOff val="10000"/>
                </a:schemeClr>
              </a:solidFill>
              <a:latin typeface="+mn-lt"/>
              <a:cs typeface="Apple Chancery"/>
            </a:endParaRPr>
          </a:p>
          <a:p>
            <a:pPr algn="r"/>
            <a:r>
              <a:rPr lang="en-US" b="0" baseline="0" dirty="0" smtClean="0">
                <a:solidFill>
                  <a:schemeClr val="tx2">
                    <a:lumMod val="90000"/>
                    <a:lumOff val="10000"/>
                  </a:schemeClr>
                </a:solidFill>
                <a:latin typeface="+mn-lt"/>
                <a:cs typeface="Apple Chancery"/>
              </a:rPr>
              <a:t>Lecture 7</a:t>
            </a:r>
            <a:endParaRPr lang="en-US" b="0" dirty="0">
              <a:solidFill>
                <a:schemeClr val="tx2">
                  <a:lumMod val="90000"/>
                  <a:lumOff val="10000"/>
                </a:schemeClr>
              </a:solidFill>
              <a:latin typeface="+mn-lt"/>
              <a:cs typeface="Apple Chancery"/>
            </a:endParaRPr>
          </a:p>
        </p:txBody>
      </p:sp>
      <p:pic>
        <p:nvPicPr>
          <p:cNvPr id="11" name="Picture 10" descr="Swansea Met Logo.jpg"/>
          <p:cNvPicPr/>
          <p:nvPr userDrawn="1"/>
        </p:nvPicPr>
        <p:blipFill>
          <a:blip r:embed="rId18" cstate="print"/>
          <a:stretch>
            <a:fillRect/>
          </a:stretch>
        </p:blipFill>
        <p:spPr>
          <a:xfrm>
            <a:off x="0" y="34585"/>
            <a:ext cx="2842260" cy="647700"/>
          </a:xfrm>
          <a:prstGeom prst="rect">
            <a:avLst/>
          </a:prstGeom>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5" r:id="rId13"/>
    <p:sldLayoutId id="2147483696" r:id="rId14"/>
    <p:sldLayoutId id="2147483697" r:id="rId15"/>
    <p:sldLayoutId id="2147483698"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smtClean="0">
                <a:latin typeface="Arial"/>
                <a:cs typeface="Arial"/>
              </a:rPr>
              <a:t>Open Shortest Path First – Part 2</a:t>
            </a:r>
            <a:endParaRPr lang="en-US" dirty="0">
              <a:solidFill>
                <a:srgbClr val="0F3661"/>
              </a:solidFill>
              <a:latin typeface="Arial"/>
              <a:cs typeface="Arial"/>
            </a:endParaRPr>
          </a:p>
        </p:txBody>
      </p:sp>
    </p:spTree>
    <p:extLst>
      <p:ext uri="{BB962C8B-B14F-4D97-AF65-F5344CB8AC3E}">
        <p14:creationId xmlns:p14="http://schemas.microsoft.com/office/powerpoint/2010/main" xmlns=""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77460" cy="1336956"/>
          </a:xfrm>
        </p:spPr>
        <p:txBody>
          <a:bodyPr/>
          <a:lstStyle/>
          <a:p>
            <a:r>
              <a:rPr lang="en-US" dirty="0" smtClean="0"/>
              <a:t>Objectives</a:t>
            </a:r>
            <a:endParaRPr lang="en-US" dirty="0"/>
          </a:p>
        </p:txBody>
      </p:sp>
      <p:sp>
        <p:nvSpPr>
          <p:cNvPr id="3" name="Content Placeholder 2"/>
          <p:cNvSpPr>
            <a:spLocks noGrp="1"/>
          </p:cNvSpPr>
          <p:nvPr>
            <p:ph idx="1"/>
          </p:nvPr>
        </p:nvSpPr>
        <p:spPr>
          <a:xfrm>
            <a:off x="549275" y="2235200"/>
            <a:ext cx="8042276" cy="3708400"/>
          </a:xfrm>
        </p:spPr>
        <p:txBody>
          <a:bodyPr>
            <a:normAutofit/>
          </a:bodyPr>
          <a:lstStyle/>
          <a:p>
            <a:r>
              <a:rPr lang="en-US" dirty="0" smtClean="0">
                <a:solidFill>
                  <a:srgbClr val="12252C"/>
                </a:solidFill>
              </a:rPr>
              <a:t>OSPF Packets</a:t>
            </a:r>
          </a:p>
          <a:p>
            <a:r>
              <a:rPr lang="en-US" dirty="0" smtClean="0">
                <a:solidFill>
                  <a:srgbClr val="12252C"/>
                </a:solidFill>
              </a:rPr>
              <a:t>Implementing OSPF</a:t>
            </a:r>
          </a:p>
          <a:p>
            <a:r>
              <a:rPr lang="en-US" dirty="0" smtClean="0">
                <a:solidFill>
                  <a:srgbClr val="12252C"/>
                </a:solidFill>
              </a:rPr>
              <a:t>Configuring OSPF</a:t>
            </a:r>
          </a:p>
          <a:p>
            <a:endParaRPr lang="en-US" dirty="0">
              <a:solidFill>
                <a:srgbClr val="12252C"/>
              </a:solidFill>
            </a:endParaRPr>
          </a:p>
        </p:txBody>
      </p:sp>
    </p:spTree>
    <p:extLst>
      <p:ext uri="{BB962C8B-B14F-4D97-AF65-F5344CB8AC3E}">
        <p14:creationId xmlns:p14="http://schemas.microsoft.com/office/powerpoint/2010/main" xmlns="" val="34581768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OSPF Packet</a:t>
            </a:r>
            <a:endParaRPr lang="en-US" dirty="0"/>
          </a:p>
        </p:txBody>
      </p:sp>
      <p:sp>
        <p:nvSpPr>
          <p:cNvPr id="5" name="Content Placeholder 4"/>
          <p:cNvSpPr>
            <a:spLocks noGrp="1"/>
          </p:cNvSpPr>
          <p:nvPr>
            <p:ph idx="1"/>
          </p:nvPr>
        </p:nvSpPr>
        <p:spPr/>
        <p:txBody>
          <a:bodyPr/>
          <a:lstStyle/>
          <a:p>
            <a:r>
              <a:rPr lang="en-US" dirty="0" smtClean="0">
                <a:solidFill>
                  <a:srgbClr val="0D0D0D"/>
                </a:solidFill>
              </a:rPr>
              <a:t>OSPF packets are used to perform several functions, including:</a:t>
            </a:r>
          </a:p>
          <a:p>
            <a:pPr lvl="1"/>
            <a:r>
              <a:rPr lang="en-US" dirty="0" smtClean="0">
                <a:solidFill>
                  <a:srgbClr val="0D0D0D"/>
                </a:solidFill>
              </a:rPr>
              <a:t>Neighbor discovery, to form adjacencies.</a:t>
            </a:r>
          </a:p>
          <a:p>
            <a:pPr lvl="1"/>
            <a:r>
              <a:rPr lang="en-US" dirty="0" smtClean="0">
                <a:solidFill>
                  <a:srgbClr val="0D0D0D"/>
                </a:solidFill>
              </a:rPr>
              <a:t>Flooding link-state information, to facilitate </a:t>
            </a:r>
            <a:r>
              <a:rPr lang="en-US" dirty="0" err="1" smtClean="0">
                <a:solidFill>
                  <a:srgbClr val="0D0D0D"/>
                </a:solidFill>
              </a:rPr>
              <a:t>LSDBs</a:t>
            </a:r>
            <a:r>
              <a:rPr lang="en-US" dirty="0" smtClean="0">
                <a:solidFill>
                  <a:srgbClr val="0D0D0D"/>
                </a:solidFill>
              </a:rPr>
              <a:t> being built in each router.</a:t>
            </a:r>
          </a:p>
          <a:p>
            <a:pPr lvl="1"/>
            <a:r>
              <a:rPr lang="en-US" dirty="0" smtClean="0">
                <a:solidFill>
                  <a:srgbClr val="0D0D0D"/>
                </a:solidFill>
              </a:rPr>
              <a:t>Running SPF to calculate the shortest path to all known destinations.</a:t>
            </a:r>
          </a:p>
          <a:p>
            <a:pPr lvl="1"/>
            <a:r>
              <a:rPr lang="en-US" dirty="0" smtClean="0">
                <a:solidFill>
                  <a:srgbClr val="0D0D0D"/>
                </a:solidFill>
              </a:rPr>
              <a:t>Populating the routing table with the best routes to all known destinations.</a:t>
            </a:r>
            <a:endParaRPr lang="en-CA" dirty="0" smtClean="0">
              <a:solidFill>
                <a:srgbClr val="0D0D0D"/>
              </a:solidFill>
              <a:cs typeface="Arial" pitchFamily="34" charset="0"/>
            </a:endParaRPr>
          </a:p>
          <a:p>
            <a:endParaRPr lang="en-US" dirty="0">
              <a:solidFill>
                <a:srgbClr val="0D0D0D"/>
              </a:solidFill>
            </a:endParaRPr>
          </a:p>
        </p:txBody>
      </p:sp>
    </p:spTree>
    <p:extLst>
      <p:ext uri="{BB962C8B-B14F-4D97-AF65-F5344CB8AC3E}">
        <p14:creationId xmlns:p14="http://schemas.microsoft.com/office/powerpoint/2010/main" xmlns="" val="29564561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25582" y="365379"/>
            <a:ext cx="6696364" cy="740664"/>
          </a:xfrm>
        </p:spPr>
        <p:txBody>
          <a:bodyPr>
            <a:normAutofit fontScale="90000"/>
          </a:bodyPr>
          <a:lstStyle/>
          <a:p>
            <a:pPr algn="l"/>
            <a:r>
              <a:rPr lang="en-US" dirty="0" smtClean="0"/>
              <a:t>OSPF Packet Types</a:t>
            </a:r>
          </a:p>
        </p:txBody>
      </p:sp>
      <p:graphicFrame>
        <p:nvGraphicFramePr>
          <p:cNvPr id="10" name="Content Placeholder 9"/>
          <p:cNvGraphicFramePr>
            <a:graphicFrameLocks noGrp="1"/>
          </p:cNvGraphicFramePr>
          <p:nvPr>
            <p:ph idx="11"/>
            <p:extLst>
              <p:ext uri="{D42A27DB-BD31-4B8C-83A1-F6EECF244321}">
                <p14:modId xmlns:p14="http://schemas.microsoft.com/office/powerpoint/2010/main" xmlns="" val="717568031"/>
              </p:ext>
            </p:extLst>
          </p:nvPr>
        </p:nvGraphicFramePr>
        <p:xfrm>
          <a:off x="325582" y="1420418"/>
          <a:ext cx="8340499" cy="4379209"/>
        </p:xfrm>
        <a:graphic>
          <a:graphicData uri="http://schemas.openxmlformats.org/drawingml/2006/table">
            <a:tbl>
              <a:tblPr firstRow="1" bandRow="1">
                <a:tableStyleId>{5C22544A-7EE6-4342-B048-85BDC9FD1C3A}</a:tableStyleId>
              </a:tblPr>
              <a:tblGrid>
                <a:gridCol w="1788470"/>
                <a:gridCol w="2429621"/>
                <a:gridCol w="4122408"/>
              </a:tblGrid>
              <a:tr h="51726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800" kern="1200" dirty="0"/>
                        <a:t>Type</a:t>
                      </a:r>
                      <a:endParaRPr lang="en-US" sz="1800" kern="1200" dirty="0">
                        <a:solidFill>
                          <a:schemeClr val="dk1"/>
                        </a:solidFill>
                        <a:latin typeface="+mn-lt"/>
                        <a:ea typeface="+mn-ea"/>
                        <a:cs typeface="+mn-cs"/>
                      </a:endParaRPr>
                    </a:p>
                  </a:txBody>
                  <a:tcPr marL="68580" marR="68580" marT="0" marB="0" anchor="ctr"/>
                </a:tc>
                <a:tc>
                  <a:txBody>
                    <a:bodyPr/>
                    <a:lstStyle/>
                    <a:p>
                      <a:pPr marL="0" marR="0" algn="ctr">
                        <a:lnSpc>
                          <a:spcPct val="100000"/>
                        </a:lnSpc>
                        <a:spcBef>
                          <a:spcPts val="0"/>
                        </a:spcBef>
                        <a:spcAft>
                          <a:spcPts val="0"/>
                        </a:spcAft>
                      </a:pPr>
                      <a:r>
                        <a:rPr lang="en-US" sz="1800" dirty="0"/>
                        <a:t>Packet Name</a:t>
                      </a:r>
                      <a:endParaRPr lang="en-US" sz="18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800" dirty="0"/>
                        <a:t>Description</a:t>
                      </a:r>
                      <a:endParaRPr lang="en-US" sz="1800" b="1" dirty="0">
                        <a:solidFill>
                          <a:srgbClr val="000000"/>
                        </a:solidFill>
                        <a:latin typeface="Arial"/>
                        <a:ea typeface="SimSun"/>
                      </a:endParaRPr>
                    </a:p>
                  </a:txBody>
                  <a:tcPr marL="68580" marR="68580" marT="0" marB="0" anchor="ctr"/>
                </a:tc>
              </a:tr>
              <a:tr h="551706">
                <a:tc>
                  <a:txBody>
                    <a:bodyPr/>
                    <a:lstStyle/>
                    <a:p>
                      <a:pPr marL="0" marR="0" algn="ctr">
                        <a:lnSpc>
                          <a:spcPct val="100000"/>
                        </a:lnSpc>
                        <a:spcBef>
                          <a:spcPts val="0"/>
                        </a:spcBef>
                        <a:spcAft>
                          <a:spcPts val="0"/>
                        </a:spcAft>
                      </a:pPr>
                      <a:r>
                        <a:rPr lang="en-US" sz="1800" dirty="0"/>
                        <a:t>1</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Hello</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Discovers neighbors and builds adjacencies between </a:t>
                      </a:r>
                      <a:r>
                        <a:rPr lang="en-US" sz="1800" dirty="0" smtClean="0"/>
                        <a:t>them.</a:t>
                      </a:r>
                      <a:endParaRPr lang="en-US" sz="1800" dirty="0">
                        <a:solidFill>
                          <a:srgbClr val="000000"/>
                        </a:solidFill>
                        <a:latin typeface="Times New Roman"/>
                        <a:ea typeface="SimSun"/>
                        <a:cs typeface="Arial"/>
                      </a:endParaRPr>
                    </a:p>
                  </a:txBody>
                  <a:tcPr marL="68580" marR="68580" marT="0" marB="0" anchor="ctr"/>
                </a:tc>
              </a:tr>
              <a:tr h="827559">
                <a:tc>
                  <a:txBody>
                    <a:bodyPr/>
                    <a:lstStyle/>
                    <a:p>
                      <a:pPr marL="0" marR="0" algn="ctr">
                        <a:lnSpc>
                          <a:spcPct val="100000"/>
                        </a:lnSpc>
                        <a:spcBef>
                          <a:spcPts val="0"/>
                        </a:spcBef>
                        <a:spcAft>
                          <a:spcPts val="0"/>
                        </a:spcAft>
                      </a:pPr>
                      <a:r>
                        <a:rPr lang="en-US" sz="1800" dirty="0"/>
                        <a:t>2</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smtClean="0"/>
                        <a:t>DBD</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smtClean="0"/>
                        <a:t>Database description</a:t>
                      </a:r>
                    </a:p>
                    <a:p>
                      <a:pPr marL="0" marR="0">
                        <a:lnSpc>
                          <a:spcPct val="100000"/>
                        </a:lnSpc>
                        <a:spcBef>
                          <a:spcPts val="0"/>
                        </a:spcBef>
                        <a:spcAft>
                          <a:spcPts val="0"/>
                        </a:spcAft>
                      </a:pPr>
                      <a:r>
                        <a:rPr lang="en-US" sz="1800" dirty="0" smtClean="0"/>
                        <a:t>Checks for database synchronization between routers.</a:t>
                      </a:r>
                      <a:endParaRPr lang="en-US" sz="1800" dirty="0">
                        <a:solidFill>
                          <a:srgbClr val="000000"/>
                        </a:solidFill>
                        <a:latin typeface="Times New Roman"/>
                        <a:ea typeface="SimSun"/>
                        <a:cs typeface="Arial"/>
                      </a:endParaRPr>
                    </a:p>
                  </a:txBody>
                  <a:tcPr marL="68580" marR="68580" marT="0" marB="0" anchor="ctr"/>
                </a:tc>
              </a:tr>
              <a:tr h="827559">
                <a:tc>
                  <a:txBody>
                    <a:bodyPr/>
                    <a:lstStyle/>
                    <a:p>
                      <a:pPr marL="0" marR="0" algn="ctr">
                        <a:lnSpc>
                          <a:spcPct val="100000"/>
                        </a:lnSpc>
                        <a:spcBef>
                          <a:spcPts val="0"/>
                        </a:spcBef>
                        <a:spcAft>
                          <a:spcPts val="0"/>
                        </a:spcAft>
                      </a:pPr>
                      <a:r>
                        <a:rPr lang="en-US" sz="1800" dirty="0"/>
                        <a:t>3</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err="1" smtClean="0"/>
                        <a:t>LSR</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smtClean="0"/>
                        <a:t>Link-state request </a:t>
                      </a:r>
                    </a:p>
                    <a:p>
                      <a:pPr marL="0" marR="0">
                        <a:lnSpc>
                          <a:spcPct val="100000"/>
                        </a:lnSpc>
                        <a:spcBef>
                          <a:spcPts val="0"/>
                        </a:spcBef>
                        <a:spcAft>
                          <a:spcPts val="0"/>
                        </a:spcAft>
                      </a:pPr>
                      <a:r>
                        <a:rPr lang="en-US" sz="1800" dirty="0" smtClean="0"/>
                        <a:t>Requests </a:t>
                      </a:r>
                      <a:r>
                        <a:rPr lang="en-US" sz="1800" dirty="0"/>
                        <a:t>specific link-state records from another </a:t>
                      </a:r>
                      <a:r>
                        <a:rPr lang="en-US" sz="1800" dirty="0" smtClean="0"/>
                        <a:t>router.</a:t>
                      </a:r>
                      <a:endParaRPr lang="en-US" sz="1800" dirty="0">
                        <a:solidFill>
                          <a:srgbClr val="000000"/>
                        </a:solidFill>
                        <a:latin typeface="Times New Roman"/>
                        <a:ea typeface="SimSun"/>
                        <a:cs typeface="Arial"/>
                      </a:endParaRPr>
                    </a:p>
                  </a:txBody>
                  <a:tcPr marL="68580" marR="68580" marT="0" marB="0" anchor="ctr"/>
                </a:tc>
              </a:tr>
              <a:tr h="827559">
                <a:tc>
                  <a:txBody>
                    <a:bodyPr/>
                    <a:lstStyle/>
                    <a:p>
                      <a:pPr marL="0" marR="0" algn="ctr">
                        <a:lnSpc>
                          <a:spcPct val="100000"/>
                        </a:lnSpc>
                        <a:spcBef>
                          <a:spcPts val="0"/>
                        </a:spcBef>
                        <a:spcAft>
                          <a:spcPts val="0"/>
                        </a:spcAft>
                      </a:pPr>
                      <a:r>
                        <a:rPr lang="en-US" sz="1800" dirty="0"/>
                        <a:t>4</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LSU</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smtClean="0"/>
                        <a:t>Link-state update</a:t>
                      </a:r>
                    </a:p>
                    <a:p>
                      <a:pPr marL="0" marR="0">
                        <a:lnSpc>
                          <a:spcPct val="100000"/>
                        </a:lnSpc>
                        <a:spcBef>
                          <a:spcPts val="0"/>
                        </a:spcBef>
                        <a:spcAft>
                          <a:spcPts val="0"/>
                        </a:spcAft>
                      </a:pPr>
                      <a:r>
                        <a:rPr lang="en-US" sz="1800" dirty="0" smtClean="0"/>
                        <a:t>Sends </a:t>
                      </a:r>
                      <a:r>
                        <a:rPr lang="en-US" sz="1800" dirty="0"/>
                        <a:t>specifically requested link-state </a:t>
                      </a:r>
                      <a:r>
                        <a:rPr lang="en-US" sz="1800" dirty="0" smtClean="0"/>
                        <a:t>records.</a:t>
                      </a:r>
                      <a:endParaRPr lang="en-US" sz="1800" dirty="0">
                        <a:solidFill>
                          <a:srgbClr val="000000"/>
                        </a:solidFill>
                        <a:latin typeface="Times New Roman"/>
                        <a:ea typeface="SimSun"/>
                        <a:cs typeface="Arial"/>
                      </a:endParaRPr>
                    </a:p>
                  </a:txBody>
                  <a:tcPr marL="68580" marR="68580" marT="0" marB="0" anchor="ctr"/>
                </a:tc>
              </a:tr>
              <a:tr h="827559">
                <a:tc>
                  <a:txBody>
                    <a:bodyPr/>
                    <a:lstStyle/>
                    <a:p>
                      <a:pPr marL="0" marR="0" algn="ctr">
                        <a:lnSpc>
                          <a:spcPct val="100000"/>
                        </a:lnSpc>
                        <a:spcBef>
                          <a:spcPts val="0"/>
                        </a:spcBef>
                        <a:spcAft>
                          <a:spcPts val="0"/>
                        </a:spcAft>
                      </a:pPr>
                      <a:r>
                        <a:rPr lang="en-US" sz="1800" dirty="0"/>
                        <a:t>5</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LSAck</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smtClean="0"/>
                        <a:t>Link-State Acknowledgment</a:t>
                      </a:r>
                    </a:p>
                    <a:p>
                      <a:pPr marL="0" marR="0">
                        <a:lnSpc>
                          <a:spcPct val="100000"/>
                        </a:lnSpc>
                        <a:spcBef>
                          <a:spcPts val="0"/>
                        </a:spcBef>
                        <a:spcAft>
                          <a:spcPts val="0"/>
                        </a:spcAft>
                      </a:pPr>
                      <a:r>
                        <a:rPr lang="en-US" sz="1800" dirty="0" smtClean="0"/>
                        <a:t>Acknowledges </a:t>
                      </a:r>
                      <a:r>
                        <a:rPr lang="en-US" sz="1800" dirty="0"/>
                        <a:t>the other packet </a:t>
                      </a:r>
                      <a:r>
                        <a:rPr lang="en-US" sz="1800" dirty="0" smtClean="0"/>
                        <a:t>types.</a:t>
                      </a:r>
                      <a:endParaRPr lang="en-US" sz="1800" dirty="0">
                        <a:solidFill>
                          <a:srgbClr val="000000"/>
                        </a:solidFill>
                        <a:latin typeface="Times New Roman"/>
                        <a:ea typeface="SimSun"/>
                        <a:cs typeface="Arial"/>
                      </a:endParaRPr>
                    </a:p>
                  </a:txBody>
                  <a:tcPr marL="68580" marR="68580" marT="0" marB="0" anchor="ctr"/>
                </a:tc>
              </a:tr>
            </a:tbl>
          </a:graphicData>
        </a:graphic>
      </p:graphicFrame>
    </p:spTree>
    <p:extLst>
      <p:ext uri="{BB962C8B-B14F-4D97-AF65-F5344CB8AC3E}">
        <p14:creationId xmlns:p14="http://schemas.microsoft.com/office/powerpoint/2010/main" xmlns="" val="1119710736"/>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365379"/>
            <a:ext cx="5216236" cy="740664"/>
          </a:xfrm>
        </p:spPr>
        <p:txBody>
          <a:bodyPr>
            <a:normAutofit fontScale="90000"/>
          </a:bodyPr>
          <a:lstStyle/>
          <a:p>
            <a:r>
              <a:rPr lang="en-US" dirty="0" smtClean="0"/>
              <a:t>OSPF Header </a:t>
            </a:r>
            <a:endParaRPr lang="en-US" dirty="0"/>
          </a:p>
        </p:txBody>
      </p:sp>
      <p:pic>
        <p:nvPicPr>
          <p:cNvPr id="5" name="Picture 4" descr="Untitled.tiff"/>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415635" y="1454726"/>
            <a:ext cx="8428182" cy="3703205"/>
          </a:xfrm>
          <a:prstGeom prst="rect">
            <a:avLst/>
          </a:prstGeom>
        </p:spPr>
      </p:pic>
    </p:spTree>
    <p:extLst>
      <p:ext uri="{BB962C8B-B14F-4D97-AF65-F5344CB8AC3E}">
        <p14:creationId xmlns:p14="http://schemas.microsoft.com/office/powerpoint/2010/main" xmlns="" val="37869762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sz="3200" dirty="0" smtClean="0"/>
              <a:t>Type 1 - OSPF Hello Packet</a:t>
            </a:r>
          </a:p>
        </p:txBody>
      </p:sp>
      <p:sp>
        <p:nvSpPr>
          <p:cNvPr id="21507" name="Rectangle 3"/>
          <p:cNvSpPr>
            <a:spLocks noGrp="1" noChangeArrowheads="1"/>
          </p:cNvSpPr>
          <p:nvPr>
            <p:ph idx="1"/>
          </p:nvPr>
        </p:nvSpPr>
        <p:spPr/>
        <p:txBody>
          <a:bodyPr>
            <a:normAutofit/>
          </a:bodyPr>
          <a:lstStyle/>
          <a:p>
            <a:r>
              <a:rPr lang="en-US" dirty="0" smtClean="0">
                <a:solidFill>
                  <a:srgbClr val="0D0D0D"/>
                </a:solidFill>
              </a:rPr>
              <a:t>Hello packets are used to:</a:t>
            </a:r>
          </a:p>
          <a:p>
            <a:pPr lvl="1"/>
            <a:r>
              <a:rPr lang="en-US" dirty="0" smtClean="0">
                <a:solidFill>
                  <a:srgbClr val="0D0D0D"/>
                </a:solidFill>
              </a:rPr>
              <a:t>Discover directly connected OSPF neighbors.</a:t>
            </a:r>
          </a:p>
          <a:p>
            <a:pPr lvl="1"/>
            <a:r>
              <a:rPr lang="en-US" dirty="0" smtClean="0">
                <a:solidFill>
                  <a:srgbClr val="0D0D0D"/>
                </a:solidFill>
              </a:rPr>
              <a:t>Establish and maintain neighbor adjacencies with these directly connected neighbors.</a:t>
            </a:r>
          </a:p>
          <a:p>
            <a:pPr lvl="1"/>
            <a:r>
              <a:rPr lang="en-US" dirty="0" smtClean="0">
                <a:solidFill>
                  <a:srgbClr val="0D0D0D"/>
                </a:solidFill>
              </a:rPr>
              <a:t>Advertise parameters on which two routers must agree to become neighbors.</a:t>
            </a:r>
          </a:p>
          <a:p>
            <a:pPr lvl="1"/>
            <a:r>
              <a:rPr lang="en-US" dirty="0" smtClean="0">
                <a:solidFill>
                  <a:srgbClr val="0D0D0D"/>
                </a:solidFill>
              </a:rPr>
              <a:t>Elect the Designated Router (DR) and Backup Designated Router (BDR) on multi-access networks like Ethernet and Frame Relay.</a:t>
            </a:r>
          </a:p>
        </p:txBody>
      </p:sp>
    </p:spTree>
    <p:extLst>
      <p:ext uri="{BB962C8B-B14F-4D97-AF65-F5344CB8AC3E}">
        <p14:creationId xmlns:p14="http://schemas.microsoft.com/office/powerpoint/2010/main" xmlns="" val="9174952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93333"/>
          </a:xfrm>
        </p:spPr>
        <p:txBody>
          <a:bodyPr/>
          <a:lstStyle/>
          <a:p>
            <a:pPr>
              <a:defRPr/>
            </a:pPr>
            <a:r>
              <a:rPr lang="en-US" dirty="0" smtClean="0"/>
              <a:t>Type 1 - OSPF Hello Packet</a:t>
            </a:r>
          </a:p>
        </p:txBody>
      </p:sp>
      <p:pic>
        <p:nvPicPr>
          <p:cNvPr id="270338" name="Picture 2"/>
          <p:cNvPicPr>
            <a:picLocks noChangeAspect="1" noChangeArrowheads="1"/>
          </p:cNvPicPr>
          <p:nvPr/>
        </p:nvPicPr>
        <p:blipFill>
          <a:blip r:embed="rId3"/>
          <a:srcRect/>
          <a:stretch>
            <a:fillRect/>
          </a:stretch>
        </p:blipFill>
        <p:spPr bwMode="auto">
          <a:xfrm>
            <a:off x="549276" y="1722882"/>
            <a:ext cx="8042276" cy="3934391"/>
          </a:xfrm>
          <a:prstGeom prst="rect">
            <a:avLst/>
          </a:prstGeom>
          <a:noFill/>
          <a:ln w="9525">
            <a:noFill/>
            <a:miter lim="800000"/>
            <a:headEnd/>
            <a:tailEnd/>
          </a:ln>
        </p:spPr>
      </p:pic>
    </p:spTree>
    <p:extLst>
      <p:ext uri="{BB962C8B-B14F-4D97-AF65-F5344CB8AC3E}">
        <p14:creationId xmlns:p14="http://schemas.microsoft.com/office/powerpoint/2010/main" xmlns="" val="24794281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dirty="0" smtClean="0"/>
              <a:t>Type 1 - OSPF Hello Packet</a:t>
            </a:r>
          </a:p>
        </p:txBody>
      </p:sp>
      <p:sp>
        <p:nvSpPr>
          <p:cNvPr id="1361923" name="Rectangle 3"/>
          <p:cNvSpPr>
            <a:spLocks noGrp="1" noChangeArrowheads="1"/>
          </p:cNvSpPr>
          <p:nvPr>
            <p:ph idx="1"/>
          </p:nvPr>
        </p:nvSpPr>
        <p:spPr/>
        <p:txBody>
          <a:bodyPr>
            <a:normAutofit/>
          </a:bodyPr>
          <a:lstStyle/>
          <a:p>
            <a:pPr>
              <a:lnSpc>
                <a:spcPct val="120000"/>
              </a:lnSpc>
            </a:pPr>
            <a:r>
              <a:rPr lang="en-US" dirty="0" smtClean="0">
                <a:solidFill>
                  <a:srgbClr val="0D0D0D"/>
                </a:solidFill>
              </a:rPr>
              <a:t>Hello packet fields must match on neighboring routers for them to establish an adjacency:</a:t>
            </a:r>
          </a:p>
          <a:p>
            <a:pPr lvl="1">
              <a:lnSpc>
                <a:spcPct val="120000"/>
              </a:lnSpc>
            </a:pPr>
            <a:r>
              <a:rPr lang="en-US" dirty="0" smtClean="0">
                <a:solidFill>
                  <a:srgbClr val="0D0D0D"/>
                </a:solidFill>
              </a:rPr>
              <a:t>Hello interval</a:t>
            </a:r>
          </a:p>
          <a:p>
            <a:pPr lvl="1">
              <a:lnSpc>
                <a:spcPct val="120000"/>
              </a:lnSpc>
            </a:pPr>
            <a:r>
              <a:rPr lang="en-US" dirty="0" smtClean="0">
                <a:solidFill>
                  <a:srgbClr val="0D0D0D"/>
                </a:solidFill>
              </a:rPr>
              <a:t>Dead interval</a:t>
            </a:r>
          </a:p>
          <a:p>
            <a:pPr lvl="1">
              <a:lnSpc>
                <a:spcPct val="120000"/>
              </a:lnSpc>
            </a:pPr>
            <a:r>
              <a:rPr lang="en-US" dirty="0" smtClean="0">
                <a:solidFill>
                  <a:srgbClr val="0D0D0D"/>
                </a:solidFill>
              </a:rPr>
              <a:t>Network type</a:t>
            </a:r>
          </a:p>
          <a:p>
            <a:pPr lvl="1">
              <a:lnSpc>
                <a:spcPct val="120000"/>
              </a:lnSpc>
            </a:pPr>
            <a:r>
              <a:rPr lang="en-US" dirty="0" smtClean="0">
                <a:solidFill>
                  <a:srgbClr val="0D0D0D"/>
                </a:solidFill>
              </a:rPr>
              <a:t>Area ID</a:t>
            </a:r>
          </a:p>
          <a:p>
            <a:pPr lvl="1">
              <a:lnSpc>
                <a:spcPct val="120000"/>
              </a:lnSpc>
            </a:pPr>
            <a:r>
              <a:rPr lang="en-US" dirty="0" smtClean="0">
                <a:solidFill>
                  <a:srgbClr val="0D0D0D"/>
                </a:solidFill>
              </a:rPr>
              <a:t>Authentication password</a:t>
            </a:r>
          </a:p>
          <a:p>
            <a:pPr lvl="1">
              <a:lnSpc>
                <a:spcPct val="120000"/>
              </a:lnSpc>
            </a:pPr>
            <a:r>
              <a:rPr lang="en-US" dirty="0" smtClean="0">
                <a:solidFill>
                  <a:srgbClr val="0D0D0D"/>
                </a:solidFill>
              </a:rPr>
              <a:t>Stub area flag</a:t>
            </a:r>
          </a:p>
        </p:txBody>
      </p:sp>
    </p:spTree>
    <p:extLst>
      <p:ext uri="{BB962C8B-B14F-4D97-AF65-F5344CB8AC3E}">
        <p14:creationId xmlns:p14="http://schemas.microsoft.com/office/powerpoint/2010/main" xmlns="" val="32833439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dirty="0" smtClean="0"/>
              <a:t>Type 1 - OSPF Hello Packet</a:t>
            </a:r>
          </a:p>
        </p:txBody>
      </p:sp>
      <p:sp>
        <p:nvSpPr>
          <p:cNvPr id="1361923" name="Rectangle 3"/>
          <p:cNvSpPr>
            <a:spLocks noGrp="1" noChangeArrowheads="1"/>
          </p:cNvSpPr>
          <p:nvPr>
            <p:ph idx="1"/>
          </p:nvPr>
        </p:nvSpPr>
        <p:spPr/>
        <p:txBody>
          <a:bodyPr>
            <a:normAutofit/>
          </a:bodyPr>
          <a:lstStyle/>
          <a:p>
            <a:pPr>
              <a:lnSpc>
                <a:spcPct val="120000"/>
              </a:lnSpc>
            </a:pPr>
            <a:r>
              <a:rPr lang="en-US" dirty="0" smtClean="0">
                <a:solidFill>
                  <a:schemeClr val="tx1"/>
                </a:solidFill>
              </a:rPr>
              <a:t>Two routers on the same network segment may not form an OSPF adjacency if:</a:t>
            </a:r>
          </a:p>
          <a:p>
            <a:pPr lvl="1">
              <a:lnSpc>
                <a:spcPct val="120000"/>
              </a:lnSpc>
            </a:pPr>
            <a:r>
              <a:rPr lang="en-US" dirty="0" smtClean="0">
                <a:solidFill>
                  <a:schemeClr val="tx1"/>
                </a:solidFill>
              </a:rPr>
              <a:t>They are not in the same area</a:t>
            </a:r>
          </a:p>
          <a:p>
            <a:pPr lvl="1">
              <a:lnSpc>
                <a:spcPct val="120000"/>
              </a:lnSpc>
            </a:pPr>
            <a:r>
              <a:rPr lang="en-US" dirty="0" smtClean="0">
                <a:solidFill>
                  <a:schemeClr val="tx1"/>
                </a:solidFill>
              </a:rPr>
              <a:t>The subnet masks do not match, causing the routers to be on separate networks.</a:t>
            </a:r>
          </a:p>
          <a:p>
            <a:pPr lvl="1">
              <a:lnSpc>
                <a:spcPct val="120000"/>
              </a:lnSpc>
            </a:pPr>
            <a:r>
              <a:rPr lang="en-US" dirty="0" smtClean="0">
                <a:solidFill>
                  <a:schemeClr val="tx1"/>
                </a:solidFill>
              </a:rPr>
              <a:t>The OSPF Hello or Dead Timers do not match.</a:t>
            </a:r>
          </a:p>
          <a:p>
            <a:pPr lvl="1">
              <a:lnSpc>
                <a:spcPct val="120000"/>
              </a:lnSpc>
            </a:pPr>
            <a:r>
              <a:rPr lang="en-US" dirty="0" smtClean="0">
                <a:solidFill>
                  <a:schemeClr val="tx1"/>
                </a:solidFill>
              </a:rPr>
              <a:t>The OSPF network types do not match.</a:t>
            </a:r>
          </a:p>
          <a:p>
            <a:pPr lvl="1">
              <a:lnSpc>
                <a:spcPct val="120000"/>
              </a:lnSpc>
            </a:pPr>
            <a:r>
              <a:rPr lang="en-US" dirty="0" smtClean="0">
                <a:solidFill>
                  <a:schemeClr val="tx1"/>
                </a:solidFill>
              </a:rPr>
              <a:t>The OSPF </a:t>
            </a:r>
            <a:r>
              <a:rPr lang="en-US" b="1" dirty="0" smtClean="0">
                <a:solidFill>
                  <a:schemeClr val="tx1"/>
                </a:solidFill>
                <a:latin typeface="Courier New" pitchFamily="49" charset="0"/>
                <a:cs typeface="Courier New" pitchFamily="49" charset="0"/>
              </a:rPr>
              <a:t>network</a:t>
            </a:r>
            <a:r>
              <a:rPr lang="en-US" dirty="0" smtClean="0">
                <a:solidFill>
                  <a:schemeClr val="tx1"/>
                </a:solidFill>
              </a:rPr>
              <a:t> command is missing or incorrect. </a:t>
            </a:r>
          </a:p>
        </p:txBody>
      </p:sp>
    </p:spTree>
    <p:extLst>
      <p:ext uri="{BB962C8B-B14F-4D97-AF65-F5344CB8AC3E}">
        <p14:creationId xmlns:p14="http://schemas.microsoft.com/office/powerpoint/2010/main" xmlns="" val="32942023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dirty="0" smtClean="0"/>
              <a:t>Type 1 - OSPF Hello Packet</a:t>
            </a:r>
          </a:p>
        </p:txBody>
      </p:sp>
      <p:sp>
        <p:nvSpPr>
          <p:cNvPr id="1334275" name="Rectangle 3"/>
          <p:cNvSpPr>
            <a:spLocks noGrp="1" noChangeArrowheads="1"/>
          </p:cNvSpPr>
          <p:nvPr>
            <p:ph idx="1"/>
          </p:nvPr>
        </p:nvSpPr>
        <p:spPr/>
        <p:txBody>
          <a:bodyPr>
            <a:normAutofit fontScale="92500" lnSpcReduction="20000"/>
          </a:bodyPr>
          <a:lstStyle/>
          <a:p>
            <a:r>
              <a:rPr lang="en-US" dirty="0" smtClean="0">
                <a:solidFill>
                  <a:srgbClr val="0D0D0D"/>
                </a:solidFill>
              </a:rPr>
              <a:t>By default, OSPF Hello packets are transmitted to 224.0.0.5 (all OSPF routers) every: </a:t>
            </a:r>
            <a:endParaRPr lang="en-CA" dirty="0" smtClean="0">
              <a:solidFill>
                <a:srgbClr val="0D0D0D"/>
              </a:solidFill>
            </a:endParaRPr>
          </a:p>
          <a:p>
            <a:pPr lvl="1"/>
            <a:r>
              <a:rPr lang="en-CA" b="1" dirty="0" smtClean="0">
                <a:solidFill>
                  <a:srgbClr val="0D0D0D"/>
                </a:solidFill>
              </a:rPr>
              <a:t>10 seconds </a:t>
            </a:r>
            <a:r>
              <a:rPr lang="en-CA" dirty="0" smtClean="0">
                <a:solidFill>
                  <a:srgbClr val="0D0D0D"/>
                </a:solidFill>
              </a:rPr>
              <a:t>(Default on multiaccess and point-to-point networks). </a:t>
            </a:r>
          </a:p>
          <a:p>
            <a:pPr lvl="1"/>
            <a:r>
              <a:rPr lang="en-CA" b="1" dirty="0" smtClean="0">
                <a:solidFill>
                  <a:srgbClr val="0D0D0D"/>
                </a:solidFill>
              </a:rPr>
              <a:t>30 seconds </a:t>
            </a:r>
            <a:r>
              <a:rPr lang="en-CA" dirty="0" smtClean="0">
                <a:solidFill>
                  <a:srgbClr val="0D0D0D"/>
                </a:solidFill>
              </a:rPr>
              <a:t>(Default on NBMA networks – Frame Relay). </a:t>
            </a:r>
          </a:p>
          <a:p>
            <a:r>
              <a:rPr lang="en-US" dirty="0" smtClean="0">
                <a:solidFill>
                  <a:srgbClr val="0D0D0D"/>
                </a:solidFill>
              </a:rPr>
              <a:t>The Dead interval is the period, expressed in seconds, that the router will wait to receive a Hello packet before declaring the neighbor "down." </a:t>
            </a:r>
          </a:p>
          <a:p>
            <a:pPr lvl="1"/>
            <a:r>
              <a:rPr lang="en-US" dirty="0" smtClean="0">
                <a:solidFill>
                  <a:srgbClr val="0D0D0D"/>
                </a:solidFill>
              </a:rPr>
              <a:t>If the Dead interval expires before the routers receive a Hello packet, OSPF will remove that neighbor from its link-state database. </a:t>
            </a:r>
          </a:p>
          <a:p>
            <a:pPr lvl="1"/>
            <a:r>
              <a:rPr lang="en-US" dirty="0" smtClean="0">
                <a:solidFill>
                  <a:srgbClr val="0D0D0D"/>
                </a:solidFill>
              </a:rPr>
              <a:t>The router floods the link-state information about the "down" neighbor out all OSPF enabled interfaces. </a:t>
            </a:r>
          </a:p>
          <a:p>
            <a:pPr lvl="1"/>
            <a:endParaRPr lang="en-CA" dirty="0" smtClean="0">
              <a:solidFill>
                <a:srgbClr val="0D0D0D"/>
              </a:solidFill>
            </a:endParaRPr>
          </a:p>
          <a:p>
            <a:endParaRPr lang="en-US" dirty="0" smtClean="0">
              <a:solidFill>
                <a:srgbClr val="0D0D0D"/>
              </a:solidFill>
            </a:endParaRPr>
          </a:p>
        </p:txBody>
      </p:sp>
    </p:spTree>
    <p:extLst>
      <p:ext uri="{BB962C8B-B14F-4D97-AF65-F5344CB8AC3E}">
        <p14:creationId xmlns:p14="http://schemas.microsoft.com/office/powerpoint/2010/main" xmlns="" val="2374778200"/>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49275" y="107575"/>
            <a:ext cx="8042276" cy="1554969"/>
          </a:xfrm>
        </p:spPr>
        <p:txBody>
          <a:bodyPr/>
          <a:lstStyle/>
          <a:p>
            <a:r>
              <a:rPr lang="en-US" dirty="0" smtClean="0"/>
              <a:t>Type 2 - OSPF DBD Packet</a:t>
            </a:r>
          </a:p>
        </p:txBody>
      </p:sp>
      <p:sp>
        <p:nvSpPr>
          <p:cNvPr id="1328131" name="Rectangle 3"/>
          <p:cNvSpPr>
            <a:spLocks noGrp="1" noChangeArrowheads="1"/>
          </p:cNvSpPr>
          <p:nvPr>
            <p:ph idx="1"/>
          </p:nvPr>
        </p:nvSpPr>
        <p:spPr>
          <a:xfrm>
            <a:off x="549275" y="1870363"/>
            <a:ext cx="8042276" cy="4073237"/>
          </a:xfrm>
        </p:spPr>
        <p:txBody>
          <a:bodyPr/>
          <a:lstStyle/>
          <a:p>
            <a:r>
              <a:rPr lang="en-US" dirty="0" smtClean="0">
                <a:solidFill>
                  <a:schemeClr val="tx1"/>
                </a:solidFill>
              </a:rPr>
              <a:t>The Database Description (DBD) packets contain an abbreviated list of the sending router's link-state database and is used by receiving routers to check against the local link-state database. </a:t>
            </a:r>
          </a:p>
          <a:p>
            <a:r>
              <a:rPr lang="en-US" dirty="0" smtClean="0">
                <a:solidFill>
                  <a:schemeClr val="tx1"/>
                </a:solidFill>
              </a:rPr>
              <a:t>The link-state database must be identical on all link-state routers within an area to construct an accurate SPF tree.</a:t>
            </a:r>
          </a:p>
        </p:txBody>
      </p:sp>
    </p:spTree>
    <p:extLst>
      <p:ext uri="{BB962C8B-B14F-4D97-AF65-F5344CB8AC3E}">
        <p14:creationId xmlns:p14="http://schemas.microsoft.com/office/powerpoint/2010/main" xmlns="" val="32449404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49275" y="107575"/>
            <a:ext cx="8042276" cy="1739697"/>
          </a:xfrm>
        </p:spPr>
        <p:txBody>
          <a:bodyPr/>
          <a:lstStyle/>
          <a:p>
            <a:r>
              <a:rPr lang="en-US" dirty="0" smtClean="0"/>
              <a:t>Type 3 - OSPF </a:t>
            </a:r>
            <a:r>
              <a:rPr lang="en-US" dirty="0" err="1" smtClean="0"/>
              <a:t>LSR</a:t>
            </a:r>
            <a:r>
              <a:rPr lang="en-US" dirty="0" smtClean="0"/>
              <a:t> Packet</a:t>
            </a:r>
          </a:p>
        </p:txBody>
      </p:sp>
      <p:sp>
        <p:nvSpPr>
          <p:cNvPr id="1326083" name="Rectangle 3"/>
          <p:cNvSpPr>
            <a:spLocks noGrp="1" noChangeArrowheads="1"/>
          </p:cNvSpPr>
          <p:nvPr>
            <p:ph idx="1"/>
          </p:nvPr>
        </p:nvSpPr>
        <p:spPr>
          <a:xfrm>
            <a:off x="549275" y="2031999"/>
            <a:ext cx="8042276" cy="3911601"/>
          </a:xfrm>
        </p:spPr>
        <p:txBody>
          <a:bodyPr/>
          <a:lstStyle/>
          <a:p>
            <a:r>
              <a:rPr lang="en-US" dirty="0" smtClean="0">
                <a:solidFill>
                  <a:schemeClr val="tx1"/>
                </a:solidFill>
              </a:rPr>
              <a:t>The Link State Request (</a:t>
            </a:r>
            <a:r>
              <a:rPr lang="en-US" dirty="0" err="1" smtClean="0">
                <a:solidFill>
                  <a:schemeClr val="tx1"/>
                </a:solidFill>
              </a:rPr>
              <a:t>LSR</a:t>
            </a:r>
            <a:r>
              <a:rPr lang="en-US" dirty="0" smtClean="0">
                <a:solidFill>
                  <a:schemeClr val="tx1"/>
                </a:solidFill>
              </a:rPr>
              <a:t>) packet is used by the receiving routers to request more information about any entry in the DBD. </a:t>
            </a:r>
          </a:p>
          <a:p>
            <a:endParaRPr lang="en-US" dirty="0" smtClean="0">
              <a:solidFill>
                <a:schemeClr val="tx1"/>
              </a:solidFill>
            </a:endParaRPr>
          </a:p>
        </p:txBody>
      </p:sp>
    </p:spTree>
    <p:extLst>
      <p:ext uri="{BB962C8B-B14F-4D97-AF65-F5344CB8AC3E}">
        <p14:creationId xmlns:p14="http://schemas.microsoft.com/office/powerpoint/2010/main" xmlns="" val="2877894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dirty="0" smtClean="0"/>
              <a:t>Type 4 - OSPF LSU Packet</a:t>
            </a:r>
          </a:p>
        </p:txBody>
      </p:sp>
      <p:sp>
        <p:nvSpPr>
          <p:cNvPr id="1330179" name="Rectangle 3"/>
          <p:cNvSpPr>
            <a:spLocks noGrp="1" noChangeArrowheads="1"/>
          </p:cNvSpPr>
          <p:nvPr>
            <p:ph idx="1"/>
          </p:nvPr>
        </p:nvSpPr>
        <p:spPr/>
        <p:txBody>
          <a:bodyPr>
            <a:normAutofit/>
          </a:bodyPr>
          <a:lstStyle/>
          <a:p>
            <a:r>
              <a:rPr lang="en-US" dirty="0" smtClean="0">
                <a:solidFill>
                  <a:srgbClr val="0D0D0D"/>
                </a:solidFill>
              </a:rPr>
              <a:t>The Link-State Update (LSU) packets are used for OSPF routing updates. </a:t>
            </a:r>
          </a:p>
          <a:p>
            <a:pPr lvl="1"/>
            <a:r>
              <a:rPr lang="en-US" dirty="0" smtClean="0">
                <a:solidFill>
                  <a:srgbClr val="0D0D0D"/>
                </a:solidFill>
              </a:rPr>
              <a:t>They reply to </a:t>
            </a:r>
            <a:r>
              <a:rPr lang="en-US" dirty="0" err="1" smtClean="0">
                <a:solidFill>
                  <a:srgbClr val="0D0D0D"/>
                </a:solidFill>
              </a:rPr>
              <a:t>LSRs</a:t>
            </a:r>
            <a:r>
              <a:rPr lang="en-US" dirty="0" smtClean="0">
                <a:solidFill>
                  <a:srgbClr val="0D0D0D"/>
                </a:solidFill>
              </a:rPr>
              <a:t> as well as to announce new information. </a:t>
            </a:r>
          </a:p>
          <a:p>
            <a:r>
              <a:rPr lang="en-US" dirty="0" err="1" smtClean="0">
                <a:solidFill>
                  <a:srgbClr val="0D0D0D"/>
                </a:solidFill>
              </a:rPr>
              <a:t>LSUs</a:t>
            </a:r>
            <a:r>
              <a:rPr lang="en-US" dirty="0" smtClean="0">
                <a:solidFill>
                  <a:srgbClr val="0D0D0D"/>
                </a:solidFill>
              </a:rPr>
              <a:t> contain seven different types of Link-State Advertisements (LSAs). </a:t>
            </a:r>
          </a:p>
          <a:p>
            <a:r>
              <a:rPr lang="en-US" dirty="0" err="1" smtClean="0">
                <a:solidFill>
                  <a:srgbClr val="0D0D0D"/>
                </a:solidFill>
              </a:rPr>
              <a:t>LSUs</a:t>
            </a:r>
            <a:r>
              <a:rPr lang="en-US" dirty="0" smtClean="0">
                <a:solidFill>
                  <a:srgbClr val="0D0D0D"/>
                </a:solidFill>
              </a:rPr>
              <a:t> contains the full LSA entries. </a:t>
            </a:r>
          </a:p>
          <a:p>
            <a:pPr lvl="1"/>
            <a:r>
              <a:rPr lang="en-US" dirty="0" smtClean="0">
                <a:solidFill>
                  <a:srgbClr val="0D0D0D"/>
                </a:solidFill>
              </a:rPr>
              <a:t>Multiple LSA entries can fit in one OSPF update packet.</a:t>
            </a:r>
          </a:p>
        </p:txBody>
      </p:sp>
    </p:spTree>
    <p:extLst>
      <p:ext uri="{BB962C8B-B14F-4D97-AF65-F5344CB8AC3E}">
        <p14:creationId xmlns:p14="http://schemas.microsoft.com/office/powerpoint/2010/main" xmlns="" val="22319727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49275" y="107575"/>
            <a:ext cx="8042276" cy="1716607"/>
          </a:xfrm>
        </p:spPr>
        <p:txBody>
          <a:bodyPr/>
          <a:lstStyle/>
          <a:p>
            <a:r>
              <a:rPr lang="en-US" dirty="0" smtClean="0"/>
              <a:t>Type 5 - OSPF LSAck Packet</a:t>
            </a:r>
          </a:p>
        </p:txBody>
      </p:sp>
      <p:sp>
        <p:nvSpPr>
          <p:cNvPr id="1327107" name="Rectangle 3"/>
          <p:cNvSpPr>
            <a:spLocks noGrp="1" noChangeArrowheads="1"/>
          </p:cNvSpPr>
          <p:nvPr>
            <p:ph idx="1"/>
          </p:nvPr>
        </p:nvSpPr>
        <p:spPr>
          <a:xfrm>
            <a:off x="549275" y="2516909"/>
            <a:ext cx="8042276" cy="3426692"/>
          </a:xfrm>
        </p:spPr>
        <p:txBody>
          <a:bodyPr/>
          <a:lstStyle/>
          <a:p>
            <a:r>
              <a:rPr lang="en-US" dirty="0" smtClean="0">
                <a:solidFill>
                  <a:srgbClr val="0D0D0D"/>
                </a:solidFill>
              </a:rPr>
              <a:t>LSAck - Link-State Acknowledgement Packet:</a:t>
            </a:r>
          </a:p>
          <a:p>
            <a:pPr lvl="1"/>
            <a:r>
              <a:rPr lang="en-US" dirty="0" smtClean="0">
                <a:solidFill>
                  <a:srgbClr val="0D0D0D"/>
                </a:solidFill>
              </a:rPr>
              <a:t>When an LSU is received, the router sends a LSAck to confirm receipt of the LSU.</a:t>
            </a:r>
          </a:p>
          <a:p>
            <a:pPr lvl="1"/>
            <a:r>
              <a:rPr lang="en-US" dirty="0" smtClean="0">
                <a:solidFill>
                  <a:srgbClr val="0D0D0D"/>
                </a:solidFill>
              </a:rPr>
              <a:t>The LSAck data field is empty.</a:t>
            </a:r>
          </a:p>
        </p:txBody>
      </p:sp>
    </p:spTree>
    <p:extLst>
      <p:ext uri="{BB962C8B-B14F-4D97-AF65-F5344CB8AC3E}">
        <p14:creationId xmlns:p14="http://schemas.microsoft.com/office/powerpoint/2010/main" xmlns="" val="7819204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 name="Rounded Rectangle 33"/>
          <p:cNvSpPr/>
          <p:nvPr/>
        </p:nvSpPr>
        <p:spPr bwMode="auto">
          <a:xfrm>
            <a:off x="3594100" y="2717800"/>
            <a:ext cx="5435600" cy="3060700"/>
          </a:xfrm>
          <a:prstGeom prst="roundRect">
            <a:avLst/>
          </a:prstGeom>
          <a:solidFill>
            <a:schemeClr val="bg1">
              <a:lumMod val="85000"/>
            </a:schemeClr>
          </a:solidFill>
          <a:ln w="12700"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5" name="Rounded Rectangle 34"/>
          <p:cNvSpPr/>
          <p:nvPr/>
        </p:nvSpPr>
        <p:spPr bwMode="auto">
          <a:xfrm>
            <a:off x="3594100" y="5880100"/>
            <a:ext cx="5435600" cy="774700"/>
          </a:xfrm>
          <a:prstGeom prst="roundRect">
            <a:avLst/>
          </a:prstGeom>
          <a:solidFill>
            <a:schemeClr val="accent6">
              <a:lumMod val="20000"/>
              <a:lumOff val="80000"/>
            </a:schemeClr>
          </a:solidFill>
          <a:ln w="12700"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 name="Rounded Rectangle 32"/>
          <p:cNvSpPr/>
          <p:nvPr/>
        </p:nvSpPr>
        <p:spPr bwMode="auto">
          <a:xfrm>
            <a:off x="3594100" y="558800"/>
            <a:ext cx="5435600" cy="2057400"/>
          </a:xfrm>
          <a:prstGeom prst="roundRect">
            <a:avLst/>
          </a:prstGeom>
          <a:solidFill>
            <a:schemeClr val="tx2">
              <a:lumMod val="20000"/>
              <a:lumOff val="80000"/>
            </a:schemeClr>
          </a:solidFill>
          <a:ln w="12700"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3794" name="Rectangle 2"/>
          <p:cNvSpPr>
            <a:spLocks noGrp="1" noChangeArrowheads="1"/>
          </p:cNvSpPr>
          <p:nvPr>
            <p:ph type="title"/>
          </p:nvPr>
        </p:nvSpPr>
        <p:spPr>
          <a:xfrm>
            <a:off x="136235" y="107576"/>
            <a:ext cx="8042276" cy="1336956"/>
          </a:xfrm>
        </p:spPr>
        <p:txBody>
          <a:bodyPr/>
          <a:lstStyle/>
          <a:p>
            <a:pPr algn="l"/>
            <a:r>
              <a:rPr lang="en-US" sz="4000" dirty="0" smtClean="0"/>
              <a:t>OSPF States</a:t>
            </a:r>
          </a:p>
        </p:txBody>
      </p:sp>
      <p:sp>
        <p:nvSpPr>
          <p:cNvPr id="1338371" name="Rectangle 3"/>
          <p:cNvSpPr>
            <a:spLocks noGrp="1" noChangeArrowheads="1"/>
          </p:cNvSpPr>
          <p:nvPr>
            <p:ph idx="1"/>
          </p:nvPr>
        </p:nvSpPr>
        <p:spPr>
          <a:xfrm>
            <a:off x="136235" y="1818343"/>
            <a:ext cx="3034071" cy="4465913"/>
          </a:xfrm>
        </p:spPr>
        <p:txBody>
          <a:bodyPr>
            <a:normAutofit/>
          </a:bodyPr>
          <a:lstStyle/>
          <a:p>
            <a:r>
              <a:rPr lang="en-CA" sz="2000" dirty="0" smtClean="0">
                <a:solidFill>
                  <a:schemeClr val="tx1"/>
                </a:solidFill>
              </a:rPr>
              <a:t>When an OSPF router is initially connected to a network it attempts to create adjacencies with </a:t>
            </a:r>
            <a:r>
              <a:rPr lang="en-CA" sz="2000" dirty="0" smtClean="0">
                <a:solidFill>
                  <a:schemeClr val="tx1"/>
                </a:solidFill>
              </a:rPr>
              <a:t>neighbours.</a:t>
            </a:r>
            <a:endParaRPr lang="en-CA" sz="2000" dirty="0" smtClean="0">
              <a:solidFill>
                <a:schemeClr val="tx1"/>
              </a:solidFill>
            </a:endParaRPr>
          </a:p>
          <a:p>
            <a:r>
              <a:rPr lang="en-CA" sz="2000" dirty="0" smtClean="0">
                <a:solidFill>
                  <a:schemeClr val="tx1"/>
                </a:solidFill>
              </a:rPr>
              <a:t>To do so, it progresses through these various states using the 5 OSPF packet types.</a:t>
            </a:r>
          </a:p>
        </p:txBody>
      </p:sp>
      <p:sp>
        <p:nvSpPr>
          <p:cNvPr id="6" name="TextBox 5"/>
          <p:cNvSpPr txBox="1"/>
          <p:nvPr/>
        </p:nvSpPr>
        <p:spPr>
          <a:xfrm>
            <a:off x="4092601" y="959424"/>
            <a:ext cx="1600037" cy="286232"/>
          </a:xfrm>
          <a:prstGeom prst="rect">
            <a:avLst/>
          </a:prstGeom>
          <a:solidFill>
            <a:srgbClr val="FFFF99"/>
          </a:solidFill>
          <a:ln>
            <a:solidFill>
              <a:schemeClr val="tx1"/>
            </a:solidFill>
          </a:ln>
        </p:spPr>
        <p:txBody>
          <a:bodyPr wrap="square" rtlCol="0">
            <a:spAutoFit/>
          </a:bodyPr>
          <a:lstStyle/>
          <a:p>
            <a:r>
              <a:rPr lang="en-US" sz="1400" b="1" dirty="0" smtClean="0"/>
              <a:t>Down State</a:t>
            </a:r>
            <a:endParaRPr lang="en-US" sz="1400" b="1" dirty="0"/>
          </a:p>
        </p:txBody>
      </p:sp>
      <p:sp>
        <p:nvSpPr>
          <p:cNvPr id="7" name="TextBox 6"/>
          <p:cNvSpPr txBox="1"/>
          <p:nvPr/>
        </p:nvSpPr>
        <p:spPr>
          <a:xfrm>
            <a:off x="4092601" y="1562594"/>
            <a:ext cx="1600037" cy="286232"/>
          </a:xfrm>
          <a:prstGeom prst="rect">
            <a:avLst/>
          </a:prstGeom>
          <a:solidFill>
            <a:srgbClr val="FFFF99"/>
          </a:solidFill>
          <a:ln>
            <a:solidFill>
              <a:schemeClr val="tx1"/>
            </a:solidFill>
          </a:ln>
        </p:spPr>
        <p:txBody>
          <a:bodyPr wrap="square" rtlCol="0">
            <a:spAutoFit/>
          </a:bodyPr>
          <a:lstStyle/>
          <a:p>
            <a:r>
              <a:rPr lang="en-US" sz="1400" b="1" dirty="0" smtClean="0"/>
              <a:t>Init State</a:t>
            </a:r>
            <a:endParaRPr lang="en-US" sz="1400" b="1" dirty="0"/>
          </a:p>
        </p:txBody>
      </p:sp>
      <p:sp>
        <p:nvSpPr>
          <p:cNvPr id="8" name="TextBox 7"/>
          <p:cNvSpPr txBox="1"/>
          <p:nvPr/>
        </p:nvSpPr>
        <p:spPr>
          <a:xfrm>
            <a:off x="4092601" y="2238635"/>
            <a:ext cx="1600037" cy="286232"/>
          </a:xfrm>
          <a:prstGeom prst="rect">
            <a:avLst/>
          </a:prstGeom>
          <a:solidFill>
            <a:srgbClr val="FFFF99"/>
          </a:solidFill>
          <a:ln>
            <a:solidFill>
              <a:schemeClr val="tx1"/>
            </a:solidFill>
          </a:ln>
        </p:spPr>
        <p:txBody>
          <a:bodyPr wrap="square" rtlCol="0">
            <a:spAutoFit/>
          </a:bodyPr>
          <a:lstStyle/>
          <a:p>
            <a:r>
              <a:rPr lang="en-US" sz="1400" b="1" dirty="0" smtClean="0"/>
              <a:t>Two-Way State</a:t>
            </a:r>
            <a:endParaRPr lang="en-US" sz="1400" b="1" dirty="0"/>
          </a:p>
        </p:txBody>
      </p:sp>
      <p:cxnSp>
        <p:nvCxnSpPr>
          <p:cNvPr id="10" name="Straight Arrow Connector 9"/>
          <p:cNvCxnSpPr/>
          <p:nvPr/>
        </p:nvCxnSpPr>
        <p:spPr bwMode="auto">
          <a:xfrm rot="5400000">
            <a:off x="4734151" y="1404125"/>
            <a:ext cx="316938"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2" name="Straight Arrow Connector 11"/>
          <p:cNvCxnSpPr/>
          <p:nvPr/>
        </p:nvCxnSpPr>
        <p:spPr bwMode="auto">
          <a:xfrm rot="5400000">
            <a:off x="4697716" y="2043730"/>
            <a:ext cx="389809"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5" name="TextBox 14"/>
          <p:cNvSpPr txBox="1"/>
          <p:nvPr/>
        </p:nvSpPr>
        <p:spPr>
          <a:xfrm>
            <a:off x="4092601" y="3126636"/>
            <a:ext cx="1600037" cy="286232"/>
          </a:xfrm>
          <a:prstGeom prst="rect">
            <a:avLst/>
          </a:prstGeom>
          <a:solidFill>
            <a:schemeClr val="accent6">
              <a:lumMod val="20000"/>
              <a:lumOff val="80000"/>
            </a:schemeClr>
          </a:solidFill>
          <a:ln>
            <a:solidFill>
              <a:schemeClr val="tx1"/>
            </a:solidFill>
          </a:ln>
        </p:spPr>
        <p:txBody>
          <a:bodyPr wrap="square" rtlCol="0">
            <a:spAutoFit/>
          </a:bodyPr>
          <a:lstStyle/>
          <a:p>
            <a:r>
              <a:rPr lang="en-US" sz="1400" b="1" dirty="0" smtClean="0"/>
              <a:t>ExStart State</a:t>
            </a:r>
            <a:endParaRPr lang="en-US" sz="1400" b="1" dirty="0"/>
          </a:p>
        </p:txBody>
      </p:sp>
      <p:sp>
        <p:nvSpPr>
          <p:cNvPr id="16" name="TextBox 15"/>
          <p:cNvSpPr txBox="1"/>
          <p:nvPr/>
        </p:nvSpPr>
        <p:spPr>
          <a:xfrm>
            <a:off x="4092601" y="4577004"/>
            <a:ext cx="1600037" cy="286232"/>
          </a:xfrm>
          <a:prstGeom prst="rect">
            <a:avLst/>
          </a:prstGeom>
          <a:solidFill>
            <a:schemeClr val="accent6">
              <a:lumMod val="20000"/>
              <a:lumOff val="80000"/>
            </a:schemeClr>
          </a:solidFill>
          <a:ln>
            <a:solidFill>
              <a:schemeClr val="tx1"/>
            </a:solidFill>
          </a:ln>
        </p:spPr>
        <p:txBody>
          <a:bodyPr wrap="square" rtlCol="0">
            <a:spAutoFit/>
          </a:bodyPr>
          <a:lstStyle/>
          <a:p>
            <a:r>
              <a:rPr lang="en-US" sz="1400" b="1" dirty="0" smtClean="0"/>
              <a:t>Exchange State</a:t>
            </a:r>
            <a:endParaRPr lang="en-US" sz="1400" b="1" dirty="0"/>
          </a:p>
        </p:txBody>
      </p:sp>
      <p:sp>
        <p:nvSpPr>
          <p:cNvPr id="17" name="TextBox 16"/>
          <p:cNvSpPr txBox="1"/>
          <p:nvPr/>
        </p:nvSpPr>
        <p:spPr>
          <a:xfrm>
            <a:off x="4092601" y="5267086"/>
            <a:ext cx="1600037" cy="286232"/>
          </a:xfrm>
          <a:prstGeom prst="rect">
            <a:avLst/>
          </a:prstGeom>
          <a:solidFill>
            <a:schemeClr val="accent6">
              <a:lumMod val="20000"/>
              <a:lumOff val="80000"/>
            </a:schemeClr>
          </a:solidFill>
          <a:ln>
            <a:solidFill>
              <a:schemeClr val="tx1"/>
            </a:solidFill>
          </a:ln>
        </p:spPr>
        <p:txBody>
          <a:bodyPr wrap="square" rtlCol="0">
            <a:spAutoFit/>
          </a:bodyPr>
          <a:lstStyle/>
          <a:p>
            <a:r>
              <a:rPr lang="en-US" sz="1400" b="1" dirty="0" smtClean="0"/>
              <a:t>Loading State</a:t>
            </a:r>
            <a:endParaRPr lang="en-US" sz="1400" b="1" dirty="0"/>
          </a:p>
        </p:txBody>
      </p:sp>
      <p:sp>
        <p:nvSpPr>
          <p:cNvPr id="18" name="TextBox 17"/>
          <p:cNvSpPr txBox="1"/>
          <p:nvPr/>
        </p:nvSpPr>
        <p:spPr>
          <a:xfrm>
            <a:off x="4092601" y="6323469"/>
            <a:ext cx="1600037" cy="286232"/>
          </a:xfrm>
          <a:prstGeom prst="rect">
            <a:avLst/>
          </a:prstGeom>
          <a:solidFill>
            <a:schemeClr val="accent3">
              <a:lumMod val="75000"/>
            </a:schemeClr>
          </a:solidFill>
          <a:ln>
            <a:solidFill>
              <a:schemeClr val="tx1"/>
            </a:solidFill>
          </a:ln>
        </p:spPr>
        <p:txBody>
          <a:bodyPr wrap="square" rtlCol="0">
            <a:spAutoFit/>
          </a:bodyPr>
          <a:lstStyle/>
          <a:p>
            <a:r>
              <a:rPr lang="en-US" sz="1400" b="1" dirty="0" smtClean="0"/>
              <a:t>Full State</a:t>
            </a:r>
            <a:endParaRPr lang="en-US" sz="1400" b="1" dirty="0"/>
          </a:p>
        </p:txBody>
      </p:sp>
      <p:cxnSp>
        <p:nvCxnSpPr>
          <p:cNvPr id="19" name="Straight Arrow Connector 18"/>
          <p:cNvCxnSpPr/>
          <p:nvPr/>
        </p:nvCxnSpPr>
        <p:spPr bwMode="auto">
          <a:xfrm rot="5400000">
            <a:off x="4591736" y="2825751"/>
            <a:ext cx="601769"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rot="5400000">
            <a:off x="4507545" y="5938393"/>
            <a:ext cx="770151"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21" name="Straight Arrow Connector 20"/>
          <p:cNvCxnSpPr/>
          <p:nvPr/>
        </p:nvCxnSpPr>
        <p:spPr bwMode="auto">
          <a:xfrm rot="5400000">
            <a:off x="4310552" y="3994936"/>
            <a:ext cx="1164136"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26" name="Straight Arrow Connector 25"/>
          <p:cNvCxnSpPr/>
          <p:nvPr/>
        </p:nvCxnSpPr>
        <p:spPr bwMode="auto">
          <a:xfrm rot="5400000">
            <a:off x="4690695" y="5065161"/>
            <a:ext cx="403850"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36" name="TextBox 35"/>
          <p:cNvSpPr txBox="1"/>
          <p:nvPr/>
        </p:nvSpPr>
        <p:spPr>
          <a:xfrm>
            <a:off x="5707299" y="870524"/>
            <a:ext cx="3290794" cy="450276"/>
          </a:xfrm>
          <a:prstGeom prst="rect">
            <a:avLst/>
          </a:prstGeom>
          <a:noFill/>
          <a:ln>
            <a:noFill/>
          </a:ln>
        </p:spPr>
        <p:txBody>
          <a:bodyPr wrap="square" rtlCol="0">
            <a:noAutofit/>
          </a:bodyPr>
          <a:lstStyle/>
          <a:p>
            <a:pPr algn="l"/>
            <a:r>
              <a:rPr lang="en-US" sz="1100" dirty="0" smtClean="0"/>
              <a:t>No Hello packets received = Down</a:t>
            </a:r>
          </a:p>
          <a:p>
            <a:pPr algn="l"/>
            <a:r>
              <a:rPr lang="en-US" sz="1100" dirty="0" smtClean="0"/>
              <a:t>Send Hello Packets</a:t>
            </a:r>
          </a:p>
          <a:p>
            <a:pPr algn="l"/>
            <a:r>
              <a:rPr lang="en-US" sz="1100" dirty="0" smtClean="0"/>
              <a:t>Transit to Init state</a:t>
            </a:r>
            <a:endParaRPr lang="en-US" sz="1100" dirty="0"/>
          </a:p>
        </p:txBody>
      </p:sp>
      <p:sp>
        <p:nvSpPr>
          <p:cNvPr id="37" name="TextBox 36"/>
          <p:cNvSpPr txBox="1"/>
          <p:nvPr/>
        </p:nvSpPr>
        <p:spPr>
          <a:xfrm>
            <a:off x="4918688" y="578424"/>
            <a:ext cx="3552212" cy="259776"/>
          </a:xfrm>
          <a:prstGeom prst="rect">
            <a:avLst/>
          </a:prstGeom>
          <a:noFill/>
          <a:ln>
            <a:noFill/>
          </a:ln>
        </p:spPr>
        <p:txBody>
          <a:bodyPr wrap="square" rtlCol="0">
            <a:noAutofit/>
          </a:bodyPr>
          <a:lstStyle/>
          <a:p>
            <a:r>
              <a:rPr lang="en-US" sz="1400" b="1" dirty="0" smtClean="0"/>
              <a:t>Neighbor Discovery – Hello Protocol</a:t>
            </a:r>
          </a:p>
        </p:txBody>
      </p:sp>
      <p:sp>
        <p:nvSpPr>
          <p:cNvPr id="38" name="TextBox 37"/>
          <p:cNvSpPr txBox="1"/>
          <p:nvPr/>
        </p:nvSpPr>
        <p:spPr>
          <a:xfrm>
            <a:off x="5707299" y="1518224"/>
            <a:ext cx="3290794" cy="653476"/>
          </a:xfrm>
          <a:prstGeom prst="rect">
            <a:avLst/>
          </a:prstGeom>
          <a:noFill/>
          <a:ln>
            <a:noFill/>
          </a:ln>
        </p:spPr>
        <p:txBody>
          <a:bodyPr wrap="square" rtlCol="0">
            <a:noAutofit/>
          </a:bodyPr>
          <a:lstStyle/>
          <a:p>
            <a:pPr algn="l"/>
            <a:r>
              <a:rPr lang="en-US" sz="1100" dirty="0" smtClean="0"/>
              <a:t>Hello packets received from the neighbor and it contains the initial router’s router ID.</a:t>
            </a:r>
          </a:p>
          <a:p>
            <a:pPr algn="l"/>
            <a:r>
              <a:rPr lang="en-US" sz="1100" dirty="0" smtClean="0"/>
              <a:t>Transit to two-way state</a:t>
            </a:r>
            <a:endParaRPr lang="en-US" sz="1100" dirty="0"/>
          </a:p>
        </p:txBody>
      </p:sp>
      <p:sp>
        <p:nvSpPr>
          <p:cNvPr id="39" name="TextBox 38"/>
          <p:cNvSpPr txBox="1"/>
          <p:nvPr/>
        </p:nvSpPr>
        <p:spPr>
          <a:xfrm>
            <a:off x="5707299" y="2191324"/>
            <a:ext cx="3290794" cy="653476"/>
          </a:xfrm>
          <a:prstGeom prst="rect">
            <a:avLst/>
          </a:prstGeom>
          <a:noFill/>
          <a:ln>
            <a:noFill/>
          </a:ln>
        </p:spPr>
        <p:txBody>
          <a:bodyPr wrap="square" rtlCol="0">
            <a:noAutofit/>
          </a:bodyPr>
          <a:lstStyle/>
          <a:p>
            <a:pPr algn="l"/>
            <a:r>
              <a:rPr lang="en-US" sz="1100" dirty="0" smtClean="0"/>
              <a:t>(Optional) DR and BDR election</a:t>
            </a:r>
          </a:p>
          <a:p>
            <a:pPr algn="l"/>
            <a:r>
              <a:rPr lang="en-US" sz="1100" dirty="0" smtClean="0"/>
              <a:t>Transit to ExStart state</a:t>
            </a:r>
            <a:endParaRPr lang="en-US" sz="1100" dirty="0"/>
          </a:p>
        </p:txBody>
      </p:sp>
      <p:sp>
        <p:nvSpPr>
          <p:cNvPr id="40" name="TextBox 39"/>
          <p:cNvSpPr txBox="1"/>
          <p:nvPr/>
        </p:nvSpPr>
        <p:spPr>
          <a:xfrm>
            <a:off x="4918688" y="2724724"/>
            <a:ext cx="3552212" cy="259776"/>
          </a:xfrm>
          <a:prstGeom prst="rect">
            <a:avLst/>
          </a:prstGeom>
          <a:noFill/>
          <a:ln>
            <a:noFill/>
          </a:ln>
        </p:spPr>
        <p:txBody>
          <a:bodyPr wrap="square" rtlCol="0">
            <a:noAutofit/>
          </a:bodyPr>
          <a:lstStyle/>
          <a:p>
            <a:r>
              <a:rPr lang="en-US" sz="1400" b="1" dirty="0" smtClean="0"/>
              <a:t>Database Synchronization</a:t>
            </a:r>
          </a:p>
        </p:txBody>
      </p:sp>
      <p:sp>
        <p:nvSpPr>
          <p:cNvPr id="41" name="TextBox 40"/>
          <p:cNvSpPr txBox="1"/>
          <p:nvPr/>
        </p:nvSpPr>
        <p:spPr>
          <a:xfrm>
            <a:off x="5707299" y="3080324"/>
            <a:ext cx="3290794" cy="450276"/>
          </a:xfrm>
          <a:prstGeom prst="rect">
            <a:avLst/>
          </a:prstGeom>
          <a:noFill/>
          <a:ln>
            <a:noFill/>
          </a:ln>
        </p:spPr>
        <p:txBody>
          <a:bodyPr wrap="square" rtlCol="0">
            <a:noAutofit/>
          </a:bodyPr>
          <a:lstStyle/>
          <a:p>
            <a:pPr algn="l"/>
            <a:r>
              <a:rPr lang="en-US" sz="1100" dirty="0" smtClean="0"/>
              <a:t>Negotiate master / slave relationship and DBD packet sequence number</a:t>
            </a:r>
            <a:endParaRPr lang="en-US" sz="1100" dirty="0"/>
          </a:p>
        </p:txBody>
      </p:sp>
      <p:sp>
        <p:nvSpPr>
          <p:cNvPr id="42" name="TextBox 41"/>
          <p:cNvSpPr txBox="1"/>
          <p:nvPr/>
        </p:nvSpPr>
        <p:spPr>
          <a:xfrm>
            <a:off x="5707299" y="4413824"/>
            <a:ext cx="3307888" cy="450276"/>
          </a:xfrm>
          <a:prstGeom prst="rect">
            <a:avLst/>
          </a:prstGeom>
          <a:noFill/>
          <a:ln>
            <a:noFill/>
          </a:ln>
        </p:spPr>
        <p:txBody>
          <a:bodyPr wrap="square" rtlCol="0">
            <a:noAutofit/>
          </a:bodyPr>
          <a:lstStyle/>
          <a:p>
            <a:pPr algn="l"/>
            <a:r>
              <a:rPr lang="en-US" sz="1100" dirty="0" smtClean="0"/>
              <a:t>DBD exchanged as LSAs are requested and sent</a:t>
            </a:r>
          </a:p>
          <a:p>
            <a:pPr algn="l"/>
            <a:r>
              <a:rPr lang="en-US" sz="1100" dirty="0" smtClean="0"/>
              <a:t>Transit to either Loading or Full state after completing the database description</a:t>
            </a:r>
            <a:endParaRPr lang="en-US" sz="1100" dirty="0"/>
          </a:p>
        </p:txBody>
      </p:sp>
      <p:sp>
        <p:nvSpPr>
          <p:cNvPr id="43" name="TextBox 42"/>
          <p:cNvSpPr txBox="1"/>
          <p:nvPr/>
        </p:nvSpPr>
        <p:spPr>
          <a:xfrm>
            <a:off x="5707299" y="5201224"/>
            <a:ext cx="3488004" cy="450276"/>
          </a:xfrm>
          <a:prstGeom prst="rect">
            <a:avLst/>
          </a:prstGeom>
          <a:noFill/>
          <a:ln>
            <a:noFill/>
          </a:ln>
        </p:spPr>
        <p:txBody>
          <a:bodyPr wrap="square" rtlCol="0">
            <a:noAutofit/>
          </a:bodyPr>
          <a:lstStyle/>
          <a:p>
            <a:pPr algn="l"/>
            <a:r>
              <a:rPr lang="en-US" sz="1100" dirty="0" smtClean="0"/>
              <a:t>Newly learned routes are asked for and current database is being processed</a:t>
            </a:r>
            <a:endParaRPr lang="en-US" sz="1100" dirty="0"/>
          </a:p>
        </p:txBody>
      </p:sp>
      <p:sp>
        <p:nvSpPr>
          <p:cNvPr id="44" name="TextBox 43"/>
          <p:cNvSpPr txBox="1"/>
          <p:nvPr/>
        </p:nvSpPr>
        <p:spPr>
          <a:xfrm>
            <a:off x="4918688" y="5861624"/>
            <a:ext cx="3552212" cy="259776"/>
          </a:xfrm>
          <a:prstGeom prst="rect">
            <a:avLst/>
          </a:prstGeom>
          <a:noFill/>
          <a:ln>
            <a:noFill/>
          </a:ln>
        </p:spPr>
        <p:txBody>
          <a:bodyPr wrap="square" rtlCol="0">
            <a:noAutofit/>
          </a:bodyPr>
          <a:lstStyle/>
          <a:p>
            <a:r>
              <a:rPr lang="en-US" sz="1400" b="1" dirty="0" smtClean="0"/>
              <a:t>Route Calculations</a:t>
            </a:r>
          </a:p>
        </p:txBody>
      </p:sp>
      <p:sp>
        <p:nvSpPr>
          <p:cNvPr id="45" name="TextBox 44"/>
          <p:cNvSpPr txBox="1"/>
          <p:nvPr/>
        </p:nvSpPr>
        <p:spPr>
          <a:xfrm>
            <a:off x="5707299" y="6078678"/>
            <a:ext cx="3290794" cy="450276"/>
          </a:xfrm>
          <a:prstGeom prst="rect">
            <a:avLst/>
          </a:prstGeom>
          <a:noFill/>
          <a:ln>
            <a:noFill/>
          </a:ln>
        </p:spPr>
        <p:txBody>
          <a:bodyPr wrap="square" rtlCol="0">
            <a:noAutofit/>
          </a:bodyPr>
          <a:lstStyle/>
          <a:p>
            <a:pPr algn="l"/>
            <a:r>
              <a:rPr lang="en-US" sz="1100" dirty="0" smtClean="0"/>
              <a:t>Router is synchronized with the neighbor and route calculations using the SPF algorithm begins</a:t>
            </a:r>
            <a:endParaRPr lang="en-US" sz="1100" dirty="0"/>
          </a:p>
        </p:txBody>
      </p:sp>
      <p:sp>
        <p:nvSpPr>
          <p:cNvPr id="47" name="TextBox 46"/>
          <p:cNvSpPr txBox="1"/>
          <p:nvPr/>
        </p:nvSpPr>
        <p:spPr>
          <a:xfrm>
            <a:off x="4892524" y="4800600"/>
            <a:ext cx="492276" cy="424732"/>
          </a:xfrm>
          <a:prstGeom prst="rect">
            <a:avLst/>
          </a:prstGeom>
          <a:noFill/>
        </p:spPr>
        <p:txBody>
          <a:bodyPr wrap="square" rtlCol="0">
            <a:spAutoFit/>
          </a:bodyPr>
          <a:lstStyle/>
          <a:p>
            <a:endParaRPr lang="en-US" b="1" dirty="0"/>
          </a:p>
        </p:txBody>
      </p:sp>
      <p:cxnSp>
        <p:nvCxnSpPr>
          <p:cNvPr id="49" name="Elbow Connector 48"/>
          <p:cNvCxnSpPr>
            <a:stCxn id="61" idx="1"/>
            <a:endCxn id="47" idx="1"/>
          </p:cNvCxnSpPr>
          <p:nvPr/>
        </p:nvCxnSpPr>
        <p:spPr bwMode="auto">
          <a:xfrm rot="10800000" flipH="1" flipV="1">
            <a:off x="4038600" y="3905250"/>
            <a:ext cx="853924" cy="1107715"/>
          </a:xfrm>
          <a:prstGeom prst="bentConnector3">
            <a:avLst>
              <a:gd name="adj1" fmla="val -26771"/>
            </a:avLst>
          </a:prstGeom>
          <a:solidFill>
            <a:schemeClr val="accent1"/>
          </a:solidFill>
          <a:ln w="19050" cap="flat" cmpd="sng" algn="ctr">
            <a:solidFill>
              <a:schemeClr val="tx1"/>
            </a:solidFill>
            <a:prstDash val="solid"/>
            <a:round/>
            <a:headEnd type="none" w="med" len="med"/>
            <a:tailEnd type="arrow"/>
          </a:ln>
          <a:effectLst/>
        </p:spPr>
      </p:cxnSp>
      <p:sp>
        <p:nvSpPr>
          <p:cNvPr id="55" name="TextBox 54"/>
          <p:cNvSpPr txBox="1"/>
          <p:nvPr/>
        </p:nvSpPr>
        <p:spPr>
          <a:xfrm>
            <a:off x="4867124" y="3416300"/>
            <a:ext cx="492276" cy="424732"/>
          </a:xfrm>
          <a:prstGeom prst="rect">
            <a:avLst/>
          </a:prstGeom>
          <a:noFill/>
        </p:spPr>
        <p:txBody>
          <a:bodyPr wrap="square" rtlCol="0">
            <a:spAutoFit/>
          </a:bodyPr>
          <a:lstStyle/>
          <a:p>
            <a:endParaRPr lang="en-US" b="1" dirty="0"/>
          </a:p>
        </p:txBody>
      </p:sp>
      <p:sp>
        <p:nvSpPr>
          <p:cNvPr id="59" name="TextBox 58"/>
          <p:cNvSpPr txBox="1"/>
          <p:nvPr/>
        </p:nvSpPr>
        <p:spPr>
          <a:xfrm>
            <a:off x="5074112" y="3550224"/>
            <a:ext cx="1047288" cy="501076"/>
          </a:xfrm>
          <a:prstGeom prst="rect">
            <a:avLst/>
          </a:prstGeom>
          <a:noFill/>
          <a:ln>
            <a:noFill/>
          </a:ln>
        </p:spPr>
        <p:txBody>
          <a:bodyPr wrap="square" rtlCol="0">
            <a:noAutofit/>
          </a:bodyPr>
          <a:lstStyle/>
          <a:p>
            <a:pPr algn="l"/>
            <a:endParaRPr lang="en-US" sz="1100" dirty="0"/>
          </a:p>
        </p:txBody>
      </p:sp>
      <p:sp>
        <p:nvSpPr>
          <p:cNvPr id="61" name="Flowchart: Decision 60"/>
          <p:cNvSpPr/>
          <p:nvPr/>
        </p:nvSpPr>
        <p:spPr bwMode="auto">
          <a:xfrm>
            <a:off x="4038600" y="3543301"/>
            <a:ext cx="1651000" cy="723900"/>
          </a:xfrm>
          <a:prstGeom prst="flowChartDecision">
            <a:avLst/>
          </a:prstGeom>
          <a:solidFill>
            <a:schemeClr val="accent2">
              <a:lumMod val="20000"/>
              <a:lumOff val="80000"/>
            </a:schemeClr>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noAutofit/>
          </a:bodyPr>
          <a:lstStyle/>
          <a:p>
            <a:pPr defTabSz="814388"/>
            <a:endParaRPr lang="en-US" sz="1100" b="1" dirty="0" smtClean="0">
              <a:solidFill>
                <a:schemeClr val="bg2"/>
              </a:solidFill>
            </a:endParaRPr>
          </a:p>
          <a:p>
            <a:pPr defTabSz="814388"/>
            <a:r>
              <a:rPr lang="en-US" sz="1100" b="1" dirty="0" smtClean="0"/>
              <a:t>More  LSAs required</a:t>
            </a:r>
          </a:p>
          <a:p>
            <a:pPr marL="0" marR="0" indent="0" algn="ctr" defTabSz="814388" rtl="0" eaLnBrk="0" fontAlgn="base" latinLnBrk="0" hangingPunct="0">
              <a:lnSpc>
                <a:spcPct val="90000"/>
              </a:lnSpc>
              <a:spcBef>
                <a:spcPct val="0"/>
              </a:spcBef>
              <a:spcAft>
                <a:spcPct val="0"/>
              </a:spcAft>
              <a:buClrTx/>
              <a:buSzTx/>
              <a:buFontTx/>
              <a:buNone/>
              <a:tabLst/>
            </a:pPr>
            <a:endParaRPr kumimoji="0" lang="en-US" sz="1100" b="1" i="0" u="none" strike="noStrike" cap="none" normalizeH="0" baseline="0" dirty="0" smtClean="0">
              <a:ln>
                <a:noFill/>
              </a:ln>
              <a:solidFill>
                <a:schemeClr val="bg2"/>
              </a:solidFill>
              <a:effectLst/>
              <a:latin typeface="Arial" charset="0"/>
            </a:endParaRPr>
          </a:p>
        </p:txBody>
      </p:sp>
      <p:sp>
        <p:nvSpPr>
          <p:cNvPr id="67" name="TextBox 66"/>
          <p:cNvSpPr txBox="1"/>
          <p:nvPr/>
        </p:nvSpPr>
        <p:spPr>
          <a:xfrm>
            <a:off x="4893288" y="4236024"/>
            <a:ext cx="491512" cy="259776"/>
          </a:xfrm>
          <a:prstGeom prst="rect">
            <a:avLst/>
          </a:prstGeom>
          <a:noFill/>
          <a:ln>
            <a:noFill/>
          </a:ln>
        </p:spPr>
        <p:txBody>
          <a:bodyPr wrap="square" rtlCol="0">
            <a:noAutofit/>
          </a:bodyPr>
          <a:lstStyle/>
          <a:p>
            <a:pPr algn="l"/>
            <a:r>
              <a:rPr lang="en-US" sz="1100" dirty="0" smtClean="0"/>
              <a:t>Yes</a:t>
            </a:r>
            <a:endParaRPr lang="en-US" sz="1100" dirty="0"/>
          </a:p>
        </p:txBody>
      </p:sp>
      <p:sp>
        <p:nvSpPr>
          <p:cNvPr id="68" name="TextBox 67"/>
          <p:cNvSpPr txBox="1"/>
          <p:nvPr/>
        </p:nvSpPr>
        <p:spPr>
          <a:xfrm>
            <a:off x="3762988" y="3956624"/>
            <a:ext cx="491512" cy="259776"/>
          </a:xfrm>
          <a:prstGeom prst="rect">
            <a:avLst/>
          </a:prstGeom>
          <a:noFill/>
          <a:ln>
            <a:noFill/>
          </a:ln>
        </p:spPr>
        <p:txBody>
          <a:bodyPr wrap="square" rtlCol="0">
            <a:noAutofit/>
          </a:bodyPr>
          <a:lstStyle/>
          <a:p>
            <a:pPr algn="l"/>
            <a:r>
              <a:rPr lang="en-US" sz="1100" dirty="0" smtClean="0"/>
              <a:t>No</a:t>
            </a:r>
            <a:endParaRPr lang="en-US" sz="1100" dirty="0"/>
          </a:p>
        </p:txBody>
      </p:sp>
    </p:spTree>
    <p:extLst>
      <p:ext uri="{BB962C8B-B14F-4D97-AF65-F5344CB8AC3E}">
        <p14:creationId xmlns:p14="http://schemas.microsoft.com/office/powerpoint/2010/main" xmlns="" val="3360091594"/>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
          <p:cNvSpPr>
            <a:spLocks noGrp="1" noChangeArrowheads="1"/>
          </p:cNvSpPr>
          <p:nvPr>
            <p:ph type="title"/>
          </p:nvPr>
        </p:nvSpPr>
        <p:spPr>
          <a:xfrm>
            <a:off x="136235" y="107576"/>
            <a:ext cx="8042276" cy="1336956"/>
          </a:xfrm>
        </p:spPr>
        <p:txBody>
          <a:bodyPr/>
          <a:lstStyle/>
          <a:p>
            <a:pPr algn="l"/>
            <a:r>
              <a:rPr lang="en-US" dirty="0" smtClean="0"/>
              <a:t>OSPF Hello Packet</a:t>
            </a:r>
          </a:p>
        </p:txBody>
      </p:sp>
      <p:pic>
        <p:nvPicPr>
          <p:cNvPr id="3" name="Picture 2" descr="Untitled.tiff"/>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329910" y="1662545"/>
            <a:ext cx="8213725" cy="4150013"/>
          </a:xfrm>
          <a:prstGeom prst="rect">
            <a:avLst/>
          </a:prstGeom>
        </p:spPr>
      </p:pic>
    </p:spTree>
    <p:extLst>
      <p:ext uri="{BB962C8B-B14F-4D97-AF65-F5344CB8AC3E}">
        <p14:creationId xmlns:p14="http://schemas.microsoft.com/office/powerpoint/2010/main" xmlns="" val="21324756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673" y="1428041"/>
            <a:ext cx="8768773" cy="5240613"/>
            <a:chOff x="83127" y="1117868"/>
            <a:chExt cx="8768773" cy="5435332"/>
          </a:xfrm>
        </p:grpSpPr>
        <p:sp>
          <p:nvSpPr>
            <p:cNvPr id="79" name="Rounded Rectangle 78"/>
            <p:cNvSpPr/>
            <p:nvPr/>
          </p:nvSpPr>
          <p:spPr bwMode="auto">
            <a:xfrm>
              <a:off x="190500" y="4686300"/>
              <a:ext cx="8661400" cy="1866900"/>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78" name="Rounded Rectangle 77"/>
            <p:cNvSpPr/>
            <p:nvPr/>
          </p:nvSpPr>
          <p:spPr bwMode="auto">
            <a:xfrm>
              <a:off x="83127" y="1600200"/>
              <a:ext cx="8763000" cy="2971800"/>
            </a:xfrm>
            <a:prstGeom prst="roundRect">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pSp>
          <p:nvGrpSpPr>
            <p:cNvPr id="3" name="Group 2"/>
            <p:cNvGrpSpPr/>
            <p:nvPr/>
          </p:nvGrpSpPr>
          <p:grpSpPr>
            <a:xfrm>
              <a:off x="361748" y="1117868"/>
              <a:ext cx="7133773" cy="5382298"/>
              <a:chOff x="361748" y="1117868"/>
              <a:chExt cx="7133773" cy="5382298"/>
            </a:xfrm>
          </p:grpSpPr>
          <p:pic>
            <p:nvPicPr>
              <p:cNvPr id="15" name="Picture 37"/>
              <p:cNvPicPr>
                <a:picLocks noChangeArrowheads="1"/>
              </p:cNvPicPr>
              <p:nvPr/>
            </p:nvPicPr>
            <p:blipFill>
              <a:blip r:embed="rId3"/>
              <a:srcRect/>
              <a:stretch>
                <a:fillRect/>
              </a:stretch>
            </p:blipFill>
            <p:spPr bwMode="auto">
              <a:xfrm>
                <a:off x="1535659" y="1117868"/>
                <a:ext cx="870351" cy="451691"/>
              </a:xfrm>
              <a:prstGeom prst="rect">
                <a:avLst/>
              </a:prstGeom>
              <a:noFill/>
              <a:ln w="9525">
                <a:noFill/>
                <a:miter lim="800000"/>
                <a:headEnd/>
                <a:tailEnd/>
              </a:ln>
            </p:spPr>
          </p:pic>
          <p:pic>
            <p:nvPicPr>
              <p:cNvPr id="16" name="Picture 37"/>
              <p:cNvPicPr>
                <a:picLocks noChangeArrowheads="1"/>
              </p:cNvPicPr>
              <p:nvPr/>
            </p:nvPicPr>
            <p:blipFill>
              <a:blip r:embed="rId3"/>
              <a:srcRect/>
              <a:stretch>
                <a:fillRect/>
              </a:stretch>
            </p:blipFill>
            <p:spPr bwMode="auto">
              <a:xfrm>
                <a:off x="6621735" y="1118837"/>
                <a:ext cx="870351" cy="451691"/>
              </a:xfrm>
              <a:prstGeom prst="rect">
                <a:avLst/>
              </a:prstGeom>
              <a:noFill/>
              <a:ln w="9525">
                <a:noFill/>
                <a:miter lim="800000"/>
                <a:headEnd/>
                <a:tailEnd/>
              </a:ln>
            </p:spPr>
          </p:pic>
          <p:sp>
            <p:nvSpPr>
              <p:cNvPr id="23" name="TextBox 22"/>
              <p:cNvSpPr txBox="1"/>
              <p:nvPr/>
            </p:nvSpPr>
            <p:spPr>
              <a:xfrm>
                <a:off x="1811092" y="1338205"/>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24" name="TextBox 23"/>
              <p:cNvSpPr txBox="1"/>
              <p:nvPr/>
            </p:nvSpPr>
            <p:spPr>
              <a:xfrm>
                <a:off x="6877198" y="1337336"/>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2" name="TextBox 31"/>
              <p:cNvSpPr txBox="1"/>
              <p:nvPr/>
            </p:nvSpPr>
            <p:spPr>
              <a:xfrm>
                <a:off x="3957409" y="1131229"/>
                <a:ext cx="1013551" cy="165253"/>
              </a:xfrm>
              <a:prstGeom prst="rect">
                <a:avLst/>
              </a:prstGeom>
              <a:noFill/>
            </p:spPr>
            <p:txBody>
              <a:bodyPr wrap="square" lIns="0" tIns="0" rIns="0" bIns="0" rtlCol="0" anchor="ctr" anchorCtr="0">
                <a:noAutofit/>
              </a:bodyPr>
              <a:lstStyle/>
              <a:p>
                <a:pPr algn="l"/>
                <a:r>
                  <a:rPr lang="en-US" sz="1050" dirty="0" smtClean="0"/>
                  <a:t>172.16.5.0 /24</a:t>
                </a:r>
                <a:endParaRPr lang="en-US" sz="1050" dirty="0"/>
              </a:p>
            </p:txBody>
          </p:sp>
          <p:sp>
            <p:nvSpPr>
              <p:cNvPr id="34" name="TextBox 33"/>
              <p:cNvSpPr txBox="1"/>
              <p:nvPr/>
            </p:nvSpPr>
            <p:spPr>
              <a:xfrm>
                <a:off x="2464485" y="1390333"/>
                <a:ext cx="508882" cy="186988"/>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37" name="TextBox 36"/>
              <p:cNvSpPr txBox="1"/>
              <p:nvPr/>
            </p:nvSpPr>
            <p:spPr>
              <a:xfrm>
                <a:off x="2435344" y="1147334"/>
                <a:ext cx="1013551" cy="1652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sp>
            <p:nvSpPr>
              <p:cNvPr id="38" name="TextBox 37"/>
              <p:cNvSpPr txBox="1"/>
              <p:nvPr/>
            </p:nvSpPr>
            <p:spPr>
              <a:xfrm>
                <a:off x="6451481" y="1159059"/>
                <a:ext cx="544315" cy="179554"/>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cxnSp>
            <p:nvCxnSpPr>
              <p:cNvPr id="43" name="Straight Connector 42"/>
              <p:cNvCxnSpPr>
                <a:stCxn id="15" idx="3"/>
                <a:endCxn id="16" idx="1"/>
              </p:cNvCxnSpPr>
              <p:nvPr/>
            </p:nvCxnSpPr>
            <p:spPr bwMode="auto">
              <a:xfrm>
                <a:off x="2406010" y="1343714"/>
                <a:ext cx="4215725" cy="969"/>
              </a:xfrm>
              <a:prstGeom prst="line">
                <a:avLst/>
              </a:prstGeom>
              <a:solidFill>
                <a:schemeClr val="accent1"/>
              </a:solidFill>
              <a:ln w="28575" cap="flat" cmpd="sng" algn="ctr">
                <a:solidFill>
                  <a:schemeClr val="accent6"/>
                </a:solidFill>
                <a:prstDash val="solid"/>
                <a:round/>
                <a:headEnd type="none" w="med" len="med"/>
                <a:tailEnd type="none" w="med" len="med"/>
              </a:ln>
              <a:effectLst/>
            </p:spPr>
          </p:cxnSp>
          <p:sp>
            <p:nvSpPr>
              <p:cNvPr id="45" name="TextBox 44"/>
              <p:cNvSpPr txBox="1"/>
              <p:nvPr/>
            </p:nvSpPr>
            <p:spPr>
              <a:xfrm>
                <a:off x="6264432" y="1392007"/>
                <a:ext cx="508882" cy="186988"/>
              </a:xfrm>
              <a:prstGeom prst="rect">
                <a:avLst/>
              </a:prstGeom>
              <a:noFill/>
            </p:spPr>
            <p:txBody>
              <a:bodyPr wrap="square" lIns="0" tIns="0" rIns="0" bIns="0" rtlCol="0" anchor="ctr" anchorCtr="0">
                <a:noAutofit/>
              </a:bodyPr>
              <a:lstStyle/>
              <a:p>
                <a:pPr algn="l"/>
                <a:r>
                  <a:rPr lang="en-US" sz="1050" dirty="0" smtClean="0"/>
                  <a:t>Fa0/1</a:t>
                </a:r>
                <a:endParaRPr lang="en-US" sz="1050" dirty="0"/>
              </a:p>
            </p:txBody>
          </p:sp>
          <p:sp>
            <p:nvSpPr>
              <p:cNvPr id="52" name="TextBox 51"/>
              <p:cNvSpPr txBox="1"/>
              <p:nvPr/>
            </p:nvSpPr>
            <p:spPr>
              <a:xfrm>
                <a:off x="361748" y="1870534"/>
                <a:ext cx="1527308" cy="286232"/>
              </a:xfrm>
              <a:prstGeom prst="rect">
                <a:avLst/>
              </a:prstGeom>
              <a:solidFill>
                <a:srgbClr val="FFFF99"/>
              </a:solidFill>
              <a:ln>
                <a:solidFill>
                  <a:schemeClr val="tx1"/>
                </a:solidFill>
              </a:ln>
            </p:spPr>
            <p:txBody>
              <a:bodyPr wrap="square" rtlCol="0">
                <a:spAutoFit/>
              </a:bodyPr>
              <a:lstStyle/>
              <a:p>
                <a:r>
                  <a:rPr lang="en-US" sz="1400" b="1" dirty="0" smtClean="0"/>
                  <a:t>ExStart State</a:t>
                </a:r>
                <a:endParaRPr lang="en-US" sz="1400" b="1" dirty="0"/>
              </a:p>
            </p:txBody>
          </p:sp>
          <p:sp>
            <p:nvSpPr>
              <p:cNvPr id="53" name="TextBox 52"/>
              <p:cNvSpPr txBox="1"/>
              <p:nvPr/>
            </p:nvSpPr>
            <p:spPr>
              <a:xfrm>
                <a:off x="1899103" y="1790134"/>
                <a:ext cx="532518" cy="424732"/>
              </a:xfrm>
              <a:prstGeom prst="rect">
                <a:avLst/>
              </a:prstGeom>
              <a:noFill/>
            </p:spPr>
            <p:txBody>
              <a:bodyPr wrap="none" rtlCol="0">
                <a:spAutoFit/>
              </a:bodyPr>
              <a:lstStyle/>
              <a:p>
                <a:r>
                  <a:rPr lang="en-US" b="1" dirty="0" smtClean="0">
                    <a:sym typeface="Wingdings"/>
                  </a:rPr>
                  <a:t></a:t>
                </a:r>
                <a:endParaRPr lang="en-US" b="1" dirty="0"/>
              </a:p>
            </p:txBody>
          </p:sp>
          <p:cxnSp>
            <p:nvCxnSpPr>
              <p:cNvPr id="54" name="Straight Arrow Connector 53"/>
              <p:cNvCxnSpPr>
                <a:stCxn id="53" idx="3"/>
              </p:cNvCxnSpPr>
              <p:nvPr/>
            </p:nvCxnSpPr>
            <p:spPr bwMode="auto">
              <a:xfrm flipV="1">
                <a:off x="2431621" y="2001147"/>
                <a:ext cx="4340933" cy="1353"/>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55" name="TextBox 54"/>
              <p:cNvSpPr txBox="1"/>
              <p:nvPr/>
            </p:nvSpPr>
            <p:spPr>
              <a:xfrm>
                <a:off x="2348120" y="1782791"/>
                <a:ext cx="3616695" cy="230832"/>
              </a:xfrm>
              <a:prstGeom prst="rect">
                <a:avLst/>
              </a:prstGeom>
              <a:noFill/>
            </p:spPr>
            <p:txBody>
              <a:bodyPr wrap="none" rtlCol="0">
                <a:spAutoFit/>
              </a:bodyPr>
              <a:lstStyle/>
              <a:p>
                <a:r>
                  <a:rPr lang="en-US" sz="1000" dirty="0" smtClean="0"/>
                  <a:t>I will start the exchange because I have router ID 172.16.5.1.</a:t>
                </a:r>
                <a:endParaRPr lang="en-US" sz="1000" dirty="0"/>
              </a:p>
            </p:txBody>
          </p:sp>
          <p:sp>
            <p:nvSpPr>
              <p:cNvPr id="56" name="TextBox 55"/>
              <p:cNvSpPr txBox="1"/>
              <p:nvPr/>
            </p:nvSpPr>
            <p:spPr>
              <a:xfrm>
                <a:off x="1925168" y="2068755"/>
                <a:ext cx="513282" cy="237757"/>
              </a:xfrm>
              <a:prstGeom prst="rect">
                <a:avLst/>
              </a:prstGeom>
              <a:noFill/>
            </p:spPr>
            <p:txBody>
              <a:bodyPr wrap="none" rtlCol="0">
                <a:spAutoFit/>
              </a:bodyPr>
              <a:lstStyle/>
              <a:p>
                <a:r>
                  <a:rPr lang="en-US" sz="1050" b="1" dirty="0" smtClean="0"/>
                  <a:t>Hello</a:t>
                </a:r>
                <a:endParaRPr lang="en-US" sz="1050" b="1" dirty="0"/>
              </a:p>
            </p:txBody>
          </p:sp>
          <p:cxnSp>
            <p:nvCxnSpPr>
              <p:cNvPr id="58" name="Straight Arrow Connector 57"/>
              <p:cNvCxnSpPr/>
              <p:nvPr/>
            </p:nvCxnSpPr>
            <p:spPr bwMode="auto">
              <a:xfrm flipV="1">
                <a:off x="2493589" y="24530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59" name="TextBox 58"/>
              <p:cNvSpPr txBox="1"/>
              <p:nvPr/>
            </p:nvSpPr>
            <p:spPr>
              <a:xfrm>
                <a:off x="3225772" y="2234655"/>
                <a:ext cx="3676006" cy="230832"/>
              </a:xfrm>
              <a:prstGeom prst="rect">
                <a:avLst/>
              </a:prstGeom>
              <a:noFill/>
            </p:spPr>
            <p:txBody>
              <a:bodyPr wrap="none" rtlCol="0">
                <a:spAutoFit/>
              </a:bodyPr>
              <a:lstStyle/>
              <a:p>
                <a:r>
                  <a:rPr lang="en-US" sz="1000" dirty="0" smtClean="0"/>
                  <a:t>No, I will start the exchange because I have a higher router ID.</a:t>
                </a:r>
                <a:endParaRPr lang="en-US" sz="1000" dirty="0"/>
              </a:p>
            </p:txBody>
          </p:sp>
          <p:sp>
            <p:nvSpPr>
              <p:cNvPr id="61" name="TextBox 60"/>
              <p:cNvSpPr txBox="1"/>
              <p:nvPr/>
            </p:nvSpPr>
            <p:spPr>
              <a:xfrm>
                <a:off x="6856297" y="2173339"/>
                <a:ext cx="532518" cy="424732"/>
              </a:xfrm>
              <a:prstGeom prst="rect">
                <a:avLst/>
              </a:prstGeom>
              <a:noFill/>
            </p:spPr>
            <p:txBody>
              <a:bodyPr wrap="none" rtlCol="0">
                <a:spAutoFit/>
              </a:bodyPr>
              <a:lstStyle/>
              <a:p>
                <a:r>
                  <a:rPr lang="en-US" b="1" dirty="0" smtClean="0">
                    <a:sym typeface="Wingdings"/>
                  </a:rPr>
                  <a:t></a:t>
                </a:r>
                <a:endParaRPr lang="en-US" b="1" dirty="0"/>
              </a:p>
            </p:txBody>
          </p:sp>
          <p:sp>
            <p:nvSpPr>
              <p:cNvPr id="62" name="TextBox 61"/>
              <p:cNvSpPr txBox="1"/>
              <p:nvPr/>
            </p:nvSpPr>
            <p:spPr>
              <a:xfrm>
                <a:off x="6882362" y="2464660"/>
                <a:ext cx="513282" cy="237757"/>
              </a:xfrm>
              <a:prstGeom prst="rect">
                <a:avLst/>
              </a:prstGeom>
              <a:noFill/>
            </p:spPr>
            <p:txBody>
              <a:bodyPr wrap="none" rtlCol="0">
                <a:spAutoFit/>
              </a:bodyPr>
              <a:lstStyle/>
              <a:p>
                <a:r>
                  <a:rPr lang="en-US" sz="1050" b="1" dirty="0" smtClean="0"/>
                  <a:t>Hello</a:t>
                </a:r>
                <a:endParaRPr lang="en-US" sz="1050" b="1" dirty="0"/>
              </a:p>
            </p:txBody>
          </p:sp>
          <p:cxnSp>
            <p:nvCxnSpPr>
              <p:cNvPr id="27" name="Straight Arrow Connector 26"/>
              <p:cNvCxnSpPr/>
              <p:nvPr/>
            </p:nvCxnSpPr>
            <p:spPr bwMode="auto">
              <a:xfrm flipV="1">
                <a:off x="2493589" y="32150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28" name="TextBox 27"/>
              <p:cNvSpPr txBox="1"/>
              <p:nvPr/>
            </p:nvSpPr>
            <p:spPr>
              <a:xfrm>
                <a:off x="4152872" y="2996655"/>
                <a:ext cx="2746266" cy="230832"/>
              </a:xfrm>
              <a:prstGeom prst="rect">
                <a:avLst/>
              </a:prstGeom>
              <a:noFill/>
            </p:spPr>
            <p:txBody>
              <a:bodyPr wrap="none" rtlCol="0">
                <a:spAutoFit/>
              </a:bodyPr>
              <a:lstStyle/>
              <a:p>
                <a:r>
                  <a:rPr lang="en-US" sz="1000" dirty="0" smtClean="0"/>
                  <a:t>Here is a summary of my link-state database.</a:t>
                </a:r>
                <a:endParaRPr lang="en-US" sz="1000" dirty="0"/>
              </a:p>
            </p:txBody>
          </p:sp>
          <p:sp>
            <p:nvSpPr>
              <p:cNvPr id="29" name="TextBox 28"/>
              <p:cNvSpPr txBox="1"/>
              <p:nvPr/>
            </p:nvSpPr>
            <p:spPr>
              <a:xfrm>
                <a:off x="6856297" y="2935339"/>
                <a:ext cx="532518" cy="424732"/>
              </a:xfrm>
              <a:prstGeom prst="rect">
                <a:avLst/>
              </a:prstGeom>
              <a:noFill/>
            </p:spPr>
            <p:txBody>
              <a:bodyPr wrap="none" rtlCol="0">
                <a:spAutoFit/>
              </a:bodyPr>
              <a:lstStyle/>
              <a:p>
                <a:r>
                  <a:rPr lang="en-US" b="1" dirty="0" smtClean="0">
                    <a:sym typeface="Wingdings"/>
                  </a:rPr>
                  <a:t></a:t>
                </a:r>
                <a:endParaRPr lang="en-US" b="1" dirty="0"/>
              </a:p>
            </p:txBody>
          </p:sp>
          <p:sp>
            <p:nvSpPr>
              <p:cNvPr id="30" name="TextBox 29"/>
              <p:cNvSpPr txBox="1"/>
              <p:nvPr/>
            </p:nvSpPr>
            <p:spPr>
              <a:xfrm>
                <a:off x="6882362" y="3213960"/>
                <a:ext cx="478016" cy="237757"/>
              </a:xfrm>
              <a:prstGeom prst="rect">
                <a:avLst/>
              </a:prstGeom>
              <a:noFill/>
            </p:spPr>
            <p:txBody>
              <a:bodyPr wrap="none" rtlCol="0">
                <a:spAutoFit/>
              </a:bodyPr>
              <a:lstStyle/>
              <a:p>
                <a:r>
                  <a:rPr lang="en-US" sz="1050" b="1" dirty="0" smtClean="0"/>
                  <a:t>DBD</a:t>
                </a:r>
                <a:endParaRPr lang="en-US" sz="1050" b="1" dirty="0"/>
              </a:p>
            </p:txBody>
          </p:sp>
          <p:sp>
            <p:nvSpPr>
              <p:cNvPr id="31" name="TextBox 30"/>
              <p:cNvSpPr txBox="1"/>
              <p:nvPr/>
            </p:nvSpPr>
            <p:spPr>
              <a:xfrm>
                <a:off x="1899103" y="3390334"/>
                <a:ext cx="532518" cy="424732"/>
              </a:xfrm>
              <a:prstGeom prst="rect">
                <a:avLst/>
              </a:prstGeom>
              <a:noFill/>
            </p:spPr>
            <p:txBody>
              <a:bodyPr wrap="none" rtlCol="0">
                <a:spAutoFit/>
              </a:bodyPr>
              <a:lstStyle/>
              <a:p>
                <a:r>
                  <a:rPr lang="en-US" b="1" dirty="0" smtClean="0">
                    <a:sym typeface="Wingdings"/>
                  </a:rPr>
                  <a:t></a:t>
                </a:r>
                <a:endParaRPr lang="en-US" b="1" dirty="0"/>
              </a:p>
            </p:txBody>
          </p:sp>
          <p:cxnSp>
            <p:nvCxnSpPr>
              <p:cNvPr id="33" name="Straight Arrow Connector 32"/>
              <p:cNvCxnSpPr>
                <a:stCxn id="31" idx="3"/>
              </p:cNvCxnSpPr>
              <p:nvPr/>
            </p:nvCxnSpPr>
            <p:spPr bwMode="auto">
              <a:xfrm flipV="1">
                <a:off x="2431621" y="3601347"/>
                <a:ext cx="4340933" cy="1353"/>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35" name="TextBox 34"/>
              <p:cNvSpPr txBox="1"/>
              <p:nvPr/>
            </p:nvSpPr>
            <p:spPr>
              <a:xfrm>
                <a:off x="2348120" y="3382991"/>
                <a:ext cx="2746265" cy="230832"/>
              </a:xfrm>
              <a:prstGeom prst="rect">
                <a:avLst/>
              </a:prstGeom>
              <a:noFill/>
            </p:spPr>
            <p:txBody>
              <a:bodyPr wrap="none" rtlCol="0">
                <a:spAutoFit/>
              </a:bodyPr>
              <a:lstStyle/>
              <a:p>
                <a:r>
                  <a:rPr lang="en-US" sz="1000" dirty="0" smtClean="0"/>
                  <a:t>Here is a summary of my link-state database.</a:t>
                </a:r>
                <a:endParaRPr lang="en-US" sz="1000" dirty="0"/>
              </a:p>
            </p:txBody>
          </p:sp>
          <p:sp>
            <p:nvSpPr>
              <p:cNvPr id="36" name="TextBox 35"/>
              <p:cNvSpPr txBox="1"/>
              <p:nvPr/>
            </p:nvSpPr>
            <p:spPr>
              <a:xfrm>
                <a:off x="1925168" y="3668955"/>
                <a:ext cx="478016" cy="237757"/>
              </a:xfrm>
              <a:prstGeom prst="rect">
                <a:avLst/>
              </a:prstGeom>
              <a:noFill/>
            </p:spPr>
            <p:txBody>
              <a:bodyPr wrap="none" rtlCol="0">
                <a:spAutoFit/>
              </a:bodyPr>
              <a:lstStyle/>
              <a:p>
                <a:r>
                  <a:rPr lang="en-US" sz="1050" b="1" dirty="0" smtClean="0"/>
                  <a:t>DBD</a:t>
                </a:r>
                <a:endParaRPr lang="en-US" sz="1050" b="1" dirty="0"/>
              </a:p>
            </p:txBody>
          </p:sp>
          <p:sp>
            <p:nvSpPr>
              <p:cNvPr id="39" name="TextBox 38"/>
              <p:cNvSpPr txBox="1"/>
              <p:nvPr/>
            </p:nvSpPr>
            <p:spPr>
              <a:xfrm>
                <a:off x="361748" y="3064334"/>
                <a:ext cx="1527308" cy="286232"/>
              </a:xfrm>
              <a:prstGeom prst="rect">
                <a:avLst/>
              </a:prstGeom>
              <a:solidFill>
                <a:srgbClr val="FFFF99"/>
              </a:solidFill>
              <a:ln>
                <a:solidFill>
                  <a:schemeClr val="tx1"/>
                </a:solidFill>
              </a:ln>
            </p:spPr>
            <p:txBody>
              <a:bodyPr wrap="square" rtlCol="0">
                <a:spAutoFit/>
              </a:bodyPr>
              <a:lstStyle/>
              <a:p>
                <a:r>
                  <a:rPr lang="en-US" sz="1400" b="1" dirty="0" smtClean="0"/>
                  <a:t>Exchange State</a:t>
                </a:r>
                <a:endParaRPr lang="en-US" sz="1400" b="1" dirty="0"/>
              </a:p>
            </p:txBody>
          </p:sp>
          <p:sp>
            <p:nvSpPr>
              <p:cNvPr id="40" name="TextBox 39"/>
              <p:cNvSpPr txBox="1"/>
              <p:nvPr/>
            </p:nvSpPr>
            <p:spPr>
              <a:xfrm>
                <a:off x="1923135" y="3949134"/>
                <a:ext cx="532518" cy="424732"/>
              </a:xfrm>
              <a:prstGeom prst="rect">
                <a:avLst/>
              </a:prstGeom>
              <a:noFill/>
            </p:spPr>
            <p:txBody>
              <a:bodyPr wrap="none" rtlCol="0">
                <a:spAutoFit/>
              </a:bodyPr>
              <a:lstStyle/>
              <a:p>
                <a:r>
                  <a:rPr lang="en-US" b="1" dirty="0" smtClean="0">
                    <a:sym typeface="Wingdings"/>
                  </a:rPr>
                  <a:t></a:t>
                </a:r>
                <a:endParaRPr lang="en-US" b="1" dirty="0"/>
              </a:p>
            </p:txBody>
          </p:sp>
          <p:cxnSp>
            <p:nvCxnSpPr>
              <p:cNvPr id="41" name="Straight Arrow Connector 40"/>
              <p:cNvCxnSpPr>
                <a:stCxn id="40" idx="3"/>
              </p:cNvCxnSpPr>
              <p:nvPr/>
            </p:nvCxnSpPr>
            <p:spPr bwMode="auto">
              <a:xfrm flipV="1">
                <a:off x="2455653" y="4160148"/>
                <a:ext cx="4316901" cy="1352"/>
              </a:xfrm>
              <a:prstGeom prst="straightConnector1">
                <a:avLst/>
              </a:prstGeom>
              <a:solidFill>
                <a:schemeClr val="accent1"/>
              </a:solidFill>
              <a:ln w="19050" cap="flat" cmpd="sng" algn="ctr">
                <a:solidFill>
                  <a:schemeClr val="tx1"/>
                </a:solidFill>
                <a:prstDash val="solid"/>
                <a:round/>
                <a:headEnd type="arrow" w="med" len="med"/>
                <a:tailEnd type="arrow"/>
              </a:ln>
              <a:effectLst/>
            </p:spPr>
          </p:cxnSp>
          <p:sp>
            <p:nvSpPr>
              <p:cNvPr id="42" name="TextBox 41"/>
              <p:cNvSpPr txBox="1"/>
              <p:nvPr/>
            </p:nvSpPr>
            <p:spPr>
              <a:xfrm>
                <a:off x="2348120" y="3949699"/>
                <a:ext cx="4344780" cy="230832"/>
              </a:xfrm>
              <a:prstGeom prst="rect">
                <a:avLst/>
              </a:prstGeom>
              <a:noFill/>
            </p:spPr>
            <p:txBody>
              <a:bodyPr wrap="square" rtlCol="0">
                <a:spAutoFit/>
              </a:bodyPr>
              <a:lstStyle/>
              <a:p>
                <a:r>
                  <a:rPr lang="en-US" sz="1000" dirty="0" smtClean="0"/>
                  <a:t>Thanks for the information!</a:t>
                </a:r>
                <a:endParaRPr lang="en-US" sz="1000" dirty="0"/>
              </a:p>
            </p:txBody>
          </p:sp>
          <p:sp>
            <p:nvSpPr>
              <p:cNvPr id="44" name="TextBox 43"/>
              <p:cNvSpPr txBox="1"/>
              <p:nvPr/>
            </p:nvSpPr>
            <p:spPr>
              <a:xfrm>
                <a:off x="1887068" y="4227755"/>
                <a:ext cx="604653" cy="237757"/>
              </a:xfrm>
              <a:prstGeom prst="rect">
                <a:avLst/>
              </a:prstGeom>
              <a:noFill/>
            </p:spPr>
            <p:txBody>
              <a:bodyPr wrap="none" rtlCol="0">
                <a:spAutoFit/>
              </a:bodyPr>
              <a:lstStyle/>
              <a:p>
                <a:r>
                  <a:rPr lang="en-US" sz="1050" b="1" dirty="0" smtClean="0"/>
                  <a:t>LSAck</a:t>
                </a:r>
                <a:endParaRPr lang="en-US" sz="1050" b="1" dirty="0"/>
              </a:p>
            </p:txBody>
          </p:sp>
          <p:sp>
            <p:nvSpPr>
              <p:cNvPr id="47" name="TextBox 46"/>
              <p:cNvSpPr txBox="1"/>
              <p:nvPr/>
            </p:nvSpPr>
            <p:spPr>
              <a:xfrm>
                <a:off x="6926935" y="3949134"/>
                <a:ext cx="532518" cy="424732"/>
              </a:xfrm>
              <a:prstGeom prst="rect">
                <a:avLst/>
              </a:prstGeom>
              <a:noFill/>
            </p:spPr>
            <p:txBody>
              <a:bodyPr wrap="none" rtlCol="0">
                <a:spAutoFit/>
              </a:bodyPr>
              <a:lstStyle/>
              <a:p>
                <a:r>
                  <a:rPr lang="en-US" b="1" dirty="0" smtClean="0">
                    <a:sym typeface="Wingdings"/>
                  </a:rPr>
                  <a:t></a:t>
                </a:r>
                <a:endParaRPr lang="en-US" b="1" dirty="0"/>
              </a:p>
            </p:txBody>
          </p:sp>
          <p:sp>
            <p:nvSpPr>
              <p:cNvPr id="48" name="TextBox 47"/>
              <p:cNvSpPr txBox="1"/>
              <p:nvPr/>
            </p:nvSpPr>
            <p:spPr>
              <a:xfrm>
                <a:off x="6890868" y="4227755"/>
                <a:ext cx="604653" cy="237757"/>
              </a:xfrm>
              <a:prstGeom prst="rect">
                <a:avLst/>
              </a:prstGeom>
              <a:noFill/>
            </p:spPr>
            <p:txBody>
              <a:bodyPr wrap="none" rtlCol="0">
                <a:spAutoFit/>
              </a:bodyPr>
              <a:lstStyle/>
              <a:p>
                <a:r>
                  <a:rPr lang="en-US" sz="1050" b="1" dirty="0" smtClean="0"/>
                  <a:t>LSAck</a:t>
                </a:r>
                <a:endParaRPr lang="en-US" sz="1050" b="1" dirty="0"/>
              </a:p>
            </p:txBody>
          </p:sp>
          <p:sp>
            <p:nvSpPr>
              <p:cNvPr id="49" name="TextBox 48"/>
              <p:cNvSpPr txBox="1"/>
              <p:nvPr/>
            </p:nvSpPr>
            <p:spPr>
              <a:xfrm>
                <a:off x="361748" y="4880434"/>
                <a:ext cx="1527308" cy="286232"/>
              </a:xfrm>
              <a:prstGeom prst="rect">
                <a:avLst/>
              </a:prstGeom>
              <a:solidFill>
                <a:srgbClr val="FFFF99"/>
              </a:solidFill>
              <a:ln>
                <a:solidFill>
                  <a:schemeClr val="tx1"/>
                </a:solidFill>
              </a:ln>
            </p:spPr>
            <p:txBody>
              <a:bodyPr wrap="square" rtlCol="0">
                <a:spAutoFit/>
              </a:bodyPr>
              <a:lstStyle/>
              <a:p>
                <a:r>
                  <a:rPr lang="en-US" sz="1400" b="1" dirty="0" smtClean="0"/>
                  <a:t>Loading State</a:t>
                </a:r>
                <a:endParaRPr lang="en-US" sz="1400" b="1" dirty="0"/>
              </a:p>
            </p:txBody>
          </p:sp>
          <p:sp>
            <p:nvSpPr>
              <p:cNvPr id="50" name="TextBox 49"/>
              <p:cNvSpPr txBox="1"/>
              <p:nvPr/>
            </p:nvSpPr>
            <p:spPr>
              <a:xfrm>
                <a:off x="1911803" y="4863534"/>
                <a:ext cx="532518" cy="424732"/>
              </a:xfrm>
              <a:prstGeom prst="rect">
                <a:avLst/>
              </a:prstGeom>
              <a:noFill/>
            </p:spPr>
            <p:txBody>
              <a:bodyPr wrap="none" rtlCol="0">
                <a:spAutoFit/>
              </a:bodyPr>
              <a:lstStyle/>
              <a:p>
                <a:r>
                  <a:rPr lang="en-US" b="1" dirty="0" smtClean="0">
                    <a:sym typeface="Wingdings"/>
                  </a:rPr>
                  <a:t></a:t>
                </a:r>
                <a:endParaRPr lang="en-US" b="1" dirty="0"/>
              </a:p>
            </p:txBody>
          </p:sp>
          <p:cxnSp>
            <p:nvCxnSpPr>
              <p:cNvPr id="51" name="Straight Arrow Connector 50"/>
              <p:cNvCxnSpPr>
                <a:stCxn id="50" idx="3"/>
              </p:cNvCxnSpPr>
              <p:nvPr/>
            </p:nvCxnSpPr>
            <p:spPr bwMode="auto">
              <a:xfrm flipV="1">
                <a:off x="2444321" y="5074547"/>
                <a:ext cx="4340933" cy="1353"/>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57" name="TextBox 56"/>
              <p:cNvSpPr txBox="1"/>
              <p:nvPr/>
            </p:nvSpPr>
            <p:spPr>
              <a:xfrm>
                <a:off x="2360820" y="4856191"/>
                <a:ext cx="3071675" cy="230832"/>
              </a:xfrm>
              <a:prstGeom prst="rect">
                <a:avLst/>
              </a:prstGeom>
              <a:noFill/>
            </p:spPr>
            <p:txBody>
              <a:bodyPr wrap="none" rtlCol="0">
                <a:spAutoFit/>
              </a:bodyPr>
              <a:lstStyle/>
              <a:p>
                <a:r>
                  <a:rPr lang="en-US" sz="1000" dirty="0" smtClean="0"/>
                  <a:t>I need more information on the 172.16.6.0 network.</a:t>
                </a:r>
                <a:endParaRPr lang="en-US" sz="1000" dirty="0"/>
              </a:p>
            </p:txBody>
          </p:sp>
          <p:sp>
            <p:nvSpPr>
              <p:cNvPr id="60" name="TextBox 59"/>
              <p:cNvSpPr txBox="1"/>
              <p:nvPr/>
            </p:nvSpPr>
            <p:spPr>
              <a:xfrm>
                <a:off x="1937868" y="5142155"/>
                <a:ext cx="453971" cy="237757"/>
              </a:xfrm>
              <a:prstGeom prst="rect">
                <a:avLst/>
              </a:prstGeom>
              <a:noFill/>
            </p:spPr>
            <p:txBody>
              <a:bodyPr wrap="none" rtlCol="0">
                <a:spAutoFit/>
              </a:bodyPr>
              <a:lstStyle/>
              <a:p>
                <a:r>
                  <a:rPr lang="en-US" sz="1050" b="1" dirty="0" err="1" smtClean="0"/>
                  <a:t>LSR</a:t>
                </a:r>
                <a:endParaRPr lang="en-US" sz="1050" b="1" dirty="0"/>
              </a:p>
            </p:txBody>
          </p:sp>
          <p:cxnSp>
            <p:nvCxnSpPr>
              <p:cNvPr id="67" name="Straight Arrow Connector 66"/>
              <p:cNvCxnSpPr/>
              <p:nvPr/>
            </p:nvCxnSpPr>
            <p:spPr bwMode="auto">
              <a:xfrm flipV="1">
                <a:off x="2506289" y="55645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68" name="TextBox 67"/>
              <p:cNvSpPr txBox="1"/>
              <p:nvPr/>
            </p:nvSpPr>
            <p:spPr>
              <a:xfrm>
                <a:off x="4841510" y="5346155"/>
                <a:ext cx="2151551" cy="230832"/>
              </a:xfrm>
              <a:prstGeom prst="rect">
                <a:avLst/>
              </a:prstGeom>
              <a:noFill/>
            </p:spPr>
            <p:txBody>
              <a:bodyPr wrap="none" rtlCol="0">
                <a:spAutoFit/>
              </a:bodyPr>
              <a:lstStyle/>
              <a:p>
                <a:r>
                  <a:rPr lang="en-US" sz="1000" dirty="0" smtClean="0"/>
                  <a:t>Here is the entry for 172.16.6.0/24.</a:t>
                </a:r>
                <a:endParaRPr lang="en-US" sz="1000" dirty="0"/>
              </a:p>
            </p:txBody>
          </p:sp>
          <p:sp>
            <p:nvSpPr>
              <p:cNvPr id="69" name="TextBox 68"/>
              <p:cNvSpPr txBox="1"/>
              <p:nvPr/>
            </p:nvSpPr>
            <p:spPr>
              <a:xfrm>
                <a:off x="6868997" y="5284839"/>
                <a:ext cx="532518" cy="424732"/>
              </a:xfrm>
              <a:prstGeom prst="rect">
                <a:avLst/>
              </a:prstGeom>
              <a:noFill/>
            </p:spPr>
            <p:txBody>
              <a:bodyPr wrap="none" rtlCol="0">
                <a:spAutoFit/>
              </a:bodyPr>
              <a:lstStyle/>
              <a:p>
                <a:r>
                  <a:rPr lang="en-US" b="1" dirty="0" smtClean="0">
                    <a:sym typeface="Wingdings"/>
                  </a:rPr>
                  <a:t></a:t>
                </a:r>
                <a:endParaRPr lang="en-US" b="1" dirty="0"/>
              </a:p>
            </p:txBody>
          </p:sp>
          <p:sp>
            <p:nvSpPr>
              <p:cNvPr id="70" name="TextBox 69"/>
              <p:cNvSpPr txBox="1"/>
              <p:nvPr/>
            </p:nvSpPr>
            <p:spPr>
              <a:xfrm>
                <a:off x="6908271" y="5563460"/>
                <a:ext cx="453971" cy="237757"/>
              </a:xfrm>
              <a:prstGeom prst="rect">
                <a:avLst/>
              </a:prstGeom>
              <a:noFill/>
            </p:spPr>
            <p:txBody>
              <a:bodyPr wrap="none" rtlCol="0">
                <a:spAutoFit/>
              </a:bodyPr>
              <a:lstStyle/>
              <a:p>
                <a:r>
                  <a:rPr lang="en-US" sz="1050" b="1" dirty="0" smtClean="0"/>
                  <a:t>LSU</a:t>
                </a:r>
                <a:endParaRPr lang="en-US" sz="1050" b="1" dirty="0"/>
              </a:p>
            </p:txBody>
          </p:sp>
          <p:sp>
            <p:nvSpPr>
              <p:cNvPr id="71" name="TextBox 70"/>
              <p:cNvSpPr txBox="1"/>
              <p:nvPr/>
            </p:nvSpPr>
            <p:spPr>
              <a:xfrm>
                <a:off x="1923135" y="5739834"/>
                <a:ext cx="532518" cy="424732"/>
              </a:xfrm>
              <a:prstGeom prst="rect">
                <a:avLst/>
              </a:prstGeom>
              <a:noFill/>
            </p:spPr>
            <p:txBody>
              <a:bodyPr wrap="none" rtlCol="0">
                <a:spAutoFit/>
              </a:bodyPr>
              <a:lstStyle/>
              <a:p>
                <a:r>
                  <a:rPr lang="en-US" b="1" dirty="0" smtClean="0">
                    <a:sym typeface="Wingdings"/>
                  </a:rPr>
                  <a:t></a:t>
                </a:r>
                <a:endParaRPr lang="en-US" b="1" dirty="0"/>
              </a:p>
            </p:txBody>
          </p:sp>
          <p:cxnSp>
            <p:nvCxnSpPr>
              <p:cNvPr id="72" name="Straight Arrow Connector 71"/>
              <p:cNvCxnSpPr>
                <a:stCxn id="71" idx="3"/>
              </p:cNvCxnSpPr>
              <p:nvPr/>
            </p:nvCxnSpPr>
            <p:spPr bwMode="auto">
              <a:xfrm flipV="1">
                <a:off x="2455653" y="5950848"/>
                <a:ext cx="4316901" cy="1352"/>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73" name="TextBox 72"/>
              <p:cNvSpPr txBox="1"/>
              <p:nvPr/>
            </p:nvSpPr>
            <p:spPr>
              <a:xfrm>
                <a:off x="2348120" y="5740399"/>
                <a:ext cx="4344780" cy="230832"/>
              </a:xfrm>
              <a:prstGeom prst="rect">
                <a:avLst/>
              </a:prstGeom>
              <a:noFill/>
            </p:spPr>
            <p:txBody>
              <a:bodyPr wrap="square" rtlCol="0">
                <a:spAutoFit/>
              </a:bodyPr>
              <a:lstStyle/>
              <a:p>
                <a:pPr algn="l"/>
                <a:r>
                  <a:rPr lang="en-US" sz="1000" dirty="0" smtClean="0"/>
                  <a:t>Thanks for the information!</a:t>
                </a:r>
                <a:endParaRPr lang="en-US" sz="1000" dirty="0"/>
              </a:p>
            </p:txBody>
          </p:sp>
          <p:sp>
            <p:nvSpPr>
              <p:cNvPr id="74" name="TextBox 73"/>
              <p:cNvSpPr txBox="1"/>
              <p:nvPr/>
            </p:nvSpPr>
            <p:spPr>
              <a:xfrm>
                <a:off x="1887068" y="6018455"/>
                <a:ext cx="604653" cy="237757"/>
              </a:xfrm>
              <a:prstGeom prst="rect">
                <a:avLst/>
              </a:prstGeom>
              <a:noFill/>
            </p:spPr>
            <p:txBody>
              <a:bodyPr wrap="none" rtlCol="0">
                <a:spAutoFit/>
              </a:bodyPr>
              <a:lstStyle/>
              <a:p>
                <a:r>
                  <a:rPr lang="en-US" sz="1050" b="1" dirty="0" smtClean="0"/>
                  <a:t>LSAck</a:t>
                </a:r>
                <a:endParaRPr lang="en-US" sz="1050" b="1" dirty="0"/>
              </a:p>
            </p:txBody>
          </p:sp>
          <p:sp>
            <p:nvSpPr>
              <p:cNvPr id="77" name="TextBox 76"/>
              <p:cNvSpPr txBox="1"/>
              <p:nvPr/>
            </p:nvSpPr>
            <p:spPr>
              <a:xfrm>
                <a:off x="361748" y="6213934"/>
                <a:ext cx="1527308" cy="286232"/>
              </a:xfrm>
              <a:prstGeom prst="rect">
                <a:avLst/>
              </a:prstGeom>
              <a:solidFill>
                <a:srgbClr val="FFFF99"/>
              </a:solidFill>
              <a:ln>
                <a:solidFill>
                  <a:schemeClr val="tx1"/>
                </a:solidFill>
              </a:ln>
            </p:spPr>
            <p:txBody>
              <a:bodyPr wrap="square" rtlCol="0">
                <a:spAutoFit/>
              </a:bodyPr>
              <a:lstStyle/>
              <a:p>
                <a:r>
                  <a:rPr lang="en-US" sz="1400" b="1" dirty="0" smtClean="0"/>
                  <a:t>Full State</a:t>
                </a:r>
                <a:endParaRPr lang="en-US" sz="1400" b="1" dirty="0"/>
              </a:p>
            </p:txBody>
          </p:sp>
        </p:grpSp>
      </p:grpSp>
      <p:sp>
        <p:nvSpPr>
          <p:cNvPr id="63" name="Rectangle 2"/>
          <p:cNvSpPr>
            <a:spLocks noGrp="1" noChangeArrowheads="1"/>
          </p:cNvSpPr>
          <p:nvPr>
            <p:ph type="title"/>
          </p:nvPr>
        </p:nvSpPr>
        <p:spPr>
          <a:xfrm>
            <a:off x="136235" y="107576"/>
            <a:ext cx="8042276" cy="1125747"/>
          </a:xfrm>
        </p:spPr>
        <p:txBody>
          <a:bodyPr/>
          <a:lstStyle/>
          <a:p>
            <a:pPr algn="l"/>
            <a:r>
              <a:rPr lang="en-US" sz="3200" dirty="0" smtClean="0"/>
              <a:t>Synchronization and Route calculation</a:t>
            </a:r>
          </a:p>
        </p:txBody>
      </p:sp>
    </p:spTree>
    <p:extLst>
      <p:ext uri="{BB962C8B-B14F-4D97-AF65-F5344CB8AC3E}">
        <p14:creationId xmlns:p14="http://schemas.microsoft.com/office/powerpoint/2010/main" xmlns="" val="17648983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5490" name="Rectangle 2"/>
          <p:cNvSpPr>
            <a:spLocks noGrp="1" noChangeArrowheads="1"/>
          </p:cNvSpPr>
          <p:nvPr>
            <p:ph type="title"/>
          </p:nvPr>
        </p:nvSpPr>
        <p:spPr/>
        <p:txBody>
          <a:bodyPr/>
          <a:lstStyle/>
          <a:p>
            <a:r>
              <a:rPr lang="en-US" sz="3200" dirty="0" smtClean="0"/>
              <a:t>Adjacent OSPF Neighbors</a:t>
            </a:r>
          </a:p>
        </p:txBody>
      </p:sp>
      <p:sp>
        <p:nvSpPr>
          <p:cNvPr id="575491" name="Rectangle 3"/>
          <p:cNvSpPr>
            <a:spLocks noGrp="1" noChangeArrowheads="1"/>
          </p:cNvSpPr>
          <p:nvPr>
            <p:ph idx="1"/>
          </p:nvPr>
        </p:nvSpPr>
        <p:spPr/>
        <p:txBody>
          <a:bodyPr/>
          <a:lstStyle/>
          <a:p>
            <a:r>
              <a:rPr lang="en-US" dirty="0" smtClean="0">
                <a:solidFill>
                  <a:schemeClr val="tx1"/>
                </a:solidFill>
              </a:rPr>
              <a:t>Once neighbors adjacencies have been established, the Hello packet continues to be transmitted every 10 seconds (default) between neighbors. </a:t>
            </a:r>
          </a:p>
          <a:p>
            <a:pPr lvl="1"/>
            <a:r>
              <a:rPr lang="en-US" dirty="0" smtClean="0">
                <a:solidFill>
                  <a:schemeClr val="tx1"/>
                </a:solidFill>
              </a:rPr>
              <a:t>As long as the other routers keep receiving the Hello packets, the transmitting router and its networks reside in the topology database.</a:t>
            </a:r>
          </a:p>
          <a:p>
            <a:r>
              <a:rPr lang="en-US" dirty="0" smtClean="0">
                <a:solidFill>
                  <a:schemeClr val="tx1"/>
                </a:solidFill>
              </a:rPr>
              <a:t>After the topological databases are synchronized, updates (LSUs) are sent only to neighbors when:</a:t>
            </a:r>
          </a:p>
          <a:p>
            <a:pPr lvl="1"/>
            <a:r>
              <a:rPr lang="en-US" dirty="0" smtClean="0">
                <a:solidFill>
                  <a:schemeClr val="tx1"/>
                </a:solidFill>
              </a:rPr>
              <a:t>A change is perceived (Incremental updates)</a:t>
            </a:r>
          </a:p>
          <a:p>
            <a:pPr lvl="1"/>
            <a:r>
              <a:rPr lang="en-US" dirty="0" smtClean="0">
                <a:solidFill>
                  <a:schemeClr val="tx1"/>
                </a:solidFill>
              </a:rPr>
              <a:t>Every 30 minutes (Condensed version is forwarded).</a:t>
            </a:r>
          </a:p>
          <a:p>
            <a:pPr lvl="1"/>
            <a:endParaRPr lang="en-US" dirty="0" smtClean="0">
              <a:solidFill>
                <a:schemeClr val="tx1"/>
              </a:solidFill>
            </a:endParaRPr>
          </a:p>
        </p:txBody>
      </p:sp>
    </p:spTree>
    <p:extLst>
      <p:ext uri="{BB962C8B-B14F-4D97-AF65-F5344CB8AC3E}">
        <p14:creationId xmlns:p14="http://schemas.microsoft.com/office/powerpoint/2010/main" xmlns="" val="1832201507"/>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Link-State Data Structures</a:t>
            </a:r>
            <a:endParaRPr lang="en-US" sz="3200" dirty="0"/>
          </a:p>
        </p:txBody>
      </p:sp>
      <p:sp>
        <p:nvSpPr>
          <p:cNvPr id="3" name="Content Placeholder 2"/>
          <p:cNvSpPr>
            <a:spLocks noGrp="1"/>
          </p:cNvSpPr>
          <p:nvPr>
            <p:ph idx="1"/>
          </p:nvPr>
        </p:nvSpPr>
        <p:spPr/>
        <p:txBody>
          <a:bodyPr>
            <a:normAutofit fontScale="92500"/>
          </a:bodyPr>
          <a:lstStyle/>
          <a:p>
            <a:r>
              <a:rPr lang="en-US" dirty="0" smtClean="0">
                <a:solidFill>
                  <a:srgbClr val="0D0D0D"/>
                </a:solidFill>
              </a:rPr>
              <a:t>Each LSA entry has its own aging timer, which the link-state age field carries. </a:t>
            </a:r>
          </a:p>
          <a:p>
            <a:r>
              <a:rPr lang="en-US" dirty="0" smtClean="0">
                <a:solidFill>
                  <a:srgbClr val="0D0D0D"/>
                </a:solidFill>
              </a:rPr>
              <a:t>The default aging timer value for OSPF is 30 minutes (1800 seconds). </a:t>
            </a:r>
          </a:p>
          <a:p>
            <a:r>
              <a:rPr lang="en-US" dirty="0" smtClean="0">
                <a:solidFill>
                  <a:srgbClr val="0D0D0D"/>
                </a:solidFill>
              </a:rPr>
              <a:t>After an LSA entry ages, the router that originated the entry sends the LSA, with a higher sequence number, in a link-state update (LSU), to verify that the link is still active. </a:t>
            </a:r>
          </a:p>
          <a:p>
            <a:pPr lvl="1"/>
            <a:r>
              <a:rPr lang="en-US" dirty="0" smtClean="0">
                <a:solidFill>
                  <a:srgbClr val="0D0D0D"/>
                </a:solidFill>
              </a:rPr>
              <a:t>The LSU can contain one or more LSAs. </a:t>
            </a:r>
          </a:p>
          <a:p>
            <a:pPr lvl="1"/>
            <a:r>
              <a:rPr lang="en-US" dirty="0" smtClean="0">
                <a:solidFill>
                  <a:srgbClr val="0D0D0D"/>
                </a:solidFill>
              </a:rPr>
              <a:t>This LSA validation method saves on bandwidth compared to distance-vector routers, which send their entire routing table at short, periodic intervals.</a:t>
            </a:r>
            <a:endParaRPr lang="en-US" dirty="0">
              <a:solidFill>
                <a:srgbClr val="0D0D0D"/>
              </a:solidFill>
            </a:endParaRPr>
          </a:p>
        </p:txBody>
      </p:sp>
    </p:spTree>
    <p:extLst>
      <p:ext uri="{BB962C8B-B14F-4D97-AF65-F5344CB8AC3E}">
        <p14:creationId xmlns:p14="http://schemas.microsoft.com/office/powerpoint/2010/main" xmlns="" val="13304268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Link-State Data Structures</a:t>
            </a:r>
            <a:endParaRPr lang="en-US" dirty="0"/>
          </a:p>
        </p:txBody>
      </p:sp>
      <p:pic>
        <p:nvPicPr>
          <p:cNvPr id="6" name="Picture 2"/>
          <p:cNvPicPr>
            <a:picLocks noChangeAspect="1" noChangeArrowheads="1"/>
          </p:cNvPicPr>
          <p:nvPr/>
        </p:nvPicPr>
        <p:blipFill>
          <a:blip r:embed="rId3"/>
          <a:srcRect/>
          <a:stretch>
            <a:fillRect/>
          </a:stretch>
        </p:blipFill>
        <p:spPr bwMode="auto">
          <a:xfrm>
            <a:off x="738909" y="1870364"/>
            <a:ext cx="7527636" cy="4018348"/>
          </a:xfrm>
          <a:prstGeom prst="rect">
            <a:avLst/>
          </a:prstGeom>
          <a:noFill/>
          <a:ln w="9525">
            <a:noFill/>
            <a:miter lim="800000"/>
            <a:headEnd/>
            <a:tailEnd/>
          </a:ln>
        </p:spPr>
      </p:pic>
    </p:spTree>
    <p:extLst>
      <p:ext uri="{BB962C8B-B14F-4D97-AF65-F5344CB8AC3E}">
        <p14:creationId xmlns:p14="http://schemas.microsoft.com/office/powerpoint/2010/main" xmlns="" val="39980209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title"/>
          </p:nvPr>
        </p:nvSpPr>
        <p:spPr>
          <a:xfrm>
            <a:off x="279400" y="365380"/>
            <a:ext cx="8521700" cy="1089346"/>
          </a:xfrm>
        </p:spPr>
        <p:txBody>
          <a:bodyPr>
            <a:normAutofit/>
          </a:bodyPr>
          <a:lstStyle/>
          <a:p>
            <a:pPr eaLnBrk="1" hangingPunct="1"/>
            <a:r>
              <a:rPr lang="en-US" dirty="0" smtClean="0"/>
              <a:t>OSPF Administrative Distance</a:t>
            </a:r>
          </a:p>
        </p:txBody>
      </p:sp>
      <p:graphicFrame>
        <p:nvGraphicFramePr>
          <p:cNvPr id="7" name="Table Placeholder 6"/>
          <p:cNvGraphicFramePr>
            <a:graphicFrameLocks noGrp="1"/>
          </p:cNvGraphicFramePr>
          <p:nvPr>
            <p:ph type="tbl" idx="1"/>
            <p:extLst>
              <p:ext uri="{D42A27DB-BD31-4B8C-83A1-F6EECF244321}">
                <p14:modId xmlns:p14="http://schemas.microsoft.com/office/powerpoint/2010/main" xmlns="" val="145730656"/>
              </p:ext>
            </p:extLst>
          </p:nvPr>
        </p:nvGraphicFramePr>
        <p:xfrm>
          <a:off x="402232" y="1454726"/>
          <a:ext cx="8316914" cy="4389120"/>
        </p:xfrm>
        <a:graphic>
          <a:graphicData uri="http://schemas.openxmlformats.org/drawingml/2006/table">
            <a:tbl>
              <a:tblPr firstRow="1" bandRow="1">
                <a:tableStyleId>{5C22544A-7EE6-4342-B048-85BDC9FD1C3A}</a:tableStyleId>
              </a:tblPr>
              <a:tblGrid>
                <a:gridCol w="4158457"/>
                <a:gridCol w="4158457"/>
              </a:tblGrid>
              <a:tr h="326931">
                <a:tc>
                  <a:txBody>
                    <a:bodyPr/>
                    <a:lstStyle/>
                    <a:p>
                      <a:r>
                        <a:rPr lang="en-US" smtClean="0"/>
                        <a:t>Route</a:t>
                      </a:r>
                      <a:r>
                        <a:rPr lang="en-US" baseline="0" smtClean="0"/>
                        <a:t> Source</a:t>
                      </a:r>
                      <a:endParaRPr lang="en-US"/>
                    </a:p>
                  </a:txBody>
                  <a:tcPr/>
                </a:tc>
                <a:tc>
                  <a:txBody>
                    <a:bodyPr/>
                    <a:lstStyle/>
                    <a:p>
                      <a:r>
                        <a:rPr lang="en-US" dirty="0" smtClean="0"/>
                        <a:t>Administrative Distance</a:t>
                      </a:r>
                      <a:endParaRPr lang="en-US" dirty="0"/>
                    </a:p>
                  </a:txBody>
                  <a:tcPr/>
                </a:tc>
              </a:tr>
              <a:tr h="326931">
                <a:tc>
                  <a:txBody>
                    <a:bodyPr/>
                    <a:lstStyle/>
                    <a:p>
                      <a:r>
                        <a:rPr lang="en-US" smtClean="0"/>
                        <a:t>Connected</a:t>
                      </a:r>
                      <a:endParaRPr lang="en-US"/>
                    </a:p>
                  </a:txBody>
                  <a:tcPr/>
                </a:tc>
                <a:tc>
                  <a:txBody>
                    <a:bodyPr/>
                    <a:lstStyle/>
                    <a:p>
                      <a:r>
                        <a:rPr lang="en-US" smtClean="0"/>
                        <a:t>0</a:t>
                      </a:r>
                      <a:endParaRPr lang="en-US"/>
                    </a:p>
                  </a:txBody>
                  <a:tcPr/>
                </a:tc>
              </a:tr>
              <a:tr h="326931">
                <a:tc>
                  <a:txBody>
                    <a:bodyPr/>
                    <a:lstStyle/>
                    <a:p>
                      <a:r>
                        <a:rPr lang="en-US" smtClean="0"/>
                        <a:t>Static</a:t>
                      </a:r>
                      <a:endParaRPr lang="en-US"/>
                    </a:p>
                  </a:txBody>
                  <a:tcPr/>
                </a:tc>
                <a:tc>
                  <a:txBody>
                    <a:bodyPr/>
                    <a:lstStyle/>
                    <a:p>
                      <a:r>
                        <a:rPr lang="en-US" smtClean="0"/>
                        <a:t>1</a:t>
                      </a:r>
                      <a:endParaRPr lang="en-US"/>
                    </a:p>
                  </a:txBody>
                  <a:tcPr/>
                </a:tc>
              </a:tr>
              <a:tr h="326931">
                <a:tc>
                  <a:txBody>
                    <a:bodyPr/>
                    <a:lstStyle/>
                    <a:p>
                      <a:r>
                        <a:rPr lang="en-US" smtClean="0"/>
                        <a:t>EIGRP Summary</a:t>
                      </a:r>
                      <a:endParaRPr lang="en-US"/>
                    </a:p>
                  </a:txBody>
                  <a:tcPr/>
                </a:tc>
                <a:tc>
                  <a:txBody>
                    <a:bodyPr/>
                    <a:lstStyle/>
                    <a:p>
                      <a:r>
                        <a:rPr lang="en-US" smtClean="0"/>
                        <a:t>5</a:t>
                      </a:r>
                      <a:endParaRPr lang="en-US"/>
                    </a:p>
                  </a:txBody>
                  <a:tcPr/>
                </a:tc>
              </a:tr>
              <a:tr h="326931">
                <a:tc>
                  <a:txBody>
                    <a:bodyPr/>
                    <a:lstStyle/>
                    <a:p>
                      <a:r>
                        <a:rPr lang="en-US" smtClean="0"/>
                        <a:t>External BGP</a:t>
                      </a:r>
                      <a:endParaRPr lang="en-US"/>
                    </a:p>
                  </a:txBody>
                  <a:tcPr/>
                </a:tc>
                <a:tc>
                  <a:txBody>
                    <a:bodyPr/>
                    <a:lstStyle/>
                    <a:p>
                      <a:r>
                        <a:rPr lang="en-US" smtClean="0"/>
                        <a:t>20</a:t>
                      </a:r>
                      <a:endParaRPr lang="en-US"/>
                    </a:p>
                  </a:txBody>
                  <a:tcPr/>
                </a:tc>
              </a:tr>
              <a:tr h="326931">
                <a:tc>
                  <a:txBody>
                    <a:bodyPr/>
                    <a:lstStyle/>
                    <a:p>
                      <a:r>
                        <a:rPr lang="en-US" smtClean="0"/>
                        <a:t>Internal EIGRP</a:t>
                      </a:r>
                      <a:endParaRPr lang="en-US"/>
                    </a:p>
                  </a:txBody>
                  <a:tcPr/>
                </a:tc>
                <a:tc>
                  <a:txBody>
                    <a:bodyPr/>
                    <a:lstStyle/>
                    <a:p>
                      <a:r>
                        <a:rPr lang="en-US" smtClean="0"/>
                        <a:t>90</a:t>
                      </a:r>
                      <a:endParaRPr lang="en-US"/>
                    </a:p>
                  </a:txBody>
                  <a:tcPr/>
                </a:tc>
              </a:tr>
              <a:tr h="326931">
                <a:tc>
                  <a:txBody>
                    <a:bodyPr/>
                    <a:lstStyle/>
                    <a:p>
                      <a:r>
                        <a:rPr lang="en-US" smtClean="0"/>
                        <a:t>IGRP</a:t>
                      </a:r>
                      <a:endParaRPr lang="en-US"/>
                    </a:p>
                  </a:txBody>
                  <a:tcPr/>
                </a:tc>
                <a:tc>
                  <a:txBody>
                    <a:bodyPr/>
                    <a:lstStyle/>
                    <a:p>
                      <a:r>
                        <a:rPr lang="en-US" smtClean="0"/>
                        <a:t>100</a:t>
                      </a:r>
                      <a:endParaRPr lang="en-US"/>
                    </a:p>
                  </a:txBody>
                  <a:tcPr/>
                </a:tc>
              </a:tr>
              <a:tr h="326931">
                <a:tc>
                  <a:txBody>
                    <a:bodyPr/>
                    <a:lstStyle/>
                    <a:p>
                      <a:r>
                        <a:rPr lang="en-US" smtClean="0"/>
                        <a:t>OSPF</a:t>
                      </a:r>
                      <a:endParaRPr lang="en-US"/>
                    </a:p>
                  </a:txBody>
                  <a:tcPr>
                    <a:solidFill>
                      <a:srgbClr val="FFFF99"/>
                    </a:solidFill>
                  </a:tcPr>
                </a:tc>
                <a:tc>
                  <a:txBody>
                    <a:bodyPr/>
                    <a:lstStyle/>
                    <a:p>
                      <a:r>
                        <a:rPr lang="en-US" smtClean="0"/>
                        <a:t>110</a:t>
                      </a:r>
                      <a:endParaRPr lang="en-US"/>
                    </a:p>
                  </a:txBody>
                  <a:tcPr>
                    <a:solidFill>
                      <a:srgbClr val="FFFF99"/>
                    </a:solidFill>
                  </a:tcPr>
                </a:tc>
              </a:tr>
              <a:tr h="326931">
                <a:tc>
                  <a:txBody>
                    <a:bodyPr/>
                    <a:lstStyle/>
                    <a:p>
                      <a:r>
                        <a:rPr lang="en-US" smtClean="0"/>
                        <a:t>IS IS</a:t>
                      </a:r>
                      <a:endParaRPr lang="en-US"/>
                    </a:p>
                  </a:txBody>
                  <a:tcPr/>
                </a:tc>
                <a:tc>
                  <a:txBody>
                    <a:bodyPr/>
                    <a:lstStyle/>
                    <a:p>
                      <a:r>
                        <a:rPr lang="en-US" smtClean="0"/>
                        <a:t>115</a:t>
                      </a:r>
                      <a:endParaRPr lang="en-US"/>
                    </a:p>
                  </a:txBody>
                  <a:tcPr/>
                </a:tc>
              </a:tr>
              <a:tr h="326931">
                <a:tc>
                  <a:txBody>
                    <a:bodyPr/>
                    <a:lstStyle/>
                    <a:p>
                      <a:r>
                        <a:rPr lang="en-US" smtClean="0"/>
                        <a:t>RIP</a:t>
                      </a:r>
                      <a:endParaRPr lang="en-US"/>
                    </a:p>
                  </a:txBody>
                  <a:tcPr/>
                </a:tc>
                <a:tc>
                  <a:txBody>
                    <a:bodyPr/>
                    <a:lstStyle/>
                    <a:p>
                      <a:r>
                        <a:rPr lang="en-US" smtClean="0"/>
                        <a:t>120</a:t>
                      </a:r>
                      <a:endParaRPr lang="en-US"/>
                    </a:p>
                  </a:txBody>
                  <a:tcPr/>
                </a:tc>
              </a:tr>
              <a:tr h="326931">
                <a:tc>
                  <a:txBody>
                    <a:bodyPr/>
                    <a:lstStyle/>
                    <a:p>
                      <a:r>
                        <a:rPr lang="en-US" smtClean="0"/>
                        <a:t>External EIGRP</a:t>
                      </a:r>
                      <a:endParaRPr lang="en-US"/>
                    </a:p>
                  </a:txBody>
                  <a:tcPr/>
                </a:tc>
                <a:tc>
                  <a:txBody>
                    <a:bodyPr/>
                    <a:lstStyle/>
                    <a:p>
                      <a:r>
                        <a:rPr lang="en-US" smtClean="0"/>
                        <a:t>170</a:t>
                      </a:r>
                      <a:endParaRPr lang="en-US"/>
                    </a:p>
                  </a:txBody>
                  <a:tcPr/>
                </a:tc>
              </a:tr>
              <a:tr h="326931">
                <a:tc>
                  <a:txBody>
                    <a:bodyPr/>
                    <a:lstStyle/>
                    <a:p>
                      <a:r>
                        <a:rPr lang="en-US" smtClean="0"/>
                        <a:t>Internal BGP</a:t>
                      </a:r>
                      <a:endParaRPr lang="en-US"/>
                    </a:p>
                  </a:txBody>
                  <a:tcPr/>
                </a:tc>
                <a:tc>
                  <a:txBody>
                    <a:bodyPr/>
                    <a:lstStyle/>
                    <a:p>
                      <a:r>
                        <a:rPr lang="en-US" dirty="0" smtClean="0"/>
                        <a:t>200</a:t>
                      </a:r>
                      <a:endParaRPr lang="en-US" dirty="0"/>
                    </a:p>
                  </a:txBody>
                  <a:tcPr/>
                </a:tc>
              </a:tr>
            </a:tbl>
          </a:graphicData>
        </a:graphic>
      </p:graphicFrame>
    </p:spTree>
    <p:extLst>
      <p:ext uri="{BB962C8B-B14F-4D97-AF65-F5344CB8AC3E}">
        <p14:creationId xmlns:p14="http://schemas.microsoft.com/office/powerpoint/2010/main" xmlns="" val="24118531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dirty="0" smtClean="0">
                <a:ln>
                  <a:noFill/>
                </a:ln>
                <a:solidFill>
                  <a:schemeClr val="bg1"/>
                </a:solidFill>
                <a:effectLst/>
                <a:uLnTx/>
                <a:uFillTx/>
                <a:latin typeface="+mj-lt"/>
                <a:ea typeface="+mj-ea"/>
                <a:cs typeface="+mj-cs"/>
              </a:rPr>
              <a:t>Planning OSPF Routing Implementations</a:t>
            </a:r>
            <a:endParaRPr kumimoji="0" lang="en-US" sz="3000" b="0" i="0" u="none" strike="noStrike" kern="0" cap="none" spc="0" normalizeH="0" baseline="0" noProof="0" dirty="0" smtClean="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xmlns="" val="1485445279"/>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Planning to Deploy OSPF</a:t>
            </a:r>
            <a:endParaRPr lang="en-US" sz="3200" dirty="0"/>
          </a:p>
        </p:txBody>
      </p:sp>
      <p:sp>
        <p:nvSpPr>
          <p:cNvPr id="3" name="Content Placeholder 2"/>
          <p:cNvSpPr>
            <a:spLocks noGrp="1"/>
          </p:cNvSpPr>
          <p:nvPr>
            <p:ph idx="1"/>
          </p:nvPr>
        </p:nvSpPr>
        <p:spPr/>
        <p:txBody>
          <a:bodyPr/>
          <a:lstStyle/>
          <a:p>
            <a:r>
              <a:rPr lang="en-US" dirty="0" smtClean="0">
                <a:solidFill>
                  <a:srgbClr val="0D0D0D"/>
                </a:solidFill>
              </a:rPr>
              <a:t>Prior to deploying an OSPF routing solution, the following should be considered:</a:t>
            </a:r>
          </a:p>
          <a:p>
            <a:pPr lvl="1"/>
            <a:r>
              <a:rPr lang="en-US" dirty="0" smtClean="0">
                <a:solidFill>
                  <a:srgbClr val="0D0D0D"/>
                </a:solidFill>
              </a:rPr>
              <a:t>IP addressing plan</a:t>
            </a:r>
          </a:p>
          <a:p>
            <a:pPr lvl="1"/>
            <a:r>
              <a:rPr lang="en-US" dirty="0" smtClean="0">
                <a:solidFill>
                  <a:srgbClr val="0D0D0D"/>
                </a:solidFill>
              </a:rPr>
              <a:t>Network topology</a:t>
            </a:r>
          </a:p>
          <a:p>
            <a:pPr lvl="1"/>
            <a:r>
              <a:rPr lang="en-US" dirty="0" smtClean="0">
                <a:solidFill>
                  <a:srgbClr val="0D0D0D"/>
                </a:solidFill>
              </a:rPr>
              <a:t>OSPF areas </a:t>
            </a:r>
          </a:p>
          <a:p>
            <a:r>
              <a:rPr lang="en-US" dirty="0" smtClean="0">
                <a:solidFill>
                  <a:srgbClr val="0D0D0D"/>
                </a:solidFill>
              </a:rPr>
              <a:t>Once the requirements have been assessed, the implementation plan can be created. </a:t>
            </a:r>
          </a:p>
        </p:txBody>
      </p:sp>
    </p:spTree>
    <p:extLst>
      <p:ext uri="{BB962C8B-B14F-4D97-AF65-F5344CB8AC3E}">
        <p14:creationId xmlns:p14="http://schemas.microsoft.com/office/powerpoint/2010/main" xmlns="" val="10919825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Implementing OSPF</a:t>
            </a:r>
            <a:endParaRPr lang="en-US" dirty="0"/>
          </a:p>
        </p:txBody>
      </p:sp>
      <p:sp>
        <p:nvSpPr>
          <p:cNvPr id="3" name="Content Placeholder 2"/>
          <p:cNvSpPr>
            <a:spLocks noGrp="1"/>
          </p:cNvSpPr>
          <p:nvPr>
            <p:ph idx="1"/>
          </p:nvPr>
        </p:nvSpPr>
        <p:spPr/>
        <p:txBody>
          <a:bodyPr>
            <a:normAutofit/>
          </a:bodyPr>
          <a:lstStyle/>
          <a:p>
            <a:r>
              <a:rPr lang="en-US" dirty="0" smtClean="0">
                <a:solidFill>
                  <a:srgbClr val="0D0D0D"/>
                </a:solidFill>
              </a:rPr>
              <a:t>The information necessary to implement OSPF routing includes the following:</a:t>
            </a:r>
          </a:p>
          <a:p>
            <a:pPr lvl="1"/>
            <a:r>
              <a:rPr lang="en-US" dirty="0" smtClean="0">
                <a:solidFill>
                  <a:srgbClr val="0D0D0D"/>
                </a:solidFill>
              </a:rPr>
              <a:t>The IP addresses to be configured on individual router interfaces.</a:t>
            </a:r>
          </a:p>
          <a:p>
            <a:pPr lvl="1"/>
            <a:r>
              <a:rPr lang="en-US" dirty="0" smtClean="0">
                <a:solidFill>
                  <a:srgbClr val="0D0D0D"/>
                </a:solidFill>
              </a:rPr>
              <a:t>A list of routers on which OSPF is to be enabled, along with the OSPF process number to use and the connected networks that are to run OSPF and that need to be advertised (per individual router).</a:t>
            </a:r>
          </a:p>
          <a:p>
            <a:pPr lvl="1"/>
            <a:r>
              <a:rPr lang="en-US" dirty="0" smtClean="0">
                <a:solidFill>
                  <a:srgbClr val="0D0D0D"/>
                </a:solidFill>
              </a:rPr>
              <a:t>The area in which each interface is to be configured.</a:t>
            </a:r>
          </a:p>
          <a:p>
            <a:pPr lvl="1"/>
            <a:r>
              <a:rPr lang="en-US" dirty="0" smtClean="0">
                <a:solidFill>
                  <a:srgbClr val="0D0D0D"/>
                </a:solidFill>
              </a:rPr>
              <a:t>Metrics that need to be applied to specific interfaces, or OSPF traffic engineering. </a:t>
            </a:r>
          </a:p>
        </p:txBody>
      </p:sp>
    </p:spTree>
    <p:extLst>
      <p:ext uri="{BB962C8B-B14F-4D97-AF65-F5344CB8AC3E}">
        <p14:creationId xmlns:p14="http://schemas.microsoft.com/office/powerpoint/2010/main" xmlns="" val="2193151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Implementing OSPF</a:t>
            </a:r>
            <a:endParaRPr lang="en-US" dirty="0"/>
          </a:p>
        </p:txBody>
      </p:sp>
      <p:sp>
        <p:nvSpPr>
          <p:cNvPr id="3" name="Content Placeholder 2"/>
          <p:cNvSpPr>
            <a:spLocks noGrp="1"/>
          </p:cNvSpPr>
          <p:nvPr>
            <p:ph idx="1"/>
          </p:nvPr>
        </p:nvSpPr>
        <p:spPr/>
        <p:txBody>
          <a:bodyPr>
            <a:normAutofit/>
          </a:bodyPr>
          <a:lstStyle/>
          <a:p>
            <a:r>
              <a:rPr lang="en-US" dirty="0" smtClean="0">
                <a:solidFill>
                  <a:srgbClr val="0D0D0D"/>
                </a:solidFill>
              </a:rPr>
              <a:t>In the implementation plan, OSPF tasks include the following:</a:t>
            </a:r>
          </a:p>
          <a:p>
            <a:pPr lvl="1"/>
            <a:r>
              <a:rPr lang="en-US" dirty="0" smtClean="0">
                <a:solidFill>
                  <a:srgbClr val="0D0D0D"/>
                </a:solidFill>
              </a:rPr>
              <a:t>Enabling the OSPF routing protocol, directly on an interface or by using the correct</a:t>
            </a:r>
            <a:r>
              <a:rPr lang="en-US" b="1" dirty="0" smtClean="0">
                <a:solidFill>
                  <a:srgbClr val="0D0D0D"/>
                </a:solidFill>
                <a:latin typeface="Courier New" pitchFamily="49" charset="0"/>
                <a:cs typeface="Courier New" pitchFamily="49" charset="0"/>
              </a:rPr>
              <a:t> network </a:t>
            </a:r>
            <a:r>
              <a:rPr lang="en-US" dirty="0" smtClean="0">
                <a:solidFill>
                  <a:srgbClr val="0D0D0D"/>
                </a:solidFill>
              </a:rPr>
              <a:t>command under the OSPF routing process configuration mode.</a:t>
            </a:r>
          </a:p>
          <a:p>
            <a:pPr lvl="1"/>
            <a:r>
              <a:rPr lang="en-US" dirty="0" smtClean="0">
                <a:solidFill>
                  <a:srgbClr val="0D0D0D"/>
                </a:solidFill>
              </a:rPr>
              <a:t>Assigning the correct area id to the interface, via the OSPF configuration on the interface or under the OSPF routing process configuration mode.</a:t>
            </a:r>
          </a:p>
          <a:p>
            <a:pPr lvl="1"/>
            <a:r>
              <a:rPr lang="en-US" dirty="0" smtClean="0">
                <a:solidFill>
                  <a:srgbClr val="0D0D0D"/>
                </a:solidFill>
              </a:rPr>
              <a:t>Optionally configuring the metric to appropriate interfaces.</a:t>
            </a:r>
          </a:p>
        </p:txBody>
      </p:sp>
    </p:spTree>
    <p:extLst>
      <p:ext uri="{BB962C8B-B14F-4D97-AF65-F5344CB8AC3E}">
        <p14:creationId xmlns:p14="http://schemas.microsoft.com/office/powerpoint/2010/main" xmlns="" val="3910375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Verifying OSPF</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solidFill>
                  <a:srgbClr val="0D0D0D"/>
                </a:solidFill>
              </a:rPr>
              <a:t>After implementing OSPF, verification should confirm proper deployment on each router.</a:t>
            </a:r>
          </a:p>
          <a:p>
            <a:r>
              <a:rPr lang="en-US" dirty="0" smtClean="0">
                <a:solidFill>
                  <a:srgbClr val="0D0D0D"/>
                </a:solidFill>
              </a:rPr>
              <a:t>Verification tasks include verifying:</a:t>
            </a:r>
          </a:p>
          <a:p>
            <a:pPr lvl="1"/>
            <a:r>
              <a:rPr lang="en-US" dirty="0" smtClean="0">
                <a:solidFill>
                  <a:srgbClr val="0D0D0D"/>
                </a:solidFill>
              </a:rPr>
              <a:t>Verifying that the appropriate OSPF neighbor relationships and adjacencies are established</a:t>
            </a:r>
          </a:p>
          <a:p>
            <a:pPr lvl="1"/>
            <a:r>
              <a:rPr lang="en-US" dirty="0" smtClean="0">
                <a:solidFill>
                  <a:srgbClr val="0D0D0D"/>
                </a:solidFill>
              </a:rPr>
              <a:t>Verifying that the OSPF </a:t>
            </a:r>
            <a:r>
              <a:rPr lang="en-US" dirty="0" err="1" smtClean="0">
                <a:solidFill>
                  <a:srgbClr val="0D0D0D"/>
                </a:solidFill>
              </a:rPr>
              <a:t>LSDB</a:t>
            </a:r>
            <a:r>
              <a:rPr lang="en-US" dirty="0" smtClean="0">
                <a:solidFill>
                  <a:srgbClr val="0D0D0D"/>
                </a:solidFill>
              </a:rPr>
              <a:t> is populated with the necessary information.</a:t>
            </a:r>
          </a:p>
          <a:p>
            <a:pPr lvl="1"/>
            <a:r>
              <a:rPr lang="en-US" dirty="0" smtClean="0">
                <a:solidFill>
                  <a:srgbClr val="0D0D0D"/>
                </a:solidFill>
              </a:rPr>
              <a:t>Verifying that IP routing table is populated with the necessary information.</a:t>
            </a:r>
          </a:p>
          <a:p>
            <a:pPr lvl="1"/>
            <a:r>
              <a:rPr lang="en-US" dirty="0" smtClean="0">
                <a:solidFill>
                  <a:srgbClr val="0D0D0D"/>
                </a:solidFill>
              </a:rPr>
              <a:t>Verifying that there is connectivity in the network between routers and to other devices.</a:t>
            </a:r>
          </a:p>
          <a:p>
            <a:pPr lvl="1"/>
            <a:r>
              <a:rPr lang="en-US" dirty="0" smtClean="0">
                <a:solidFill>
                  <a:srgbClr val="0D0D0D"/>
                </a:solidFill>
              </a:rPr>
              <a:t>Verifying that OSPF behaves as expected in a case of a topology change, by testing link failure and router failure events.</a:t>
            </a:r>
          </a:p>
        </p:txBody>
      </p:sp>
    </p:spTree>
    <p:extLst>
      <p:ext uri="{BB962C8B-B14F-4D97-AF65-F5344CB8AC3E}">
        <p14:creationId xmlns:p14="http://schemas.microsoft.com/office/powerpoint/2010/main" xmlns="" val="19705924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Documenting</a:t>
            </a:r>
            <a:endParaRPr lang="en-US" dirty="0"/>
          </a:p>
        </p:txBody>
      </p:sp>
      <p:sp>
        <p:nvSpPr>
          <p:cNvPr id="3" name="Content Placeholder 2"/>
          <p:cNvSpPr>
            <a:spLocks noGrp="1"/>
          </p:cNvSpPr>
          <p:nvPr>
            <p:ph idx="1"/>
          </p:nvPr>
        </p:nvSpPr>
        <p:spPr/>
        <p:txBody>
          <a:bodyPr>
            <a:normAutofit fontScale="92500"/>
          </a:bodyPr>
          <a:lstStyle/>
          <a:p>
            <a:pPr>
              <a:lnSpc>
                <a:spcPct val="120000"/>
              </a:lnSpc>
              <a:spcBef>
                <a:spcPts val="0"/>
              </a:spcBef>
            </a:pPr>
            <a:r>
              <a:rPr lang="en-US" dirty="0" smtClean="0">
                <a:solidFill>
                  <a:srgbClr val="0D0D0D"/>
                </a:solidFill>
              </a:rPr>
              <a:t>After a successful OSPF deployment, the solution and verification process and results should be documented for future reference. </a:t>
            </a:r>
          </a:p>
          <a:p>
            <a:pPr>
              <a:lnSpc>
                <a:spcPct val="120000"/>
              </a:lnSpc>
              <a:spcBef>
                <a:spcPts val="0"/>
              </a:spcBef>
            </a:pPr>
            <a:r>
              <a:rPr lang="en-US" dirty="0" smtClean="0">
                <a:solidFill>
                  <a:srgbClr val="0D0D0D"/>
                </a:solidFill>
              </a:rPr>
              <a:t>Documentation should include:</a:t>
            </a:r>
          </a:p>
          <a:p>
            <a:pPr lvl="1">
              <a:lnSpc>
                <a:spcPct val="120000"/>
              </a:lnSpc>
              <a:spcBef>
                <a:spcPts val="0"/>
              </a:spcBef>
            </a:pPr>
            <a:r>
              <a:rPr lang="en-US" dirty="0" smtClean="0">
                <a:solidFill>
                  <a:srgbClr val="0D0D0D"/>
                </a:solidFill>
              </a:rPr>
              <a:t>A topology map</a:t>
            </a:r>
          </a:p>
          <a:p>
            <a:pPr lvl="1">
              <a:lnSpc>
                <a:spcPct val="120000"/>
              </a:lnSpc>
              <a:spcBef>
                <a:spcPts val="0"/>
              </a:spcBef>
            </a:pPr>
            <a:r>
              <a:rPr lang="en-US" dirty="0" smtClean="0">
                <a:solidFill>
                  <a:srgbClr val="0D0D0D"/>
                </a:solidFill>
              </a:rPr>
              <a:t>The IP addressing plan</a:t>
            </a:r>
          </a:p>
          <a:p>
            <a:pPr lvl="1">
              <a:lnSpc>
                <a:spcPct val="120000"/>
              </a:lnSpc>
            </a:pPr>
            <a:r>
              <a:rPr lang="en-US" dirty="0" smtClean="0">
                <a:solidFill>
                  <a:srgbClr val="0D0D0D"/>
                </a:solidFill>
              </a:rPr>
              <a:t>The area hierarchy</a:t>
            </a:r>
          </a:p>
          <a:p>
            <a:pPr lvl="1">
              <a:lnSpc>
                <a:spcPct val="120000"/>
              </a:lnSpc>
            </a:pPr>
            <a:r>
              <a:rPr lang="en-US" dirty="0" smtClean="0">
                <a:solidFill>
                  <a:srgbClr val="0D0D0D"/>
                </a:solidFill>
              </a:rPr>
              <a:t>The networks and interfaces included in OSPF on each router</a:t>
            </a:r>
          </a:p>
          <a:p>
            <a:pPr lvl="1">
              <a:lnSpc>
                <a:spcPct val="120000"/>
              </a:lnSpc>
            </a:pPr>
            <a:r>
              <a:rPr lang="en-US" dirty="0" smtClean="0">
                <a:solidFill>
                  <a:srgbClr val="0D0D0D"/>
                </a:solidFill>
              </a:rPr>
              <a:t>The default and any special metrics configured</a:t>
            </a:r>
          </a:p>
          <a:p>
            <a:pPr lvl="1">
              <a:lnSpc>
                <a:spcPct val="120000"/>
              </a:lnSpc>
            </a:pPr>
            <a:r>
              <a:rPr lang="en-US" dirty="0" smtClean="0">
                <a:solidFill>
                  <a:srgbClr val="0D0D0D"/>
                </a:solidFill>
              </a:rPr>
              <a:t>The verification results.</a:t>
            </a:r>
            <a:endParaRPr lang="en-US" dirty="0">
              <a:solidFill>
                <a:srgbClr val="0D0D0D"/>
              </a:solidFill>
            </a:endParaRPr>
          </a:p>
        </p:txBody>
      </p:sp>
    </p:spTree>
    <p:extLst>
      <p:ext uri="{BB962C8B-B14F-4D97-AF65-F5344CB8AC3E}">
        <p14:creationId xmlns:p14="http://schemas.microsoft.com/office/powerpoint/2010/main" xmlns="" val="34609560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6" descr="ss3"/>
          <p:cNvPicPr>
            <a:picLocks noChangeAspect="1" noChangeArrowheads="1"/>
          </p:cNvPicPr>
          <p:nvPr/>
        </p:nvPicPr>
        <p:blipFill>
          <a:blip r:embed="rId2" cstate="print"/>
          <a:srcRect/>
          <a:stretch>
            <a:fillRect/>
          </a:stretch>
        </p:blipFill>
        <p:spPr bwMode="auto">
          <a:xfrm>
            <a:off x="0" y="1600200"/>
            <a:ext cx="9144000" cy="3170238"/>
          </a:xfrm>
          <a:prstGeom prst="rect">
            <a:avLst/>
          </a:prstGeom>
          <a:noFill/>
          <a:ln w="9525">
            <a:noFill/>
            <a:miter lim="800000"/>
            <a:headEnd/>
            <a:tailEnd/>
          </a:ln>
        </p:spPr>
      </p:pic>
      <p:sp>
        <p:nvSpPr>
          <p:cNvPr id="11267"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6"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dirty="0" smtClean="0">
                <a:ln>
                  <a:noFill/>
                </a:ln>
                <a:solidFill>
                  <a:schemeClr val="bg1"/>
                </a:solidFill>
                <a:effectLst/>
                <a:uLnTx/>
                <a:uFillTx/>
                <a:latin typeface="+mj-lt"/>
                <a:ea typeface="+mj-ea"/>
                <a:cs typeface="+mj-cs"/>
              </a:rPr>
              <a:t>Configuring and Verifying Basic OSPF</a:t>
            </a:r>
            <a:endParaRPr kumimoji="0" lang="en-US" sz="3000" b="0" i="0" u="none" strike="noStrike" kern="0" cap="none" spc="0" normalizeH="0" baseline="0" noProof="0" dirty="0" smtClean="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xmlns="" val="470290019"/>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9"/>
            <a:ext cx="8532159" cy="1297166"/>
          </a:xfrm>
        </p:spPr>
        <p:txBody>
          <a:bodyPr/>
          <a:lstStyle/>
          <a:p>
            <a:r>
              <a:rPr lang="en-US" dirty="0" smtClean="0"/>
              <a:t>Enable OSPF Routing</a:t>
            </a:r>
            <a:endParaRPr lang="en-US" dirty="0"/>
          </a:p>
        </p:txBody>
      </p:sp>
      <p:sp>
        <p:nvSpPr>
          <p:cNvPr id="13" name="Content Placeholder 12"/>
          <p:cNvSpPr>
            <a:spLocks noGrp="1"/>
          </p:cNvSpPr>
          <p:nvPr>
            <p:ph idx="1"/>
          </p:nvPr>
        </p:nvSpPr>
        <p:spPr>
          <a:xfrm>
            <a:off x="325582" y="2030420"/>
            <a:ext cx="8316913" cy="491994"/>
          </a:xfrm>
        </p:spPr>
        <p:txBody>
          <a:bodyPr>
            <a:normAutofit/>
          </a:bodyPr>
          <a:lstStyle/>
          <a:p>
            <a:r>
              <a:rPr lang="en-US" dirty="0" smtClean="0">
                <a:solidFill>
                  <a:srgbClr val="0D0D0D"/>
                </a:solidFill>
              </a:rPr>
              <a:t>Define OSPF as the IP routing protocol.</a:t>
            </a:r>
          </a:p>
          <a:p>
            <a:endParaRPr lang="en-US" dirty="0">
              <a:solidFill>
                <a:srgbClr val="0D0D0D"/>
              </a:solidFill>
            </a:endParaRPr>
          </a:p>
        </p:txBody>
      </p:sp>
      <p:sp>
        <p:nvSpPr>
          <p:cNvPr id="14" name="Text Placeholder 13"/>
          <p:cNvSpPr>
            <a:spLocks noGrp="1"/>
          </p:cNvSpPr>
          <p:nvPr>
            <p:ph type="body" sz="quarter" idx="10"/>
          </p:nvPr>
        </p:nvSpPr>
        <p:spPr>
          <a:xfrm>
            <a:off x="613533" y="2522414"/>
            <a:ext cx="7745412" cy="377078"/>
          </a:xfrm>
        </p:spPr>
        <p:txBody>
          <a:bodyPr/>
          <a:lstStyle/>
          <a:p>
            <a:r>
              <a:rPr lang="en-US" sz="1800" dirty="0" smtClean="0">
                <a:solidFill>
                  <a:srgbClr val="0D0D0D"/>
                </a:solidFill>
              </a:rPr>
              <a:t>Router(config)#</a:t>
            </a:r>
            <a:endParaRPr lang="en-US" sz="1800" dirty="0">
              <a:solidFill>
                <a:srgbClr val="0D0D0D"/>
              </a:solidFill>
            </a:endParaRPr>
          </a:p>
        </p:txBody>
      </p:sp>
      <p:sp>
        <p:nvSpPr>
          <p:cNvPr id="15" name="Text Placeholder 14"/>
          <p:cNvSpPr>
            <a:spLocks noGrp="1"/>
          </p:cNvSpPr>
          <p:nvPr>
            <p:ph type="body" sz="quarter" idx="11"/>
          </p:nvPr>
        </p:nvSpPr>
        <p:spPr>
          <a:xfrm>
            <a:off x="615326" y="2899492"/>
            <a:ext cx="7745412" cy="377078"/>
          </a:xfrm>
        </p:spPr>
        <p:txBody>
          <a:bodyPr>
            <a:normAutofit/>
          </a:bodyPr>
          <a:lstStyle/>
          <a:p>
            <a:r>
              <a:rPr lang="en-US" sz="1800" dirty="0" smtClean="0">
                <a:solidFill>
                  <a:srgbClr val="0D0D0D"/>
                </a:solidFill>
              </a:rPr>
              <a:t>router ospf </a:t>
            </a:r>
            <a:r>
              <a:rPr lang="en-US" sz="1800" b="0" i="1" dirty="0" smtClean="0">
                <a:solidFill>
                  <a:srgbClr val="0D0D0D"/>
                </a:solidFill>
              </a:rPr>
              <a:t>process-id</a:t>
            </a:r>
            <a:endParaRPr lang="en-US" sz="1800" b="0" dirty="0">
              <a:solidFill>
                <a:srgbClr val="0D0D0D"/>
              </a:solidFill>
            </a:endParaRPr>
          </a:p>
        </p:txBody>
      </p:sp>
      <p:sp>
        <p:nvSpPr>
          <p:cNvPr id="16" name="Rectangle 15"/>
          <p:cNvSpPr/>
          <p:nvPr/>
        </p:nvSpPr>
        <p:spPr>
          <a:xfrm>
            <a:off x="251177" y="3674224"/>
            <a:ext cx="8549923" cy="1862048"/>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rPr>
              <a:t>The</a:t>
            </a:r>
            <a:r>
              <a:rPr lang="en-US" sz="2000" i="1" dirty="0" smtClean="0">
                <a:solidFill>
                  <a:srgbClr val="0D0D0D"/>
                </a:solidFill>
                <a:latin typeface="Courier New" pitchFamily="49" charset="0"/>
                <a:cs typeface="Courier New" pitchFamily="49" charset="0"/>
              </a:rPr>
              <a:t> process-id </a:t>
            </a:r>
            <a:r>
              <a:rPr lang="en-US" sz="2000" dirty="0" smtClean="0">
                <a:solidFill>
                  <a:srgbClr val="0D0D0D"/>
                </a:solidFill>
              </a:rPr>
              <a:t>is an internally used number that identifies the OSPF routing process. </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rPr>
              <a:t>The</a:t>
            </a:r>
            <a:r>
              <a:rPr lang="en-US" sz="2000" i="1" dirty="0" smtClean="0">
                <a:solidFill>
                  <a:srgbClr val="0D0D0D"/>
                </a:solidFill>
                <a:latin typeface="Courier New" pitchFamily="49" charset="0"/>
                <a:cs typeface="Courier New" pitchFamily="49" charset="0"/>
              </a:rPr>
              <a:t> process-id </a:t>
            </a:r>
            <a:r>
              <a:rPr lang="en-US" sz="2000" dirty="0" smtClean="0">
                <a:solidFill>
                  <a:srgbClr val="0D0D0D"/>
                </a:solidFill>
              </a:rPr>
              <a:t>does not need to match process IDs on other routers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rPr>
              <a:t>It can be any positive integer in the range from 1 to 65535. </a:t>
            </a:r>
          </a:p>
        </p:txBody>
      </p:sp>
    </p:spTree>
    <p:extLst>
      <p:ext uri="{BB962C8B-B14F-4D97-AF65-F5344CB8AC3E}">
        <p14:creationId xmlns:p14="http://schemas.microsoft.com/office/powerpoint/2010/main" xmlns="" val="15790895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258689"/>
          </a:xfrm>
        </p:spPr>
        <p:txBody>
          <a:bodyPr/>
          <a:lstStyle/>
          <a:p>
            <a:r>
              <a:rPr lang="en-US" sz="3600" dirty="0" smtClean="0"/>
              <a:t>Identify OSPF Networks</a:t>
            </a:r>
            <a:endParaRPr lang="en-US" sz="3600" dirty="0"/>
          </a:p>
        </p:txBody>
      </p:sp>
      <p:sp>
        <p:nvSpPr>
          <p:cNvPr id="13" name="Content Placeholder 12"/>
          <p:cNvSpPr>
            <a:spLocks noGrp="1"/>
          </p:cNvSpPr>
          <p:nvPr>
            <p:ph idx="1"/>
          </p:nvPr>
        </p:nvSpPr>
        <p:spPr>
          <a:xfrm>
            <a:off x="279400" y="1624067"/>
            <a:ext cx="8316913" cy="491994"/>
          </a:xfrm>
        </p:spPr>
        <p:txBody>
          <a:bodyPr>
            <a:normAutofit/>
          </a:bodyPr>
          <a:lstStyle/>
          <a:p>
            <a:r>
              <a:rPr lang="en-US" dirty="0" smtClean="0">
                <a:solidFill>
                  <a:srgbClr val="0D0D0D"/>
                </a:solidFill>
              </a:rPr>
              <a:t>Define OSPF networks to advertise to OSPF neighbors.</a:t>
            </a:r>
          </a:p>
          <a:p>
            <a:endParaRPr lang="en-US" dirty="0">
              <a:solidFill>
                <a:srgbClr val="0D0D0D"/>
              </a:solidFill>
            </a:endParaRPr>
          </a:p>
        </p:txBody>
      </p:sp>
      <p:sp>
        <p:nvSpPr>
          <p:cNvPr id="14" name="Text Placeholder 13"/>
          <p:cNvSpPr>
            <a:spLocks noGrp="1"/>
          </p:cNvSpPr>
          <p:nvPr>
            <p:ph type="body" sz="quarter" idx="10"/>
          </p:nvPr>
        </p:nvSpPr>
        <p:spPr>
          <a:xfrm>
            <a:off x="613533" y="2054683"/>
            <a:ext cx="7745412" cy="377078"/>
          </a:xfrm>
        </p:spPr>
        <p:txBody>
          <a:bodyPr>
            <a:normAutofit/>
          </a:bodyPr>
          <a:lstStyle/>
          <a:p>
            <a:r>
              <a:rPr lang="en-US" sz="1800" dirty="0" smtClean="0">
                <a:solidFill>
                  <a:srgbClr val="0D0D0D"/>
                </a:solidFill>
              </a:rPr>
              <a:t>Router(config-router)#</a:t>
            </a:r>
            <a:endParaRPr lang="en-US" sz="1800" dirty="0">
              <a:solidFill>
                <a:srgbClr val="0D0D0D"/>
              </a:solidFill>
            </a:endParaRPr>
          </a:p>
        </p:txBody>
      </p:sp>
      <p:sp>
        <p:nvSpPr>
          <p:cNvPr id="15" name="Text Placeholder 14"/>
          <p:cNvSpPr>
            <a:spLocks noGrp="1"/>
          </p:cNvSpPr>
          <p:nvPr>
            <p:ph type="body" sz="quarter" idx="11"/>
          </p:nvPr>
        </p:nvSpPr>
        <p:spPr>
          <a:xfrm>
            <a:off x="615326" y="2514570"/>
            <a:ext cx="7745412" cy="377078"/>
          </a:xfrm>
        </p:spPr>
        <p:txBody>
          <a:bodyPr>
            <a:normAutofit/>
          </a:bodyPr>
          <a:lstStyle/>
          <a:p>
            <a:r>
              <a:rPr lang="en-US" sz="1800" dirty="0" smtClean="0">
                <a:solidFill>
                  <a:srgbClr val="0D0D0D"/>
                </a:solidFill>
              </a:rPr>
              <a:t>network </a:t>
            </a:r>
            <a:r>
              <a:rPr lang="en-US" sz="1800" b="0" i="1" dirty="0" smtClean="0">
                <a:solidFill>
                  <a:srgbClr val="0D0D0D"/>
                </a:solidFill>
              </a:rPr>
              <a:t>ip-address </a:t>
            </a:r>
            <a:r>
              <a:rPr lang="en-US" sz="1800" b="0" dirty="0" smtClean="0">
                <a:solidFill>
                  <a:srgbClr val="0D0D0D"/>
                </a:solidFill>
              </a:rPr>
              <a:t>[</a:t>
            </a:r>
            <a:r>
              <a:rPr lang="en-US" sz="1800" b="0" i="1" dirty="0" smtClean="0">
                <a:solidFill>
                  <a:srgbClr val="0D0D0D"/>
                </a:solidFill>
              </a:rPr>
              <a:t>wildcard-mask</a:t>
            </a:r>
            <a:r>
              <a:rPr lang="en-US" sz="1800" b="0" dirty="0" smtClean="0">
                <a:solidFill>
                  <a:srgbClr val="0D0D0D"/>
                </a:solidFill>
              </a:rPr>
              <a:t>] </a:t>
            </a:r>
            <a:r>
              <a:rPr lang="en-US" sz="1800" dirty="0" smtClean="0">
                <a:solidFill>
                  <a:srgbClr val="0D0D0D"/>
                </a:solidFill>
              </a:rPr>
              <a:t>area </a:t>
            </a:r>
            <a:r>
              <a:rPr lang="en-US" sz="1800" b="0" i="1" dirty="0" err="1" smtClean="0">
                <a:solidFill>
                  <a:srgbClr val="0D0D0D"/>
                </a:solidFill>
              </a:rPr>
              <a:t>area</a:t>
            </a:r>
            <a:r>
              <a:rPr lang="en-US" sz="1800" b="0" i="1" dirty="0" smtClean="0">
                <a:solidFill>
                  <a:srgbClr val="0D0D0D"/>
                </a:solidFill>
              </a:rPr>
              <a:t>-id</a:t>
            </a:r>
            <a:endParaRPr lang="en-US" sz="1800" b="0" i="1" dirty="0">
              <a:solidFill>
                <a:srgbClr val="0D0D0D"/>
              </a:solidFill>
            </a:endParaRPr>
          </a:p>
        </p:txBody>
      </p:sp>
      <p:sp>
        <p:nvSpPr>
          <p:cNvPr id="16" name="Rectangle 15"/>
          <p:cNvSpPr/>
          <p:nvPr/>
        </p:nvSpPr>
        <p:spPr>
          <a:xfrm>
            <a:off x="266699" y="3116860"/>
            <a:ext cx="8487008" cy="275383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smtClean="0"/>
              <a:t>The </a:t>
            </a:r>
            <a:r>
              <a:rPr lang="en-US" i="1" dirty="0" smtClean="0">
                <a:latin typeface="Courier New" pitchFamily="49" charset="0"/>
                <a:cs typeface="Courier New" pitchFamily="49" charset="0"/>
              </a:rPr>
              <a:t>ip-address </a:t>
            </a:r>
            <a:r>
              <a:rPr lang="en-US" dirty="0" smtClean="0"/>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Wingdings" pitchFamily="2" charset="2"/>
              <a:buChar char="§"/>
            </a:pPr>
            <a:r>
              <a:rPr lang="en-US" dirty="0" smtClean="0"/>
              <a:t>The </a:t>
            </a:r>
            <a:r>
              <a:rPr lang="en-US" i="1" dirty="0" smtClean="0">
                <a:latin typeface="Courier New" pitchFamily="49" charset="0"/>
                <a:cs typeface="Courier New" pitchFamily="49" charset="0"/>
              </a:rPr>
              <a:t>wildcard-mask</a:t>
            </a:r>
            <a:r>
              <a:rPr lang="en-US" dirty="0" smtClean="0"/>
              <a:t> is an inverse mask used to determine how to interpret the address. </a:t>
            </a:r>
          </a:p>
          <a:p>
            <a:pPr marL="693738" lvl="1" indent="-236538" algn="l" defTabSz="814388" eaLnBrk="1" hangingPunct="1">
              <a:lnSpc>
                <a:spcPct val="95000"/>
              </a:lnSpc>
              <a:spcBef>
                <a:spcPct val="50000"/>
              </a:spcBef>
              <a:buClr>
                <a:srgbClr val="708CA1"/>
              </a:buClr>
              <a:buFont typeface="Arial" pitchFamily="34" charset="0"/>
              <a:buChar char="•"/>
            </a:pPr>
            <a:r>
              <a:rPr lang="en-US" dirty="0" smtClean="0"/>
              <a:t>The mask has wildcard bits, where 0 is a match and 1 is “don’t care.”</a:t>
            </a:r>
          </a:p>
          <a:p>
            <a:pPr marL="693738" lvl="1" indent="-236538" algn="l" defTabSz="814388" eaLnBrk="1" hangingPunct="1">
              <a:lnSpc>
                <a:spcPct val="95000"/>
              </a:lnSpc>
              <a:spcBef>
                <a:spcPct val="50000"/>
              </a:spcBef>
              <a:buClr>
                <a:srgbClr val="708CA1"/>
              </a:buClr>
              <a:buFont typeface="Arial" pitchFamily="34" charset="0"/>
              <a:buChar char="•"/>
            </a:pPr>
            <a:r>
              <a:rPr lang="en-US" dirty="0" smtClean="0"/>
              <a:t>For example, 0.0.255.255 indicates a match in the first 2 octets.</a:t>
            </a:r>
          </a:p>
          <a:p>
            <a:pPr marL="236538" indent="-236538" algn="l" defTabSz="814388" eaLnBrk="1" hangingPunct="1">
              <a:lnSpc>
                <a:spcPct val="95000"/>
              </a:lnSpc>
              <a:spcBef>
                <a:spcPct val="50000"/>
              </a:spcBef>
              <a:buClr>
                <a:srgbClr val="708CA1"/>
              </a:buClr>
              <a:buFont typeface="Arial" pitchFamily="34" charset="0"/>
              <a:buChar char="•"/>
            </a:pPr>
            <a:r>
              <a:rPr lang="en-US" dirty="0" smtClean="0"/>
              <a:t>The</a:t>
            </a:r>
            <a:r>
              <a:rPr lang="en-US" b="1" dirty="0" smtClean="0">
                <a:latin typeface="Courier New" pitchFamily="49" charset="0"/>
                <a:cs typeface="Courier New" pitchFamily="49" charset="0"/>
              </a:rPr>
              <a:t> </a:t>
            </a:r>
            <a:r>
              <a:rPr lang="en-US" i="1" dirty="0" smtClean="0">
                <a:latin typeface="Courier New" pitchFamily="49" charset="0"/>
                <a:cs typeface="Courier New" pitchFamily="49" charset="0"/>
              </a:rPr>
              <a:t>area-id</a:t>
            </a:r>
            <a:r>
              <a:rPr lang="en-US" b="1" i="1" dirty="0" smtClean="0">
                <a:latin typeface="Courier New" pitchFamily="49" charset="0"/>
                <a:cs typeface="Courier New" pitchFamily="49" charset="0"/>
              </a:rPr>
              <a:t> </a:t>
            </a:r>
            <a:r>
              <a:rPr lang="en-US" dirty="0" smtClean="0"/>
              <a:t>parameter specifies the OSPF area to be associated with the address.</a:t>
            </a:r>
          </a:p>
        </p:txBody>
      </p:sp>
    </p:spTree>
    <p:extLst>
      <p:ext uri="{BB962C8B-B14F-4D97-AF65-F5344CB8AC3E}">
        <p14:creationId xmlns:p14="http://schemas.microsoft.com/office/powerpoint/2010/main" xmlns="" val="36933406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smtClean="0"/>
              <a:t>The Wildcard Mask</a:t>
            </a:r>
          </a:p>
        </p:txBody>
      </p:sp>
      <p:sp>
        <p:nvSpPr>
          <p:cNvPr id="53251" name="Rectangle 3"/>
          <p:cNvSpPr>
            <a:spLocks noGrp="1" noChangeArrowheads="1"/>
          </p:cNvSpPr>
          <p:nvPr>
            <p:ph idx="1"/>
          </p:nvPr>
        </p:nvSpPr>
        <p:spPr/>
        <p:txBody>
          <a:bodyPr/>
          <a:lstStyle/>
          <a:p>
            <a:pPr eaLnBrk="1" hangingPunct="1"/>
            <a:r>
              <a:rPr lang="en-US" dirty="0" smtClean="0">
                <a:solidFill>
                  <a:srgbClr val="0D0D0D"/>
                </a:solidFill>
              </a:rPr>
              <a:t>Recall that a wildcard mask is the inverse of a subnet mask.</a:t>
            </a:r>
          </a:p>
          <a:p>
            <a:pPr eaLnBrk="1" hangingPunct="1"/>
            <a:r>
              <a:rPr lang="en-US" dirty="0" smtClean="0">
                <a:solidFill>
                  <a:srgbClr val="0D0D0D"/>
                </a:solidFill>
              </a:rPr>
              <a:t>An easy way to calculate the inverse of the subnet mask, is to subtract the subnet mask from</a:t>
            </a:r>
            <a:r>
              <a:rPr lang="en-US" b="1" dirty="0" smtClean="0">
                <a:solidFill>
                  <a:srgbClr val="0D0D0D"/>
                </a:solidFill>
                <a:latin typeface="Courier New" pitchFamily="49" charset="0"/>
              </a:rPr>
              <a:t> </a:t>
            </a:r>
            <a:r>
              <a:rPr lang="en-US" b="1" dirty="0" smtClean="0">
                <a:solidFill>
                  <a:srgbClr val="990000"/>
                </a:solidFill>
                <a:latin typeface="Courier New" pitchFamily="49" charset="0"/>
              </a:rPr>
              <a:t>255.255.255.255</a:t>
            </a:r>
            <a:r>
              <a:rPr lang="en-US" dirty="0" smtClean="0"/>
              <a:t>.</a:t>
            </a:r>
          </a:p>
          <a:p>
            <a:r>
              <a:rPr lang="en-US" dirty="0" smtClean="0">
                <a:solidFill>
                  <a:srgbClr val="0D0D0D"/>
                </a:solidFill>
              </a:rPr>
              <a:t>For example, the inverse of subnet mask</a:t>
            </a:r>
            <a:r>
              <a:rPr lang="en-US" b="1" dirty="0" smtClean="0">
                <a:solidFill>
                  <a:srgbClr val="0D0D0D"/>
                </a:solidFill>
                <a:latin typeface="Courier New" pitchFamily="49" charset="0"/>
              </a:rPr>
              <a:t> </a:t>
            </a:r>
            <a:r>
              <a:rPr lang="en-US" b="1" dirty="0" smtClean="0">
                <a:solidFill>
                  <a:srgbClr val="000099"/>
                </a:solidFill>
                <a:latin typeface="Courier New" pitchFamily="49" charset="0"/>
              </a:rPr>
              <a:t>255.255.255.252 </a:t>
            </a:r>
            <a:r>
              <a:rPr lang="en-US" dirty="0" smtClean="0"/>
              <a:t>is</a:t>
            </a:r>
            <a:r>
              <a:rPr lang="en-US" b="1" dirty="0" smtClean="0">
                <a:solidFill>
                  <a:srgbClr val="000099"/>
                </a:solidFill>
                <a:latin typeface="Courier New" pitchFamily="49" charset="0"/>
              </a:rPr>
              <a:t> 0.0.0.3</a:t>
            </a:r>
            <a:r>
              <a:rPr lang="en-US" dirty="0" smtClean="0"/>
              <a:t>. </a:t>
            </a:r>
          </a:p>
        </p:txBody>
      </p:sp>
      <p:sp>
        <p:nvSpPr>
          <p:cNvPr id="1347588" name="Rectangle 4"/>
          <p:cNvSpPr>
            <a:spLocks noChangeArrowheads="1"/>
          </p:cNvSpPr>
          <p:nvPr/>
        </p:nvSpPr>
        <p:spPr bwMode="auto">
          <a:xfrm>
            <a:off x="2629189" y="4834949"/>
            <a:ext cx="4090988" cy="1177925"/>
          </a:xfrm>
          <a:prstGeom prst="rect">
            <a:avLst/>
          </a:prstGeom>
          <a:noFill/>
          <a:ln w="12700" algn="ctr">
            <a:solidFill>
              <a:schemeClr val="tx1"/>
            </a:solidFill>
            <a:miter lim="800000"/>
            <a:headEnd/>
            <a:tailEnd/>
          </a:ln>
        </p:spPr>
        <p:txBody>
          <a:bodyPr lIns="82124" tIns="41061" rIns="82124" bIns="41061"/>
          <a:lstStyle/>
          <a:p>
            <a:pPr marL="811213" lvl="1" indent="-244475" algn="l" defTabSz="814388" eaLnBrk="1" hangingPunct="1">
              <a:lnSpc>
                <a:spcPct val="95000"/>
              </a:lnSpc>
              <a:spcBef>
                <a:spcPct val="35000"/>
              </a:spcBef>
              <a:buClr>
                <a:srgbClr val="708CA1"/>
              </a:buClr>
              <a:tabLst>
                <a:tab pos="3086100" algn="r"/>
              </a:tabLst>
            </a:pPr>
            <a:r>
              <a:rPr lang="en-US" sz="2000" b="1">
                <a:solidFill>
                  <a:srgbClr val="000099"/>
                </a:solidFill>
                <a:latin typeface="Courier New" pitchFamily="49" charset="0"/>
              </a:rPr>
              <a:t>	255.255.255.255</a:t>
            </a:r>
          </a:p>
          <a:p>
            <a:pPr marL="811213" lvl="1" indent="-244475" algn="l" defTabSz="814388" eaLnBrk="1" hangingPunct="1">
              <a:lnSpc>
                <a:spcPct val="95000"/>
              </a:lnSpc>
              <a:spcBef>
                <a:spcPct val="35000"/>
              </a:spcBef>
              <a:buClr>
                <a:srgbClr val="708CA1"/>
              </a:buClr>
              <a:buFontTx/>
              <a:buChar char="–"/>
              <a:tabLst>
                <a:tab pos="3086100" algn="r"/>
              </a:tabLst>
            </a:pPr>
            <a:r>
              <a:rPr lang="en-US" sz="2000" b="1" u="sng">
                <a:solidFill>
                  <a:srgbClr val="990000"/>
                </a:solidFill>
                <a:latin typeface="Courier New" pitchFamily="49" charset="0"/>
              </a:rPr>
              <a:t>255.255.255.252</a:t>
            </a:r>
          </a:p>
          <a:p>
            <a:pPr marL="811213" lvl="1" indent="-244475" algn="l" defTabSz="814388" eaLnBrk="1" hangingPunct="1">
              <a:lnSpc>
                <a:spcPct val="95000"/>
              </a:lnSpc>
              <a:spcBef>
                <a:spcPct val="35000"/>
              </a:spcBef>
              <a:buClr>
                <a:srgbClr val="708CA1"/>
              </a:buClr>
              <a:tabLst>
                <a:tab pos="3086100" algn="r"/>
              </a:tabLst>
            </a:pPr>
            <a:r>
              <a:rPr lang="en-US" sz="2000"/>
              <a:t>		</a:t>
            </a:r>
            <a:r>
              <a:rPr lang="en-US" sz="2000" b="1">
                <a:solidFill>
                  <a:srgbClr val="000099"/>
                </a:solidFill>
                <a:latin typeface="Courier New" pitchFamily="49" charset="0"/>
              </a:rPr>
              <a:t>0.  0.  0.  3</a:t>
            </a:r>
          </a:p>
        </p:txBody>
      </p:sp>
    </p:spTree>
    <p:extLst>
      <p:ext uri="{BB962C8B-B14F-4D97-AF65-F5344CB8AC3E}">
        <p14:creationId xmlns:p14="http://schemas.microsoft.com/office/powerpoint/2010/main" xmlns="" val="395917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47588">
                                            <p:bg/>
                                          </p:spTgt>
                                        </p:tgtEl>
                                        <p:attrNameLst>
                                          <p:attrName>style.visibility</p:attrName>
                                        </p:attrNameLst>
                                      </p:cBhvr>
                                      <p:to>
                                        <p:strVal val="visible"/>
                                      </p:to>
                                    </p:set>
                                    <p:animEffect transition="in" filter="wipe(left)">
                                      <p:cBhvr>
                                        <p:cTn id="7" dur="500"/>
                                        <p:tgtEl>
                                          <p:spTgt spid="1347588">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47588">
                                            <p:txEl>
                                              <p:pRg st="0" end="0"/>
                                            </p:txEl>
                                          </p:spTgt>
                                        </p:tgtEl>
                                        <p:attrNameLst>
                                          <p:attrName>style.visibility</p:attrName>
                                        </p:attrNameLst>
                                      </p:cBhvr>
                                      <p:to>
                                        <p:strVal val="visible"/>
                                      </p:to>
                                    </p:set>
                                    <p:animEffect transition="in" filter="wipe(left)">
                                      <p:cBhvr>
                                        <p:cTn id="12" dur="500"/>
                                        <p:tgtEl>
                                          <p:spTgt spid="134758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47588">
                                            <p:txEl>
                                              <p:pRg st="1" end="1"/>
                                            </p:txEl>
                                          </p:spTgt>
                                        </p:tgtEl>
                                        <p:attrNameLst>
                                          <p:attrName>style.visibility</p:attrName>
                                        </p:attrNameLst>
                                      </p:cBhvr>
                                      <p:to>
                                        <p:strVal val="visible"/>
                                      </p:to>
                                    </p:set>
                                    <p:animEffect transition="in" filter="wipe(left)">
                                      <p:cBhvr>
                                        <p:cTn id="17" dur="500"/>
                                        <p:tgtEl>
                                          <p:spTgt spid="134758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47588">
                                            <p:txEl>
                                              <p:pRg st="2" end="2"/>
                                            </p:txEl>
                                          </p:spTgt>
                                        </p:tgtEl>
                                        <p:attrNameLst>
                                          <p:attrName>style.visibility</p:attrName>
                                        </p:attrNameLst>
                                      </p:cBhvr>
                                      <p:to>
                                        <p:strVal val="visible"/>
                                      </p:to>
                                    </p:set>
                                    <p:animEffect transition="in" filter="wipe(left)">
                                      <p:cBhvr>
                                        <p:cTn id="22" dur="500"/>
                                        <p:tgtEl>
                                          <p:spTgt spid="134758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7588" grpId="0" build="p" bldLvl="2"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12439"/>
          </a:xfrm>
        </p:spPr>
        <p:txBody>
          <a:bodyPr/>
          <a:lstStyle/>
          <a:p>
            <a:r>
              <a:rPr lang="en-US" dirty="0" smtClean="0"/>
              <a:t>Identify OSPF Networks</a:t>
            </a:r>
            <a:endParaRPr lang="en-US" dirty="0"/>
          </a:p>
        </p:txBody>
      </p:sp>
      <p:sp>
        <p:nvSpPr>
          <p:cNvPr id="13" name="Content Placeholder 12"/>
          <p:cNvSpPr>
            <a:spLocks noGrp="1"/>
          </p:cNvSpPr>
          <p:nvPr>
            <p:ph idx="1"/>
          </p:nvPr>
        </p:nvSpPr>
        <p:spPr>
          <a:xfrm>
            <a:off x="279400" y="1701614"/>
            <a:ext cx="8316913" cy="491994"/>
          </a:xfrm>
        </p:spPr>
        <p:txBody>
          <a:bodyPr>
            <a:normAutofit fontScale="92500"/>
          </a:bodyPr>
          <a:lstStyle/>
          <a:p>
            <a:r>
              <a:rPr lang="en-US" dirty="0" smtClean="0">
                <a:solidFill>
                  <a:srgbClr val="0D0D0D"/>
                </a:solidFill>
              </a:rPr>
              <a:t>Optional method to enable OSPF explicitly on an interface.</a:t>
            </a:r>
          </a:p>
          <a:p>
            <a:endParaRPr lang="en-US" dirty="0">
              <a:solidFill>
                <a:srgbClr val="0D0D0D"/>
              </a:solidFill>
            </a:endParaRPr>
          </a:p>
        </p:txBody>
      </p:sp>
      <p:sp>
        <p:nvSpPr>
          <p:cNvPr id="14" name="Text Placeholder 13"/>
          <p:cNvSpPr>
            <a:spLocks noGrp="1"/>
          </p:cNvSpPr>
          <p:nvPr>
            <p:ph type="body" sz="quarter" idx="10"/>
          </p:nvPr>
        </p:nvSpPr>
        <p:spPr>
          <a:xfrm>
            <a:off x="615326" y="2251066"/>
            <a:ext cx="7745412" cy="377078"/>
          </a:xfrm>
        </p:spPr>
        <p:txBody>
          <a:bodyPr>
            <a:normAutofit/>
          </a:bodyPr>
          <a:lstStyle/>
          <a:p>
            <a:r>
              <a:rPr lang="en-US" sz="1800" dirty="0" smtClean="0">
                <a:solidFill>
                  <a:srgbClr val="0D0D0D"/>
                </a:solidFill>
              </a:rPr>
              <a:t>Router(config-if)#</a:t>
            </a:r>
            <a:endParaRPr lang="en-US" sz="1800" dirty="0">
              <a:solidFill>
                <a:srgbClr val="0D0D0D"/>
              </a:solidFill>
            </a:endParaRPr>
          </a:p>
        </p:txBody>
      </p:sp>
      <p:sp>
        <p:nvSpPr>
          <p:cNvPr id="15" name="Text Placeholder 14"/>
          <p:cNvSpPr>
            <a:spLocks noGrp="1"/>
          </p:cNvSpPr>
          <p:nvPr>
            <p:ph type="body" sz="quarter" idx="11"/>
          </p:nvPr>
        </p:nvSpPr>
        <p:spPr>
          <a:xfrm>
            <a:off x="615326" y="2895680"/>
            <a:ext cx="7745412" cy="377078"/>
          </a:xfrm>
        </p:spPr>
        <p:txBody>
          <a:bodyPr>
            <a:normAutofit/>
          </a:bodyPr>
          <a:lstStyle/>
          <a:p>
            <a:r>
              <a:rPr lang="en-US" sz="1800" dirty="0" smtClean="0">
                <a:solidFill>
                  <a:srgbClr val="0D0D0D"/>
                </a:solidFill>
              </a:rPr>
              <a:t>ip ospf</a:t>
            </a:r>
            <a:r>
              <a:rPr lang="en-US" sz="1800" b="0" i="1" dirty="0" smtClean="0">
                <a:solidFill>
                  <a:srgbClr val="0D0D0D"/>
                </a:solidFill>
              </a:rPr>
              <a:t> process-id </a:t>
            </a:r>
            <a:r>
              <a:rPr lang="en-US" sz="1800" dirty="0" smtClean="0">
                <a:solidFill>
                  <a:srgbClr val="0D0D0D"/>
                </a:solidFill>
              </a:rPr>
              <a:t>area </a:t>
            </a:r>
            <a:r>
              <a:rPr lang="en-US" sz="1800" b="0" i="1" dirty="0" err="1" smtClean="0">
                <a:solidFill>
                  <a:srgbClr val="0D0D0D"/>
                </a:solidFill>
              </a:rPr>
              <a:t>area</a:t>
            </a:r>
            <a:r>
              <a:rPr lang="en-US" sz="1800" b="0" i="1" dirty="0" smtClean="0">
                <a:solidFill>
                  <a:srgbClr val="0D0D0D"/>
                </a:solidFill>
              </a:rPr>
              <a:t>-id</a:t>
            </a:r>
            <a:endParaRPr lang="en-US" sz="1800" b="0" i="1" dirty="0">
              <a:solidFill>
                <a:srgbClr val="0D0D0D"/>
              </a:solidFill>
            </a:endParaRPr>
          </a:p>
        </p:txBody>
      </p:sp>
      <p:sp>
        <p:nvSpPr>
          <p:cNvPr id="16" name="Rectangle 15"/>
          <p:cNvSpPr/>
          <p:nvPr/>
        </p:nvSpPr>
        <p:spPr>
          <a:xfrm>
            <a:off x="266699" y="3490312"/>
            <a:ext cx="8487008" cy="2154436"/>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The </a:t>
            </a:r>
            <a:r>
              <a:rPr lang="en-US" sz="2000" i="1" dirty="0" smtClean="0">
                <a:solidFill>
                  <a:srgbClr val="0D0D0D"/>
                </a:solidFill>
                <a:latin typeface="Courier New" pitchFamily="49" charset="0"/>
                <a:cs typeface="Courier New" pitchFamily="49" charset="0"/>
              </a:rPr>
              <a:t> process-id </a:t>
            </a:r>
            <a:r>
              <a:rPr lang="en-US" sz="2000" dirty="0" smtClean="0">
                <a:solidFill>
                  <a:srgbClr val="0D0D0D"/>
                </a:solidFill>
                <a:latin typeface="+mn-lt"/>
              </a:rPr>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Arial" pitchFamily="34" charset="0"/>
              <a:buChar char="•"/>
            </a:pPr>
            <a:r>
              <a:rPr lang="en-US" sz="2000" dirty="0" smtClean="0">
                <a:solidFill>
                  <a:srgbClr val="0D0D0D"/>
                </a:solidFill>
                <a:latin typeface="+mn-lt"/>
              </a:rPr>
              <a:t>The</a:t>
            </a:r>
            <a:r>
              <a:rPr lang="en-US" sz="2000" b="1" dirty="0" smtClean="0">
                <a:solidFill>
                  <a:srgbClr val="0D0D0D"/>
                </a:solidFill>
                <a:latin typeface="Courier New" pitchFamily="49" charset="0"/>
                <a:cs typeface="Courier New" pitchFamily="49" charset="0"/>
              </a:rPr>
              <a:t> </a:t>
            </a:r>
            <a:r>
              <a:rPr lang="en-US" sz="2000" i="1" dirty="0" smtClean="0">
                <a:solidFill>
                  <a:srgbClr val="0D0D0D"/>
                </a:solidFill>
                <a:latin typeface="Courier New" pitchFamily="49" charset="0"/>
                <a:cs typeface="Courier New" pitchFamily="49" charset="0"/>
              </a:rPr>
              <a:t>area-id</a:t>
            </a:r>
            <a:r>
              <a:rPr lang="en-US" sz="2000" b="1" i="1" dirty="0" smtClean="0">
                <a:solidFill>
                  <a:srgbClr val="0D0D0D"/>
                </a:solidFill>
                <a:latin typeface="Courier New" pitchFamily="49" charset="0"/>
                <a:cs typeface="Courier New" pitchFamily="49" charset="0"/>
              </a:rPr>
              <a:t> </a:t>
            </a:r>
            <a:r>
              <a:rPr lang="en-US" sz="2000" dirty="0" smtClean="0">
                <a:solidFill>
                  <a:srgbClr val="0D0D0D"/>
                </a:solidFill>
                <a:latin typeface="+mn-lt"/>
              </a:rPr>
              <a:t>parameter specifies the OSPF area to be associated with the address.</a:t>
            </a:r>
          </a:p>
          <a:p>
            <a:pPr marL="236538" indent="-236538" algn="l" defTabSz="814388" eaLnBrk="1" hangingPunct="1">
              <a:lnSpc>
                <a:spcPct val="95000"/>
              </a:lnSpc>
              <a:spcBef>
                <a:spcPct val="50000"/>
              </a:spcBef>
              <a:buClr>
                <a:srgbClr val="708CA1"/>
              </a:buClr>
              <a:buFont typeface="Arial" pitchFamily="34" charset="0"/>
              <a:buChar char="•"/>
            </a:pPr>
            <a:r>
              <a:rPr lang="en-US" sz="2000" dirty="0" smtClean="0">
                <a:solidFill>
                  <a:srgbClr val="0D0D0D"/>
                </a:solidFill>
              </a:rPr>
              <a:t>Because this command is configured explicitly for the interface, it takes precedence over the</a:t>
            </a:r>
            <a:r>
              <a:rPr lang="en-US" sz="2000" dirty="0" smtClean="0">
                <a:solidFill>
                  <a:srgbClr val="0D0D0D"/>
                </a:solidFill>
                <a:latin typeface="Courier New" pitchFamily="49" charset="0"/>
                <a:cs typeface="Courier New" pitchFamily="49" charset="0"/>
              </a:rPr>
              <a:t> </a:t>
            </a:r>
            <a:r>
              <a:rPr lang="en-US" sz="2000" b="1" dirty="0" smtClean="0">
                <a:solidFill>
                  <a:srgbClr val="0D0D0D"/>
                </a:solidFill>
                <a:latin typeface="Courier New" pitchFamily="49" charset="0"/>
                <a:cs typeface="Courier New" pitchFamily="49" charset="0"/>
              </a:rPr>
              <a:t>network area</a:t>
            </a:r>
            <a:r>
              <a:rPr lang="en-US" sz="2000" dirty="0" smtClean="0">
                <a:solidFill>
                  <a:srgbClr val="0D0D0D"/>
                </a:solidFill>
                <a:latin typeface="Courier New" pitchFamily="49" charset="0"/>
                <a:cs typeface="Courier New" pitchFamily="49" charset="0"/>
              </a:rPr>
              <a:t> </a:t>
            </a:r>
            <a:r>
              <a:rPr lang="en-US" sz="2000" dirty="0" smtClean="0">
                <a:solidFill>
                  <a:srgbClr val="0D0D0D"/>
                </a:solidFill>
              </a:rPr>
              <a:t>command.</a:t>
            </a:r>
          </a:p>
        </p:txBody>
      </p:sp>
    </p:spTree>
    <p:extLst>
      <p:ext uri="{BB962C8B-B14F-4D97-AF65-F5344CB8AC3E}">
        <p14:creationId xmlns:p14="http://schemas.microsoft.com/office/powerpoint/2010/main" xmlns="" val="281360964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61959"/>
          </a:xfrm>
        </p:spPr>
        <p:txBody>
          <a:bodyPr/>
          <a:lstStyle/>
          <a:p>
            <a:r>
              <a:rPr lang="en-US" sz="3600" dirty="0" smtClean="0"/>
              <a:t>Define the Interface Bandwidth</a:t>
            </a:r>
            <a:endParaRPr lang="en-US" sz="3600" dirty="0"/>
          </a:p>
        </p:txBody>
      </p:sp>
      <p:sp>
        <p:nvSpPr>
          <p:cNvPr id="13" name="Content Placeholder 12"/>
          <p:cNvSpPr>
            <a:spLocks noGrp="1"/>
          </p:cNvSpPr>
          <p:nvPr>
            <p:ph idx="1"/>
          </p:nvPr>
        </p:nvSpPr>
        <p:spPr>
          <a:xfrm>
            <a:off x="279400" y="1776707"/>
            <a:ext cx="8316913" cy="491994"/>
          </a:xfrm>
        </p:spPr>
        <p:txBody>
          <a:bodyPr>
            <a:normAutofit/>
          </a:bodyPr>
          <a:lstStyle/>
          <a:p>
            <a:r>
              <a:rPr lang="en-US" dirty="0" smtClean="0">
                <a:solidFill>
                  <a:srgbClr val="0D0D0D"/>
                </a:solidFill>
              </a:rPr>
              <a:t>Defines the interface’s bandwidth (optional).</a:t>
            </a:r>
          </a:p>
          <a:p>
            <a:endParaRPr lang="en-US" dirty="0">
              <a:solidFill>
                <a:srgbClr val="0D0D0D"/>
              </a:solidFill>
            </a:endParaRPr>
          </a:p>
        </p:txBody>
      </p:sp>
      <p:sp>
        <p:nvSpPr>
          <p:cNvPr id="14" name="Text Placeholder 13"/>
          <p:cNvSpPr>
            <a:spLocks noGrp="1"/>
          </p:cNvSpPr>
          <p:nvPr>
            <p:ph type="body" sz="quarter" idx="10"/>
          </p:nvPr>
        </p:nvSpPr>
        <p:spPr>
          <a:xfrm>
            <a:off x="460852" y="2432693"/>
            <a:ext cx="7745412" cy="377078"/>
          </a:xfrm>
        </p:spPr>
        <p:txBody>
          <a:bodyPr>
            <a:normAutofit/>
          </a:bodyPr>
          <a:lstStyle/>
          <a:p>
            <a:r>
              <a:rPr lang="en-US" sz="1800" dirty="0" smtClean="0">
                <a:solidFill>
                  <a:srgbClr val="0D0D0D"/>
                </a:solidFill>
              </a:rPr>
              <a:t>Router(config-if)#</a:t>
            </a:r>
            <a:endParaRPr lang="en-US" sz="1800" dirty="0">
              <a:solidFill>
                <a:srgbClr val="0D0D0D"/>
              </a:solidFill>
            </a:endParaRPr>
          </a:p>
        </p:txBody>
      </p:sp>
      <p:sp>
        <p:nvSpPr>
          <p:cNvPr id="15" name="Text Placeholder 14"/>
          <p:cNvSpPr>
            <a:spLocks noGrp="1"/>
          </p:cNvSpPr>
          <p:nvPr>
            <p:ph type="body" sz="quarter" idx="11"/>
          </p:nvPr>
        </p:nvSpPr>
        <p:spPr>
          <a:xfrm>
            <a:off x="460852" y="2934930"/>
            <a:ext cx="7745412" cy="377078"/>
          </a:xfrm>
        </p:spPr>
        <p:txBody>
          <a:bodyPr>
            <a:normAutofit/>
          </a:bodyPr>
          <a:lstStyle/>
          <a:p>
            <a:r>
              <a:rPr lang="en-US" sz="1800" dirty="0" smtClean="0">
                <a:solidFill>
                  <a:srgbClr val="0D0D0D"/>
                </a:solidFill>
              </a:rPr>
              <a:t>bandwidth </a:t>
            </a:r>
            <a:r>
              <a:rPr lang="en-US" sz="1800" b="0" i="1" dirty="0" smtClean="0">
                <a:solidFill>
                  <a:srgbClr val="0D0D0D"/>
                </a:solidFill>
              </a:rPr>
              <a:t>kilobits</a:t>
            </a:r>
            <a:endParaRPr lang="en-US" sz="1800" b="0" dirty="0">
              <a:solidFill>
                <a:srgbClr val="0D0D0D"/>
              </a:solidFill>
            </a:endParaRPr>
          </a:p>
        </p:txBody>
      </p:sp>
      <p:sp>
        <p:nvSpPr>
          <p:cNvPr id="7" name="Rectangle 6"/>
          <p:cNvSpPr/>
          <p:nvPr/>
        </p:nvSpPr>
        <p:spPr>
          <a:xfrm>
            <a:off x="266699" y="3353974"/>
            <a:ext cx="8487008" cy="2603277"/>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The </a:t>
            </a:r>
            <a:r>
              <a:rPr lang="en-US" sz="2000" i="1" dirty="0" smtClean="0">
                <a:solidFill>
                  <a:srgbClr val="0D0D0D"/>
                </a:solidFill>
                <a:latin typeface="Courier New" pitchFamily="49" charset="0"/>
                <a:cs typeface="Courier New" pitchFamily="49" charset="0"/>
              </a:rPr>
              <a:t>kilobits</a:t>
            </a:r>
            <a:r>
              <a:rPr lang="en-US" sz="2000" i="1" dirty="0" smtClean="0">
                <a:solidFill>
                  <a:srgbClr val="0D0D0D"/>
                </a:solidFill>
                <a:latin typeface="+mn-lt"/>
              </a:rPr>
              <a:t> </a:t>
            </a:r>
            <a:r>
              <a:rPr lang="en-US" sz="2000" dirty="0" smtClean="0">
                <a:solidFill>
                  <a:srgbClr val="0D0D0D"/>
                </a:solidFill>
                <a:latin typeface="+mn-lt"/>
              </a:rPr>
              <a:t>parameter </a:t>
            </a:r>
            <a:r>
              <a:rPr lang="en-US" sz="2000" dirty="0" smtClean="0">
                <a:solidFill>
                  <a:srgbClr val="0D0D0D"/>
                </a:solidFill>
              </a:rPr>
              <a:t>indicates the intended bandwidth in kbps.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For example, to set the bandwidth to 512,000 bps, use the </a:t>
            </a:r>
            <a:r>
              <a:rPr lang="en-US" sz="2000" b="1" dirty="0" smtClean="0">
                <a:solidFill>
                  <a:srgbClr val="0D0D0D"/>
                </a:solidFill>
                <a:latin typeface="Courier New" pitchFamily="49" charset="0"/>
                <a:cs typeface="Courier New" pitchFamily="49" charset="0"/>
              </a:rPr>
              <a:t>bandwidth 512 </a:t>
            </a:r>
            <a:r>
              <a:rPr lang="en-US" sz="2000" dirty="0" smtClean="0">
                <a:solidFill>
                  <a:srgbClr val="0D0D0D"/>
                </a:solidFill>
                <a:latin typeface="+mn-lt"/>
              </a:rPr>
              <a:t>command.</a:t>
            </a:r>
          </a:p>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The configured bandwidth is used by routing protocols in the metric calculation. </a:t>
            </a:r>
          </a:p>
          <a:p>
            <a:pPr marL="236538" lvl="1"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The command does not actually change the speed of the interface.</a:t>
            </a:r>
          </a:p>
        </p:txBody>
      </p:sp>
    </p:spTree>
    <p:extLst>
      <p:ext uri="{BB962C8B-B14F-4D97-AF65-F5344CB8AC3E}">
        <p14:creationId xmlns:p14="http://schemas.microsoft.com/office/powerpoint/2010/main" xmlns="" val="130156889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17"/>
            <a:ext cx="9008533" cy="1336956"/>
          </a:xfrm>
        </p:spPr>
        <p:txBody>
          <a:bodyPr/>
          <a:lstStyle/>
          <a:p>
            <a:r>
              <a:rPr lang="en-US" sz="3200" dirty="0" smtClean="0"/>
              <a:t>Configuring Single-Area OSPF Example</a:t>
            </a:r>
            <a:endParaRPr lang="en-US" sz="3200" dirty="0"/>
          </a:p>
        </p:txBody>
      </p:sp>
      <p:grpSp>
        <p:nvGrpSpPr>
          <p:cNvPr id="3" name="Group 2"/>
          <p:cNvGrpSpPr/>
          <p:nvPr/>
        </p:nvGrpSpPr>
        <p:grpSpPr>
          <a:xfrm>
            <a:off x="1162689" y="1458461"/>
            <a:ext cx="6592777" cy="1396309"/>
            <a:chOff x="1162689" y="1132402"/>
            <a:chExt cx="6592777" cy="1396309"/>
          </a:xfrm>
        </p:grpSpPr>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89" y="1132402"/>
              <a:ext cx="6592777"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smtClean="0"/>
                <a:t>10.2.1.0 /24</a:t>
              </a:r>
              <a:endParaRPr lang="en-US" sz="1050" dirty="0"/>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smtClean="0"/>
                <a:t>10.64.0.0 /24</a:t>
              </a:r>
              <a:endParaRPr lang="en-US" sz="1050" dirty="0"/>
            </a:p>
          </p:txBody>
        </p:sp>
      </p:grpSp>
      <p:sp>
        <p:nvSpPr>
          <p:cNvPr id="44" name="Text Placeholder 5"/>
          <p:cNvSpPr>
            <a:spLocks/>
          </p:cNvSpPr>
          <p:nvPr/>
        </p:nvSpPr>
        <p:spPr bwMode="auto">
          <a:xfrm>
            <a:off x="145390" y="4156705"/>
            <a:ext cx="4554175" cy="1569167"/>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10.64.0.2 255.255.255.0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address 10.2.1.2 255.255.255.0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a:t>
            </a:r>
            <a:endParaRPr lang="en-US" sz="1100" kern="0" dirty="0">
              <a:latin typeface="Courier New" pitchFamily="49" charset="0"/>
            </a:endParaRPr>
          </a:p>
        </p:txBody>
      </p:sp>
      <p:sp>
        <p:nvSpPr>
          <p:cNvPr id="33" name="Text Placeholder 5"/>
          <p:cNvSpPr>
            <a:spLocks/>
          </p:cNvSpPr>
          <p:nvPr/>
        </p:nvSpPr>
        <p:spPr bwMode="auto">
          <a:xfrm>
            <a:off x="2294823" y="3090717"/>
            <a:ext cx="4298867" cy="893399"/>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ip address 10.64.0.1 255.255.255.0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R1(config-if)# </a:t>
            </a:r>
            <a:r>
              <a:rPr lang="en-US" sz="1100" b="1" kern="0" dirty="0" smtClean="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a:t>
            </a:r>
            <a:endParaRPr lang="en-US" sz="1100" kern="0" dirty="0">
              <a:latin typeface="Courier New" pitchFamily="49" charset="0"/>
            </a:endParaRPr>
          </a:p>
        </p:txBody>
      </p:sp>
      <p:sp>
        <p:nvSpPr>
          <p:cNvPr id="31" name="Text Placeholder 5"/>
          <p:cNvSpPr>
            <a:spLocks/>
          </p:cNvSpPr>
          <p:nvPr/>
        </p:nvSpPr>
        <p:spPr bwMode="auto">
          <a:xfrm>
            <a:off x="4792953" y="4447462"/>
            <a:ext cx="4381254" cy="1145837"/>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 </a:t>
            </a:r>
            <a:r>
              <a:rPr lang="en-US" sz="1100" b="1" kern="0" dirty="0" smtClean="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R3(config-if)# </a:t>
            </a:r>
            <a:r>
              <a:rPr lang="en-US" sz="1100" b="1" kern="0" dirty="0" smtClean="0">
                <a:latin typeface="Courier New" pitchFamily="49" charset="0"/>
              </a:rPr>
              <a:t>ip address 10.2.1.1 255.255.255.0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R3(config-if)# </a:t>
            </a:r>
            <a:r>
              <a:rPr lang="en-US" sz="1100" b="1" kern="0" dirty="0" smtClean="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R3(config-if)# </a:t>
            </a:r>
            <a:r>
              <a:rPr lang="en-US" sz="1100" b="1" kern="0" dirty="0" smtClean="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R3(config-if)# </a:t>
            </a:r>
            <a:r>
              <a:rPr lang="en-US" sz="1100" b="1" kern="0" dirty="0" smtClean="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a:t>
            </a:r>
            <a:endParaRPr lang="en-US" sz="1100" kern="0" dirty="0">
              <a:latin typeface="Courier New" pitchFamily="49" charset="0"/>
            </a:endParaRPr>
          </a:p>
        </p:txBody>
      </p:sp>
    </p:spTree>
    <p:extLst>
      <p:ext uri="{BB962C8B-B14F-4D97-AF65-F5344CB8AC3E}">
        <p14:creationId xmlns:p14="http://schemas.microsoft.com/office/powerpoint/2010/main" xmlns="" val="278745534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70" y="-74276"/>
            <a:ext cx="9149270" cy="1601613"/>
          </a:xfrm>
        </p:spPr>
        <p:txBody>
          <a:bodyPr/>
          <a:lstStyle/>
          <a:p>
            <a:r>
              <a:rPr lang="en-US" sz="3600" dirty="0" smtClean="0"/>
              <a:t>Configuring Single-Area OSPF Example</a:t>
            </a:r>
            <a:endParaRPr lang="en-US" sz="3600" dirty="0"/>
          </a:p>
        </p:txBody>
      </p:sp>
      <p:grpSp>
        <p:nvGrpSpPr>
          <p:cNvPr id="3" name="Group 2"/>
          <p:cNvGrpSpPr/>
          <p:nvPr/>
        </p:nvGrpSpPr>
        <p:grpSpPr>
          <a:xfrm>
            <a:off x="268583" y="1818842"/>
            <a:ext cx="8547871" cy="3868053"/>
            <a:chOff x="268583" y="1132402"/>
            <a:chExt cx="8547871" cy="3868053"/>
          </a:xfrm>
        </p:grpSpPr>
        <p:sp>
          <p:nvSpPr>
            <p:cNvPr id="40" name="Rectangle 39"/>
            <p:cNvSpPr/>
            <p:nvPr/>
          </p:nvSpPr>
          <p:spPr bwMode="auto">
            <a:xfrm>
              <a:off x="1916775" y="4616633"/>
              <a:ext cx="2669822" cy="2088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1" name="Rectangle 40"/>
            <p:cNvSpPr/>
            <p:nvPr/>
          </p:nvSpPr>
          <p:spPr bwMode="auto">
            <a:xfrm>
              <a:off x="1318465" y="4458589"/>
              <a:ext cx="1326443" cy="1749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89" y="1132402"/>
              <a:ext cx="6592777"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smtClean="0"/>
                <a:t>10.2.1.0 /24</a:t>
              </a:r>
              <a:endParaRPr lang="en-US" sz="1050" dirty="0"/>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smtClean="0"/>
                <a:t>10.64.0.0 /24</a:t>
              </a:r>
              <a:endParaRPr lang="en-US" sz="1050" dirty="0"/>
            </a:p>
          </p:txBody>
        </p:sp>
        <p:sp>
          <p:nvSpPr>
            <p:cNvPr id="31" name="Rectangle 30"/>
            <p:cNvSpPr/>
            <p:nvPr/>
          </p:nvSpPr>
          <p:spPr bwMode="auto">
            <a:xfrm>
              <a:off x="1930400" y="2957682"/>
              <a:ext cx="3172178" cy="169334"/>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2" name="Rectangle 31"/>
            <p:cNvSpPr/>
            <p:nvPr/>
          </p:nvSpPr>
          <p:spPr bwMode="auto">
            <a:xfrm>
              <a:off x="1298223" y="2788349"/>
              <a:ext cx="1185333" cy="15804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4" name="Text Placeholder 5"/>
            <p:cNvSpPr>
              <a:spLocks/>
            </p:cNvSpPr>
            <p:nvPr/>
          </p:nvSpPr>
          <p:spPr bwMode="auto">
            <a:xfrm>
              <a:off x="279400" y="2730334"/>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10.0.0.0 0.255.255.255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a:t>
              </a:r>
              <a:endParaRPr lang="en-US" sz="1100" kern="0" dirty="0">
                <a:latin typeface="Courier New" pitchFamily="49" charset="0"/>
              </a:endParaRPr>
            </a:p>
          </p:txBody>
        </p:sp>
        <p:sp>
          <p:nvSpPr>
            <p:cNvPr id="35" name="Rectangle 34"/>
            <p:cNvSpPr/>
            <p:nvPr/>
          </p:nvSpPr>
          <p:spPr bwMode="auto">
            <a:xfrm>
              <a:off x="1310820" y="3543180"/>
              <a:ext cx="1332089" cy="19191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6" name="Rectangle 35"/>
            <p:cNvSpPr/>
            <p:nvPr/>
          </p:nvSpPr>
          <p:spPr bwMode="auto">
            <a:xfrm>
              <a:off x="1920420" y="3723802"/>
              <a:ext cx="2777066" cy="37253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7" name="Text Placeholder 5"/>
            <p:cNvSpPr>
              <a:spLocks/>
            </p:cNvSpPr>
            <p:nvPr/>
          </p:nvSpPr>
          <p:spPr bwMode="auto">
            <a:xfrm>
              <a:off x="272242" y="3509316"/>
              <a:ext cx="8544212" cy="733786"/>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ospf 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10.2.1.2 0.0.0.0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10.64.0.2 0.0.0.0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a:t>
              </a:r>
              <a:endParaRPr lang="en-US" sz="1100" kern="0" dirty="0">
                <a:latin typeface="Courier New" pitchFamily="49" charset="0"/>
              </a:endParaRPr>
            </a:p>
          </p:txBody>
        </p:sp>
        <p:sp>
          <p:nvSpPr>
            <p:cNvPr id="39" name="Text Placeholder 5"/>
            <p:cNvSpPr>
              <a:spLocks/>
            </p:cNvSpPr>
            <p:nvPr/>
          </p:nvSpPr>
          <p:spPr bwMode="auto">
            <a:xfrm>
              <a:off x="268583" y="4419066"/>
              <a:ext cx="8547871" cy="581389"/>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 </a:t>
              </a:r>
              <a:r>
                <a:rPr lang="en-US" sz="1100" b="1" kern="0" dirty="0" smtClean="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R3(config-router)# </a:t>
              </a:r>
              <a:r>
                <a:rPr lang="en-US" sz="1100" b="1" kern="0" dirty="0" smtClean="0">
                  <a:latin typeface="Courier New" pitchFamily="49" charset="0"/>
                </a:rPr>
                <a:t>network 10.2.1.1 0.0.0.0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R3(config-router)#</a:t>
              </a:r>
              <a:endParaRPr lang="en-US" sz="1100" kern="0" dirty="0">
                <a:latin typeface="Courier New" pitchFamily="49" charset="0"/>
              </a:endParaRPr>
            </a:p>
          </p:txBody>
        </p:sp>
      </p:grpSp>
    </p:spTree>
    <p:extLst>
      <p:ext uri="{BB962C8B-B14F-4D97-AF65-F5344CB8AC3E}">
        <p14:creationId xmlns:p14="http://schemas.microsoft.com/office/powerpoint/2010/main" xmlns="" val="343609056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8819"/>
            <a:ext cx="9144000" cy="1336956"/>
          </a:xfrm>
        </p:spPr>
        <p:txBody>
          <a:bodyPr/>
          <a:lstStyle/>
          <a:p>
            <a:r>
              <a:rPr lang="en-US" sz="3600" dirty="0" smtClean="0"/>
              <a:t>Configuring Multi-Area OSPF Example</a:t>
            </a:r>
            <a:endParaRPr lang="en-US" sz="3600" dirty="0"/>
          </a:p>
        </p:txBody>
      </p:sp>
      <p:grpSp>
        <p:nvGrpSpPr>
          <p:cNvPr id="3" name="Group 2"/>
          <p:cNvGrpSpPr/>
          <p:nvPr/>
        </p:nvGrpSpPr>
        <p:grpSpPr>
          <a:xfrm>
            <a:off x="279400" y="1796035"/>
            <a:ext cx="8537054" cy="3969249"/>
            <a:chOff x="279400" y="1126756"/>
            <a:chExt cx="8537054" cy="3969249"/>
          </a:xfrm>
        </p:grpSpPr>
        <p:sp>
          <p:nvSpPr>
            <p:cNvPr id="32" name="Rounded Rectangle 31"/>
            <p:cNvSpPr/>
            <p:nvPr/>
          </p:nvSpPr>
          <p:spPr bwMode="auto">
            <a:xfrm>
              <a:off x="4549422" y="1126756"/>
              <a:ext cx="3206045" cy="13963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132402"/>
              <a:ext cx="3070644"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smtClean="0"/>
                <a:t>10.2.1.0 /24</a:t>
              </a:r>
              <a:endParaRPr lang="en-US" sz="1050" dirty="0"/>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smtClean="0"/>
                <a:t>10.64.0.0 /24</a:t>
              </a:r>
              <a:endParaRPr lang="en-US" sz="1050" dirty="0"/>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smtClean="0"/>
                <a:t>OSPF Area 1</a:t>
              </a:r>
              <a:endParaRPr lang="en-US" sz="1050" b="1" dirty="0"/>
            </a:p>
          </p:txBody>
        </p:sp>
        <p:sp>
          <p:nvSpPr>
            <p:cNvPr id="37" name="Rectangle 36"/>
            <p:cNvSpPr/>
            <p:nvPr/>
          </p:nvSpPr>
          <p:spPr bwMode="auto">
            <a:xfrm>
              <a:off x="1927592" y="4712183"/>
              <a:ext cx="2669822" cy="2088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1" name="Text Placeholder 5"/>
            <p:cNvSpPr>
              <a:spLocks/>
            </p:cNvSpPr>
            <p:nvPr/>
          </p:nvSpPr>
          <p:spPr bwMode="auto">
            <a:xfrm>
              <a:off x="279400" y="2730334"/>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10.0.0.0 0.255.255.255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a:t>
              </a:r>
              <a:endParaRPr lang="en-US" sz="1100" kern="0" dirty="0">
                <a:latin typeface="Courier New" pitchFamily="49" charset="0"/>
              </a:endParaRPr>
            </a:p>
          </p:txBody>
        </p:sp>
        <p:sp>
          <p:nvSpPr>
            <p:cNvPr id="45" name="Rectangle 44"/>
            <p:cNvSpPr/>
            <p:nvPr/>
          </p:nvSpPr>
          <p:spPr bwMode="auto">
            <a:xfrm>
              <a:off x="1938867" y="3758412"/>
              <a:ext cx="2777066" cy="19191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6" name="Text Placeholder 5"/>
            <p:cNvSpPr>
              <a:spLocks/>
            </p:cNvSpPr>
            <p:nvPr/>
          </p:nvSpPr>
          <p:spPr bwMode="auto">
            <a:xfrm>
              <a:off x="279400" y="3566496"/>
              <a:ext cx="8537054" cy="745075"/>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ospf 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10.2.1.2 0.0.0.0 area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10.64.0.2 0.0.0.0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a:t>
              </a: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47" name="Text Placeholder 5"/>
            <p:cNvSpPr>
              <a:spLocks/>
            </p:cNvSpPr>
            <p:nvPr/>
          </p:nvSpPr>
          <p:spPr bwMode="auto">
            <a:xfrm>
              <a:off x="279400" y="4514616"/>
              <a:ext cx="8537054" cy="581389"/>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 </a:t>
              </a:r>
              <a:r>
                <a:rPr lang="en-US" sz="1100" b="1" kern="0" dirty="0" smtClean="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R3(config-router)# </a:t>
              </a:r>
              <a:r>
                <a:rPr lang="en-US" sz="1100" b="1" kern="0" dirty="0" smtClean="0">
                  <a:latin typeface="Courier New" pitchFamily="49" charset="0"/>
                </a:rPr>
                <a:t>network 10.2.1.1 0.0.0.0 area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R3(config-router)#</a:t>
              </a:r>
              <a:endParaRPr lang="en-US" sz="1100" kern="0" dirty="0">
                <a:latin typeface="Courier New" pitchFamily="49" charset="0"/>
              </a:endParaRPr>
            </a:p>
          </p:txBody>
        </p:sp>
      </p:grpSp>
    </p:spTree>
    <p:extLst>
      <p:ext uri="{BB962C8B-B14F-4D97-AF65-F5344CB8AC3E}">
        <p14:creationId xmlns:p14="http://schemas.microsoft.com/office/powerpoint/2010/main" xmlns="" val="294480039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146" y="107576"/>
            <a:ext cx="9023854" cy="1042217"/>
          </a:xfrm>
        </p:spPr>
        <p:txBody>
          <a:bodyPr/>
          <a:lstStyle/>
          <a:p>
            <a:r>
              <a:rPr lang="en-US" sz="3200" dirty="0" smtClean="0"/>
              <a:t>Alternate Multi-Area OSPF Configuration</a:t>
            </a:r>
            <a:endParaRPr lang="en-US" sz="3200" dirty="0"/>
          </a:p>
        </p:txBody>
      </p:sp>
      <p:grpSp>
        <p:nvGrpSpPr>
          <p:cNvPr id="3" name="Group 2"/>
          <p:cNvGrpSpPr/>
          <p:nvPr/>
        </p:nvGrpSpPr>
        <p:grpSpPr>
          <a:xfrm>
            <a:off x="279400" y="1338334"/>
            <a:ext cx="8537054" cy="4637990"/>
            <a:chOff x="279400" y="1126756"/>
            <a:chExt cx="8537054" cy="4637990"/>
          </a:xfrm>
        </p:grpSpPr>
        <p:sp>
          <p:nvSpPr>
            <p:cNvPr id="36" name="Rectangle 35"/>
            <p:cNvSpPr/>
            <p:nvPr/>
          </p:nvSpPr>
          <p:spPr bwMode="auto">
            <a:xfrm>
              <a:off x="1278469" y="3660598"/>
              <a:ext cx="1569158" cy="21449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2" name="Rounded Rectangle 31"/>
            <p:cNvSpPr/>
            <p:nvPr/>
          </p:nvSpPr>
          <p:spPr bwMode="auto">
            <a:xfrm>
              <a:off x="4549422" y="1126756"/>
              <a:ext cx="3206045" cy="13963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132402"/>
              <a:ext cx="3070644"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smtClean="0"/>
                <a:t>10.2.1.0 /24</a:t>
              </a:r>
              <a:endParaRPr lang="en-US" sz="1050" dirty="0"/>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smtClean="0"/>
                <a:t>10.64.0.0 /24</a:t>
              </a:r>
              <a:endParaRPr lang="en-US" sz="1050" dirty="0"/>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smtClean="0"/>
                <a:t>OSPF Area 1</a:t>
              </a:r>
              <a:endParaRPr lang="en-US" sz="1050" b="1" dirty="0"/>
            </a:p>
          </p:txBody>
        </p:sp>
        <p:sp>
          <p:nvSpPr>
            <p:cNvPr id="37" name="Rectangle 36"/>
            <p:cNvSpPr/>
            <p:nvPr/>
          </p:nvSpPr>
          <p:spPr bwMode="auto">
            <a:xfrm>
              <a:off x="1927592" y="5380924"/>
              <a:ext cx="2669822" cy="2088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1" name="Text Placeholder 5"/>
            <p:cNvSpPr>
              <a:spLocks/>
            </p:cNvSpPr>
            <p:nvPr/>
          </p:nvSpPr>
          <p:spPr bwMode="auto">
            <a:xfrm>
              <a:off x="279400" y="2730334"/>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 </a:t>
              </a:r>
              <a:r>
                <a:rPr lang="en-US" sz="1100" b="1" kern="0" dirty="0" smtClean="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 </a:t>
              </a:r>
              <a:r>
                <a:rPr lang="en-US" sz="1100" b="1" kern="0" dirty="0" smtClean="0">
                  <a:latin typeface="Courier New" pitchFamily="49" charset="0"/>
                </a:rPr>
                <a:t>network 10.0.0.0 0.255.255.255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R1(config-router)#</a:t>
              </a:r>
              <a:endParaRPr lang="en-US" sz="1100" kern="0" dirty="0">
                <a:latin typeface="Courier New" pitchFamily="49" charset="0"/>
              </a:endParaRPr>
            </a:p>
          </p:txBody>
        </p:sp>
        <p:sp>
          <p:nvSpPr>
            <p:cNvPr id="43" name="Rectangle 42"/>
            <p:cNvSpPr/>
            <p:nvPr/>
          </p:nvSpPr>
          <p:spPr bwMode="auto">
            <a:xfrm>
              <a:off x="1588914" y="3824287"/>
              <a:ext cx="1569158" cy="21449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46" name="Text Placeholder 5"/>
            <p:cNvSpPr>
              <a:spLocks/>
            </p:cNvSpPr>
            <p:nvPr/>
          </p:nvSpPr>
          <p:spPr bwMode="auto">
            <a:xfrm>
              <a:off x="279400" y="3621088"/>
              <a:ext cx="8537054" cy="1320808"/>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ip ospf 50 area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R2(config-if)# </a:t>
              </a:r>
              <a:r>
                <a:rPr lang="en-US" sz="1100" b="1" kern="0" dirty="0" smtClean="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 </a:t>
              </a:r>
              <a:r>
                <a:rPr lang="en-US" sz="1100" b="1" kern="0" dirty="0" smtClean="0">
                  <a:latin typeface="Courier New" pitchFamily="49" charset="0"/>
                </a:rPr>
                <a:t>router ospf 50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 </a:t>
              </a:r>
              <a:r>
                <a:rPr lang="en-US" sz="1100" b="1" kern="0" dirty="0" smtClean="0">
                  <a:latin typeface="Courier New" pitchFamily="49" charset="0"/>
                </a:rPr>
                <a:t>network 10.64.0.2 0.0.0.0 area 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R2(config-router)#</a:t>
              </a: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47" name="Text Placeholder 5"/>
            <p:cNvSpPr>
              <a:spLocks/>
            </p:cNvSpPr>
            <p:nvPr/>
          </p:nvSpPr>
          <p:spPr bwMode="auto">
            <a:xfrm>
              <a:off x="279400" y="5183357"/>
              <a:ext cx="8537054" cy="581389"/>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 </a:t>
              </a:r>
              <a:r>
                <a:rPr lang="en-US" sz="1100" b="1" kern="0" dirty="0" smtClean="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R3(config-router)# </a:t>
              </a:r>
              <a:r>
                <a:rPr lang="en-US" sz="1100" b="1" kern="0" dirty="0" smtClean="0">
                  <a:latin typeface="Courier New" pitchFamily="49" charset="0"/>
                </a:rPr>
                <a:t>network 10.2.1.1 0.0.0.0 area 1</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R3(config-router)#</a:t>
              </a:r>
              <a:endParaRPr lang="en-US" sz="1100" kern="0" dirty="0">
                <a:latin typeface="Courier New" pitchFamily="49" charset="0"/>
              </a:endParaRPr>
            </a:p>
          </p:txBody>
        </p:sp>
      </p:grpSp>
    </p:spTree>
    <p:extLst>
      <p:ext uri="{BB962C8B-B14F-4D97-AF65-F5344CB8AC3E}">
        <p14:creationId xmlns:p14="http://schemas.microsoft.com/office/powerpoint/2010/main" xmlns="" val="326418079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6"/>
          <p:cNvSpPr>
            <a:spLocks noGrp="1" noChangeArrowheads="1"/>
          </p:cNvSpPr>
          <p:nvPr>
            <p:ph type="title"/>
          </p:nvPr>
        </p:nvSpPr>
        <p:spPr>
          <a:xfrm>
            <a:off x="549275" y="45042"/>
            <a:ext cx="8042276" cy="1336956"/>
          </a:xfrm>
        </p:spPr>
        <p:txBody>
          <a:bodyPr/>
          <a:lstStyle/>
          <a:p>
            <a:r>
              <a:rPr lang="en-US" sz="3200" dirty="0" smtClean="0"/>
              <a:t>OSPF Router ID</a:t>
            </a:r>
          </a:p>
        </p:txBody>
      </p:sp>
      <p:sp>
        <p:nvSpPr>
          <p:cNvPr id="1266695" name="Rectangle 7"/>
          <p:cNvSpPr>
            <a:spLocks noGrp="1" noChangeArrowheads="1"/>
          </p:cNvSpPr>
          <p:nvPr>
            <p:ph idx="1"/>
          </p:nvPr>
        </p:nvSpPr>
        <p:spPr/>
        <p:txBody>
          <a:bodyPr>
            <a:normAutofit/>
          </a:bodyPr>
          <a:lstStyle/>
          <a:p>
            <a:r>
              <a:rPr lang="en-US" dirty="0" smtClean="0">
                <a:solidFill>
                  <a:srgbClr val="0D0D0D"/>
                </a:solidFill>
              </a:rPr>
              <a:t>A router is known to OSPF by the OSPF router ID number.</a:t>
            </a:r>
          </a:p>
          <a:p>
            <a:pPr lvl="1"/>
            <a:r>
              <a:rPr lang="en-US" dirty="0" err="1" smtClean="0">
                <a:solidFill>
                  <a:srgbClr val="0D0D0D"/>
                </a:solidFill>
              </a:rPr>
              <a:t>LSDBs</a:t>
            </a:r>
            <a:r>
              <a:rPr lang="en-US" dirty="0" smtClean="0">
                <a:solidFill>
                  <a:srgbClr val="0D0D0D"/>
                </a:solidFill>
              </a:rPr>
              <a:t> use the OSPF router ID to differentiate one router from the next.</a:t>
            </a:r>
          </a:p>
          <a:p>
            <a:r>
              <a:rPr lang="en-US" dirty="0" smtClean="0">
                <a:solidFill>
                  <a:srgbClr val="0D0D0D"/>
                </a:solidFill>
              </a:rPr>
              <a:t>By default, the router ID is the highest IP address on an active interface at the moment of OSPF process startup.</a:t>
            </a:r>
          </a:p>
          <a:p>
            <a:pPr lvl="1"/>
            <a:r>
              <a:rPr lang="en-US" dirty="0" smtClean="0">
                <a:solidFill>
                  <a:srgbClr val="0D0D0D"/>
                </a:solidFill>
              </a:rPr>
              <a:t>However, for stability reason, it is recommended that  the</a:t>
            </a:r>
            <a:r>
              <a:rPr lang="en-US" b="1" dirty="0" smtClean="0">
                <a:solidFill>
                  <a:srgbClr val="0D0D0D"/>
                </a:solidFill>
                <a:latin typeface="Courier New" pitchFamily="49" charset="0"/>
                <a:cs typeface="Courier New" pitchFamily="49" charset="0"/>
              </a:rPr>
              <a:t> router-id </a:t>
            </a:r>
            <a:r>
              <a:rPr lang="en-US" dirty="0" smtClean="0">
                <a:solidFill>
                  <a:srgbClr val="0D0D0D"/>
                </a:solidFill>
              </a:rPr>
              <a:t>command or a loopback interface be configured.</a:t>
            </a:r>
          </a:p>
        </p:txBody>
      </p:sp>
    </p:spTree>
    <p:extLst>
      <p:ext uri="{BB962C8B-B14F-4D97-AF65-F5344CB8AC3E}">
        <p14:creationId xmlns:p14="http://schemas.microsoft.com/office/powerpoint/2010/main" xmlns="" val="25127734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2246762" y="155792"/>
            <a:ext cx="4874477" cy="973573"/>
          </a:xfrm>
        </p:spPr>
        <p:txBody>
          <a:bodyPr/>
          <a:lstStyle/>
          <a:p>
            <a:pPr eaLnBrk="1" hangingPunct="1"/>
            <a:r>
              <a:rPr lang="en-US" sz="3200" dirty="0" smtClean="0"/>
              <a:t>OSPF Router ID</a:t>
            </a:r>
          </a:p>
        </p:txBody>
      </p:sp>
      <p:sp>
        <p:nvSpPr>
          <p:cNvPr id="56323" name="AutoShape 4"/>
          <p:cNvSpPr>
            <a:spLocks noChangeArrowheads="1"/>
          </p:cNvSpPr>
          <p:nvPr/>
        </p:nvSpPr>
        <p:spPr bwMode="auto">
          <a:xfrm>
            <a:off x="3366198" y="1314450"/>
            <a:ext cx="1581150" cy="1581150"/>
          </a:xfrm>
          <a:prstGeom prst="flowChartDecision">
            <a:avLst/>
          </a:prstGeom>
          <a:solidFill>
            <a:schemeClr val="accent1"/>
          </a:solidFill>
          <a:ln w="9525" algn="ctr">
            <a:solidFill>
              <a:schemeClr val="tx2"/>
            </a:solidFill>
            <a:miter lim="800000"/>
            <a:headEnd/>
            <a:tailEnd/>
          </a:ln>
        </p:spPr>
        <p:txBody>
          <a:bodyPr wrap="none" lIns="0" tIns="0" rIns="0" bIns="0" anchor="ctr" anchorCtr="1"/>
          <a:lstStyle/>
          <a:p>
            <a:pPr defTabSz="814388"/>
            <a:r>
              <a:rPr lang="en-US" sz="1400">
                <a:solidFill>
                  <a:schemeClr val="bg1"/>
                </a:solidFill>
              </a:rPr>
              <a:t>Router ID </a:t>
            </a:r>
          </a:p>
          <a:p>
            <a:pPr defTabSz="814388"/>
            <a:r>
              <a:rPr lang="en-US" sz="1400">
                <a:solidFill>
                  <a:schemeClr val="bg1"/>
                </a:solidFill>
              </a:rPr>
              <a:t>explicitly </a:t>
            </a:r>
          </a:p>
          <a:p>
            <a:pPr defTabSz="814388"/>
            <a:r>
              <a:rPr lang="en-US" sz="1400">
                <a:solidFill>
                  <a:schemeClr val="bg1"/>
                </a:solidFill>
              </a:rPr>
              <a:t>configured?</a:t>
            </a:r>
          </a:p>
        </p:txBody>
      </p:sp>
      <p:sp>
        <p:nvSpPr>
          <p:cNvPr id="1354763" name="AutoShape 11"/>
          <p:cNvSpPr>
            <a:spLocks noChangeArrowheads="1"/>
          </p:cNvSpPr>
          <p:nvPr/>
        </p:nvSpPr>
        <p:spPr bwMode="auto">
          <a:xfrm>
            <a:off x="5813237" y="1823508"/>
            <a:ext cx="1430337" cy="568325"/>
          </a:xfrm>
          <a:prstGeom prst="flowChartAlternateProcess">
            <a:avLst/>
          </a:prstGeom>
          <a:solidFill>
            <a:schemeClr val="accent1"/>
          </a:solidFill>
          <a:ln w="9525" algn="ctr">
            <a:solidFill>
              <a:schemeClr val="tx2"/>
            </a:solidFill>
            <a:miter lim="800000"/>
            <a:headEnd/>
            <a:tailEnd/>
          </a:ln>
        </p:spPr>
        <p:txBody>
          <a:bodyPr wrap="none" lIns="82124" tIns="41061" rIns="82124" bIns="41061" anchor="ctr">
            <a:spAutoFit/>
          </a:bodyPr>
          <a:lstStyle/>
          <a:p>
            <a:pPr defTabSz="814388"/>
            <a:r>
              <a:rPr lang="en-US" sz="1600">
                <a:solidFill>
                  <a:schemeClr val="bg1"/>
                </a:solidFill>
              </a:rPr>
              <a:t>Use that as </a:t>
            </a:r>
          </a:p>
          <a:p>
            <a:pPr defTabSz="814388"/>
            <a:r>
              <a:rPr lang="en-US" sz="1600">
                <a:solidFill>
                  <a:schemeClr val="bg1"/>
                </a:solidFill>
              </a:rPr>
              <a:t>the Router-ID</a:t>
            </a:r>
          </a:p>
        </p:txBody>
      </p:sp>
      <p:sp>
        <p:nvSpPr>
          <p:cNvPr id="1354757" name="Rectangle 5"/>
          <p:cNvSpPr>
            <a:spLocks noChangeArrowheads="1"/>
          </p:cNvSpPr>
          <p:nvPr/>
        </p:nvSpPr>
        <p:spPr bwMode="auto">
          <a:xfrm>
            <a:off x="4985096" y="1788583"/>
            <a:ext cx="681038" cy="239713"/>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dirty="0">
                <a:effectLst>
                  <a:outerShdw blurRad="38100" dist="38100" dir="2700000" algn="tl">
                    <a:srgbClr val="C0C0C0"/>
                  </a:outerShdw>
                </a:effectLst>
                <a:latin typeface="Arial" charset="0"/>
              </a:rPr>
              <a:t>Yes</a:t>
            </a:r>
          </a:p>
        </p:txBody>
      </p:sp>
      <p:cxnSp>
        <p:nvCxnSpPr>
          <p:cNvPr id="56338" name="AutoShape 13"/>
          <p:cNvCxnSpPr>
            <a:cxnSpLocks noChangeShapeType="1"/>
            <a:stCxn id="56323" idx="3"/>
            <a:endCxn id="1354763" idx="1"/>
          </p:cNvCxnSpPr>
          <p:nvPr/>
        </p:nvCxnSpPr>
        <p:spPr bwMode="auto">
          <a:xfrm>
            <a:off x="4947348" y="2105025"/>
            <a:ext cx="865889" cy="2646"/>
          </a:xfrm>
          <a:prstGeom prst="bentConnector3">
            <a:avLst>
              <a:gd name="adj1" fmla="val 50000"/>
            </a:avLst>
          </a:prstGeom>
          <a:noFill/>
          <a:ln w="38100">
            <a:solidFill>
              <a:schemeClr val="tx1"/>
            </a:solidFill>
            <a:miter lim="800000"/>
            <a:headEnd/>
            <a:tailEnd type="triangle" w="med" len="med"/>
          </a:ln>
        </p:spPr>
      </p:cxnSp>
      <p:sp>
        <p:nvSpPr>
          <p:cNvPr id="1354759" name="Rectangle 7"/>
          <p:cNvSpPr>
            <a:spLocks noChangeArrowheads="1"/>
          </p:cNvSpPr>
          <p:nvPr/>
        </p:nvSpPr>
        <p:spPr bwMode="auto">
          <a:xfrm>
            <a:off x="2755540" y="1876601"/>
            <a:ext cx="681038" cy="239712"/>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dirty="0">
                <a:effectLst>
                  <a:outerShdw blurRad="38100" dist="38100" dir="2700000" algn="tl">
                    <a:srgbClr val="C0C0C0"/>
                  </a:outerShdw>
                </a:effectLst>
                <a:latin typeface="Arial" charset="0"/>
              </a:rPr>
              <a:t>No</a:t>
            </a:r>
          </a:p>
        </p:txBody>
      </p:sp>
      <p:sp>
        <p:nvSpPr>
          <p:cNvPr id="56335" name="AutoShape 8"/>
          <p:cNvSpPr>
            <a:spLocks noChangeArrowheads="1"/>
          </p:cNvSpPr>
          <p:nvPr/>
        </p:nvSpPr>
        <p:spPr bwMode="auto">
          <a:xfrm>
            <a:off x="1293276" y="3181350"/>
            <a:ext cx="1581150" cy="1581150"/>
          </a:xfrm>
          <a:prstGeom prst="flowChartDecision">
            <a:avLst/>
          </a:prstGeom>
          <a:solidFill>
            <a:schemeClr val="accent1"/>
          </a:solidFill>
          <a:ln w="9525" algn="ctr">
            <a:solidFill>
              <a:schemeClr val="tx2"/>
            </a:solidFill>
            <a:miter lim="800000"/>
            <a:headEnd/>
            <a:tailEnd/>
          </a:ln>
        </p:spPr>
        <p:txBody>
          <a:bodyPr wrap="none" lIns="0" tIns="0" rIns="0" bIns="0" anchor="ctr" anchorCtr="1"/>
          <a:lstStyle/>
          <a:p>
            <a:pPr defTabSz="814388"/>
            <a:r>
              <a:rPr lang="en-US" sz="1400">
                <a:solidFill>
                  <a:schemeClr val="bg1"/>
                </a:solidFill>
              </a:rPr>
              <a:t>Loopback </a:t>
            </a:r>
          </a:p>
          <a:p>
            <a:pPr defTabSz="814388"/>
            <a:r>
              <a:rPr lang="en-US" sz="1400">
                <a:solidFill>
                  <a:schemeClr val="bg1"/>
                </a:solidFill>
              </a:rPr>
              <a:t>interface </a:t>
            </a:r>
          </a:p>
          <a:p>
            <a:pPr defTabSz="814388"/>
            <a:r>
              <a:rPr lang="en-US" sz="1400">
                <a:solidFill>
                  <a:schemeClr val="bg1"/>
                </a:solidFill>
              </a:rPr>
              <a:t>configured?</a:t>
            </a:r>
          </a:p>
        </p:txBody>
      </p:sp>
      <p:cxnSp>
        <p:nvCxnSpPr>
          <p:cNvPr id="56336" name="AutoShape 14"/>
          <p:cNvCxnSpPr>
            <a:cxnSpLocks noChangeShapeType="1"/>
            <a:stCxn id="56323" idx="1"/>
            <a:endCxn id="56335" idx="0"/>
          </p:cNvCxnSpPr>
          <p:nvPr/>
        </p:nvCxnSpPr>
        <p:spPr bwMode="auto">
          <a:xfrm rot="10800000" flipV="1">
            <a:off x="2083852" y="2105024"/>
            <a:ext cx="1282347" cy="1076325"/>
          </a:xfrm>
          <a:prstGeom prst="bentConnector2">
            <a:avLst/>
          </a:prstGeom>
          <a:noFill/>
          <a:ln w="38100">
            <a:solidFill>
              <a:schemeClr val="tx1"/>
            </a:solidFill>
            <a:miter lim="800000"/>
            <a:headEnd/>
            <a:tailEnd type="triangle" w="med" len="med"/>
          </a:ln>
        </p:spPr>
      </p:cxnSp>
      <p:cxnSp>
        <p:nvCxnSpPr>
          <p:cNvPr id="56332" name="AutoShape 15"/>
          <p:cNvCxnSpPr>
            <a:cxnSpLocks noChangeShapeType="1"/>
            <a:stCxn id="56335" idx="3"/>
            <a:endCxn id="19" idx="1"/>
          </p:cNvCxnSpPr>
          <p:nvPr/>
        </p:nvCxnSpPr>
        <p:spPr bwMode="auto">
          <a:xfrm flipV="1">
            <a:off x="2874426" y="3969985"/>
            <a:ext cx="2273289" cy="1940"/>
          </a:xfrm>
          <a:prstGeom prst="straightConnector1">
            <a:avLst/>
          </a:prstGeom>
          <a:noFill/>
          <a:ln w="38100">
            <a:solidFill>
              <a:schemeClr val="tx1"/>
            </a:solidFill>
            <a:round/>
            <a:headEnd/>
            <a:tailEnd type="triangle" w="med" len="med"/>
          </a:ln>
        </p:spPr>
      </p:cxnSp>
      <p:sp>
        <p:nvSpPr>
          <p:cNvPr id="1354770" name="Rectangle 18"/>
          <p:cNvSpPr>
            <a:spLocks noChangeArrowheads="1"/>
          </p:cNvSpPr>
          <p:nvPr/>
        </p:nvSpPr>
        <p:spPr bwMode="auto">
          <a:xfrm>
            <a:off x="2852201" y="3632200"/>
            <a:ext cx="681038" cy="239713"/>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a:effectLst>
                  <a:outerShdw blurRad="38100" dist="38100" dir="2700000" algn="tl">
                    <a:srgbClr val="C0C0C0"/>
                  </a:outerShdw>
                </a:effectLst>
                <a:latin typeface="Arial" charset="0"/>
              </a:rPr>
              <a:t>Yes</a:t>
            </a:r>
          </a:p>
        </p:txBody>
      </p:sp>
      <p:sp>
        <p:nvSpPr>
          <p:cNvPr id="1354772" name="Rectangle 20"/>
          <p:cNvSpPr>
            <a:spLocks noChangeArrowheads="1"/>
          </p:cNvSpPr>
          <p:nvPr/>
        </p:nvSpPr>
        <p:spPr bwMode="auto">
          <a:xfrm>
            <a:off x="2122304" y="4738688"/>
            <a:ext cx="681038" cy="239712"/>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dirty="0">
                <a:effectLst>
                  <a:outerShdw blurRad="38100" dist="38100" dir="2700000" algn="tl">
                    <a:srgbClr val="C0C0C0"/>
                  </a:outerShdw>
                </a:effectLst>
                <a:latin typeface="Arial" charset="0"/>
              </a:rPr>
              <a:t>No</a:t>
            </a:r>
          </a:p>
        </p:txBody>
      </p:sp>
      <p:sp>
        <p:nvSpPr>
          <p:cNvPr id="56330" name="AutoShape 27"/>
          <p:cNvSpPr>
            <a:spLocks noChangeArrowheads="1"/>
          </p:cNvSpPr>
          <p:nvPr/>
        </p:nvSpPr>
        <p:spPr bwMode="auto">
          <a:xfrm>
            <a:off x="5159015" y="5098001"/>
            <a:ext cx="2335225" cy="582093"/>
          </a:xfrm>
          <a:prstGeom prst="flowChartAlternateProcess">
            <a:avLst/>
          </a:prstGeom>
          <a:solidFill>
            <a:schemeClr val="accent1"/>
          </a:solidFill>
          <a:ln w="9525" algn="ctr">
            <a:solidFill>
              <a:schemeClr val="tx2"/>
            </a:solidFill>
            <a:miter lim="800000"/>
            <a:headEnd/>
            <a:tailEnd/>
          </a:ln>
        </p:spPr>
        <p:txBody>
          <a:bodyPr wrap="square" lIns="82124" tIns="41061" rIns="82124" bIns="41061" anchor="ctr">
            <a:spAutoFit/>
          </a:bodyPr>
          <a:lstStyle/>
          <a:p>
            <a:pPr defTabSz="814388"/>
            <a:r>
              <a:rPr lang="en-US" sz="1600">
                <a:solidFill>
                  <a:schemeClr val="bg1"/>
                </a:solidFill>
              </a:rPr>
              <a:t>Use the highest active </a:t>
            </a:r>
          </a:p>
          <a:p>
            <a:pPr defTabSz="814388"/>
            <a:r>
              <a:rPr lang="en-US" sz="1600">
                <a:solidFill>
                  <a:schemeClr val="bg1"/>
                </a:solidFill>
              </a:rPr>
              <a:t>configured IP address</a:t>
            </a:r>
          </a:p>
        </p:txBody>
      </p:sp>
      <p:sp>
        <p:nvSpPr>
          <p:cNvPr id="19" name="AutoShape 11"/>
          <p:cNvSpPr>
            <a:spLocks noChangeArrowheads="1"/>
          </p:cNvSpPr>
          <p:nvPr/>
        </p:nvSpPr>
        <p:spPr bwMode="auto">
          <a:xfrm>
            <a:off x="5147715" y="3556352"/>
            <a:ext cx="2343850" cy="827266"/>
          </a:xfrm>
          <a:prstGeom prst="flowChartAlternateProcess">
            <a:avLst/>
          </a:prstGeom>
          <a:solidFill>
            <a:schemeClr val="accent1"/>
          </a:solidFill>
          <a:ln w="9525" algn="ctr">
            <a:solidFill>
              <a:schemeClr val="tx2"/>
            </a:solidFill>
            <a:miter lim="800000"/>
            <a:headEnd/>
            <a:tailEnd/>
          </a:ln>
        </p:spPr>
        <p:txBody>
          <a:bodyPr wrap="square" lIns="82124" tIns="41061" rIns="82124" bIns="41061" anchor="ctr">
            <a:spAutoFit/>
          </a:bodyPr>
          <a:lstStyle/>
          <a:p>
            <a:pPr defTabSz="814388"/>
            <a:r>
              <a:rPr lang="en-US" sz="1600" dirty="0">
                <a:solidFill>
                  <a:schemeClr val="bg1"/>
                </a:solidFill>
              </a:rPr>
              <a:t>Use </a:t>
            </a:r>
            <a:r>
              <a:rPr lang="en-US" sz="1600" dirty="0" smtClean="0">
                <a:solidFill>
                  <a:schemeClr val="bg1"/>
                </a:solidFill>
              </a:rPr>
              <a:t>the highest configured loopback IP address</a:t>
            </a:r>
            <a:endParaRPr lang="en-US" sz="1600" dirty="0">
              <a:solidFill>
                <a:schemeClr val="bg1"/>
              </a:solidFill>
            </a:endParaRPr>
          </a:p>
        </p:txBody>
      </p:sp>
      <p:cxnSp>
        <p:nvCxnSpPr>
          <p:cNvPr id="33" name="AutoShape 14"/>
          <p:cNvCxnSpPr>
            <a:cxnSpLocks noChangeShapeType="1"/>
            <a:stCxn id="56335" idx="2"/>
            <a:endCxn id="56330" idx="1"/>
          </p:cNvCxnSpPr>
          <p:nvPr/>
        </p:nvCxnSpPr>
        <p:spPr bwMode="auto">
          <a:xfrm rot="16200000" flipH="1">
            <a:off x="3308159" y="3538192"/>
            <a:ext cx="626548" cy="3075164"/>
          </a:xfrm>
          <a:prstGeom prst="bentConnector2">
            <a:avLst/>
          </a:prstGeom>
          <a:noFill/>
          <a:ln w="38100">
            <a:solidFill>
              <a:schemeClr val="tx1"/>
            </a:solidFill>
            <a:miter lim="800000"/>
            <a:headEnd/>
            <a:tailEnd type="triangle" w="med" len="med"/>
          </a:ln>
        </p:spPr>
      </p:cxnSp>
    </p:spTree>
    <p:extLst>
      <p:ext uri="{BB962C8B-B14F-4D97-AF65-F5344CB8AC3E}">
        <p14:creationId xmlns:p14="http://schemas.microsoft.com/office/powerpoint/2010/main" xmlns="" val="157801702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64154" y="534713"/>
            <a:ext cx="8532159" cy="620712"/>
          </a:xfrm>
        </p:spPr>
        <p:txBody>
          <a:bodyPr/>
          <a:lstStyle/>
          <a:p>
            <a:r>
              <a:rPr lang="en-US" sz="3200" dirty="0" smtClean="0"/>
              <a:t>Define the Router ID</a:t>
            </a:r>
            <a:endParaRPr lang="en-US" sz="3200" dirty="0"/>
          </a:p>
        </p:txBody>
      </p:sp>
      <p:sp>
        <p:nvSpPr>
          <p:cNvPr id="13" name="Content Placeholder 12"/>
          <p:cNvSpPr>
            <a:spLocks noGrp="1"/>
          </p:cNvSpPr>
          <p:nvPr>
            <p:ph idx="1"/>
          </p:nvPr>
        </p:nvSpPr>
        <p:spPr>
          <a:xfrm>
            <a:off x="279400" y="1535301"/>
            <a:ext cx="8316913" cy="491994"/>
          </a:xfrm>
        </p:spPr>
        <p:txBody>
          <a:bodyPr>
            <a:normAutofit/>
          </a:bodyPr>
          <a:lstStyle/>
          <a:p>
            <a:r>
              <a:rPr lang="en-US" dirty="0" smtClean="0">
                <a:solidFill>
                  <a:srgbClr val="0D0D0D"/>
                </a:solidFill>
              </a:rPr>
              <a:t>Assign a specific router ID to the router.</a:t>
            </a:r>
            <a:endParaRPr lang="en-US" dirty="0">
              <a:solidFill>
                <a:srgbClr val="0D0D0D"/>
              </a:solidFill>
            </a:endParaRPr>
          </a:p>
        </p:txBody>
      </p:sp>
      <p:sp>
        <p:nvSpPr>
          <p:cNvPr id="14" name="Text Placeholder 13"/>
          <p:cNvSpPr>
            <a:spLocks noGrp="1"/>
          </p:cNvSpPr>
          <p:nvPr>
            <p:ph type="body" sz="quarter" idx="10"/>
          </p:nvPr>
        </p:nvSpPr>
        <p:spPr>
          <a:xfrm>
            <a:off x="613533" y="2054683"/>
            <a:ext cx="7745412" cy="377078"/>
          </a:xfrm>
        </p:spPr>
        <p:txBody>
          <a:bodyPr>
            <a:normAutofit/>
          </a:bodyPr>
          <a:lstStyle/>
          <a:p>
            <a:r>
              <a:rPr lang="en-US" sz="1800" dirty="0" smtClean="0">
                <a:solidFill>
                  <a:srgbClr val="0D0D0D"/>
                </a:solidFill>
              </a:rPr>
              <a:t>Router(config-router)#</a:t>
            </a:r>
            <a:endParaRPr lang="en-US" sz="1800" dirty="0">
              <a:solidFill>
                <a:srgbClr val="0D0D0D"/>
              </a:solidFill>
            </a:endParaRPr>
          </a:p>
        </p:txBody>
      </p:sp>
      <p:sp>
        <p:nvSpPr>
          <p:cNvPr id="15" name="Text Placeholder 14"/>
          <p:cNvSpPr>
            <a:spLocks noGrp="1"/>
          </p:cNvSpPr>
          <p:nvPr>
            <p:ph type="body" sz="quarter" idx="11"/>
          </p:nvPr>
        </p:nvSpPr>
        <p:spPr>
          <a:xfrm>
            <a:off x="615326" y="2703808"/>
            <a:ext cx="7745412" cy="377078"/>
          </a:xfrm>
        </p:spPr>
        <p:txBody>
          <a:bodyPr>
            <a:normAutofit/>
          </a:bodyPr>
          <a:lstStyle/>
          <a:p>
            <a:r>
              <a:rPr lang="en-US" sz="1800" dirty="0" smtClean="0">
                <a:solidFill>
                  <a:srgbClr val="0D0D0D"/>
                </a:solidFill>
              </a:rPr>
              <a:t>router-id </a:t>
            </a:r>
            <a:r>
              <a:rPr lang="en-US" sz="1800" b="0" i="1" dirty="0" smtClean="0">
                <a:solidFill>
                  <a:srgbClr val="0D0D0D"/>
                </a:solidFill>
              </a:rPr>
              <a:t>ip-address</a:t>
            </a:r>
            <a:endParaRPr lang="en-US" sz="1800" b="0" dirty="0">
              <a:solidFill>
                <a:srgbClr val="0D0D0D"/>
              </a:solidFill>
            </a:endParaRPr>
          </a:p>
        </p:txBody>
      </p:sp>
      <p:sp>
        <p:nvSpPr>
          <p:cNvPr id="7" name="Rectangle 6"/>
          <p:cNvSpPr/>
          <p:nvPr/>
        </p:nvSpPr>
        <p:spPr>
          <a:xfrm>
            <a:off x="266699" y="3312624"/>
            <a:ext cx="8487008" cy="3046988"/>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latin typeface="+mn-lt"/>
              </a:rPr>
              <a:t>Any unique arbitrary 32-bit value in an IP address format (dotted decimal) can be used.</a:t>
            </a:r>
          </a:p>
          <a:p>
            <a:pPr marL="236538" lvl="1"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rPr>
              <a:t>If this command is used on an OSPF process that is already active, then the new router ID takes effect:</a:t>
            </a:r>
          </a:p>
          <a:p>
            <a:pPr marL="693738" lvl="2"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rPr>
              <a:t>After the next router reload.</a:t>
            </a:r>
          </a:p>
          <a:p>
            <a:pPr marL="693738" lvl="2" indent="-236538" algn="l" defTabSz="814388" eaLnBrk="1" hangingPunct="1">
              <a:lnSpc>
                <a:spcPct val="95000"/>
              </a:lnSpc>
              <a:spcBef>
                <a:spcPct val="50000"/>
              </a:spcBef>
              <a:buClr>
                <a:srgbClr val="708CA1"/>
              </a:buClr>
              <a:buFont typeface="Wingdings" pitchFamily="2" charset="2"/>
              <a:buChar char="§"/>
            </a:pPr>
            <a:r>
              <a:rPr lang="en-US" sz="2000" dirty="0" smtClean="0">
                <a:solidFill>
                  <a:srgbClr val="0D0D0D"/>
                </a:solidFill>
              </a:rPr>
              <a:t>After a manual restarting of the OSPF process using the</a:t>
            </a:r>
            <a:r>
              <a:rPr lang="en-US" sz="2000" dirty="0" smtClean="0">
                <a:solidFill>
                  <a:srgbClr val="0D0D0D"/>
                </a:solidFill>
                <a:latin typeface="Courier New" pitchFamily="49" charset="0"/>
                <a:cs typeface="Courier New" pitchFamily="49" charset="0"/>
              </a:rPr>
              <a:t> </a:t>
            </a:r>
            <a:r>
              <a:rPr lang="en-US" sz="2000" b="1" dirty="0" smtClean="0">
                <a:solidFill>
                  <a:srgbClr val="0D0D0D"/>
                </a:solidFill>
                <a:latin typeface="Courier New" pitchFamily="49" charset="0"/>
                <a:cs typeface="Courier New" pitchFamily="49" charset="0"/>
              </a:rPr>
              <a:t>clear ip ospf process </a:t>
            </a:r>
            <a:r>
              <a:rPr lang="en-US" sz="2000" dirty="0" smtClean="0">
                <a:solidFill>
                  <a:srgbClr val="0D0D0D"/>
                </a:solidFill>
              </a:rPr>
              <a:t>privileged EXEC command.</a:t>
            </a:r>
          </a:p>
          <a:p>
            <a:pPr marL="236538" indent="-236538" algn="l" defTabSz="814388" eaLnBrk="1" hangingPunct="1">
              <a:lnSpc>
                <a:spcPct val="95000"/>
              </a:lnSpc>
              <a:spcBef>
                <a:spcPct val="50000"/>
              </a:spcBef>
              <a:buClr>
                <a:srgbClr val="708CA1"/>
              </a:buClr>
              <a:buFont typeface="Wingdings" pitchFamily="2" charset="2"/>
              <a:buChar char="§"/>
            </a:pPr>
            <a:endParaRPr lang="en-US" sz="2000" dirty="0" smtClean="0">
              <a:solidFill>
                <a:srgbClr val="0D0D0D"/>
              </a:solidFill>
              <a:latin typeface="+mn-lt"/>
            </a:endParaRPr>
          </a:p>
        </p:txBody>
      </p:sp>
    </p:spTree>
    <p:extLst>
      <p:ext uri="{BB962C8B-B14F-4D97-AF65-F5344CB8AC3E}">
        <p14:creationId xmlns:p14="http://schemas.microsoft.com/office/powerpoint/2010/main" xmlns="" val="301777060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574" y="394207"/>
            <a:ext cx="8042276" cy="1336956"/>
          </a:xfrm>
        </p:spPr>
        <p:txBody>
          <a:bodyPr>
            <a:normAutofit/>
          </a:bodyPr>
          <a:lstStyle/>
          <a:p>
            <a:r>
              <a:rPr lang="en-US" sz="3200" dirty="0" smtClean="0"/>
              <a:t>Verifying the Router-ID</a:t>
            </a:r>
            <a:endParaRPr lang="en-US" sz="3200" dirty="0"/>
          </a:p>
        </p:txBody>
      </p:sp>
      <p:grpSp>
        <p:nvGrpSpPr>
          <p:cNvPr id="4" name="Group 3"/>
          <p:cNvGrpSpPr/>
          <p:nvPr/>
        </p:nvGrpSpPr>
        <p:grpSpPr>
          <a:xfrm>
            <a:off x="316564" y="2705577"/>
            <a:ext cx="8523406" cy="2494332"/>
            <a:chOff x="279400" y="1126756"/>
            <a:chExt cx="8523406" cy="2494332"/>
          </a:xfrm>
        </p:grpSpPr>
        <p:grpSp>
          <p:nvGrpSpPr>
            <p:cNvPr id="3" name="Group 2"/>
            <p:cNvGrpSpPr/>
            <p:nvPr/>
          </p:nvGrpSpPr>
          <p:grpSpPr>
            <a:xfrm>
              <a:off x="347122" y="1126756"/>
              <a:ext cx="7408345" cy="2257265"/>
              <a:chOff x="347122" y="1126756"/>
              <a:chExt cx="7408345" cy="2257265"/>
            </a:xfrm>
          </p:grpSpPr>
          <p:sp>
            <p:nvSpPr>
              <p:cNvPr id="36" name="Rectangle 35"/>
              <p:cNvSpPr/>
              <p:nvPr/>
            </p:nvSpPr>
            <p:spPr bwMode="auto">
              <a:xfrm>
                <a:off x="634995" y="3005825"/>
                <a:ext cx="1111965" cy="2201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sp>
            <p:nvSpPr>
              <p:cNvPr id="32" name="Rounded Rectangle 31"/>
              <p:cNvSpPr/>
              <p:nvPr/>
            </p:nvSpPr>
            <p:spPr bwMode="auto">
              <a:xfrm>
                <a:off x="4549422" y="1126756"/>
                <a:ext cx="3206045" cy="13963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132402"/>
                <a:ext cx="3070644"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smtClean="0">
                    <a:solidFill>
                      <a:schemeClr val="bg1"/>
                    </a:solidFill>
                  </a:rPr>
                  <a:t>R3</a:t>
                </a:r>
                <a:endParaRPr lang="en-US" sz="1200" b="1" dirty="0">
                  <a:solidFill>
                    <a:schemeClr val="bg1"/>
                  </a:solidFill>
                </a:endParaRP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smtClean="0"/>
                  <a:t>OSPF Area 0</a:t>
                </a:r>
                <a:endParaRPr lang="en-US" sz="1050" b="1" dirty="0"/>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smtClean="0"/>
                  <a:t>S0/0/1</a:t>
                </a:r>
                <a:endParaRPr lang="en-US" sz="1050" dirty="0"/>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smtClean="0"/>
                  <a:t>64 kbps</a:t>
                </a:r>
                <a:endParaRPr lang="en-US" sz="1000" dirty="0"/>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smtClean="0"/>
                  <a:t>10.2.1.0 /24</a:t>
                </a:r>
                <a:endParaRPr lang="en-US" sz="1050" dirty="0"/>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smtClean="0"/>
                  <a:t>.1</a:t>
                </a:r>
                <a:endParaRPr lang="en-US" sz="1050" dirty="0"/>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smtClean="0"/>
                  <a:t>Fa0/0</a:t>
                </a:r>
                <a:endParaRPr lang="en-US" sz="1050" dirty="0"/>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smtClean="0"/>
                  <a:t>.2</a:t>
                </a:r>
                <a:endParaRPr lang="en-US" sz="1050" dirty="0"/>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smtClean="0"/>
                  <a:t>10.64.0.0 /24</a:t>
                </a:r>
                <a:endParaRPr lang="en-US" sz="1050" dirty="0"/>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smtClean="0"/>
                  <a:t>OSPF Area 1</a:t>
                </a:r>
                <a:endParaRPr lang="en-US" sz="1050" b="1" dirty="0"/>
              </a:p>
            </p:txBody>
          </p:sp>
          <p:sp>
            <p:nvSpPr>
              <p:cNvPr id="43" name="Rectangle 42"/>
              <p:cNvSpPr/>
              <p:nvPr/>
            </p:nvSpPr>
            <p:spPr bwMode="auto">
              <a:xfrm>
                <a:off x="347122" y="3175359"/>
                <a:ext cx="3686384" cy="20866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Arial" charset="0"/>
                </a:endParaRPr>
              </a:p>
            </p:txBody>
          </p:sp>
        </p:grpSp>
        <p:sp>
          <p:nvSpPr>
            <p:cNvPr id="46" name="Text Placeholder 5"/>
            <p:cNvSpPr>
              <a:spLocks/>
            </p:cNvSpPr>
            <p:nvPr/>
          </p:nvSpPr>
          <p:spPr bwMode="auto">
            <a:xfrm>
              <a:off x="279400" y="2977604"/>
              <a:ext cx="8523406" cy="643484"/>
            </a:xfrm>
            <a:prstGeom prst="rect">
              <a:avLst/>
            </a:prstGeom>
            <a:noFill/>
            <a:ln w="12700" algn="ctr">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R2# </a:t>
              </a:r>
              <a:r>
                <a:rPr lang="en-US" sz="1100" b="1" kern="0" dirty="0" smtClean="0">
                  <a:latin typeface="Courier New" pitchFamily="49" charset="0"/>
                </a:rPr>
                <a:t>show ip ospf</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Routing Process “ospf 50” with ID 10.64.0.2</a:t>
              </a:r>
            </a:p>
            <a:p>
              <a:pPr marL="236538" indent="-236538" algn="l" defTabSz="814388" eaLnBrk="1" hangingPunct="1">
                <a:lnSpc>
                  <a:spcPct val="100000"/>
                </a:lnSpc>
                <a:spcBef>
                  <a:spcPts val="0"/>
                </a:spcBef>
                <a:buClr>
                  <a:srgbClr val="708CA1"/>
                </a:buClr>
                <a:defRPr/>
              </a:pPr>
              <a:r>
                <a:rPr lang="en-US" sz="1100" kern="0" dirty="0" smtClean="0">
                  <a:latin typeface="Courier New" pitchFamily="49" charset="0"/>
                </a:rPr>
                <a:t>&lt;output omitted&gt;</a:t>
              </a:r>
              <a:endParaRPr lang="en-US" sz="1100" kern="0" dirty="0">
                <a:latin typeface="Courier New" pitchFamily="49" charset="0"/>
              </a:endParaRPr>
            </a:p>
          </p:txBody>
        </p:sp>
      </p:grpSp>
    </p:spTree>
    <p:extLst>
      <p:ext uri="{BB962C8B-B14F-4D97-AF65-F5344CB8AC3E}">
        <p14:creationId xmlns:p14="http://schemas.microsoft.com/office/powerpoint/2010/main" xmlns="" val="37845332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p:txBody>
          <a:bodyPr/>
          <a:lstStyle/>
          <a:p>
            <a:pPr eaLnBrk="1" hangingPunct="1"/>
            <a:r>
              <a:rPr lang="en-US" dirty="0" smtClean="0"/>
              <a:t>Verifying </a:t>
            </a:r>
            <a:r>
              <a:rPr lang="en-US" sz="4000" dirty="0" smtClean="0"/>
              <a:t>OSPF</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xmlns="" val="421706226"/>
              </p:ext>
            </p:extLst>
          </p:nvPr>
        </p:nvGraphicFramePr>
        <p:xfrm>
          <a:off x="279400" y="1731843"/>
          <a:ext cx="8537054" cy="3692039"/>
        </p:xfrm>
        <a:graphic>
          <a:graphicData uri="http://schemas.openxmlformats.org/drawingml/2006/table">
            <a:tbl>
              <a:tblPr firstRow="1" bandRow="1">
                <a:tableStyleId>{5C22544A-7EE6-4342-B048-85BDC9FD1C3A}</a:tableStyleId>
              </a:tblPr>
              <a:tblGrid>
                <a:gridCol w="3466966"/>
                <a:gridCol w="5070088"/>
              </a:tblGrid>
              <a:tr h="519739">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smtClean="0">
                          <a:ln>
                            <a:noFill/>
                          </a:ln>
                          <a:effectLst/>
                        </a:rPr>
                        <a:t>Command</a:t>
                      </a:r>
                      <a:endParaRPr kumimoji="0" lang="en-US" sz="2000" b="1" i="0" u="none" strike="noStrike" cap="none" normalizeH="0" baseline="0" dirty="0" smtClean="0">
                        <a:ln>
                          <a:noFill/>
                        </a:ln>
                        <a:solidFill>
                          <a:schemeClr val="tx1"/>
                        </a:solidFill>
                        <a:effectLst/>
                        <a:latin typeface="Arial" charset="0"/>
                      </a:endParaRPr>
                    </a:p>
                  </a:txBody>
                  <a:tcPr marL="82124" marR="82124" marT="41061" marB="41061" anchor="ctr" horzOverflow="overflow"/>
                </a:tc>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smtClean="0">
                          <a:ln>
                            <a:noFill/>
                          </a:ln>
                          <a:effectLst/>
                        </a:rPr>
                        <a:t>Description</a:t>
                      </a:r>
                      <a:endParaRPr kumimoji="0" lang="en-US" sz="2000" b="1"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smtClean="0">
                          <a:ln>
                            <a:noFill/>
                          </a:ln>
                          <a:effectLst/>
                          <a:latin typeface="Courier New" pitchFamily="49" charset="0"/>
                          <a:cs typeface="Courier New" pitchFamily="49" charset="0"/>
                        </a:rPr>
                        <a:t>show ip protocols</a:t>
                      </a:r>
                      <a:endParaRPr kumimoji="0" lang="en-US" sz="1800" b="1" i="0" u="none" strike="noStrike" cap="none" normalizeH="0" baseline="0" dirty="0" smtClean="0">
                        <a:ln>
                          <a:noFill/>
                        </a:ln>
                        <a:solidFill>
                          <a:srgbClr val="000099"/>
                        </a:solidFill>
                        <a:effectLst/>
                        <a:latin typeface="Courier New" pitchFamily="49" charset="0"/>
                        <a:cs typeface="Courier New" pitchFamily="49" charset="0"/>
                      </a:endParaRP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smtClean="0">
                          <a:ln>
                            <a:noFill/>
                          </a:ln>
                          <a:effectLst/>
                        </a:rPr>
                        <a:t>Displays OSPF process ID, router ID, networks router is advertising &amp; administrative distance</a:t>
                      </a:r>
                      <a:endParaRPr kumimoji="0" lang="en-US" sz="1800" b="0"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smtClean="0">
                          <a:ln>
                            <a:noFill/>
                          </a:ln>
                          <a:effectLst/>
                          <a:latin typeface="Courier New" pitchFamily="49" charset="0"/>
                          <a:cs typeface="Courier New" pitchFamily="49" charset="0"/>
                        </a:rPr>
                        <a:t>show ip ospf neighbors</a:t>
                      </a:r>
                      <a:endParaRPr kumimoji="0" lang="en-US" sz="1800" b="1" i="0" u="none" strike="noStrike" cap="none" normalizeH="0" baseline="0" dirty="0" smtClean="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smtClean="0">
                          <a:ln>
                            <a:noFill/>
                          </a:ln>
                          <a:effectLst/>
                        </a:rPr>
                        <a:t>Displays OSPF neighbor relationships.</a:t>
                      </a:r>
                      <a:endParaRPr kumimoji="0" lang="en-US" sz="1800" b="0"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smtClean="0">
                          <a:ln>
                            <a:noFill/>
                          </a:ln>
                          <a:effectLst/>
                          <a:latin typeface="Courier New" pitchFamily="49" charset="0"/>
                          <a:cs typeface="Courier New" pitchFamily="49" charset="0"/>
                        </a:rPr>
                        <a:t>show ip route</a:t>
                      </a:r>
                      <a:endParaRPr kumimoji="0" lang="en-US" sz="1800" b="1" i="0" u="none" strike="noStrike" cap="none" normalizeH="0" baseline="0" dirty="0" smtClean="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smtClean="0">
                          <a:ln>
                            <a:noFill/>
                          </a:ln>
                          <a:effectLst/>
                        </a:rPr>
                        <a:t>Displays the routing table.</a:t>
                      </a:r>
                      <a:endParaRPr kumimoji="0" lang="en-US" sz="1800" b="0"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smtClean="0">
                          <a:ln>
                            <a:noFill/>
                          </a:ln>
                          <a:effectLst/>
                          <a:latin typeface="Courier New" pitchFamily="49" charset="0"/>
                          <a:cs typeface="Courier New" pitchFamily="49" charset="0"/>
                        </a:rPr>
                        <a:t>show ip ospf interface</a:t>
                      </a:r>
                      <a:endParaRPr kumimoji="0" lang="en-US" sz="1800" b="1" i="0" u="none" strike="noStrike" cap="none" normalizeH="0" baseline="0" dirty="0" smtClean="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smtClean="0">
                          <a:ln>
                            <a:noFill/>
                          </a:ln>
                          <a:effectLst/>
                        </a:rPr>
                        <a:t>Displays hello interval and dead interval</a:t>
                      </a:r>
                      <a:endParaRPr kumimoji="0" lang="en-US" sz="1800" b="0" i="0" u="none" strike="noStrike" cap="none" normalizeH="0" baseline="0" dirty="0" smtClean="0">
                        <a:ln>
                          <a:noFill/>
                        </a:ln>
                        <a:solidFill>
                          <a:schemeClr val="tx1"/>
                        </a:solidFill>
                        <a:effectLst/>
                        <a:latin typeface="Arial" charset="0"/>
                      </a:endParaRPr>
                    </a:p>
                  </a:txBody>
                  <a:tcPr marL="82124" marR="82124" marT="41061" marB="41061" anchor="ctr" horzOverflow="overflow"/>
                </a:tc>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smtClean="0">
                          <a:ln>
                            <a:noFill/>
                          </a:ln>
                          <a:effectLst/>
                          <a:latin typeface="Courier New" pitchFamily="49" charset="0"/>
                          <a:cs typeface="Courier New" pitchFamily="49" charset="0"/>
                        </a:rPr>
                        <a:t>show ip ospf</a:t>
                      </a:r>
                      <a:endParaRPr kumimoji="0" lang="en-US" sz="1800" b="1" i="0" u="none" strike="noStrike" cap="none" normalizeH="0" baseline="0" dirty="0" smtClean="0">
                        <a:ln>
                          <a:noFill/>
                        </a:ln>
                        <a:solidFill>
                          <a:srgbClr val="000099"/>
                        </a:solidFill>
                        <a:effectLst/>
                        <a:latin typeface="Courier New" pitchFamily="49" charset="0"/>
                        <a:cs typeface="Courier New" pitchFamily="49" charset="0"/>
                      </a:endParaRP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smtClean="0">
                          <a:ln>
                            <a:noFill/>
                          </a:ln>
                          <a:effectLst/>
                        </a:rPr>
                        <a:t>Displays OSPF process ID, router ID, OSPF area information &amp; the last time SPF algorithm calculated</a:t>
                      </a:r>
                      <a:endParaRPr kumimoji="0" lang="en-US" sz="1800" b="0" i="0" u="none" strike="noStrike" cap="none" normalizeH="0" baseline="0" dirty="0" smtClean="0">
                        <a:ln>
                          <a:noFill/>
                        </a:ln>
                        <a:solidFill>
                          <a:schemeClr val="tx1"/>
                        </a:solidFill>
                        <a:effectLst/>
                        <a:latin typeface="Arial" charset="0"/>
                      </a:endParaRPr>
                    </a:p>
                  </a:txBody>
                  <a:tcPr marL="82124" marR="82124" marT="41061" marB="41061" anchor="ctr" horzOverflow="overflow"/>
                </a:tc>
              </a:tr>
            </a:tbl>
          </a:graphicData>
        </a:graphic>
      </p:graphicFrame>
    </p:spTree>
    <p:extLst>
      <p:ext uri="{BB962C8B-B14F-4D97-AF65-F5344CB8AC3E}">
        <p14:creationId xmlns:p14="http://schemas.microsoft.com/office/powerpoint/2010/main" xmlns="" val="287875375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9"/>
            <a:ext cx="8532159" cy="1127636"/>
          </a:xfrm>
        </p:spPr>
        <p:txBody>
          <a:bodyPr>
            <a:normAutofit fontScale="90000"/>
          </a:bodyPr>
          <a:lstStyle/>
          <a:p>
            <a:r>
              <a:rPr lang="en-US" dirty="0" smtClean="0"/>
              <a:t>Verifying OSPF: show ip protocols</a:t>
            </a:r>
            <a:endParaRPr lang="en-US" dirty="0"/>
          </a:p>
        </p:txBody>
      </p:sp>
      <p:sp>
        <p:nvSpPr>
          <p:cNvPr id="15" name="Text Placeholder 14"/>
          <p:cNvSpPr>
            <a:spLocks noGrp="1"/>
          </p:cNvSpPr>
          <p:nvPr>
            <p:ph type="body" sz="quarter" idx="10"/>
          </p:nvPr>
        </p:nvSpPr>
        <p:spPr>
          <a:xfrm>
            <a:off x="279399" y="2756010"/>
            <a:ext cx="8531114" cy="2889988"/>
          </a:xfrm>
        </p:spPr>
        <p:txBody>
          <a:bodyPr>
            <a:normAutofit/>
          </a:bodyPr>
          <a:lstStyle/>
          <a:p>
            <a:pPr>
              <a:lnSpc>
                <a:spcPct val="110000"/>
              </a:lnSpc>
            </a:pPr>
            <a:r>
              <a:rPr lang="en-US" dirty="0" smtClean="0">
                <a:solidFill>
                  <a:srgbClr val="0D0D0D"/>
                </a:solidFill>
              </a:rPr>
              <a:t>R1# </a:t>
            </a:r>
            <a:r>
              <a:rPr lang="en-US" b="1" dirty="0" smtClean="0">
                <a:solidFill>
                  <a:srgbClr val="0D0D0D"/>
                </a:solidFill>
              </a:rPr>
              <a:t>show ip protocols</a:t>
            </a:r>
          </a:p>
          <a:p>
            <a:pPr>
              <a:lnSpc>
                <a:spcPct val="110000"/>
              </a:lnSpc>
            </a:pPr>
            <a:r>
              <a:rPr lang="en-US" dirty="0" smtClean="0">
                <a:solidFill>
                  <a:srgbClr val="0D0D0D"/>
                </a:solidFill>
              </a:rPr>
              <a:t>Routing Protocol is “ospf 1”</a:t>
            </a:r>
          </a:p>
          <a:p>
            <a:pPr>
              <a:lnSpc>
                <a:spcPct val="110000"/>
              </a:lnSpc>
            </a:pPr>
            <a:r>
              <a:rPr lang="en-US" dirty="0" smtClean="0">
                <a:solidFill>
                  <a:srgbClr val="0D0D0D"/>
                </a:solidFill>
              </a:rPr>
              <a:t>  Outgoing update filter list for all interfaces is not set</a:t>
            </a:r>
          </a:p>
          <a:p>
            <a:pPr>
              <a:lnSpc>
                <a:spcPct val="110000"/>
              </a:lnSpc>
            </a:pPr>
            <a:r>
              <a:rPr lang="en-US" dirty="0" smtClean="0">
                <a:solidFill>
                  <a:srgbClr val="0D0D0D"/>
                </a:solidFill>
              </a:rPr>
              <a:t>  Incoming update filter list for all interfaces is not set</a:t>
            </a:r>
          </a:p>
          <a:p>
            <a:pPr>
              <a:lnSpc>
                <a:spcPct val="110000"/>
              </a:lnSpc>
            </a:pPr>
            <a:r>
              <a:rPr lang="en-US" dirty="0" smtClean="0">
                <a:solidFill>
                  <a:srgbClr val="0D0D0D"/>
                </a:solidFill>
              </a:rPr>
              <a:t>  Router ID 10.64.0.1</a:t>
            </a:r>
          </a:p>
          <a:p>
            <a:pPr>
              <a:lnSpc>
                <a:spcPct val="110000"/>
              </a:lnSpc>
            </a:pPr>
            <a:r>
              <a:rPr lang="en-US" dirty="0" smtClean="0">
                <a:solidFill>
                  <a:srgbClr val="0D0D0D"/>
                </a:solidFill>
              </a:rPr>
              <a:t>  Number of areas in this router is 1. 1 normal 0 stub 0 nssa</a:t>
            </a:r>
          </a:p>
          <a:p>
            <a:pPr>
              <a:lnSpc>
                <a:spcPct val="110000"/>
              </a:lnSpc>
            </a:pPr>
            <a:r>
              <a:rPr lang="en-US" dirty="0" smtClean="0">
                <a:solidFill>
                  <a:srgbClr val="0D0D0D"/>
                </a:solidFill>
              </a:rPr>
              <a:t>  Maximum path: 4</a:t>
            </a:r>
          </a:p>
          <a:p>
            <a:pPr>
              <a:lnSpc>
                <a:spcPct val="110000"/>
              </a:lnSpc>
            </a:pPr>
            <a:r>
              <a:rPr lang="en-US" dirty="0" smtClean="0">
                <a:solidFill>
                  <a:srgbClr val="0D0D0D"/>
                </a:solidFill>
              </a:rPr>
              <a:t>  Routing for Networks:</a:t>
            </a:r>
          </a:p>
          <a:p>
            <a:pPr>
              <a:lnSpc>
                <a:spcPct val="110000"/>
              </a:lnSpc>
            </a:pPr>
            <a:r>
              <a:rPr lang="en-US" dirty="0" smtClean="0">
                <a:solidFill>
                  <a:srgbClr val="0D0D0D"/>
                </a:solidFill>
              </a:rPr>
              <a:t>    10.0.0.0 0.255.255.255 area 0</a:t>
            </a:r>
          </a:p>
          <a:p>
            <a:pPr>
              <a:lnSpc>
                <a:spcPct val="110000"/>
              </a:lnSpc>
            </a:pPr>
            <a:r>
              <a:rPr lang="en-US" dirty="0" smtClean="0">
                <a:solidFill>
                  <a:srgbClr val="0D0D0D"/>
                </a:solidFill>
              </a:rPr>
              <a:t>  Reference bandwidth unit is 100 mbps</a:t>
            </a:r>
          </a:p>
          <a:p>
            <a:pPr>
              <a:lnSpc>
                <a:spcPct val="110000"/>
              </a:lnSpc>
            </a:pPr>
            <a:r>
              <a:rPr lang="en-US" dirty="0" smtClean="0">
                <a:solidFill>
                  <a:srgbClr val="0D0D0D"/>
                </a:solidFill>
              </a:rPr>
              <a:t>&lt;output omitted&gt;</a:t>
            </a:r>
          </a:p>
        </p:txBody>
      </p:sp>
      <p:sp>
        <p:nvSpPr>
          <p:cNvPr id="13" name="Content Placeholder 12"/>
          <p:cNvSpPr>
            <a:spLocks noGrp="1"/>
          </p:cNvSpPr>
          <p:nvPr>
            <p:ph sz="quarter" idx="11"/>
          </p:nvPr>
        </p:nvSpPr>
        <p:spPr>
          <a:xfrm>
            <a:off x="290400" y="1900591"/>
            <a:ext cx="8520113" cy="687798"/>
          </a:xfrm>
        </p:spPr>
        <p:txBody>
          <a:bodyPr/>
          <a:lstStyle/>
          <a:p>
            <a:r>
              <a:rPr lang="en-US" dirty="0" smtClean="0">
                <a:solidFill>
                  <a:srgbClr val="0D0D0D"/>
                </a:solidFill>
              </a:rPr>
              <a:t>Verify routing protocol information on the router.</a:t>
            </a:r>
            <a:endParaRPr lang="en-US" dirty="0">
              <a:solidFill>
                <a:srgbClr val="0D0D0D"/>
              </a:solidFill>
            </a:endParaRPr>
          </a:p>
        </p:txBody>
      </p:sp>
    </p:spTree>
    <p:extLst>
      <p:ext uri="{BB962C8B-B14F-4D97-AF65-F5344CB8AC3E}">
        <p14:creationId xmlns:p14="http://schemas.microsoft.com/office/powerpoint/2010/main" xmlns="" val="42677646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1639" y="767292"/>
            <a:ext cx="8972362" cy="740664"/>
          </a:xfrm>
        </p:spPr>
        <p:txBody>
          <a:bodyPr>
            <a:noAutofit/>
          </a:bodyPr>
          <a:lstStyle/>
          <a:p>
            <a:r>
              <a:rPr lang="en-US" sz="3600" dirty="0" smtClean="0"/>
              <a:t>Verifying OSPF: show ip ospf neighbors</a:t>
            </a:r>
            <a:endParaRPr lang="en-US" sz="3600" dirty="0"/>
          </a:p>
        </p:txBody>
      </p:sp>
      <p:sp>
        <p:nvSpPr>
          <p:cNvPr id="15" name="Text Placeholder 14"/>
          <p:cNvSpPr>
            <a:spLocks noGrp="1"/>
          </p:cNvSpPr>
          <p:nvPr>
            <p:ph type="body" sz="quarter" idx="10"/>
          </p:nvPr>
        </p:nvSpPr>
        <p:spPr>
          <a:xfrm>
            <a:off x="313727" y="2738845"/>
            <a:ext cx="8531114" cy="1836982"/>
          </a:xfrm>
        </p:spPr>
        <p:txBody>
          <a:bodyPr>
            <a:normAutofit/>
          </a:bodyPr>
          <a:lstStyle/>
          <a:p>
            <a:r>
              <a:rPr lang="en-US" sz="1400" b="0" dirty="0" smtClean="0">
                <a:solidFill>
                  <a:srgbClr val="000000"/>
                </a:solidFill>
                <a:ea typeface="Times New Roman" pitchFamily="18" charset="0"/>
              </a:rPr>
              <a:t>R2# </a:t>
            </a:r>
            <a:r>
              <a:rPr lang="en-US" b="1" dirty="0" smtClean="0"/>
              <a:t>show ip ospf neighbor</a:t>
            </a:r>
          </a:p>
          <a:p>
            <a:endParaRPr lang="en-US" dirty="0" smtClean="0"/>
          </a:p>
          <a:p>
            <a:r>
              <a:rPr lang="en-US" dirty="0" smtClean="0"/>
              <a:t>Neighbor ID   Pri   State           Dead Time   Address    Interface</a:t>
            </a:r>
          </a:p>
          <a:p>
            <a:r>
              <a:rPr lang="en-US" smtClean="0"/>
              <a:t>10.64.0.1     1     </a:t>
            </a:r>
            <a:r>
              <a:rPr lang="en-US" dirty="0" smtClean="0"/>
              <a:t>FULL/</a:t>
            </a:r>
            <a:r>
              <a:rPr lang="en-US" dirty="0" err="1" smtClean="0"/>
              <a:t>DROTHER</a:t>
            </a:r>
            <a:r>
              <a:rPr lang="en-US" dirty="0" smtClean="0"/>
              <a:t>    00:00:30    10.64.0.1  FastEthernet0/0</a:t>
            </a:r>
          </a:p>
          <a:p>
            <a:r>
              <a:rPr lang="en-US" smtClean="0"/>
              <a:t>10.2.1.1      1     </a:t>
            </a:r>
            <a:r>
              <a:rPr lang="en-US" dirty="0" smtClean="0"/>
              <a:t>FULL/  -        00:00:34    10.2.1.1   Serial0/0/1</a:t>
            </a:r>
          </a:p>
          <a:p>
            <a:endParaRPr lang="en-US" dirty="0" smtClean="0"/>
          </a:p>
        </p:txBody>
      </p:sp>
      <p:sp>
        <p:nvSpPr>
          <p:cNvPr id="13" name="Content Placeholder 12"/>
          <p:cNvSpPr>
            <a:spLocks noGrp="1"/>
          </p:cNvSpPr>
          <p:nvPr>
            <p:ph sz="quarter" idx="11"/>
          </p:nvPr>
        </p:nvSpPr>
        <p:spPr>
          <a:xfrm>
            <a:off x="324728" y="1893840"/>
            <a:ext cx="8520113" cy="687798"/>
          </a:xfrm>
        </p:spPr>
        <p:txBody>
          <a:bodyPr>
            <a:noAutofit/>
          </a:bodyPr>
          <a:lstStyle/>
          <a:p>
            <a:r>
              <a:rPr lang="en-US" dirty="0" smtClean="0"/>
              <a:t>Display OSPF neighbors.</a:t>
            </a:r>
          </a:p>
          <a:p>
            <a:endParaRPr lang="en-US" dirty="0"/>
          </a:p>
        </p:txBody>
      </p:sp>
      <p:grpSp>
        <p:nvGrpSpPr>
          <p:cNvPr id="5" name="Group 5"/>
          <p:cNvGrpSpPr>
            <a:grpSpLocks/>
          </p:cNvGrpSpPr>
          <p:nvPr/>
        </p:nvGrpSpPr>
        <p:grpSpPr bwMode="auto">
          <a:xfrm>
            <a:off x="303560" y="4260211"/>
            <a:ext cx="1362075" cy="903288"/>
            <a:chOff x="643" y="2928"/>
            <a:chExt cx="858" cy="569"/>
          </a:xfrm>
        </p:grpSpPr>
        <p:sp>
          <p:nvSpPr>
            <p:cNvPr id="6" name="Line 6"/>
            <p:cNvSpPr>
              <a:spLocks noChangeShapeType="1"/>
            </p:cNvSpPr>
            <p:nvPr/>
          </p:nvSpPr>
          <p:spPr bwMode="auto">
            <a:xfrm flipV="1">
              <a:off x="1057" y="2928"/>
              <a:ext cx="0" cy="378"/>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7" name="Text Box 7"/>
            <p:cNvSpPr txBox="1">
              <a:spLocks noChangeArrowheads="1"/>
            </p:cNvSpPr>
            <p:nvPr/>
          </p:nvSpPr>
          <p:spPr bwMode="auto">
            <a:xfrm>
              <a:off x="643" y="3181"/>
              <a:ext cx="858" cy="316"/>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a:latin typeface="Arial" charset="0"/>
                </a:rPr>
                <a:t>Lists the neighbors in the order they were learned.</a:t>
              </a:r>
            </a:p>
          </p:txBody>
        </p:sp>
      </p:grpSp>
      <p:grpSp>
        <p:nvGrpSpPr>
          <p:cNvPr id="8" name="Group 8"/>
          <p:cNvGrpSpPr>
            <a:grpSpLocks/>
          </p:cNvGrpSpPr>
          <p:nvPr/>
        </p:nvGrpSpPr>
        <p:grpSpPr bwMode="auto">
          <a:xfrm>
            <a:off x="1249703" y="4250681"/>
            <a:ext cx="1390650" cy="1524000"/>
            <a:chOff x="924" y="2934"/>
            <a:chExt cx="876" cy="960"/>
          </a:xfrm>
        </p:grpSpPr>
        <p:sp>
          <p:nvSpPr>
            <p:cNvPr id="9" name="Line 9"/>
            <p:cNvSpPr>
              <a:spLocks noChangeShapeType="1"/>
            </p:cNvSpPr>
            <p:nvPr/>
          </p:nvSpPr>
          <p:spPr bwMode="auto">
            <a:xfrm flipV="1">
              <a:off x="1356" y="2934"/>
              <a:ext cx="0" cy="804"/>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0" name="Text Box 10"/>
            <p:cNvSpPr txBox="1">
              <a:spLocks noChangeArrowheads="1"/>
            </p:cNvSpPr>
            <p:nvPr/>
          </p:nvSpPr>
          <p:spPr bwMode="auto">
            <a:xfrm>
              <a:off x="924" y="3664"/>
              <a:ext cx="876" cy="230"/>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dirty="0">
                  <a:latin typeface="Arial" charset="0"/>
                </a:rPr>
                <a:t>The OSPF priority of the interface. </a:t>
              </a:r>
            </a:p>
          </p:txBody>
        </p:sp>
      </p:grpSp>
      <p:grpSp>
        <p:nvGrpSpPr>
          <p:cNvPr id="11" name="Group 31"/>
          <p:cNvGrpSpPr>
            <a:grpSpLocks/>
          </p:cNvGrpSpPr>
          <p:nvPr/>
        </p:nvGrpSpPr>
        <p:grpSpPr bwMode="auto">
          <a:xfrm>
            <a:off x="2211728" y="4264968"/>
            <a:ext cx="2346325" cy="1016000"/>
            <a:chOff x="1737" y="2934"/>
            <a:chExt cx="1478" cy="640"/>
          </a:xfrm>
        </p:grpSpPr>
        <p:sp>
          <p:nvSpPr>
            <p:cNvPr id="12" name="Line 12"/>
            <p:cNvSpPr>
              <a:spLocks noChangeShapeType="1"/>
            </p:cNvSpPr>
            <p:nvPr/>
          </p:nvSpPr>
          <p:spPr bwMode="auto">
            <a:xfrm flipV="1">
              <a:off x="1961" y="2934"/>
              <a:ext cx="0" cy="351"/>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4" name="Text Box 13"/>
            <p:cNvSpPr txBox="1">
              <a:spLocks noChangeArrowheads="1"/>
            </p:cNvSpPr>
            <p:nvPr/>
          </p:nvSpPr>
          <p:spPr bwMode="auto">
            <a:xfrm>
              <a:off x="1737" y="3172"/>
              <a:ext cx="1478" cy="402"/>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dirty="0">
                  <a:latin typeface="Arial" charset="0"/>
                </a:rPr>
                <a:t>The OSPF state of the interface. FULL state means that the router and its neighbor have identical OSPF link-state databases. </a:t>
              </a:r>
            </a:p>
          </p:txBody>
        </p:sp>
      </p:grpSp>
      <p:grpSp>
        <p:nvGrpSpPr>
          <p:cNvPr id="16" name="Group 14"/>
          <p:cNvGrpSpPr>
            <a:grpSpLocks/>
          </p:cNvGrpSpPr>
          <p:nvPr/>
        </p:nvGrpSpPr>
        <p:grpSpPr bwMode="auto">
          <a:xfrm>
            <a:off x="3511890" y="4076197"/>
            <a:ext cx="2381250" cy="1928813"/>
            <a:chOff x="2232" y="2934"/>
            <a:chExt cx="1500" cy="1215"/>
          </a:xfrm>
        </p:grpSpPr>
        <p:sp>
          <p:nvSpPr>
            <p:cNvPr id="17" name="Line 15"/>
            <p:cNvSpPr>
              <a:spLocks noChangeShapeType="1"/>
            </p:cNvSpPr>
            <p:nvPr/>
          </p:nvSpPr>
          <p:spPr bwMode="auto">
            <a:xfrm flipV="1">
              <a:off x="2976" y="2934"/>
              <a:ext cx="0" cy="978"/>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8" name="Text Box 16"/>
            <p:cNvSpPr txBox="1">
              <a:spLocks noChangeArrowheads="1"/>
            </p:cNvSpPr>
            <p:nvPr/>
          </p:nvSpPr>
          <p:spPr bwMode="auto">
            <a:xfrm>
              <a:off x="2232" y="3661"/>
              <a:ext cx="1500" cy="488"/>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dirty="0">
                  <a:latin typeface="Arial" charset="0"/>
                </a:rPr>
                <a:t>The amount of time remaining that the router will wait to receive an OSPF Hello packet from the neighbor before declaring the neighbor down. </a:t>
              </a:r>
            </a:p>
          </p:txBody>
        </p:sp>
      </p:grpSp>
      <p:grpSp>
        <p:nvGrpSpPr>
          <p:cNvPr id="19" name="Group 20"/>
          <p:cNvGrpSpPr>
            <a:grpSpLocks/>
          </p:cNvGrpSpPr>
          <p:nvPr/>
        </p:nvGrpSpPr>
        <p:grpSpPr bwMode="auto">
          <a:xfrm>
            <a:off x="5262910" y="3417244"/>
            <a:ext cx="2381250" cy="1852613"/>
            <a:chOff x="3398" y="2400"/>
            <a:chExt cx="1500" cy="1167"/>
          </a:xfrm>
        </p:grpSpPr>
        <p:sp>
          <p:nvSpPr>
            <p:cNvPr id="20" name="Line 21"/>
            <p:cNvSpPr>
              <a:spLocks noChangeShapeType="1"/>
            </p:cNvSpPr>
            <p:nvPr/>
          </p:nvSpPr>
          <p:spPr bwMode="auto">
            <a:xfrm flipV="1">
              <a:off x="3964" y="2934"/>
              <a:ext cx="2" cy="435"/>
            </a:xfrm>
            <a:prstGeom prst="line">
              <a:avLst/>
            </a:prstGeom>
            <a:noFill/>
            <a:ln w="38100">
              <a:solidFill>
                <a:schemeClr val="tx1"/>
              </a:solidFill>
              <a:round/>
              <a:headEnd/>
              <a:tailEnd type="triangle" w="med" len="med"/>
            </a:ln>
          </p:spPr>
          <p:txBody>
            <a:bodyPr wrap="square" lIns="82124" tIns="41061" rIns="82124" bIns="41061" anchor="ctr">
              <a:spAutoFit/>
            </a:bodyPr>
            <a:lstStyle/>
            <a:p>
              <a:endParaRPr lang="en-US"/>
            </a:p>
          </p:txBody>
        </p:sp>
        <p:sp>
          <p:nvSpPr>
            <p:cNvPr id="21" name="Text Box 22"/>
            <p:cNvSpPr txBox="1">
              <a:spLocks noChangeArrowheads="1"/>
            </p:cNvSpPr>
            <p:nvPr/>
          </p:nvSpPr>
          <p:spPr bwMode="auto">
            <a:xfrm>
              <a:off x="3398" y="3251"/>
              <a:ext cx="1500" cy="316"/>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a:latin typeface="Arial" charset="0"/>
                </a:rPr>
                <a:t>The IP address of the neighbor's interface to which this router is directly connected.</a:t>
              </a:r>
            </a:p>
          </p:txBody>
        </p:sp>
        <p:sp>
          <p:nvSpPr>
            <p:cNvPr id="22" name="Rectangle 23"/>
            <p:cNvSpPr>
              <a:spLocks noChangeArrowheads="1"/>
            </p:cNvSpPr>
            <p:nvPr/>
          </p:nvSpPr>
          <p:spPr bwMode="auto">
            <a:xfrm>
              <a:off x="3612" y="2400"/>
              <a:ext cx="582" cy="516"/>
            </a:xfrm>
            <a:prstGeom prst="rect">
              <a:avLst/>
            </a:prstGeom>
            <a:noFill/>
            <a:ln w="28575" algn="ctr">
              <a:noFill/>
              <a:miter lim="800000"/>
              <a:headEnd/>
              <a:tailEnd/>
            </a:ln>
          </p:spPr>
          <p:txBody>
            <a:bodyPr wrap="none" lIns="82124" tIns="41061" rIns="82124" bIns="41061" anchor="ctr">
              <a:spAutoFit/>
            </a:bodyPr>
            <a:lstStyle/>
            <a:p>
              <a:endParaRPr lang="en-US"/>
            </a:p>
          </p:txBody>
        </p:sp>
      </p:grpSp>
      <p:grpSp>
        <p:nvGrpSpPr>
          <p:cNvPr id="23" name="Group 27"/>
          <p:cNvGrpSpPr>
            <a:grpSpLocks/>
          </p:cNvGrpSpPr>
          <p:nvPr/>
        </p:nvGrpSpPr>
        <p:grpSpPr bwMode="auto">
          <a:xfrm>
            <a:off x="6348433" y="2237739"/>
            <a:ext cx="1658937" cy="941387"/>
            <a:chOff x="4110" y="1849"/>
            <a:chExt cx="1045" cy="593"/>
          </a:xfrm>
        </p:grpSpPr>
        <p:sp>
          <p:nvSpPr>
            <p:cNvPr id="24" name="Line 28"/>
            <p:cNvSpPr>
              <a:spLocks noChangeShapeType="1"/>
            </p:cNvSpPr>
            <p:nvPr/>
          </p:nvSpPr>
          <p:spPr bwMode="auto">
            <a:xfrm>
              <a:off x="4632" y="2070"/>
              <a:ext cx="0" cy="372"/>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25" name="Text Box 29"/>
            <p:cNvSpPr txBox="1">
              <a:spLocks noChangeArrowheads="1"/>
            </p:cNvSpPr>
            <p:nvPr/>
          </p:nvSpPr>
          <p:spPr bwMode="auto">
            <a:xfrm>
              <a:off x="4110" y="1849"/>
              <a:ext cx="1045" cy="402"/>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a:latin typeface="Arial" charset="0"/>
                </a:rPr>
                <a:t>The interface on which this router has formed adjacency with the neighbor.</a:t>
              </a:r>
            </a:p>
          </p:txBody>
        </p:sp>
      </p:grpSp>
    </p:spTree>
    <p:extLst>
      <p:ext uri="{BB962C8B-B14F-4D97-AF65-F5344CB8AC3E}">
        <p14:creationId xmlns:p14="http://schemas.microsoft.com/office/powerpoint/2010/main" xmlns="" val="67271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down)">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down)">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ipe(up)">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488019"/>
          </a:xfrm>
        </p:spPr>
        <p:txBody>
          <a:bodyPr>
            <a:normAutofit/>
          </a:bodyPr>
          <a:lstStyle/>
          <a:p>
            <a:r>
              <a:rPr lang="en-US" sz="3600" dirty="0" smtClean="0"/>
              <a:t>Verifying OSPF: show ip route ospf</a:t>
            </a:r>
            <a:endParaRPr lang="en-US" sz="3600" dirty="0"/>
          </a:p>
        </p:txBody>
      </p:sp>
      <p:sp>
        <p:nvSpPr>
          <p:cNvPr id="15" name="Text Placeholder 14"/>
          <p:cNvSpPr>
            <a:spLocks noGrp="1"/>
          </p:cNvSpPr>
          <p:nvPr>
            <p:ph type="body" sz="quarter" idx="10"/>
          </p:nvPr>
        </p:nvSpPr>
        <p:spPr>
          <a:xfrm>
            <a:off x="279400" y="3244645"/>
            <a:ext cx="8531114" cy="1243723"/>
          </a:xfrm>
        </p:spPr>
        <p:txBody>
          <a:bodyPr>
            <a:normAutofit/>
          </a:bodyPr>
          <a:lstStyle/>
          <a:p>
            <a:pPr>
              <a:lnSpc>
                <a:spcPct val="110000"/>
              </a:lnSpc>
              <a:spcBef>
                <a:spcPts val="0"/>
              </a:spcBef>
            </a:pPr>
            <a:r>
              <a:rPr lang="en-US" b="0" dirty="0" smtClean="0">
                <a:solidFill>
                  <a:srgbClr val="000000"/>
                </a:solidFill>
                <a:ea typeface="Times New Roman" pitchFamily="18" charset="0"/>
              </a:rPr>
              <a:t>R1# </a:t>
            </a:r>
            <a:r>
              <a:rPr lang="en-US" b="1" dirty="0" smtClean="0">
                <a:solidFill>
                  <a:srgbClr val="000000"/>
                </a:solidFill>
                <a:ea typeface="Times New Roman" pitchFamily="18" charset="0"/>
              </a:rPr>
              <a:t>show ip route ospf</a:t>
            </a:r>
          </a:p>
          <a:p>
            <a:pPr>
              <a:lnSpc>
                <a:spcPct val="110000"/>
              </a:lnSpc>
            </a:pPr>
            <a:r>
              <a:rPr lang="en-US" dirty="0" smtClean="0">
                <a:solidFill>
                  <a:srgbClr val="000000"/>
                </a:solidFill>
                <a:ea typeface="Times New Roman" pitchFamily="18" charset="0"/>
              </a:rPr>
              <a:t>10.0.0.0/8 is variably subnetted, 3 subnets, 2 masks</a:t>
            </a:r>
          </a:p>
          <a:p>
            <a:pPr>
              <a:lnSpc>
                <a:spcPct val="110000"/>
              </a:lnSpc>
            </a:pPr>
            <a:r>
              <a:rPr lang="en-US" dirty="0" smtClean="0">
                <a:solidFill>
                  <a:srgbClr val="000000"/>
                </a:solidFill>
                <a:ea typeface="Times New Roman" pitchFamily="18" charset="0"/>
              </a:rPr>
              <a:t>O IA    10.2.1.0/24 [110/782] via 10.64.0.2, 00:03:05, FastEthernet0/0</a:t>
            </a:r>
          </a:p>
          <a:p>
            <a:pPr>
              <a:lnSpc>
                <a:spcPct val="110000"/>
              </a:lnSpc>
            </a:pPr>
            <a:r>
              <a:rPr lang="en-US" dirty="0" smtClean="0">
                <a:solidFill>
                  <a:srgbClr val="000000"/>
                </a:solidFill>
                <a:ea typeface="Times New Roman" pitchFamily="18" charset="0"/>
              </a:rPr>
              <a:t>R1#</a:t>
            </a:r>
          </a:p>
        </p:txBody>
      </p:sp>
      <p:sp>
        <p:nvSpPr>
          <p:cNvPr id="13" name="Content Placeholder 12"/>
          <p:cNvSpPr>
            <a:spLocks noGrp="1"/>
          </p:cNvSpPr>
          <p:nvPr>
            <p:ph sz="quarter" idx="11"/>
          </p:nvPr>
        </p:nvSpPr>
        <p:spPr>
          <a:xfrm>
            <a:off x="268941" y="2331086"/>
            <a:ext cx="8520113" cy="687798"/>
          </a:xfrm>
        </p:spPr>
        <p:txBody>
          <a:bodyPr>
            <a:noAutofit/>
          </a:bodyPr>
          <a:lstStyle/>
          <a:p>
            <a:r>
              <a:rPr lang="en-US" dirty="0" smtClean="0"/>
              <a:t>Verify that the router recognizes OSPF routes.</a:t>
            </a:r>
          </a:p>
          <a:p>
            <a:endParaRPr lang="en-US" dirty="0"/>
          </a:p>
        </p:txBody>
      </p:sp>
    </p:spTree>
    <p:extLst>
      <p:ext uri="{BB962C8B-B14F-4D97-AF65-F5344CB8AC3E}">
        <p14:creationId xmlns:p14="http://schemas.microsoft.com/office/powerpoint/2010/main" xmlns="" val="3282201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549275" y="107575"/>
            <a:ext cx="8042276" cy="1986077"/>
          </a:xfrm>
        </p:spPr>
        <p:txBody>
          <a:bodyPr/>
          <a:lstStyle/>
          <a:p>
            <a:pPr eaLnBrk="1" hangingPunct="1"/>
            <a:r>
              <a:rPr lang="en-US" sz="3600" dirty="0" smtClean="0"/>
              <a:t>Clearing the OSPF Routing Table</a:t>
            </a:r>
          </a:p>
        </p:txBody>
      </p:sp>
      <p:sp>
        <p:nvSpPr>
          <p:cNvPr id="1371139" name="Rectangle 3"/>
          <p:cNvSpPr>
            <a:spLocks noGrp="1" noChangeArrowheads="1"/>
          </p:cNvSpPr>
          <p:nvPr>
            <p:ph idx="1"/>
          </p:nvPr>
        </p:nvSpPr>
        <p:spPr>
          <a:xfrm>
            <a:off x="549275" y="2625647"/>
            <a:ext cx="8042276" cy="3317954"/>
          </a:xfrm>
        </p:spPr>
        <p:txBody>
          <a:bodyPr/>
          <a:lstStyle/>
          <a:p>
            <a:pPr eaLnBrk="1" hangingPunct="1">
              <a:defRPr/>
            </a:pPr>
            <a:r>
              <a:rPr lang="en-US" dirty="0" smtClean="0">
                <a:solidFill>
                  <a:srgbClr val="0D0D0D"/>
                </a:solidFill>
              </a:rPr>
              <a:t>To clear all routes from the IP routing table, use:</a:t>
            </a:r>
          </a:p>
          <a:p>
            <a:pPr lvl="1" eaLnBrk="1" hangingPunct="1">
              <a:buNone/>
              <a:defRPr/>
            </a:pPr>
            <a:r>
              <a:rPr lang="en-US" dirty="0" smtClean="0">
                <a:solidFill>
                  <a:srgbClr val="0D0D0D"/>
                </a:solidFill>
              </a:rPr>
              <a:t>Router# </a:t>
            </a:r>
            <a:r>
              <a:rPr lang="en-US" b="1" dirty="0" smtClean="0">
                <a:solidFill>
                  <a:srgbClr val="0D0D0D"/>
                </a:solidFill>
                <a:latin typeface="Courier New" pitchFamily="49" charset="0"/>
              </a:rPr>
              <a:t>clear ip route *</a:t>
            </a:r>
          </a:p>
          <a:p>
            <a:pPr eaLnBrk="1" hangingPunct="1">
              <a:defRPr/>
            </a:pPr>
            <a:r>
              <a:rPr lang="en-US" dirty="0" smtClean="0">
                <a:solidFill>
                  <a:srgbClr val="0D0D0D"/>
                </a:solidFill>
              </a:rPr>
              <a:t>To clear a specific route from the IP routing table, use:</a:t>
            </a:r>
          </a:p>
          <a:p>
            <a:pPr lvl="1" eaLnBrk="1" hangingPunct="1">
              <a:buNone/>
              <a:defRPr/>
            </a:pPr>
            <a:r>
              <a:rPr lang="en-US" dirty="0" smtClean="0">
                <a:solidFill>
                  <a:srgbClr val="0D0D0D"/>
                </a:solidFill>
              </a:rPr>
              <a:t>Router# </a:t>
            </a:r>
            <a:r>
              <a:rPr lang="en-US" b="1" dirty="0" smtClean="0">
                <a:solidFill>
                  <a:srgbClr val="0D0D0D"/>
                </a:solidFill>
                <a:latin typeface="Courier New" pitchFamily="49" charset="0"/>
              </a:rPr>
              <a:t>clear ip route </a:t>
            </a:r>
            <a:r>
              <a:rPr lang="en-US" b="1" dirty="0" err="1" smtClean="0">
                <a:solidFill>
                  <a:srgbClr val="0D0D0D"/>
                </a:solidFill>
                <a:latin typeface="Courier New" pitchFamily="49" charset="0"/>
              </a:rPr>
              <a:t>A.B.C.D</a:t>
            </a:r>
            <a:endParaRPr lang="en-US" sz="1800" b="1" dirty="0" smtClean="0">
              <a:solidFill>
                <a:srgbClr val="0D0D0D"/>
              </a:solidFill>
              <a:latin typeface="Courier New" pitchFamily="49" charset="0"/>
            </a:endParaRPr>
          </a:p>
        </p:txBody>
      </p:sp>
    </p:spTree>
    <p:extLst>
      <p:ext uri="{BB962C8B-B14F-4D97-AF65-F5344CB8AC3E}">
        <p14:creationId xmlns:p14="http://schemas.microsoft.com/office/powerpoint/2010/main" xmlns="" val="219371601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37311" y="365379"/>
            <a:ext cx="8663790" cy="996406"/>
          </a:xfrm>
        </p:spPr>
        <p:txBody>
          <a:bodyPr>
            <a:normAutofit/>
          </a:bodyPr>
          <a:lstStyle/>
          <a:p>
            <a:r>
              <a:rPr lang="en-US" sz="3600" dirty="0" smtClean="0"/>
              <a:t>Verifying OSPF: show ip ospf interface</a:t>
            </a:r>
            <a:endParaRPr lang="en-US" sz="3600" dirty="0"/>
          </a:p>
        </p:txBody>
      </p:sp>
      <p:sp>
        <p:nvSpPr>
          <p:cNvPr id="14" name="Text Placeholder 13"/>
          <p:cNvSpPr>
            <a:spLocks noGrp="1"/>
          </p:cNvSpPr>
          <p:nvPr>
            <p:ph type="body" sz="quarter" idx="10"/>
          </p:nvPr>
        </p:nvSpPr>
        <p:spPr/>
        <p:txBody>
          <a:bodyPr>
            <a:normAutofit/>
          </a:bodyPr>
          <a:lstStyle/>
          <a:p>
            <a:r>
              <a:rPr lang="en-US" dirty="0" smtClean="0">
                <a:solidFill>
                  <a:srgbClr val="000000"/>
                </a:solidFill>
                <a:ea typeface="Times New Roman" pitchFamily="18" charset="0"/>
              </a:rPr>
              <a:t>R1# </a:t>
            </a:r>
            <a:r>
              <a:rPr lang="en-US" b="1" dirty="0" smtClean="0">
                <a:solidFill>
                  <a:srgbClr val="000000"/>
                </a:solidFill>
                <a:ea typeface="Times New Roman" pitchFamily="18" charset="0"/>
              </a:rPr>
              <a:t>show ip ospf interface </a:t>
            </a:r>
            <a:r>
              <a:rPr lang="en-US" b="1" dirty="0" err="1" smtClean="0">
                <a:solidFill>
                  <a:srgbClr val="000000"/>
                </a:solidFill>
                <a:ea typeface="Times New Roman" pitchFamily="18" charset="0"/>
              </a:rPr>
              <a:t>fastEthernet</a:t>
            </a:r>
            <a:r>
              <a:rPr lang="en-US" b="1" dirty="0" smtClean="0">
                <a:solidFill>
                  <a:srgbClr val="000000"/>
                </a:solidFill>
                <a:ea typeface="Times New Roman" pitchFamily="18" charset="0"/>
              </a:rPr>
              <a:t> 0/0</a:t>
            </a:r>
          </a:p>
          <a:p>
            <a:r>
              <a:rPr lang="en-US" dirty="0" smtClean="0">
                <a:solidFill>
                  <a:srgbClr val="000000"/>
                </a:solidFill>
                <a:ea typeface="Times New Roman" pitchFamily="18" charset="0"/>
              </a:rPr>
              <a:t>FastEthernet0/0 is up, line protocol is up</a:t>
            </a:r>
          </a:p>
          <a:p>
            <a:r>
              <a:rPr lang="en-US" dirty="0" smtClean="0">
                <a:solidFill>
                  <a:srgbClr val="000000"/>
                </a:solidFill>
                <a:ea typeface="Times New Roman" pitchFamily="18" charset="0"/>
              </a:rPr>
              <a:t>  Internet Address 10.64.0.1/24, Area 0</a:t>
            </a:r>
          </a:p>
          <a:p>
            <a:r>
              <a:rPr lang="en-US" dirty="0" smtClean="0">
                <a:solidFill>
                  <a:srgbClr val="000000"/>
                </a:solidFill>
                <a:ea typeface="Times New Roman" pitchFamily="18" charset="0"/>
              </a:rPr>
              <a:t>  Process ID 1, Router ID 10.64.0.1, Network Type BROADCAST, Cost: 1</a:t>
            </a:r>
          </a:p>
          <a:p>
            <a:r>
              <a:rPr lang="en-US" dirty="0" smtClean="0">
                <a:solidFill>
                  <a:srgbClr val="000000"/>
                </a:solidFill>
                <a:ea typeface="Times New Roman" pitchFamily="18" charset="0"/>
              </a:rPr>
              <a:t>  Transmit Delay is 1 sec, State </a:t>
            </a:r>
            <a:r>
              <a:rPr lang="en-US" dirty="0" err="1" smtClean="0">
                <a:solidFill>
                  <a:srgbClr val="000000"/>
                </a:solidFill>
                <a:ea typeface="Times New Roman" pitchFamily="18" charset="0"/>
              </a:rPr>
              <a:t>DROTHER</a:t>
            </a:r>
            <a:r>
              <a:rPr lang="en-US" dirty="0" smtClean="0">
                <a:solidFill>
                  <a:srgbClr val="000000"/>
                </a:solidFill>
                <a:ea typeface="Times New Roman" pitchFamily="18" charset="0"/>
              </a:rPr>
              <a:t>, Priority 0</a:t>
            </a:r>
          </a:p>
          <a:p>
            <a:r>
              <a:rPr lang="en-US" dirty="0" smtClean="0">
                <a:solidFill>
                  <a:srgbClr val="000000"/>
                </a:solidFill>
                <a:ea typeface="Times New Roman" pitchFamily="18" charset="0"/>
              </a:rPr>
              <a:t>  Designated Router (ID) 10.64.0.2, Interface address 10.64.0.2</a:t>
            </a:r>
          </a:p>
          <a:p>
            <a:r>
              <a:rPr lang="en-US" dirty="0" smtClean="0">
                <a:solidFill>
                  <a:srgbClr val="000000"/>
                </a:solidFill>
                <a:ea typeface="Times New Roman" pitchFamily="18" charset="0"/>
              </a:rPr>
              <a:t>  No backup designated router on this network</a:t>
            </a:r>
          </a:p>
          <a:p>
            <a:r>
              <a:rPr lang="en-US" dirty="0" smtClean="0">
                <a:solidFill>
                  <a:srgbClr val="000000"/>
                </a:solidFill>
                <a:ea typeface="Times New Roman" pitchFamily="18" charset="0"/>
              </a:rPr>
              <a:t>  Timer intervals configured, Hello 10, Dead 40, Wait 40, Retransmit 5</a:t>
            </a:r>
          </a:p>
          <a:p>
            <a:r>
              <a:rPr lang="en-US" dirty="0" smtClean="0">
                <a:solidFill>
                  <a:srgbClr val="000000"/>
                </a:solidFill>
                <a:ea typeface="Times New Roman" pitchFamily="18" charset="0"/>
              </a:rPr>
              <a:t>    </a:t>
            </a:r>
            <a:r>
              <a:rPr lang="en-US" dirty="0" err="1" smtClean="0">
                <a:solidFill>
                  <a:srgbClr val="000000"/>
                </a:solidFill>
                <a:ea typeface="Times New Roman" pitchFamily="18" charset="0"/>
              </a:rPr>
              <a:t>oob</a:t>
            </a:r>
            <a:r>
              <a:rPr lang="en-US" dirty="0" smtClean="0">
                <a:solidFill>
                  <a:srgbClr val="000000"/>
                </a:solidFill>
                <a:ea typeface="Times New Roman" pitchFamily="18" charset="0"/>
              </a:rPr>
              <a:t>-resync timeout 40</a:t>
            </a:r>
          </a:p>
          <a:p>
            <a:r>
              <a:rPr lang="en-US" dirty="0" smtClean="0">
                <a:solidFill>
                  <a:srgbClr val="000000"/>
                </a:solidFill>
                <a:ea typeface="Times New Roman" pitchFamily="18" charset="0"/>
              </a:rPr>
              <a:t>    Hello due in 00:00:04</a:t>
            </a:r>
          </a:p>
          <a:p>
            <a:r>
              <a:rPr lang="en-US" dirty="0" smtClean="0">
                <a:solidFill>
                  <a:srgbClr val="000000"/>
                </a:solidFill>
                <a:ea typeface="Times New Roman" pitchFamily="18" charset="0"/>
              </a:rPr>
              <a:t>  Supports Link-local Signaling (</a:t>
            </a:r>
            <a:r>
              <a:rPr lang="en-US" dirty="0" err="1" smtClean="0">
                <a:solidFill>
                  <a:srgbClr val="000000"/>
                </a:solidFill>
                <a:ea typeface="Times New Roman" pitchFamily="18" charset="0"/>
              </a:rPr>
              <a:t>LLS</a:t>
            </a:r>
            <a:r>
              <a:rPr lang="en-US" dirty="0" smtClean="0">
                <a:solidFill>
                  <a:srgbClr val="000000"/>
                </a:solidFill>
                <a:ea typeface="Times New Roman" pitchFamily="18" charset="0"/>
              </a:rPr>
              <a:t>)</a:t>
            </a:r>
          </a:p>
          <a:p>
            <a:r>
              <a:rPr lang="en-US" dirty="0" smtClean="0">
                <a:solidFill>
                  <a:srgbClr val="000000"/>
                </a:solidFill>
                <a:ea typeface="Times New Roman" pitchFamily="18" charset="0"/>
              </a:rPr>
              <a:t>  Index 1/1, flood queue length 0</a:t>
            </a:r>
          </a:p>
          <a:p>
            <a:r>
              <a:rPr lang="en-US" dirty="0" smtClean="0">
                <a:solidFill>
                  <a:srgbClr val="000000"/>
                </a:solidFill>
                <a:ea typeface="Times New Roman" pitchFamily="18" charset="0"/>
              </a:rPr>
              <a:t>  Next 0x0(0)/0x0(0)</a:t>
            </a:r>
          </a:p>
          <a:p>
            <a:r>
              <a:rPr lang="en-US" dirty="0" smtClean="0">
                <a:solidFill>
                  <a:srgbClr val="000000"/>
                </a:solidFill>
                <a:ea typeface="Times New Roman" pitchFamily="18" charset="0"/>
              </a:rPr>
              <a:t>  Last flood scan length is 1, maximum is 4</a:t>
            </a:r>
          </a:p>
          <a:p>
            <a:r>
              <a:rPr lang="en-US" dirty="0" smtClean="0">
                <a:solidFill>
                  <a:srgbClr val="000000"/>
                </a:solidFill>
                <a:ea typeface="Times New Roman" pitchFamily="18" charset="0"/>
              </a:rPr>
              <a:t>  Last flood scan time is 0 msec, maximum is 4 msec</a:t>
            </a:r>
          </a:p>
          <a:p>
            <a:r>
              <a:rPr lang="en-US" dirty="0" smtClean="0">
                <a:solidFill>
                  <a:srgbClr val="000000"/>
                </a:solidFill>
                <a:ea typeface="Times New Roman" pitchFamily="18" charset="0"/>
              </a:rPr>
              <a:t>  Neighbor Count is 1, Adjacent neighbor count is 1</a:t>
            </a:r>
          </a:p>
          <a:p>
            <a:r>
              <a:rPr lang="en-US" dirty="0" smtClean="0">
                <a:solidFill>
                  <a:srgbClr val="000000"/>
                </a:solidFill>
                <a:ea typeface="Times New Roman" pitchFamily="18" charset="0"/>
              </a:rPr>
              <a:t>    Adjacent with neighbor 10.64.0.2 (Designated Router)</a:t>
            </a:r>
          </a:p>
          <a:p>
            <a:r>
              <a:rPr lang="en-US" dirty="0" smtClean="0">
                <a:solidFill>
                  <a:srgbClr val="000000"/>
                </a:solidFill>
                <a:ea typeface="Times New Roman" pitchFamily="18" charset="0"/>
              </a:rPr>
              <a:t>  Suppress hello for 0 neighbor(s)</a:t>
            </a:r>
          </a:p>
        </p:txBody>
      </p:sp>
      <p:sp>
        <p:nvSpPr>
          <p:cNvPr id="13" name="Content Placeholder 12"/>
          <p:cNvSpPr>
            <a:spLocks noGrp="1"/>
          </p:cNvSpPr>
          <p:nvPr>
            <p:ph sz="quarter" idx="11"/>
          </p:nvPr>
        </p:nvSpPr>
        <p:spPr>
          <a:xfrm>
            <a:off x="279400" y="1361785"/>
            <a:ext cx="8520113" cy="687798"/>
          </a:xfrm>
        </p:spPr>
        <p:txBody>
          <a:bodyPr>
            <a:noAutofit/>
          </a:bodyPr>
          <a:lstStyle/>
          <a:p>
            <a:r>
              <a:rPr lang="en-US" dirty="0" smtClean="0"/>
              <a:t>Verify OSPF configured interfaces.</a:t>
            </a:r>
            <a:endParaRPr lang="en-US" dirty="0"/>
          </a:p>
        </p:txBody>
      </p:sp>
    </p:spTree>
    <p:extLst>
      <p:ext uri="{BB962C8B-B14F-4D97-AF65-F5344CB8AC3E}">
        <p14:creationId xmlns:p14="http://schemas.microsoft.com/office/powerpoint/2010/main" xmlns="" val="7551552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264925"/>
          </a:xfrm>
        </p:spPr>
        <p:txBody>
          <a:bodyPr>
            <a:normAutofit/>
          </a:bodyPr>
          <a:lstStyle/>
          <a:p>
            <a:r>
              <a:rPr lang="en-US" sz="4000" dirty="0" smtClean="0"/>
              <a:t>Verifying OSPF: show ip ospf</a:t>
            </a:r>
            <a:endParaRPr lang="en-US" sz="4000" dirty="0"/>
          </a:p>
        </p:txBody>
      </p:sp>
      <p:sp>
        <p:nvSpPr>
          <p:cNvPr id="15" name="Text Placeholder 14"/>
          <p:cNvSpPr>
            <a:spLocks noGrp="1"/>
          </p:cNvSpPr>
          <p:nvPr>
            <p:ph type="body" sz="quarter" idx="10"/>
          </p:nvPr>
        </p:nvSpPr>
        <p:spPr>
          <a:xfrm>
            <a:off x="279399" y="2412788"/>
            <a:ext cx="8531114" cy="3301854"/>
          </a:xfrm>
        </p:spPr>
        <p:txBody>
          <a:bodyPr>
            <a:noAutofit/>
          </a:bodyPr>
          <a:lstStyle/>
          <a:p>
            <a:r>
              <a:rPr lang="en-US" dirty="0" smtClean="0">
                <a:solidFill>
                  <a:srgbClr val="0D0D0D"/>
                </a:solidFill>
              </a:rPr>
              <a:t>R2# </a:t>
            </a:r>
            <a:r>
              <a:rPr lang="en-US" b="1" dirty="0" smtClean="0">
                <a:solidFill>
                  <a:srgbClr val="0D0D0D"/>
                </a:solidFill>
              </a:rPr>
              <a:t>show ip ospf</a:t>
            </a:r>
            <a:endParaRPr lang="en-US" dirty="0" smtClean="0">
              <a:solidFill>
                <a:srgbClr val="0D0D0D"/>
              </a:solidFill>
            </a:endParaRPr>
          </a:p>
          <a:p>
            <a:r>
              <a:rPr lang="en-US" dirty="0" smtClean="0">
                <a:solidFill>
                  <a:srgbClr val="0D0D0D"/>
                </a:solidFill>
              </a:rPr>
              <a:t>Routing Process “ospf 50” with ID 10.64.0.2</a:t>
            </a:r>
          </a:p>
          <a:p>
            <a:r>
              <a:rPr lang="en-US" dirty="0" smtClean="0">
                <a:solidFill>
                  <a:srgbClr val="0D0D0D"/>
                </a:solidFill>
              </a:rPr>
              <a:t>&lt;output omitted&gt;</a:t>
            </a:r>
          </a:p>
          <a:p>
            <a:r>
              <a:rPr lang="en-US" dirty="0" smtClean="0">
                <a:solidFill>
                  <a:srgbClr val="0D0D0D"/>
                </a:solidFill>
              </a:rPr>
              <a:t>Area BACKBONE(0)</a:t>
            </a:r>
          </a:p>
          <a:p>
            <a:r>
              <a:rPr lang="en-US" dirty="0" smtClean="0">
                <a:solidFill>
                  <a:srgbClr val="0D0D0D"/>
                </a:solidFill>
              </a:rPr>
              <a:t>        Area has no authentication</a:t>
            </a:r>
          </a:p>
          <a:p>
            <a:r>
              <a:rPr lang="en-US" dirty="0" smtClean="0">
                <a:solidFill>
                  <a:srgbClr val="0D0D0D"/>
                </a:solidFill>
              </a:rPr>
              <a:t>        SPF algorithm last executed 00:01:25.028 ago</a:t>
            </a:r>
          </a:p>
          <a:p>
            <a:r>
              <a:rPr lang="en-US" dirty="0" smtClean="0">
                <a:solidFill>
                  <a:srgbClr val="0D0D0D"/>
                </a:solidFill>
              </a:rPr>
              <a:t>        SPF algorithm executed 7 times</a:t>
            </a:r>
          </a:p>
          <a:p>
            <a:r>
              <a:rPr lang="en-US" dirty="0" smtClean="0">
                <a:solidFill>
                  <a:srgbClr val="0D0D0D"/>
                </a:solidFill>
              </a:rPr>
              <a:t>&lt;output omitted&gt;</a:t>
            </a:r>
          </a:p>
          <a:p>
            <a:r>
              <a:rPr lang="en-US" dirty="0" smtClean="0">
                <a:solidFill>
                  <a:srgbClr val="0D0D0D"/>
                </a:solidFill>
              </a:rPr>
              <a:t>    Area 1</a:t>
            </a:r>
          </a:p>
          <a:p>
            <a:r>
              <a:rPr lang="en-US" dirty="0" smtClean="0">
                <a:solidFill>
                  <a:srgbClr val="0D0D0D"/>
                </a:solidFill>
              </a:rPr>
              <a:t>        Number of interfaces in this area is 1</a:t>
            </a:r>
          </a:p>
          <a:p>
            <a:r>
              <a:rPr lang="en-US" dirty="0" smtClean="0">
                <a:solidFill>
                  <a:srgbClr val="0D0D0D"/>
                </a:solidFill>
              </a:rPr>
              <a:t>        Area has no authentication</a:t>
            </a:r>
          </a:p>
          <a:p>
            <a:r>
              <a:rPr lang="en-US" dirty="0" smtClean="0">
                <a:solidFill>
                  <a:srgbClr val="0D0D0D"/>
                </a:solidFill>
              </a:rPr>
              <a:t>        SPF algorithm last executed 00:00:54.636 ago</a:t>
            </a:r>
          </a:p>
          <a:p>
            <a:r>
              <a:rPr lang="en-US" dirty="0" smtClean="0">
                <a:solidFill>
                  <a:srgbClr val="0D0D0D"/>
                </a:solidFill>
              </a:rPr>
              <a:t>        SPF algorithm executed 3 times</a:t>
            </a:r>
          </a:p>
          <a:p>
            <a:r>
              <a:rPr lang="en-US" dirty="0" smtClean="0">
                <a:solidFill>
                  <a:srgbClr val="0D0D0D"/>
                </a:solidFill>
              </a:rPr>
              <a:t> &lt;output omitted&gt;</a:t>
            </a:r>
          </a:p>
          <a:p>
            <a:r>
              <a:rPr lang="en-US" dirty="0" smtClean="0">
                <a:solidFill>
                  <a:srgbClr val="0D0D0D"/>
                </a:solidFill>
              </a:rPr>
              <a:t>R2#</a:t>
            </a:r>
            <a:endParaRPr lang="en-US" b="0" dirty="0" smtClean="0">
              <a:solidFill>
                <a:srgbClr val="0D0D0D"/>
              </a:solidFill>
              <a:ea typeface="Times New Roman" pitchFamily="18" charset="0"/>
            </a:endParaRPr>
          </a:p>
        </p:txBody>
      </p:sp>
      <p:sp>
        <p:nvSpPr>
          <p:cNvPr id="13" name="Content Placeholder 12"/>
          <p:cNvSpPr>
            <a:spLocks noGrp="1"/>
          </p:cNvSpPr>
          <p:nvPr>
            <p:ph sz="quarter" idx="11"/>
          </p:nvPr>
        </p:nvSpPr>
        <p:spPr>
          <a:xfrm>
            <a:off x="279400" y="1630303"/>
            <a:ext cx="8520113" cy="634960"/>
          </a:xfrm>
        </p:spPr>
        <p:txBody>
          <a:bodyPr>
            <a:noAutofit/>
          </a:bodyPr>
          <a:lstStyle/>
          <a:p>
            <a:r>
              <a:rPr lang="en-US" dirty="0" smtClean="0">
                <a:solidFill>
                  <a:srgbClr val="0D0D0D"/>
                </a:solidFill>
              </a:rPr>
              <a:t>Verify general OSPF information.</a:t>
            </a:r>
            <a:endParaRPr lang="en-US" dirty="0">
              <a:solidFill>
                <a:srgbClr val="0D0D0D"/>
              </a:solidFill>
            </a:endParaRPr>
          </a:p>
        </p:txBody>
      </p:sp>
    </p:spTree>
    <p:extLst>
      <p:ext uri="{BB962C8B-B14F-4D97-AF65-F5344CB8AC3E}">
        <p14:creationId xmlns:p14="http://schemas.microsoft.com/office/powerpoint/2010/main" xmlns="" val="92821312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8"/>
            <a:ext cx="8532159" cy="1419375"/>
          </a:xfrm>
        </p:spPr>
        <p:txBody>
          <a:bodyPr>
            <a:normAutofit/>
          </a:bodyPr>
          <a:lstStyle/>
          <a:p>
            <a:r>
              <a:rPr lang="en-US" dirty="0" smtClean="0"/>
              <a:t>To Follow…</a:t>
            </a:r>
            <a:endParaRPr lang="en-US" dirty="0"/>
          </a:p>
        </p:txBody>
      </p:sp>
      <p:sp>
        <p:nvSpPr>
          <p:cNvPr id="5" name="Rectangle 3"/>
          <p:cNvSpPr>
            <a:spLocks noGrp="1" noChangeArrowheads="1"/>
          </p:cNvSpPr>
          <p:nvPr>
            <p:ph idx="4294967295"/>
          </p:nvPr>
        </p:nvSpPr>
        <p:spPr>
          <a:xfrm>
            <a:off x="549275" y="2282425"/>
            <a:ext cx="8042276" cy="3661176"/>
          </a:xfrm>
          <a:prstGeom prst="rect">
            <a:avLst/>
          </a:prstGeom>
        </p:spPr>
        <p:txBody>
          <a:bodyPr/>
          <a:lstStyle/>
          <a:p>
            <a:pPr eaLnBrk="1" hangingPunct="1">
              <a:defRPr/>
            </a:pPr>
            <a:r>
              <a:rPr lang="en-US" dirty="0" smtClean="0">
                <a:solidFill>
                  <a:srgbClr val="405B03"/>
                </a:solidFill>
              </a:rPr>
              <a:t>OSPF Network types</a:t>
            </a:r>
          </a:p>
          <a:p>
            <a:pPr eaLnBrk="1" hangingPunct="1">
              <a:defRPr/>
            </a:pPr>
            <a:r>
              <a:rPr lang="en-US" dirty="0" smtClean="0">
                <a:solidFill>
                  <a:srgbClr val="405B03"/>
                </a:solidFill>
              </a:rPr>
              <a:t>LSAs and LSDBs</a:t>
            </a:r>
          </a:p>
          <a:p>
            <a:pPr eaLnBrk="1" hangingPunct="1">
              <a:defRPr/>
            </a:pPr>
            <a:r>
              <a:rPr lang="en-US" dirty="0" smtClean="0">
                <a:solidFill>
                  <a:srgbClr val="405B03"/>
                </a:solidFill>
              </a:rPr>
              <a:t>Route Summarization</a:t>
            </a:r>
          </a:p>
          <a:p>
            <a:pPr eaLnBrk="1" hangingPunct="1">
              <a:defRPr/>
            </a:pPr>
            <a:r>
              <a:rPr lang="en-US" dirty="0" smtClean="0">
                <a:solidFill>
                  <a:srgbClr val="405B03"/>
                </a:solidFill>
              </a:rPr>
              <a:t>Advanced OSPF features</a:t>
            </a:r>
          </a:p>
          <a:p>
            <a:pPr eaLnBrk="1" hangingPunct="1">
              <a:defRPr/>
            </a:pPr>
            <a:r>
              <a:rPr lang="en-US" dirty="0" smtClean="0">
                <a:solidFill>
                  <a:srgbClr val="405B03"/>
                </a:solidFill>
              </a:rPr>
              <a:t>Authentication </a:t>
            </a:r>
          </a:p>
          <a:p>
            <a:pPr eaLnBrk="1" hangingPunct="1">
              <a:defRPr/>
            </a:pPr>
            <a:endParaRPr lang="en-US" dirty="0" smtClean="0">
              <a:solidFill>
                <a:srgbClr val="405B03"/>
              </a:solidFill>
            </a:endParaRPr>
          </a:p>
          <a:p>
            <a:pPr eaLnBrk="1" hangingPunct="1">
              <a:defRPr/>
            </a:pPr>
            <a:endParaRPr lang="en-US" sz="1800" b="1" dirty="0" smtClean="0">
              <a:solidFill>
                <a:srgbClr val="405B03"/>
              </a:solidFill>
              <a:latin typeface="Courier New" pitchFamily="49" charset="0"/>
            </a:endParaRPr>
          </a:p>
        </p:txBody>
      </p:sp>
    </p:spTree>
    <p:extLst>
      <p:ext uri="{BB962C8B-B14F-4D97-AF65-F5344CB8AC3E}">
        <p14:creationId xmlns:p14="http://schemas.microsoft.com/office/powerpoint/2010/main" xmlns="" val="35362090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1838</TotalTime>
  <Words>5871</Words>
  <Application>Microsoft Macintosh PowerPoint</Application>
  <PresentationFormat>On-screen Show (4:3)</PresentationFormat>
  <Paragraphs>652</Paragraphs>
  <Slides>49</Slides>
  <Notes>29</Notes>
  <HiddenSlides>0</HiddenSlides>
  <MMClips>0</MMClip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Breeze</vt:lpstr>
      <vt:lpstr>Open Shortest Path First – Part 2</vt:lpstr>
      <vt:lpstr>Objectives</vt:lpstr>
      <vt:lpstr>OSPF Packet</vt:lpstr>
      <vt:lpstr>OSPF Packet Types</vt:lpstr>
      <vt:lpstr>OSPF Header </vt:lpstr>
      <vt:lpstr>Type 1 - OSPF Hello Packet</vt:lpstr>
      <vt:lpstr>Type 1 - OSPF Hello Packet</vt:lpstr>
      <vt:lpstr>Type 1 - OSPF Hello Packet</vt:lpstr>
      <vt:lpstr>Type 1 - OSPF Hello Packet</vt:lpstr>
      <vt:lpstr>Type 1 - OSPF Hello Packet</vt:lpstr>
      <vt:lpstr>Type 2 - OSPF DBD Packet</vt:lpstr>
      <vt:lpstr>Type 3 - OSPF LSR Packet</vt:lpstr>
      <vt:lpstr>Type 4 - OSPF LSU Packet</vt:lpstr>
      <vt:lpstr>Type 5 - OSPF LSAck Packet</vt:lpstr>
      <vt:lpstr>OSPF States</vt:lpstr>
      <vt:lpstr>OSPF Hello Packet</vt:lpstr>
      <vt:lpstr>Synchronization and Route calculation</vt:lpstr>
      <vt:lpstr>Adjacent OSPF Neighbors</vt:lpstr>
      <vt:lpstr>Link-State Data Structures</vt:lpstr>
      <vt:lpstr>Link-State Data Structures</vt:lpstr>
      <vt:lpstr>OSPF Administrative Distance</vt:lpstr>
      <vt:lpstr>Slide 22</vt:lpstr>
      <vt:lpstr>Planning to Deploy OSPF</vt:lpstr>
      <vt:lpstr>Implementing OSPF</vt:lpstr>
      <vt:lpstr>Implementing OSPF</vt:lpstr>
      <vt:lpstr>Verifying OSPF</vt:lpstr>
      <vt:lpstr>Documenting</vt:lpstr>
      <vt:lpstr>Slide 28</vt:lpstr>
      <vt:lpstr>Enable OSPF Routing</vt:lpstr>
      <vt:lpstr>Identify OSPF Networks</vt:lpstr>
      <vt:lpstr>The Wildcard Mask</vt:lpstr>
      <vt:lpstr>Identify OSPF Networks</vt:lpstr>
      <vt:lpstr>Define the Interface Bandwidth</vt:lpstr>
      <vt:lpstr>Configuring Single-Area OSPF Example</vt:lpstr>
      <vt:lpstr>Configuring Single-Area OSPF Example</vt:lpstr>
      <vt:lpstr>Configuring Multi-Area OSPF Example</vt:lpstr>
      <vt:lpstr>Alternate Multi-Area OSPF Configuration</vt:lpstr>
      <vt:lpstr>OSPF Router ID</vt:lpstr>
      <vt:lpstr>OSPF Router ID</vt:lpstr>
      <vt:lpstr>Define the Router ID</vt:lpstr>
      <vt:lpstr>Verifying the Router-ID</vt:lpstr>
      <vt:lpstr>Verifying OSPF</vt:lpstr>
      <vt:lpstr>Verifying OSPF: show ip protocols</vt:lpstr>
      <vt:lpstr>Verifying OSPF: show ip ospf neighbors</vt:lpstr>
      <vt:lpstr>Verifying OSPF: show ip route ospf</vt:lpstr>
      <vt:lpstr>Clearing the OSPF Routing Table</vt:lpstr>
      <vt:lpstr>Verifying OSPF: show ip ospf interface</vt:lpstr>
      <vt:lpstr>Verifying OSPF: show ip ospf</vt:lpstr>
      <vt:lpstr>To Follow…</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213</cp:revision>
  <dcterms:created xsi:type="dcterms:W3CDTF">2011-10-03T10:20:59Z</dcterms:created>
  <dcterms:modified xsi:type="dcterms:W3CDTF">2012-11-20T09:55:57Z</dcterms:modified>
</cp:coreProperties>
</file>