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8" r:id="rId3"/>
    <p:sldId id="259" r:id="rId4"/>
    <p:sldId id="260" r:id="rId5"/>
    <p:sldId id="263" r:id="rId6"/>
    <p:sldId id="262" r:id="rId7"/>
    <p:sldId id="264" r:id="rId8"/>
    <p:sldId id="265" r:id="rId9"/>
    <p:sldId id="270" r:id="rId10"/>
    <p:sldId id="268" r:id="rId11"/>
    <p:sldId id="269" r:id="rId12"/>
    <p:sldId id="273" r:id="rId13"/>
    <p:sldId id="272" r:id="rId14"/>
    <p:sldId id="274" r:id="rId15"/>
    <p:sldId id="276" r:id="rId16"/>
    <p:sldId id="277" r:id="rId17"/>
    <p:sldId id="280" r:id="rId18"/>
    <p:sldId id="271" r:id="rId19"/>
    <p:sldId id="281" r:id="rId20"/>
    <p:sldId id="283" r:id="rId21"/>
    <p:sldId id="279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9F8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F4ADBC-A36C-4B63-B7E9-34748B9E6B62}" v="51" dt="2024-02-21T21:17:30.4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543" autoAdjust="0"/>
  </p:normalViewPr>
  <p:slideViewPr>
    <p:cSldViewPr>
      <p:cViewPr varScale="1">
        <p:scale>
          <a:sx n="83" d="100"/>
          <a:sy n="83" d="100"/>
        </p:scale>
        <p:origin x="644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24F4ADBC-A36C-4B63-B7E9-34748B9E6B62}"/>
    <pc:docChg chg="custSel modSld modMainMaster">
      <pc:chgData name="Helen A Griffiths" userId="970ac652-efaf-451a-9e9c-3191bf6940a9" providerId="ADAL" clId="{24F4ADBC-A36C-4B63-B7E9-34748B9E6B62}" dt="2024-02-21T21:18:01.533" v="310"/>
      <pc:docMkLst>
        <pc:docMk/>
      </pc:docMkLst>
      <pc:sldChg chg="addSp delSp modSp mod setBg">
        <pc:chgData name="Helen A Griffiths" userId="970ac652-efaf-451a-9e9c-3191bf6940a9" providerId="ADAL" clId="{24F4ADBC-A36C-4B63-B7E9-34748B9E6B62}" dt="2024-02-21T21:18:01.533" v="310"/>
        <pc:sldMkLst>
          <pc:docMk/>
          <pc:sldMk cId="2669367442" sldId="256"/>
        </pc:sldMkLst>
        <pc:spChg chg="mod">
          <ac:chgData name="Helen A Griffiths" userId="970ac652-efaf-451a-9e9c-3191bf6940a9" providerId="ADAL" clId="{24F4ADBC-A36C-4B63-B7E9-34748B9E6B62}" dt="2024-02-21T21:17:46.572" v="304" actId="1076"/>
          <ac:spMkLst>
            <pc:docMk/>
            <pc:sldMk cId="2669367442" sldId="256"/>
            <ac:spMk id="2" creationId="{00000000-0000-0000-0000-000000000000}"/>
          </ac:spMkLst>
        </pc:spChg>
        <pc:spChg chg="add del mod">
          <ac:chgData name="Helen A Griffiths" userId="970ac652-efaf-451a-9e9c-3191bf6940a9" providerId="ADAL" clId="{24F4ADBC-A36C-4B63-B7E9-34748B9E6B62}" dt="2024-02-21T21:18:01.533" v="310"/>
          <ac:spMkLst>
            <pc:docMk/>
            <pc:sldMk cId="2669367442" sldId="256"/>
            <ac:spMk id="6" creationId="{E642F632-B0AE-1403-4AEE-6EDDD3037472}"/>
          </ac:spMkLst>
        </pc:spChg>
        <pc:picChg chg="add mod">
          <ac:chgData name="Helen A Griffiths" userId="970ac652-efaf-451a-9e9c-3191bf6940a9" providerId="ADAL" clId="{24F4ADBC-A36C-4B63-B7E9-34748B9E6B62}" dt="2024-02-21T21:17:42.839" v="303" actId="1076"/>
          <ac:picMkLst>
            <pc:docMk/>
            <pc:sldMk cId="2669367442" sldId="256"/>
            <ac:picMk id="5" creationId="{D4930235-4FA0-9E58-9187-CA3260DE6FA2}"/>
          </ac:picMkLst>
        </pc:picChg>
      </pc:sldChg>
      <pc:sldChg chg="modSp mod">
        <pc:chgData name="Helen A Griffiths" userId="970ac652-efaf-451a-9e9c-3191bf6940a9" providerId="ADAL" clId="{24F4ADBC-A36C-4B63-B7E9-34748B9E6B62}" dt="2024-02-21T12:01:52.293" v="5" actId="403"/>
        <pc:sldMkLst>
          <pc:docMk/>
          <pc:sldMk cId="4044925596" sldId="260"/>
        </pc:sldMkLst>
        <pc:spChg chg="mod">
          <ac:chgData name="Helen A Griffiths" userId="970ac652-efaf-451a-9e9c-3191bf6940a9" providerId="ADAL" clId="{24F4ADBC-A36C-4B63-B7E9-34748B9E6B62}" dt="2024-02-21T12:01:46.184" v="3" actId="403"/>
          <ac:spMkLst>
            <pc:docMk/>
            <pc:sldMk cId="4044925596" sldId="260"/>
            <ac:spMk id="17410" creationId="{00000000-0000-0000-0000-000000000000}"/>
          </ac:spMkLst>
        </pc:spChg>
        <pc:spChg chg="mod">
          <ac:chgData name="Helen A Griffiths" userId="970ac652-efaf-451a-9e9c-3191bf6940a9" providerId="ADAL" clId="{24F4ADBC-A36C-4B63-B7E9-34748B9E6B62}" dt="2024-02-21T12:01:52.293" v="5" actId="403"/>
          <ac:spMkLst>
            <pc:docMk/>
            <pc:sldMk cId="4044925596" sldId="260"/>
            <ac:spMk id="17411" creationId="{00000000-0000-0000-0000-000000000000}"/>
          </ac:spMkLst>
        </pc:spChg>
      </pc:sldChg>
      <pc:sldChg chg="modSp mod">
        <pc:chgData name="Helen A Griffiths" userId="970ac652-efaf-451a-9e9c-3191bf6940a9" providerId="ADAL" clId="{24F4ADBC-A36C-4B63-B7E9-34748B9E6B62}" dt="2024-02-21T12:03:38.320" v="8" actId="20577"/>
        <pc:sldMkLst>
          <pc:docMk/>
          <pc:sldMk cId="2157651992" sldId="272"/>
        </pc:sldMkLst>
        <pc:spChg chg="mod">
          <ac:chgData name="Helen A Griffiths" userId="970ac652-efaf-451a-9e9c-3191bf6940a9" providerId="ADAL" clId="{24F4ADBC-A36C-4B63-B7E9-34748B9E6B62}" dt="2024-02-21T12:03:38.320" v="8" actId="20577"/>
          <ac:spMkLst>
            <pc:docMk/>
            <pc:sldMk cId="2157651992" sldId="272"/>
            <ac:spMk id="4" creationId="{00000000-0000-0000-0000-000000000000}"/>
          </ac:spMkLst>
        </pc:spChg>
      </pc:sldChg>
      <pc:sldChg chg="modSp mod">
        <pc:chgData name="Helen A Griffiths" userId="970ac652-efaf-451a-9e9c-3191bf6940a9" providerId="ADAL" clId="{24F4ADBC-A36C-4B63-B7E9-34748B9E6B62}" dt="2024-02-21T12:51:58.093" v="222" actId="20577"/>
        <pc:sldMkLst>
          <pc:docMk/>
          <pc:sldMk cId="3890491450" sldId="276"/>
        </pc:sldMkLst>
        <pc:spChg chg="mod">
          <ac:chgData name="Helen A Griffiths" userId="970ac652-efaf-451a-9e9c-3191bf6940a9" providerId="ADAL" clId="{24F4ADBC-A36C-4B63-B7E9-34748B9E6B62}" dt="2024-02-21T12:51:58.093" v="222" actId="20577"/>
          <ac:spMkLst>
            <pc:docMk/>
            <pc:sldMk cId="3890491450" sldId="276"/>
            <ac:spMk id="21509" creationId="{00000000-0000-0000-0000-000000000000}"/>
          </ac:spMkLst>
        </pc:spChg>
        <pc:spChg chg="mod">
          <ac:chgData name="Helen A Griffiths" userId="970ac652-efaf-451a-9e9c-3191bf6940a9" providerId="ADAL" clId="{24F4ADBC-A36C-4B63-B7E9-34748B9E6B62}" dt="2024-02-21T12:51:38.106" v="220" actId="114"/>
          <ac:spMkLst>
            <pc:docMk/>
            <pc:sldMk cId="3890491450" sldId="276"/>
            <ac:spMk id="21510" creationId="{00000000-0000-0000-0000-000000000000}"/>
          </ac:spMkLst>
        </pc:spChg>
      </pc:sldChg>
      <pc:sldChg chg="modSp mod">
        <pc:chgData name="Helen A Griffiths" userId="970ac652-efaf-451a-9e9c-3191bf6940a9" providerId="ADAL" clId="{24F4ADBC-A36C-4B63-B7E9-34748B9E6B62}" dt="2024-02-21T12:53:05.037" v="249" actId="113"/>
        <pc:sldMkLst>
          <pc:docMk/>
          <pc:sldMk cId="2864822500" sldId="280"/>
        </pc:sldMkLst>
        <pc:spChg chg="mod">
          <ac:chgData name="Helen A Griffiths" userId="970ac652-efaf-451a-9e9c-3191bf6940a9" providerId="ADAL" clId="{24F4ADBC-A36C-4B63-B7E9-34748B9E6B62}" dt="2024-02-21T12:53:05.037" v="249" actId="113"/>
          <ac:spMkLst>
            <pc:docMk/>
            <pc:sldMk cId="2864822500" sldId="280"/>
            <ac:spMk id="3" creationId="{00000000-0000-0000-0000-000000000000}"/>
          </ac:spMkLst>
        </pc:spChg>
      </pc:sldChg>
      <pc:sldMasterChg chg="setBg modSldLayout">
        <pc:chgData name="Helen A Griffiths" userId="970ac652-efaf-451a-9e9c-3191bf6940a9" providerId="ADAL" clId="{24F4ADBC-A36C-4B63-B7E9-34748B9E6B62}" dt="2024-02-21T21:16:15.956" v="298"/>
        <pc:sldMasterMkLst>
          <pc:docMk/>
          <pc:sldMasterMk cId="874561041" sldId="2147483648"/>
        </pc:sldMasterMkLst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2505039744" sldId="2147483649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3607481060" sldId="2147483650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796561770" sldId="2147483651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2380698281" sldId="2147483652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2609439071" sldId="2147483653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704666188" sldId="2147483654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1350496943" sldId="2147483655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3133174292" sldId="2147483656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2078298929" sldId="2147483657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3494251023" sldId="2147483658"/>
          </pc:sldLayoutMkLst>
        </pc:sldLayoutChg>
        <pc:sldLayoutChg chg="setBg">
          <pc:chgData name="Helen A Griffiths" userId="970ac652-efaf-451a-9e9c-3191bf6940a9" providerId="ADAL" clId="{24F4ADBC-A36C-4B63-B7E9-34748B9E6B62}" dt="2024-02-21T21:16:15.956" v="298"/>
          <pc:sldLayoutMkLst>
            <pc:docMk/>
            <pc:sldMasterMk cId="874561041" sldId="2147483648"/>
            <pc:sldLayoutMk cId="2116734728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8C528-1DC9-474C-B6C1-907E34CC9CE1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6443A1-1334-4163-9DCB-44A438F11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029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624BB0B0-0D95-4F13-A558-3164FA1C7989}" type="slidenum">
              <a:rPr lang="en-US" altLang="en-US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6606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AA093661-F61D-4DD9-8A46-ACF0BFB0BD44}" type="slidenum">
              <a:rPr lang="en-US" altLang="en-US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943489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9C721512-FD4C-4481-BF9F-4D7FC4DAD766}" type="slidenum">
              <a:rPr lang="en-US" altLang="en-US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569843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402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660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2720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95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7537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2696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93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548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7555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5986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8695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077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091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039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481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561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698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39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6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496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174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298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251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734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D6D18-82BB-4975-AF83-2FB8B3406A3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561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vaggeliasariggoli.blogspot.com/2017/11/universal-childrens-day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XDY7Sbc4z8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youtu.be/bACQN4xFXlM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cnLdQ64nBeg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iteseerx.ist.psu.edu/viewdoc/download?doi=10.1.1.536.2916&amp;rep=rep1&amp;type=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iteseerx.ist.psu.edu/viewdoc/download?doi=10.1.1.536.2916&amp;rep=rep1&amp;type=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5736" y="925527"/>
            <a:ext cx="7772400" cy="1470025"/>
          </a:xfrm>
        </p:spPr>
        <p:txBody>
          <a:bodyPr/>
          <a:lstStyle/>
          <a:p>
            <a:r>
              <a:rPr lang="en-GB" dirty="0"/>
              <a:t>ECES4014/C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2976"/>
            <a:ext cx="6400800" cy="2425824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Parchu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i="1" dirty="0"/>
              <a:t>Respecting Children and Young People’s Rights in Wales</a:t>
            </a:r>
          </a:p>
          <a:p>
            <a:endParaRPr lang="en-GB" i="1" dirty="0"/>
          </a:p>
          <a:p>
            <a:r>
              <a:rPr lang="en-GB" i="1" dirty="0" err="1"/>
              <a:t>Sesiwn</a:t>
            </a:r>
            <a:r>
              <a:rPr lang="en-GB" i="1" dirty="0"/>
              <a:t> 2 / Session 2 </a:t>
            </a:r>
          </a:p>
        </p:txBody>
      </p:sp>
      <p:pic>
        <p:nvPicPr>
          <p:cNvPr id="5" name="Picture 4" descr="A poster with text and cartoon characters&#10;&#10;Description automatically generated">
            <a:extLst>
              <a:ext uri="{FF2B5EF4-FFF2-40B4-BE49-F238E27FC236}">
                <a16:creationId xmlns:a16="http://schemas.microsoft.com/office/drawing/2014/main" id="{D4930235-4FA0-9E58-9187-CA3260DE6F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6249" y="620688"/>
            <a:ext cx="2942110" cy="207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67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br>
              <a:rPr lang="en-GB" i="1" dirty="0"/>
            </a:br>
            <a:r>
              <a:rPr lang="en-GB" dirty="0">
                <a:ea typeface="+mj-ea"/>
                <a:cs typeface="+mj-cs"/>
              </a:rPr>
              <a:t>Learning Outcomes</a:t>
            </a:r>
            <a:br>
              <a:rPr lang="en-GB" dirty="0">
                <a:ea typeface="+mj-ea"/>
                <a:cs typeface="+mj-cs"/>
              </a:rPr>
            </a:br>
            <a:endParaRPr lang="en-GB" i="1" dirty="0"/>
          </a:p>
        </p:txBody>
      </p:sp>
      <p:sp>
        <p:nvSpPr>
          <p:cNvPr id="1331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2400" dirty="0">
                <a:effectLst/>
                <a:ea typeface="Arial" panose="020B0604020202020204" pitchFamily="34" charset="0"/>
              </a:rPr>
              <a:t>deall hawliau plant a phobl ifanc mewn amrywiaeth o gyd-destunau addysgol a sefyllfaoedd;</a:t>
            </a:r>
          </a:p>
          <a:p>
            <a:endParaRPr lang="en-GB" altLang="en-US" sz="2400" dirty="0"/>
          </a:p>
        </p:txBody>
      </p:sp>
      <p:sp>
        <p:nvSpPr>
          <p:cNvPr id="13315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understand </a:t>
            </a:r>
            <a:r>
              <a:rPr lang="en-GB" sz="24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and young people’s rights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in a variety of educational contexts and situations;</a:t>
            </a:r>
          </a:p>
        </p:txBody>
      </p:sp>
      <p:pic>
        <p:nvPicPr>
          <p:cNvPr id="1026" name="Picture 2" descr="Family Children Father Mother Protection 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365104"/>
            <a:ext cx="2086372" cy="208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712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br>
              <a:rPr lang="en-GB" i="1" dirty="0"/>
            </a:br>
            <a:r>
              <a:rPr lang="en-GB" dirty="0">
                <a:ea typeface="+mj-ea"/>
                <a:cs typeface="+mj-cs"/>
              </a:rPr>
              <a:t>Learning Outcomes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dangos ymwybyddiaeth o hawliau a chyfrifoldebau plant a phobl ifanc mewn deddfwriaeth, polisi ac ymarfer cyfredol;</a:t>
            </a:r>
          </a:p>
          <a:p>
            <a:pPr marL="109537" indent="0" eaLnBrk="1" hangingPunct="1">
              <a:buFont typeface="Wingdings 3" pitchFamily="18" charset="2"/>
              <a:buNone/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defRPr/>
            </a:pPr>
            <a:endParaRPr lang="en-US" altLang="en-US" sz="2800" dirty="0">
              <a:ea typeface="ＭＳ Ｐゴシック" panose="020B0600070205080204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demonstrate an awareness of </a:t>
            </a:r>
            <a:r>
              <a:rPr lang="en-GB" sz="24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and young people’s rights and responsibilities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current legislation, policy and practice;</a:t>
            </a:r>
          </a:p>
          <a:p>
            <a:endParaRPr lang="en-US" altLang="en-US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81128"/>
            <a:ext cx="1979290" cy="1979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02525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br>
              <a:rPr lang="en-GB" i="1" dirty="0"/>
            </a:br>
            <a:r>
              <a:rPr lang="en-GB" dirty="0">
                <a:ea typeface="+mj-ea"/>
                <a:cs typeface="+mj-cs"/>
              </a:rPr>
              <a:t>Learning Outcomes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1741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disgrifio rhwystrau a materion a all godi wrth weithredu polisi ac ymarfer o amgylch hawliau plant a phobl ifanc.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eaLnBrk="1" hangingPunct="1"/>
            <a:endParaRPr lang="en-US" altLang="en-US" dirty="0"/>
          </a:p>
        </p:txBody>
      </p:sp>
      <p:sp>
        <p:nvSpPr>
          <p:cNvPr id="17411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describe barriers and issues that may arise when implementing policy and practice around </a:t>
            </a:r>
            <a:r>
              <a:rPr lang="en-GB" sz="24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and young people’s rights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408512"/>
            <a:ext cx="2804344" cy="1974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4925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>
                <a:solidFill>
                  <a:srgbClr val="7030A0"/>
                </a:solidFill>
              </a:rPr>
              <a:t>Pam bod </a:t>
            </a:r>
            <a:r>
              <a:rPr lang="en-GB" i="1" dirty="0" err="1">
                <a:solidFill>
                  <a:srgbClr val="7030A0"/>
                </a:solidFill>
              </a:rPr>
              <a:t>gan</a:t>
            </a:r>
            <a:r>
              <a:rPr lang="en-GB" i="1" dirty="0">
                <a:solidFill>
                  <a:srgbClr val="7030A0"/>
                </a:solidFill>
              </a:rPr>
              <a:t> </a:t>
            </a:r>
            <a:r>
              <a:rPr lang="en-GB" i="1" dirty="0" err="1">
                <a:solidFill>
                  <a:srgbClr val="7030A0"/>
                </a:solidFill>
              </a:rPr>
              <a:t>blant</a:t>
            </a:r>
            <a:r>
              <a:rPr lang="en-GB" i="1" dirty="0">
                <a:solidFill>
                  <a:srgbClr val="7030A0"/>
                </a:solidFill>
              </a:rPr>
              <a:t> </a:t>
            </a:r>
            <a:r>
              <a:rPr lang="en-GB" i="1" dirty="0" err="1">
                <a:solidFill>
                  <a:srgbClr val="7030A0"/>
                </a:solidFill>
              </a:rPr>
              <a:t>hawliau</a:t>
            </a:r>
            <a:r>
              <a:rPr lang="en-GB" i="1" dirty="0">
                <a:solidFill>
                  <a:srgbClr val="7030A0"/>
                </a:solidFill>
              </a:rPr>
              <a:t>?</a:t>
            </a:r>
            <a:br>
              <a:rPr lang="en-GB" i="1" dirty="0">
                <a:solidFill>
                  <a:srgbClr val="7030A0"/>
                </a:solidFill>
              </a:rPr>
            </a:br>
            <a:r>
              <a:rPr lang="en-GB" dirty="0">
                <a:solidFill>
                  <a:schemeClr val="accent2"/>
                </a:solidFill>
              </a:rPr>
              <a:t>Why do children have rights?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narlith</a:t>
            </a:r>
            <a:r>
              <a:rPr lang="en-GB" dirty="0"/>
              <a:t> 1: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? Pam bod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?</a:t>
            </a:r>
          </a:p>
          <a:p>
            <a:pPr lvl="1"/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symudiad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plant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unol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 </a:t>
            </a:r>
          </a:p>
          <a:p>
            <a:pPr lvl="1"/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amser</a:t>
            </a:r>
            <a:endParaRPr lang="en-GB" dirty="0"/>
          </a:p>
          <a:p>
            <a:pPr lvl="1"/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menywod</a:t>
            </a:r>
            <a:endParaRPr lang="en-GB" dirty="0"/>
          </a:p>
          <a:p>
            <a:pPr lvl="1"/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sifil</a:t>
            </a:r>
            <a:endParaRPr lang="en-GB" dirty="0"/>
          </a:p>
          <a:p>
            <a:pPr lvl="1"/>
            <a:r>
              <a:rPr lang="en-GB" dirty="0" err="1"/>
              <a:t>Hawliau</a:t>
            </a:r>
            <a:r>
              <a:rPr lang="en-GB" dirty="0"/>
              <a:t> LGBTQ+</a:t>
            </a:r>
          </a:p>
          <a:p>
            <a:pPr lvl="1"/>
            <a:r>
              <a:rPr lang="en-GB" dirty="0" err="1"/>
              <a:t>Rhyddid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 </a:t>
            </a:r>
            <a:r>
              <a:rPr lang="en-GB" dirty="0" err="1"/>
              <a:t>ddiwilliannol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506916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600" i="1" dirty="0"/>
              <a:t>Key Question considered in lecture 1:</a:t>
            </a:r>
          </a:p>
          <a:p>
            <a:pPr lvl="1"/>
            <a:r>
              <a:rPr lang="en-GB" sz="2200" i="1" dirty="0"/>
              <a:t>What is a right? Why do humans need rights? </a:t>
            </a:r>
          </a:p>
          <a:p>
            <a:pPr lvl="1"/>
            <a:endParaRPr lang="en-GB" sz="2200" i="1" dirty="0"/>
          </a:p>
          <a:p>
            <a:r>
              <a:rPr lang="en-GB" sz="2400" i="1" dirty="0"/>
              <a:t>The development of the children’s rights movement, has to a great extent, developed alongside other rights movements as well as social and cultural changes:</a:t>
            </a:r>
          </a:p>
          <a:p>
            <a:pPr lvl="1"/>
            <a:r>
              <a:rPr lang="en-GB" sz="2100" i="1" dirty="0"/>
              <a:t>Human rights over time (e.g. move from ‘royal subject’ to ‘citizens’ with consensual relationship with the state) </a:t>
            </a:r>
          </a:p>
          <a:p>
            <a:pPr lvl="1"/>
            <a:r>
              <a:rPr lang="en-GB" sz="2100" i="1" dirty="0"/>
              <a:t>Women’s rights</a:t>
            </a:r>
          </a:p>
          <a:p>
            <a:pPr lvl="1"/>
            <a:r>
              <a:rPr lang="en-GB" sz="2100" i="1" dirty="0"/>
              <a:t>Civil rights (race and ethnicity) </a:t>
            </a:r>
          </a:p>
          <a:p>
            <a:pPr lvl="1"/>
            <a:r>
              <a:rPr lang="en-GB" sz="2100" i="1" dirty="0"/>
              <a:t>LGBTQ+ rights </a:t>
            </a:r>
          </a:p>
          <a:p>
            <a:pPr lvl="1"/>
            <a:r>
              <a:rPr lang="en-GB" sz="2100" i="1" dirty="0"/>
              <a:t>Social and cultural freedoms </a:t>
            </a:r>
          </a:p>
          <a:p>
            <a:pPr lvl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17006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Key Questions</a:t>
            </a:r>
            <a:br>
              <a:rPr lang="en-GB" i="1" dirty="0"/>
            </a:b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Heddiw</a:t>
            </a:r>
            <a:endParaRPr lang="en-GB" dirty="0"/>
          </a:p>
          <a:p>
            <a:pPr lvl="1"/>
            <a:r>
              <a:rPr lang="en-GB" dirty="0"/>
              <a:t>Pam bod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?</a:t>
            </a:r>
          </a:p>
          <a:p>
            <a:pPr lvl="1"/>
            <a:endParaRPr lang="en-GB" dirty="0"/>
          </a:p>
          <a:p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y </a:t>
            </a:r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‘</a:t>
            </a:r>
            <a:r>
              <a:rPr lang="en-GB" dirty="0" err="1"/>
              <a:t>blentyn</a:t>
            </a:r>
            <a:r>
              <a:rPr lang="en-GB" dirty="0"/>
              <a:t>’?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/>
              <a:t>Today</a:t>
            </a:r>
          </a:p>
          <a:p>
            <a:pPr lvl="1"/>
            <a:r>
              <a:rPr lang="en-GB" i="1" dirty="0"/>
              <a:t>Why do children have rights?</a:t>
            </a:r>
          </a:p>
          <a:p>
            <a:pPr marL="457200" lvl="1" indent="0">
              <a:buNone/>
            </a:pPr>
            <a:endParaRPr lang="en-GB" i="1" dirty="0"/>
          </a:p>
          <a:p>
            <a:r>
              <a:rPr lang="en-GB" i="1" dirty="0"/>
              <a:t>Before we answer that question, it’s worth taking a step back… </a:t>
            </a:r>
          </a:p>
          <a:p>
            <a:pPr lvl="1"/>
            <a:r>
              <a:rPr lang="en-GB" i="1" dirty="0"/>
              <a:t>What does it mean to be a ‘child’?</a:t>
            </a:r>
          </a:p>
          <a:p>
            <a:pPr lvl="1"/>
            <a:r>
              <a:rPr lang="en-GB" i="1" dirty="0"/>
              <a:t>What is childhood? </a:t>
            </a:r>
          </a:p>
        </p:txBody>
      </p:sp>
    </p:spTree>
    <p:extLst>
      <p:ext uri="{BB962C8B-B14F-4D97-AF65-F5344CB8AC3E}">
        <p14:creationId xmlns:p14="http://schemas.microsoft.com/office/powerpoint/2010/main" val="3378552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Natur</a:t>
            </a:r>
            <a:r>
              <a:rPr lang="en-GB" i="1" dirty="0"/>
              <a:t> </a:t>
            </a:r>
            <a:r>
              <a:rPr lang="en-GB" i="1" dirty="0" err="1"/>
              <a:t>dadleuol</a:t>
            </a:r>
            <a:r>
              <a:rPr lang="en-GB" i="1" dirty="0"/>
              <a:t> y </a:t>
            </a:r>
            <a:r>
              <a:rPr lang="en-GB" i="1" dirty="0" err="1"/>
              <a:t>plentyn</a:t>
            </a:r>
            <a:r>
              <a:rPr lang="en-GB" i="1" dirty="0"/>
              <a:t> </a:t>
            </a:r>
            <a:br>
              <a:rPr lang="en-GB" i="1" dirty="0"/>
            </a:br>
            <a:r>
              <a:rPr lang="en-GB" dirty="0"/>
              <a:t>The contested nature of the child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‘</a:t>
            </a:r>
            <a:r>
              <a:rPr lang="en-GB" dirty="0" err="1"/>
              <a:t>hawliau</a:t>
            </a:r>
            <a:r>
              <a:rPr lang="en-GB" dirty="0"/>
              <a:t> plant’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plant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wahan</a:t>
            </a:r>
            <a:endParaRPr lang="en-GB" dirty="0"/>
          </a:p>
          <a:p>
            <a:pPr lvl="1"/>
            <a:r>
              <a:rPr lang="en-GB" dirty="0"/>
              <a:t>Pam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oedolion</a:t>
            </a:r>
            <a:r>
              <a:rPr lang="en-GB" dirty="0"/>
              <a:t>? </a:t>
            </a:r>
          </a:p>
          <a:p>
            <a:pPr lvl="1"/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gwestiynau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!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/>
              <a:t>When we talk about ‘children’s rights’ we are separating them out as a special ‘group’</a:t>
            </a:r>
          </a:p>
          <a:p>
            <a:pPr lvl="1"/>
            <a:r>
              <a:rPr lang="en-GB" i="1" dirty="0"/>
              <a:t>What makes them different to any other group, such as adults? </a:t>
            </a:r>
          </a:p>
          <a:p>
            <a:pPr marL="457200" lvl="1" indent="0">
              <a:buNone/>
            </a:pPr>
            <a:endParaRPr lang="en-GB" i="1" dirty="0"/>
          </a:p>
          <a:p>
            <a:r>
              <a:rPr lang="en-GB" i="1" dirty="0"/>
              <a:t>Sparks a whole range of questions! </a:t>
            </a:r>
          </a:p>
        </p:txBody>
      </p:sp>
    </p:spTree>
    <p:extLst>
      <p:ext uri="{BB962C8B-B14F-4D97-AF65-F5344CB8AC3E}">
        <p14:creationId xmlns:p14="http://schemas.microsoft.com/office/powerpoint/2010/main" val="1048542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Mae </a:t>
            </a:r>
            <a:r>
              <a:rPr lang="en-GB" i="1" dirty="0" err="1"/>
              <a:t>plentyndod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lluniad</a:t>
            </a:r>
            <a:br>
              <a:rPr lang="en-GB" i="1" dirty="0"/>
            </a:br>
            <a:r>
              <a:rPr lang="en-GB" dirty="0"/>
              <a:t>Childhood is a construct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gasglu</a:t>
            </a:r>
            <a:r>
              <a:rPr lang="en-GB" dirty="0"/>
              <a:t> bod y </a:t>
            </a:r>
            <a:r>
              <a:rPr lang="en-GB" dirty="0" err="1"/>
              <a:t>cysyniad</a:t>
            </a:r>
            <a:r>
              <a:rPr lang="en-GB" dirty="0"/>
              <a:t> o </a:t>
            </a:r>
            <a:r>
              <a:rPr lang="en-GB" dirty="0" err="1"/>
              <a:t>blentyn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creu</a:t>
            </a:r>
            <a:r>
              <a:rPr lang="en-GB" b="1" dirty="0"/>
              <a:t> </a:t>
            </a:r>
          </a:p>
          <a:p>
            <a:pPr lvl="1"/>
            <a:r>
              <a:rPr lang="en-GB" dirty="0" err="1"/>
              <a:t>Lluniad</a:t>
            </a:r>
            <a:r>
              <a:rPr lang="en-GB" dirty="0"/>
              <a:t> </a:t>
            </a:r>
            <a:r>
              <a:rPr lang="en-GB" dirty="0" err="1"/>
              <a:t>hanesyddol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 </a:t>
            </a:r>
          </a:p>
          <a:p>
            <a:pPr lvl="1"/>
            <a:endParaRPr lang="en-GB" dirty="0"/>
          </a:p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creu’r</a:t>
            </a:r>
            <a:r>
              <a:rPr lang="en-GB" dirty="0"/>
              <a:t> </a:t>
            </a:r>
            <a:r>
              <a:rPr lang="en-GB" dirty="0" err="1"/>
              <a:t>darlun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o </a:t>
            </a:r>
            <a:r>
              <a:rPr lang="en-GB" dirty="0" err="1"/>
              <a:t>blentyndod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This has led many to conclude that the concept of the child is one which is </a:t>
            </a:r>
            <a:r>
              <a:rPr lang="en-GB" b="1" i="1" dirty="0"/>
              <a:t>constructed </a:t>
            </a:r>
          </a:p>
          <a:p>
            <a:pPr lvl="1"/>
            <a:r>
              <a:rPr lang="en-GB" i="1" dirty="0"/>
              <a:t>Socio-historical construct</a:t>
            </a:r>
          </a:p>
          <a:p>
            <a:pPr marL="457200" lvl="1" indent="0" algn="r">
              <a:buNone/>
            </a:pPr>
            <a:r>
              <a:rPr lang="en-GB" i="1" dirty="0"/>
              <a:t>Jenks, 2009 </a:t>
            </a:r>
          </a:p>
          <a:p>
            <a:pPr marL="457200" lvl="1" indent="0" algn="r">
              <a:buNone/>
            </a:pPr>
            <a:endParaRPr lang="en-GB" i="1" dirty="0"/>
          </a:p>
          <a:p>
            <a:r>
              <a:rPr lang="en-GB" i="1" dirty="0"/>
              <a:t>Who creates this image of childhood? 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607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1" y="692696"/>
            <a:ext cx="7920881" cy="568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9160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Hanes </a:t>
            </a:r>
            <a:r>
              <a:rPr lang="en-GB" i="1" dirty="0" err="1"/>
              <a:t>Byr</a:t>
            </a:r>
            <a:br>
              <a:rPr lang="en-GB" i="1" dirty="0"/>
            </a:br>
            <a:r>
              <a:rPr lang="en-GB" dirty="0"/>
              <a:t>A potted history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85313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/>
              <a:t>Phillipe Aries – </a:t>
            </a:r>
            <a:r>
              <a:rPr lang="en-GB" dirty="0" err="1"/>
              <a:t>hanesydd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oesoedd</a:t>
            </a:r>
            <a:r>
              <a:rPr lang="en-GB" dirty="0"/>
              <a:t> </a:t>
            </a:r>
            <a:r>
              <a:rPr lang="en-GB" dirty="0" err="1"/>
              <a:t>canol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Roedd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cymysgu’n</a:t>
            </a:r>
            <a:r>
              <a:rPr lang="en-GB" dirty="0"/>
              <a:t> </a:t>
            </a:r>
            <a:r>
              <a:rPr lang="en-GB" dirty="0" err="1"/>
              <a:t>rhydd</a:t>
            </a:r>
            <a:r>
              <a:rPr lang="en-GB" dirty="0"/>
              <a:t> </a:t>
            </a:r>
            <a:r>
              <a:rPr lang="en-GB" dirty="0" err="1"/>
              <a:t>gydagg</a:t>
            </a:r>
            <a:r>
              <a:rPr lang="en-GB" dirty="0"/>
              <a:t> </a:t>
            </a:r>
            <a:r>
              <a:rPr lang="en-GB" dirty="0" err="1"/>
              <a:t>oedolion</a:t>
            </a:r>
            <a:endParaRPr lang="en-GB" dirty="0"/>
          </a:p>
          <a:p>
            <a:pPr lvl="1"/>
            <a:r>
              <a:rPr lang="en-GB" dirty="0" err="1"/>
              <a:t>Gwelwyd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‘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’ </a:t>
            </a:r>
          </a:p>
          <a:p>
            <a:pPr lvl="1"/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ofid</a:t>
            </a:r>
            <a:r>
              <a:rPr lang="en-GB" dirty="0"/>
              <a:t> am </a:t>
            </a:r>
            <a:r>
              <a:rPr lang="en-GB" dirty="0" err="1"/>
              <a:t>faterion</a:t>
            </a:r>
            <a:r>
              <a:rPr lang="en-GB" dirty="0"/>
              <a:t> </a:t>
            </a:r>
            <a:r>
              <a:rPr lang="en-GB" dirty="0" err="1"/>
              <a:t>datblygiadol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(</a:t>
            </a:r>
            <a:r>
              <a:rPr lang="en-GB" dirty="0" err="1"/>
              <a:t>efallai</a:t>
            </a:r>
            <a:r>
              <a:rPr lang="en-GB" dirty="0"/>
              <a:t>…)</a:t>
            </a:r>
          </a:p>
          <a:p>
            <a:pPr lvl="1"/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tuedduol</a:t>
            </a:r>
            <a:r>
              <a:rPr lang="en-GB" dirty="0"/>
              <a:t> o </a:t>
            </a:r>
            <a:r>
              <a:rPr lang="en-GB" dirty="0" err="1"/>
              <a:t>ddibynnu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853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sz="2400" i="1" dirty="0"/>
              <a:t>Phillipe Aries – a social historian</a:t>
            </a:r>
          </a:p>
          <a:p>
            <a:r>
              <a:rPr lang="en-GB" sz="2400" i="1" dirty="0"/>
              <a:t>In the middle ages:</a:t>
            </a:r>
          </a:p>
          <a:p>
            <a:pPr lvl="1"/>
            <a:r>
              <a:rPr lang="en-GB" i="1" dirty="0"/>
              <a:t>Children mixed with adults freely</a:t>
            </a:r>
          </a:p>
          <a:p>
            <a:pPr lvl="1"/>
            <a:r>
              <a:rPr lang="en-GB" i="1" dirty="0"/>
              <a:t>They are viewed as ‘little adults’ </a:t>
            </a:r>
          </a:p>
          <a:p>
            <a:pPr lvl="1"/>
            <a:r>
              <a:rPr lang="en-GB" i="1" dirty="0"/>
              <a:t>Less concern about their development and wellbeing (maybe…) </a:t>
            </a:r>
          </a:p>
          <a:p>
            <a:pPr lvl="1"/>
            <a:r>
              <a:rPr lang="en-GB" i="1" dirty="0"/>
              <a:t>May have depended on social class </a:t>
            </a:r>
          </a:p>
          <a:p>
            <a:pPr marL="457200" lvl="1" indent="0" algn="r">
              <a:buNone/>
            </a:pPr>
            <a:r>
              <a:rPr lang="en-GB" dirty="0"/>
              <a:t>Gittins, 2009 </a:t>
            </a:r>
          </a:p>
          <a:p>
            <a:endParaRPr lang="en-GB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80488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16</a:t>
            </a:r>
            <a:r>
              <a:rPr lang="en-GB" baseline="30000" dirty="0"/>
              <a:t>th</a:t>
            </a:r>
            <a:r>
              <a:rPr lang="en-GB" dirty="0"/>
              <a:t> - 18</a:t>
            </a:r>
            <a:r>
              <a:rPr lang="en-GB" baseline="30000" dirty="0"/>
              <a:t>th</a:t>
            </a:r>
            <a:r>
              <a:rPr lang="en-GB" dirty="0"/>
              <a:t> Centuries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 err="1"/>
              <a:t>Gwerth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</a:p>
          <a:p>
            <a:r>
              <a:rPr lang="en-GB" dirty="0" err="1"/>
              <a:t>Newidadau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 (</a:t>
            </a:r>
            <a:r>
              <a:rPr lang="en-GB" dirty="0" err="1"/>
              <a:t>credoau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,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…)</a:t>
            </a:r>
          </a:p>
          <a:p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piwritaniaeth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geni’n</a:t>
            </a:r>
            <a:r>
              <a:rPr lang="en-GB" dirty="0"/>
              <a:t> </a:t>
            </a:r>
            <a:r>
              <a:rPr lang="en-GB" dirty="0" err="1"/>
              <a:t>pechadurus</a:t>
            </a:r>
            <a:endParaRPr lang="en-GB" dirty="0"/>
          </a:p>
          <a:p>
            <a:pPr lvl="1"/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llym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gwaredu</a:t>
            </a:r>
            <a:r>
              <a:rPr lang="en-GB" dirty="0"/>
              <a:t> </a:t>
            </a:r>
            <a:r>
              <a:rPr lang="en-GB" dirty="0" err="1"/>
              <a:t>pechod</a:t>
            </a:r>
            <a:endParaRPr lang="en-GB" dirty="0"/>
          </a:p>
          <a:p>
            <a:pPr lvl="1"/>
            <a:r>
              <a:rPr lang="en-GB" dirty="0"/>
              <a:t>Mae </a:t>
            </a:r>
            <a:r>
              <a:rPr lang="en-GB" dirty="0" err="1"/>
              <a:t>chwarae’n</a:t>
            </a:r>
            <a:r>
              <a:rPr lang="en-GB" dirty="0"/>
              <a:t> </a:t>
            </a:r>
            <a:r>
              <a:rPr lang="en-GB" dirty="0" err="1"/>
              <a:t>beryglus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arwydd</a:t>
            </a:r>
            <a:r>
              <a:rPr lang="en-GB" dirty="0"/>
              <a:t> o </a:t>
            </a:r>
            <a:r>
              <a:rPr lang="en-GB" dirty="0" err="1"/>
              <a:t>ddrygioni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853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GB" i="1" dirty="0"/>
              <a:t>Children have economic value (no matter the class) </a:t>
            </a:r>
          </a:p>
          <a:p>
            <a:r>
              <a:rPr lang="en-GB" i="1" dirty="0"/>
              <a:t>Significant changes in society at large (new religions, new discoveries and ideas…) </a:t>
            </a:r>
          </a:p>
          <a:p>
            <a:endParaRPr lang="en-GB" i="1" dirty="0"/>
          </a:p>
          <a:p>
            <a:r>
              <a:rPr lang="en-GB" i="1" dirty="0"/>
              <a:t>Rise of puritanism</a:t>
            </a:r>
          </a:p>
          <a:p>
            <a:pPr lvl="1"/>
            <a:r>
              <a:rPr lang="en-GB" i="1" dirty="0"/>
              <a:t>Children are born sinful</a:t>
            </a:r>
          </a:p>
          <a:p>
            <a:pPr lvl="1"/>
            <a:r>
              <a:rPr lang="en-GB" i="1" dirty="0"/>
              <a:t>Parenting must be severe to eradicate sin </a:t>
            </a:r>
          </a:p>
          <a:p>
            <a:pPr lvl="1"/>
            <a:r>
              <a:rPr lang="en-GB" i="1" dirty="0"/>
              <a:t>Play is dangerous and disobedience the sign of evil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67500" y="6126163"/>
            <a:ext cx="1891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 algn="r"/>
            <a:r>
              <a:rPr lang="en-GB" dirty="0"/>
              <a:t>Gittins, 2009 </a:t>
            </a:r>
          </a:p>
        </p:txBody>
      </p:sp>
    </p:spTree>
    <p:extLst>
      <p:ext uri="{BB962C8B-B14F-4D97-AF65-F5344CB8AC3E}">
        <p14:creationId xmlns:p14="http://schemas.microsoft.com/office/powerpoint/2010/main" val="1130506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Natur</a:t>
            </a:r>
            <a:r>
              <a:rPr lang="en-GB" i="1" dirty="0"/>
              <a:t> </a:t>
            </a:r>
            <a:r>
              <a:rPr lang="en-GB" i="1" dirty="0" err="1"/>
              <a:t>unigryw</a:t>
            </a:r>
            <a:r>
              <a:rPr lang="en-GB" i="1" dirty="0"/>
              <a:t>?</a:t>
            </a:r>
            <a:br>
              <a:rPr lang="en-GB" i="1" dirty="0"/>
            </a:br>
            <a:r>
              <a:rPr lang="en-GB" dirty="0"/>
              <a:t>Unique period?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Awgrymir</a:t>
            </a:r>
            <a:r>
              <a:rPr lang="en-GB" dirty="0"/>
              <a:t> bod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gyfnod</a:t>
            </a:r>
            <a:r>
              <a:rPr lang="en-GB" dirty="0"/>
              <a:t> </a:t>
            </a:r>
            <a:r>
              <a:rPr lang="en-GB" dirty="0" err="1"/>
              <a:t>arbenning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Roedd</a:t>
            </a:r>
            <a:r>
              <a:rPr lang="en-GB" dirty="0"/>
              <a:t> Rousseau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dadlau</a:t>
            </a:r>
            <a:r>
              <a:rPr lang="en-GB" dirty="0"/>
              <a:t> bod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y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/>
              <a:t>Emerging realisation amongst some that childhood is somehow distinct:</a:t>
            </a:r>
          </a:p>
          <a:p>
            <a:pPr lvl="1"/>
            <a:r>
              <a:rPr lang="en-GB" altLang="en-US" i="1" dirty="0"/>
              <a:t>‘Childhood has its own way of seeing, thinking, and feeling, and nothing is more foolish than to try to substitute ours for theirs.’ </a:t>
            </a:r>
          </a:p>
          <a:p>
            <a:pPr marL="457200" lvl="1" indent="0" algn="r">
              <a:buNone/>
            </a:pPr>
            <a:r>
              <a:rPr lang="en-GB" sz="1400" dirty="0"/>
              <a:t>Jean </a:t>
            </a:r>
            <a:r>
              <a:rPr lang="en-GB" sz="1400" dirty="0" err="1"/>
              <a:t>Jaques</a:t>
            </a:r>
            <a:r>
              <a:rPr lang="en-GB" sz="1400" dirty="0"/>
              <a:t> Rousseau, 1762 in Gittins, 2009</a:t>
            </a:r>
          </a:p>
        </p:txBody>
      </p:sp>
    </p:spTree>
    <p:extLst>
      <p:ext uri="{BB962C8B-B14F-4D97-AF65-F5344CB8AC3E}">
        <p14:creationId xmlns:p14="http://schemas.microsoft.com/office/powerpoint/2010/main" val="454335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19fed </a:t>
            </a:r>
            <a:r>
              <a:rPr lang="en-GB" i="1" dirty="0" err="1"/>
              <a:t>Ganrhif</a:t>
            </a:r>
            <a:r>
              <a:rPr lang="en-GB" i="1" dirty="0"/>
              <a:t> a </a:t>
            </a:r>
            <a:r>
              <a:rPr lang="en-GB" i="1" dirty="0" err="1"/>
              <a:t>ddiwidiannaeth</a:t>
            </a:r>
            <a:r>
              <a:rPr lang="en-GB" i="1" dirty="0"/>
              <a:t> </a:t>
            </a:r>
            <a:br>
              <a:rPr lang="en-GB" i="1" dirty="0"/>
            </a:br>
            <a:r>
              <a:rPr lang="en-GB" dirty="0"/>
              <a:t>19</a:t>
            </a:r>
            <a:r>
              <a:rPr lang="en-GB" baseline="30000" dirty="0"/>
              <a:t>th</a:t>
            </a:r>
            <a:r>
              <a:rPr lang="en-GB" dirty="0"/>
              <a:t> Century and Industrialisation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statws</a:t>
            </a:r>
            <a:r>
              <a:rPr lang="en-GB" dirty="0"/>
              <a:t> </a:t>
            </a:r>
            <a:r>
              <a:rPr lang="en-GB" dirty="0" err="1"/>
              <a:t>isel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diwydiannaeth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awyrgylch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gwael</a:t>
            </a:r>
            <a:r>
              <a:rPr lang="en-GB" dirty="0"/>
              <a:t> a </a:t>
            </a:r>
            <a:r>
              <a:rPr lang="en-GB" dirty="0" err="1"/>
              <a:t>pheryglus</a:t>
            </a:r>
            <a:endParaRPr lang="en-GB" dirty="0"/>
          </a:p>
          <a:p>
            <a:r>
              <a:rPr lang="en-GB" dirty="0" err="1"/>
              <a:t>Arweinia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at:</a:t>
            </a:r>
          </a:p>
          <a:p>
            <a:pPr lvl="1"/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amddiffyn</a:t>
            </a:r>
            <a:r>
              <a:rPr lang="en-GB" dirty="0"/>
              <a:t> plant</a:t>
            </a:r>
          </a:p>
          <a:p>
            <a:pPr lvl="1"/>
            <a:r>
              <a:rPr lang="en-GB" dirty="0" err="1"/>
              <a:t>Gweld</a:t>
            </a:r>
            <a:r>
              <a:rPr lang="en-GB" dirty="0"/>
              <a:t> plant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elusen</a:t>
            </a:r>
            <a:endParaRPr lang="en-GB" dirty="0"/>
          </a:p>
          <a:p>
            <a:pPr lvl="1"/>
            <a:r>
              <a:rPr lang="en-GB" dirty="0"/>
              <a:t>Yr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goruwchwylio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i="1" dirty="0"/>
              <a:t>Children have low status </a:t>
            </a:r>
          </a:p>
          <a:p>
            <a:r>
              <a:rPr lang="en-GB" i="1" dirty="0"/>
              <a:t>Industrialisation gives rise to poor and harsh working conditions</a:t>
            </a:r>
          </a:p>
          <a:p>
            <a:r>
              <a:rPr lang="en-GB" i="1" dirty="0"/>
              <a:t>This leads to:</a:t>
            </a:r>
          </a:p>
          <a:p>
            <a:pPr lvl="1"/>
            <a:r>
              <a:rPr lang="en-GB" i="1" dirty="0"/>
              <a:t>Children needing protection</a:t>
            </a:r>
          </a:p>
          <a:p>
            <a:pPr lvl="1"/>
            <a:r>
              <a:rPr lang="en-GB" i="1" dirty="0"/>
              <a:t>Child as subject of charity </a:t>
            </a:r>
          </a:p>
          <a:p>
            <a:pPr lvl="1"/>
            <a:r>
              <a:rPr lang="en-GB" i="1" dirty="0"/>
              <a:t>Need for adult surveillance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67500" y="6126163"/>
            <a:ext cx="1891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 algn="r"/>
            <a:r>
              <a:rPr lang="en-GB" dirty="0"/>
              <a:t>Gittins, 2009 </a:t>
            </a:r>
          </a:p>
        </p:txBody>
      </p:sp>
    </p:spTree>
    <p:extLst>
      <p:ext uri="{BB962C8B-B14F-4D97-AF65-F5344CB8AC3E}">
        <p14:creationId xmlns:p14="http://schemas.microsoft.com/office/powerpoint/2010/main" val="21576519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Dinasyddion</a:t>
            </a:r>
            <a:r>
              <a:rPr lang="en-GB" i="1" dirty="0"/>
              <a:t> </a:t>
            </a:r>
            <a:r>
              <a:rPr lang="en-GB" i="1" dirty="0" err="1"/>
              <a:t>mewn</a:t>
            </a:r>
            <a:r>
              <a:rPr lang="en-GB" i="1" dirty="0"/>
              <a:t> </a:t>
            </a:r>
            <a:r>
              <a:rPr lang="en-GB" i="1" dirty="0" err="1"/>
              <a:t>aros</a:t>
            </a:r>
            <a:br>
              <a:rPr lang="en-GB" i="1" dirty="0"/>
            </a:br>
            <a:r>
              <a:rPr lang="en-GB" dirty="0"/>
              <a:t>Citizens in waiting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2568" y="1600201"/>
            <a:ext cx="4038600" cy="4997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fynychu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gyfnod</a:t>
            </a:r>
            <a:r>
              <a:rPr lang="en-GB" dirty="0"/>
              <a:t> o </a:t>
            </a:r>
            <a:r>
              <a:rPr lang="en-GB" dirty="0" err="1"/>
              <a:t>aros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ddinesydd</a:t>
            </a:r>
            <a:r>
              <a:rPr lang="en-GB" dirty="0"/>
              <a:t> </a:t>
            </a:r>
          </a:p>
          <a:p>
            <a:r>
              <a:rPr lang="en-GB" dirty="0"/>
              <a:t>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anghyflawn</a:t>
            </a:r>
            <a:r>
              <a:rPr lang="en-GB" dirty="0"/>
              <a:t> ac </a:t>
            </a:r>
            <a:r>
              <a:rPr lang="en-GB" dirty="0" err="1"/>
              <a:t>analluog</a:t>
            </a:r>
            <a:r>
              <a:rPr lang="en-GB" dirty="0"/>
              <a:t>.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ymddwyn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tyfu’n</a:t>
            </a:r>
            <a:r>
              <a:rPr lang="en-GB" dirty="0"/>
              <a:t> </a:t>
            </a:r>
            <a:r>
              <a:rPr lang="en-GB" dirty="0" err="1"/>
              <a:t>oedolion</a:t>
            </a:r>
            <a:endParaRPr lang="en-GB" dirty="0"/>
          </a:p>
          <a:p>
            <a:r>
              <a:rPr lang="en-GB" dirty="0" err="1"/>
              <a:t>Symud</a:t>
            </a:r>
            <a:r>
              <a:rPr lang="en-GB" dirty="0"/>
              <a:t> o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werthfawr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</a:t>
            </a:r>
            <a:r>
              <a:rPr lang="en-GB" dirty="0" err="1"/>
              <a:t>werthfawr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i="1" dirty="0"/>
              <a:t>With more children in school, childhood becomes a period of ‘citizens in waiting’ </a:t>
            </a:r>
          </a:p>
          <a:p>
            <a:r>
              <a:rPr lang="en-GB" i="1" dirty="0"/>
              <a:t>Children are incomplete and incompetent and must be taught how to behave correctly, ready for when they </a:t>
            </a:r>
            <a:r>
              <a:rPr lang="en-GB" b="1" i="1" dirty="0"/>
              <a:t>become</a:t>
            </a:r>
            <a:r>
              <a:rPr lang="en-GB" i="1" dirty="0"/>
              <a:t> adults </a:t>
            </a:r>
          </a:p>
          <a:p>
            <a:r>
              <a:rPr lang="en-GB" i="1" dirty="0"/>
              <a:t>Move from economically valuable to emotionally priceless.</a:t>
            </a:r>
          </a:p>
          <a:p>
            <a:pPr algn="r"/>
            <a:r>
              <a:rPr lang="en-GB" dirty="0"/>
              <a:t>Gittins, 2009 </a:t>
            </a:r>
          </a:p>
        </p:txBody>
      </p:sp>
    </p:spTree>
    <p:extLst>
      <p:ext uri="{BB962C8B-B14F-4D97-AF65-F5344CB8AC3E}">
        <p14:creationId xmlns:p14="http://schemas.microsoft.com/office/powerpoint/2010/main" val="2469084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>
                <a:ea typeface="ＭＳ Ｐゴシック" charset="-128"/>
              </a:rPr>
              <a:t>Recent Developments </a:t>
            </a:r>
            <a:br>
              <a:rPr lang="en-GB" sz="3200" dirty="0">
                <a:ea typeface="ＭＳ Ｐゴシック" charset="-128"/>
              </a:rPr>
            </a:br>
            <a:r>
              <a:rPr lang="en-GB" sz="3200" i="1" dirty="0" err="1">
                <a:ea typeface="ＭＳ Ｐゴシック" charset="-128"/>
              </a:rPr>
              <a:t>Datblygiadau</a:t>
            </a:r>
            <a:r>
              <a:rPr lang="en-GB" sz="3200" i="1" dirty="0">
                <a:ea typeface="ＭＳ Ｐゴシック" charset="-128"/>
              </a:rPr>
              <a:t> </a:t>
            </a:r>
            <a:r>
              <a:rPr lang="en-GB" sz="3200" i="1" dirty="0" err="1">
                <a:ea typeface="ＭＳ Ｐゴシック" charset="-128"/>
              </a:rPr>
              <a:t>Ddiweddar</a:t>
            </a:r>
            <a:r>
              <a:rPr lang="en-GB" sz="3200" i="1" dirty="0">
                <a:ea typeface="ＭＳ Ｐゴシック" charset="-128"/>
              </a:rPr>
              <a:t> </a:t>
            </a:r>
            <a:endParaRPr lang="en-GB" sz="3600" i="1" dirty="0">
              <a:effectLst/>
            </a:endParaRPr>
          </a:p>
        </p:txBody>
      </p:sp>
      <p:sp>
        <p:nvSpPr>
          <p:cNvPr id="21509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556992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US" altLang="en-US" sz="2000" dirty="0"/>
              <a:t>1924- </a:t>
            </a:r>
            <a:r>
              <a:rPr lang="en-US" altLang="en-US" sz="2000" dirty="0" err="1"/>
              <a:t>Cynghrair</a:t>
            </a:r>
            <a:r>
              <a:rPr lang="en-US" altLang="en-US" sz="2000" dirty="0"/>
              <a:t> y </a:t>
            </a:r>
            <a:r>
              <a:rPr lang="en-US" altLang="en-US" sz="2000" dirty="0" err="1"/>
              <a:t>Cenhedloedd</a:t>
            </a:r>
            <a:r>
              <a:rPr lang="en-US" altLang="en-US" sz="2000" dirty="0"/>
              <a:t> </a:t>
            </a:r>
            <a:r>
              <a:rPr lang="en-US" altLang="en-US" sz="2000" dirty="0" err="1"/>
              <a:t>yn</a:t>
            </a:r>
            <a:r>
              <a:rPr lang="en-US" altLang="en-US" sz="2000" dirty="0"/>
              <a:t> </a:t>
            </a:r>
            <a:r>
              <a:rPr lang="en-US" altLang="en-US" sz="2000" dirty="0" err="1"/>
              <a:t>mabwysiadu</a:t>
            </a:r>
            <a:r>
              <a:rPr lang="en-US" altLang="en-US" sz="2000" dirty="0"/>
              <a:t> </a:t>
            </a:r>
            <a:r>
              <a:rPr lang="en-US" altLang="en-US" sz="2000" dirty="0" err="1"/>
              <a:t>Confensiwn</a:t>
            </a:r>
            <a:r>
              <a:rPr lang="en-US" altLang="en-US" sz="2000" dirty="0"/>
              <a:t> Geneva </a:t>
            </a:r>
            <a:r>
              <a:rPr lang="en-US" altLang="en-US" sz="2000" dirty="0" err="1"/>
              <a:t>ar</a:t>
            </a:r>
            <a:r>
              <a:rPr lang="en-US" altLang="en-US" sz="2000" dirty="0"/>
              <a:t> </a:t>
            </a:r>
            <a:r>
              <a:rPr lang="en-US" altLang="en-US" sz="2000" dirty="0" err="1"/>
              <a:t>Hawliau</a:t>
            </a:r>
            <a:r>
              <a:rPr lang="en-US" altLang="en-US" sz="2000" dirty="0"/>
              <a:t> Plant</a:t>
            </a:r>
          </a:p>
          <a:p>
            <a:r>
              <a:rPr lang="en-US" altLang="en-US" sz="2000" dirty="0"/>
              <a:t>1959- </a:t>
            </a:r>
            <a:r>
              <a:rPr lang="en-US" altLang="en-US" sz="2000" dirty="0" err="1"/>
              <a:t>Cynulliad</a:t>
            </a:r>
            <a:r>
              <a:rPr lang="en-US" altLang="en-US" sz="2000" dirty="0"/>
              <a:t> </a:t>
            </a:r>
            <a:r>
              <a:rPr lang="en-US" altLang="en-US" sz="2000" dirty="0" err="1"/>
              <a:t>Cyffredinol</a:t>
            </a:r>
            <a:r>
              <a:rPr lang="en-US" altLang="en-US" sz="2000" dirty="0"/>
              <a:t> y </a:t>
            </a:r>
            <a:r>
              <a:rPr lang="en-US" altLang="en-US" sz="2000" dirty="0" err="1"/>
              <a:t>Cenhedloedd</a:t>
            </a:r>
            <a:r>
              <a:rPr lang="en-US" altLang="en-US" sz="2000" dirty="0"/>
              <a:t> </a:t>
            </a:r>
            <a:r>
              <a:rPr lang="en-US" altLang="en-US" sz="2000" dirty="0" err="1"/>
              <a:t>Unedig</a:t>
            </a:r>
            <a:r>
              <a:rPr lang="en-US" altLang="en-US" sz="2000" dirty="0"/>
              <a:t> (CU) </a:t>
            </a:r>
            <a:r>
              <a:rPr lang="en-US" altLang="en-US" sz="2000" dirty="0" err="1"/>
              <a:t>yn</a:t>
            </a:r>
            <a:r>
              <a:rPr lang="en-US" altLang="en-US" sz="2000" dirty="0"/>
              <a:t> </a:t>
            </a:r>
            <a:r>
              <a:rPr lang="en-US" altLang="en-US" sz="2000" dirty="0" err="1"/>
              <a:t>mabwysiadu</a:t>
            </a:r>
            <a:r>
              <a:rPr lang="en-US" altLang="en-US" sz="2000" dirty="0"/>
              <a:t> ail </a:t>
            </a:r>
            <a:r>
              <a:rPr lang="en-US" altLang="en-US" sz="2000" dirty="0" err="1"/>
              <a:t>Ddatganiad</a:t>
            </a:r>
            <a:r>
              <a:rPr lang="en-US" altLang="en-US" sz="2000" dirty="0"/>
              <a:t> </a:t>
            </a:r>
            <a:r>
              <a:rPr lang="en-US" altLang="en-US" sz="2000" dirty="0" err="1"/>
              <a:t>ar</a:t>
            </a:r>
            <a:r>
              <a:rPr lang="en-US" altLang="en-US" sz="2000" dirty="0"/>
              <a:t> </a:t>
            </a:r>
            <a:r>
              <a:rPr lang="en-US" altLang="en-US" sz="2000" dirty="0" err="1"/>
              <a:t>Hawliau</a:t>
            </a:r>
            <a:r>
              <a:rPr lang="en-US" altLang="en-US" sz="2000" dirty="0"/>
              <a:t> Plant</a:t>
            </a:r>
          </a:p>
          <a:p>
            <a:r>
              <a:rPr lang="en-US" altLang="en-US" sz="2000" dirty="0"/>
              <a:t>1959-1989 – CU </a:t>
            </a:r>
            <a:r>
              <a:rPr lang="en-US" altLang="en-US" sz="2000" dirty="0" err="1"/>
              <a:t>yn</a:t>
            </a:r>
            <a:r>
              <a:rPr lang="en-US" altLang="en-US" sz="2000" dirty="0"/>
              <a:t> </a:t>
            </a:r>
            <a:r>
              <a:rPr lang="en-US" altLang="en-US" sz="2000" dirty="0" err="1"/>
              <a:t>drafftio</a:t>
            </a:r>
            <a:r>
              <a:rPr lang="en-US" altLang="en-US" sz="2000" dirty="0"/>
              <a:t> CCUHP</a:t>
            </a:r>
          </a:p>
          <a:p>
            <a:r>
              <a:rPr lang="en-US" altLang="en-US" sz="2000" dirty="0"/>
              <a:t>1989- CU </a:t>
            </a:r>
            <a:r>
              <a:rPr lang="en-US" altLang="en-US" sz="2000" dirty="0" err="1"/>
              <a:t>yn</a:t>
            </a:r>
            <a:r>
              <a:rPr lang="en-US" altLang="en-US" sz="2000" dirty="0"/>
              <a:t> </a:t>
            </a:r>
            <a:r>
              <a:rPr lang="en-US" altLang="en-US" sz="2000" dirty="0" err="1"/>
              <a:t>ei</a:t>
            </a:r>
            <a:r>
              <a:rPr lang="en-US" altLang="en-US" sz="2000" dirty="0"/>
              <a:t> </a:t>
            </a:r>
            <a:r>
              <a:rPr lang="en-US" altLang="en-US" sz="2000" dirty="0" err="1"/>
              <a:t>fabwysiadu</a:t>
            </a:r>
            <a:endParaRPr lang="en-US" altLang="en-US" sz="2000" dirty="0"/>
          </a:p>
          <a:p>
            <a:r>
              <a:rPr lang="en-US" altLang="en-US" sz="2000" dirty="0"/>
              <a:t>1990- </a:t>
            </a:r>
            <a:r>
              <a:rPr lang="en-US" altLang="en-US" sz="2000" dirty="0" err="1"/>
              <a:t>Dod</a:t>
            </a:r>
            <a:r>
              <a:rPr lang="en-US" altLang="en-US" sz="2000" dirty="0"/>
              <a:t> </a:t>
            </a:r>
            <a:r>
              <a:rPr lang="en-US" altLang="en-US" sz="2000" dirty="0" err="1"/>
              <a:t>i</a:t>
            </a:r>
            <a:r>
              <a:rPr lang="en-US" altLang="en-US" sz="2000" dirty="0"/>
              <a:t> </a:t>
            </a:r>
            <a:r>
              <a:rPr lang="en-US" altLang="en-US" sz="2000" dirty="0" err="1"/>
              <a:t>rym</a:t>
            </a:r>
            <a:endParaRPr lang="en-US" altLang="en-US" sz="2000" dirty="0"/>
          </a:p>
          <a:p>
            <a:r>
              <a:rPr lang="en-US" altLang="en-US" sz="2000" dirty="0"/>
              <a:t>1991- DU </a:t>
            </a:r>
            <a:r>
              <a:rPr lang="en-US" altLang="en-US" sz="2000" dirty="0" err="1"/>
              <a:t>yn</a:t>
            </a:r>
            <a:r>
              <a:rPr lang="en-US" altLang="en-US" sz="2000" dirty="0"/>
              <a:t> </a:t>
            </a:r>
            <a:r>
              <a:rPr lang="en-US" altLang="en-US" sz="2000" dirty="0" err="1"/>
              <a:t>ei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gadarnhau</a:t>
            </a:r>
            <a:r>
              <a:rPr lang="en-US" altLang="en-US" sz="2000" dirty="0"/>
              <a:t> ( </a:t>
            </a:r>
            <a:r>
              <a:rPr lang="en-US" altLang="en-US" sz="2000" dirty="0" err="1"/>
              <a:t>gydag</a:t>
            </a:r>
            <a:r>
              <a:rPr lang="en-US" altLang="en-US" sz="2000" dirty="0"/>
              <a:t> </a:t>
            </a:r>
            <a:r>
              <a:rPr lang="en-US" altLang="en-US" sz="2000" dirty="0" err="1"/>
              <a:t>ychydig</a:t>
            </a:r>
            <a:r>
              <a:rPr lang="en-US" altLang="en-US" sz="2000" dirty="0"/>
              <a:t> </a:t>
            </a:r>
            <a:r>
              <a:rPr lang="en-US" altLang="en-US" sz="2000" dirty="0" err="1"/>
              <a:t>amheuaeth</a:t>
            </a:r>
            <a:r>
              <a:rPr lang="en-US" altLang="en-US" sz="2000" dirty="0"/>
              <a:t>)</a:t>
            </a:r>
          </a:p>
          <a:p>
            <a:r>
              <a:rPr lang="en-US" altLang="en-US" sz="2000" dirty="0"/>
              <a:t>2004 – </a:t>
            </a:r>
            <a:r>
              <a:rPr lang="en-US" altLang="en-US" sz="2000" dirty="0" err="1"/>
              <a:t>LlC</a:t>
            </a:r>
            <a:r>
              <a:rPr lang="en-US" altLang="en-US" sz="2000" dirty="0"/>
              <a:t> </a:t>
            </a:r>
            <a:r>
              <a:rPr lang="en-US" altLang="en-US" sz="2000" dirty="0" err="1"/>
              <a:t>yn</a:t>
            </a:r>
            <a:r>
              <a:rPr lang="en-US" altLang="en-US" sz="2000" dirty="0"/>
              <a:t> </a:t>
            </a:r>
            <a:r>
              <a:rPr lang="en-US" altLang="en-US" sz="2000" dirty="0" err="1"/>
              <a:t>cyflwyno</a:t>
            </a:r>
            <a:r>
              <a:rPr lang="en-US" altLang="en-US" sz="2000" dirty="0"/>
              <a:t> 7 nod </a:t>
            </a:r>
            <a:r>
              <a:rPr lang="en-US" altLang="en-US" sz="2000" dirty="0" err="1"/>
              <a:t>craidd</a:t>
            </a:r>
            <a:r>
              <a:rPr lang="en-US" altLang="en-US" sz="2000" dirty="0"/>
              <a:t> i </a:t>
            </a:r>
            <a:r>
              <a:rPr lang="en-US" altLang="en-US" sz="2000" dirty="0" err="1"/>
              <a:t>blant</a:t>
            </a:r>
            <a:endParaRPr lang="en-US" altLang="en-US" sz="2000" dirty="0"/>
          </a:p>
        </p:txBody>
      </p:sp>
      <p:sp>
        <p:nvSpPr>
          <p:cNvPr id="21510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556993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100" dirty="0"/>
              <a:t>1924 – League of Nations adopt the Geneva Convention on the Rights of the Child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100" dirty="0"/>
              <a:t>1959 the United Nations General Assembly adopted a second Declaration of the Rights of the Child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100" dirty="0"/>
              <a:t>1959 – 1989 UN work on drafting the UNCRC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100" dirty="0"/>
              <a:t>1989 – UN adopt the UNCRC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100" dirty="0"/>
              <a:t>1990 – UNCRC entered into force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100" dirty="0"/>
              <a:t>1991 – UK ratify (with some reservations)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100" dirty="0"/>
              <a:t>2004 – WG introduced 7 core aims for children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1520" y="5517232"/>
            <a:ext cx="8640960" cy="10156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hlinkClick r:id="rId3"/>
              </a:rPr>
              <a:t>Hanes UNCRC / History of UNCRC </a:t>
            </a:r>
            <a:r>
              <a:rPr lang="en-GB" sz="2000" b="1" dirty="0">
                <a:hlinkClick r:id="rId4"/>
              </a:rPr>
              <a:t>History of UNCRC</a:t>
            </a: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Wrth</a:t>
            </a:r>
            <a:r>
              <a:rPr lang="en-GB" sz="1600" dirty="0"/>
              <a:t> </a:t>
            </a:r>
            <a:r>
              <a:rPr lang="en-GB" sz="1600" dirty="0" err="1"/>
              <a:t>wylio</a:t>
            </a:r>
            <a:r>
              <a:rPr lang="en-GB" sz="1600" dirty="0"/>
              <a:t>, </a:t>
            </a:r>
            <a:r>
              <a:rPr lang="en-GB" sz="1600" dirty="0" err="1"/>
              <a:t>nodwch</a:t>
            </a:r>
            <a:r>
              <a:rPr lang="en-GB" sz="1600" dirty="0"/>
              <a:t> tri </a:t>
            </a:r>
            <a:r>
              <a:rPr lang="en-GB" sz="1600" dirty="0" err="1"/>
              <a:t>digwyddiad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effeithio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ddatblygiad</a:t>
            </a:r>
            <a:r>
              <a:rPr lang="en-GB" sz="1600" dirty="0"/>
              <a:t> </a:t>
            </a:r>
            <a:r>
              <a:rPr lang="en-GB" sz="1600" dirty="0" err="1"/>
              <a:t>hawliau</a:t>
            </a:r>
            <a:r>
              <a:rPr lang="en-GB" sz="1600" dirty="0"/>
              <a:t> plant.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i="1" dirty="0"/>
              <a:t>As you watch, note three recent historical happenings which have impacted on children’s rights</a:t>
            </a:r>
            <a:r>
              <a:rPr lang="en-GB" sz="2400" i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8904914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Ail-</a:t>
            </a:r>
            <a:r>
              <a:rPr lang="en-GB" i="1" dirty="0" err="1"/>
              <a:t>ystyried</a:t>
            </a:r>
            <a:r>
              <a:rPr lang="en-GB" i="1" dirty="0"/>
              <a:t> </a:t>
            </a:r>
            <a:r>
              <a:rPr lang="en-GB" i="1" dirty="0" err="1"/>
              <a:t>Plentyndod</a:t>
            </a:r>
            <a:r>
              <a:rPr lang="en-GB" i="1" dirty="0"/>
              <a:t>?</a:t>
            </a:r>
            <a:br>
              <a:rPr lang="en-GB" i="1" dirty="0"/>
            </a:br>
            <a:r>
              <a:rPr lang="en-GB" dirty="0"/>
              <a:t>Rethinking Childhood?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adlewyrchu’r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:</a:t>
            </a:r>
          </a:p>
          <a:p>
            <a:pPr lvl="1"/>
            <a:r>
              <a:rPr lang="en-GB" sz="2800" dirty="0"/>
              <a:t>Mae plant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haeddu</a:t>
            </a:r>
            <a:r>
              <a:rPr lang="en-GB" sz="2800" dirty="0"/>
              <a:t> </a:t>
            </a:r>
            <a:r>
              <a:rPr lang="en-GB" sz="2800" dirty="0" err="1"/>
              <a:t>plentyndod</a:t>
            </a:r>
            <a:endParaRPr lang="en-GB" sz="2800" dirty="0"/>
          </a:p>
          <a:p>
            <a:pPr lvl="1"/>
            <a:r>
              <a:rPr lang="en-GB" sz="2800" dirty="0"/>
              <a:t>Mae </a:t>
            </a:r>
            <a:r>
              <a:rPr lang="en-GB" sz="2800" dirty="0" err="1"/>
              <a:t>angen</a:t>
            </a:r>
            <a:r>
              <a:rPr lang="en-GB" sz="2800" dirty="0"/>
              <a:t> </a:t>
            </a:r>
            <a:r>
              <a:rPr lang="en-GB" sz="2800" dirty="0" err="1"/>
              <a:t>amddiffyn</a:t>
            </a:r>
            <a:r>
              <a:rPr lang="en-GB" sz="2800" dirty="0"/>
              <a:t> plant</a:t>
            </a:r>
          </a:p>
          <a:p>
            <a:pPr lvl="1"/>
            <a:r>
              <a:rPr lang="en-GB" sz="2800" dirty="0"/>
              <a:t>Mae </a:t>
            </a:r>
            <a:r>
              <a:rPr lang="en-GB" sz="2800" dirty="0" err="1"/>
              <a:t>angen</a:t>
            </a:r>
            <a:r>
              <a:rPr lang="en-GB" sz="2800" dirty="0"/>
              <a:t> </a:t>
            </a:r>
            <a:r>
              <a:rPr lang="en-GB" sz="2800" dirty="0" err="1"/>
              <a:t>paratoi</a:t>
            </a:r>
            <a:r>
              <a:rPr lang="en-GB" sz="2800" dirty="0"/>
              <a:t> plant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fod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oedolion</a:t>
            </a:r>
            <a:endParaRPr lang="en-GB" sz="2800" dirty="0"/>
          </a:p>
          <a:p>
            <a:pPr lvl="1"/>
            <a:r>
              <a:rPr lang="en-GB" sz="2800" dirty="0"/>
              <a:t>Mae </a:t>
            </a:r>
            <a:r>
              <a:rPr lang="en-GB" sz="2800" dirty="0" err="1"/>
              <a:t>plentyndod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gyfnod</a:t>
            </a:r>
            <a:r>
              <a:rPr lang="en-GB" sz="2800" dirty="0"/>
              <a:t> </a:t>
            </a:r>
            <a:r>
              <a:rPr lang="en-GB" sz="2800" dirty="0" err="1"/>
              <a:t>goddefgar</a:t>
            </a:r>
            <a:r>
              <a:rPr lang="en-GB" sz="2800" dirty="0"/>
              <a:t> (</a:t>
            </a:r>
            <a:r>
              <a:rPr lang="en-GB" sz="2800" dirty="0" err="1"/>
              <a:t>wedi’i</a:t>
            </a:r>
            <a:r>
              <a:rPr lang="en-GB" sz="2800" dirty="0"/>
              <a:t> </a:t>
            </a:r>
            <a:r>
              <a:rPr lang="en-GB" sz="2800" dirty="0" err="1"/>
              <a:t>rheoli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oedolion</a:t>
            </a:r>
            <a:r>
              <a:rPr lang="en-GB" sz="2800" dirty="0"/>
              <a:t> </a:t>
            </a:r>
            <a:r>
              <a:rPr lang="en-GB" sz="2800" dirty="0" err="1"/>
              <a:t>er</a:t>
            </a:r>
            <a:r>
              <a:rPr lang="en-GB" sz="2800" dirty="0"/>
              <a:t> </a:t>
            </a:r>
            <a:r>
              <a:rPr lang="en-GB" sz="2800" dirty="0" err="1"/>
              <a:t>mwyn</a:t>
            </a:r>
            <a:r>
              <a:rPr lang="en-GB" sz="2800" dirty="0"/>
              <a:t> </a:t>
            </a:r>
            <a:r>
              <a:rPr lang="en-GB" sz="2800" dirty="0" err="1"/>
              <a:t>budd</a:t>
            </a:r>
            <a:r>
              <a:rPr lang="en-GB" sz="2800" dirty="0"/>
              <a:t> plant)</a:t>
            </a:r>
          </a:p>
          <a:p>
            <a:pPr lvl="1"/>
            <a:r>
              <a:rPr lang="en-GB" sz="2800" dirty="0"/>
              <a:t>Mae plant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ddibwer</a:t>
            </a:r>
            <a:r>
              <a:rPr lang="en-GB" sz="2800" dirty="0"/>
              <a:t> </a:t>
            </a:r>
          </a:p>
          <a:p>
            <a:pPr lvl="1"/>
            <a:r>
              <a:rPr lang="en-GB" sz="2800" b="1" dirty="0" err="1"/>
              <a:t>Oes</a:t>
            </a:r>
            <a:r>
              <a:rPr lang="en-GB" sz="2800" b="1" dirty="0"/>
              <a:t> </a:t>
            </a:r>
            <a:r>
              <a:rPr lang="en-GB" sz="2800" b="1" dirty="0" err="1"/>
              <a:t>modd</a:t>
            </a:r>
            <a:r>
              <a:rPr lang="en-GB" sz="2800" b="1" dirty="0"/>
              <a:t> </a:t>
            </a:r>
            <a:r>
              <a:rPr lang="en-GB" sz="2800" b="1" dirty="0" err="1"/>
              <a:t>herio’r</a:t>
            </a:r>
            <a:r>
              <a:rPr lang="en-GB" sz="2800" b="1" dirty="0"/>
              <a:t> </a:t>
            </a:r>
            <a:r>
              <a:rPr lang="en-GB" sz="2800" b="1" dirty="0" err="1"/>
              <a:t>safbwyntiau</a:t>
            </a:r>
            <a:r>
              <a:rPr lang="en-GB" sz="2800" b="1" dirty="0"/>
              <a:t> </a:t>
            </a:r>
            <a:r>
              <a:rPr lang="en-GB" sz="2800" b="1" dirty="0" err="1"/>
              <a:t>yma</a:t>
            </a:r>
            <a:r>
              <a:rPr lang="en-GB" sz="2800" b="1" dirty="0"/>
              <a:t>? Pam?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501208"/>
          </a:xfrm>
        </p:spPr>
        <p:txBody>
          <a:bodyPr>
            <a:noAutofit/>
          </a:bodyPr>
          <a:lstStyle/>
          <a:p>
            <a:r>
              <a:rPr lang="en-GB" sz="2000" dirty="0"/>
              <a:t>Current thinking often reflects the following:</a:t>
            </a:r>
          </a:p>
          <a:p>
            <a:pPr lvl="1"/>
            <a:r>
              <a:rPr lang="en-GB" sz="2000" dirty="0"/>
              <a:t>Children deserve a childhood </a:t>
            </a:r>
          </a:p>
          <a:p>
            <a:pPr lvl="1"/>
            <a:r>
              <a:rPr lang="en-GB" sz="2000" dirty="0"/>
              <a:t>Children need protection</a:t>
            </a:r>
          </a:p>
          <a:p>
            <a:pPr lvl="1"/>
            <a:r>
              <a:rPr lang="en-GB" sz="2000" dirty="0"/>
              <a:t>Children need to be prepared for adulthood</a:t>
            </a:r>
          </a:p>
          <a:p>
            <a:pPr lvl="1"/>
            <a:r>
              <a:rPr lang="en-GB" sz="2000" dirty="0"/>
              <a:t>Childhood tends to be passive in nature (it’s managed by adults for children’s own good) </a:t>
            </a:r>
          </a:p>
          <a:p>
            <a:pPr lvl="1"/>
            <a:r>
              <a:rPr lang="en-GB" sz="2000" dirty="0"/>
              <a:t>Children lack agency and are often powerless (and so need protection) </a:t>
            </a:r>
          </a:p>
          <a:p>
            <a:pPr lvl="1"/>
            <a:r>
              <a:rPr lang="en-GB" sz="2000" b="1" dirty="0"/>
              <a:t>Would you challenge any of these assumptions? Why? </a:t>
            </a:r>
          </a:p>
        </p:txBody>
      </p:sp>
    </p:spTree>
    <p:extLst>
      <p:ext uri="{BB962C8B-B14F-4D97-AF65-F5344CB8AC3E}">
        <p14:creationId xmlns:p14="http://schemas.microsoft.com/office/powerpoint/2010/main" val="21921597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i="1" dirty="0" err="1"/>
              <a:t>Dibynnu</a:t>
            </a:r>
            <a:r>
              <a:rPr lang="en-GB" sz="3600" i="1" dirty="0"/>
              <a:t> </a:t>
            </a:r>
            <a:r>
              <a:rPr lang="en-GB" sz="3600" i="1" dirty="0" err="1"/>
              <a:t>ar</a:t>
            </a:r>
            <a:r>
              <a:rPr lang="en-GB" sz="3600" i="1" dirty="0"/>
              <a:t> </a:t>
            </a:r>
            <a:r>
              <a:rPr lang="en-GB" sz="3600" b="1" i="1" dirty="0" err="1"/>
              <a:t>amser</a:t>
            </a:r>
            <a:r>
              <a:rPr lang="en-GB" sz="3600" i="1" dirty="0"/>
              <a:t> a </a:t>
            </a:r>
            <a:r>
              <a:rPr lang="en-GB" sz="3600" b="1" i="1" dirty="0" err="1"/>
              <a:t>lle</a:t>
            </a:r>
            <a:br>
              <a:rPr lang="en-GB" sz="3600" i="1" dirty="0"/>
            </a:br>
            <a:r>
              <a:rPr lang="en-GB" sz="3600" dirty="0"/>
              <a:t>Dependent on </a:t>
            </a:r>
            <a:r>
              <a:rPr lang="en-GB" sz="3600" b="1" dirty="0"/>
              <a:t>time</a:t>
            </a:r>
            <a:r>
              <a:rPr lang="en-GB" sz="3600" dirty="0"/>
              <a:t>, dependent on </a:t>
            </a:r>
            <a:r>
              <a:rPr lang="en-GB" sz="3600" b="1" dirty="0"/>
              <a:t>place</a:t>
            </a:r>
            <a:r>
              <a:rPr lang="en-GB" sz="36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/>
              <a:t>Deallir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deallusrwydd</a:t>
            </a:r>
            <a:r>
              <a:rPr lang="en-GB" dirty="0"/>
              <a:t> o </a:t>
            </a:r>
            <a:r>
              <a:rPr lang="en-GB" b="1" dirty="0" err="1"/>
              <a:t>amser</a:t>
            </a:r>
            <a:r>
              <a:rPr lang="en-GB" dirty="0"/>
              <a:t> a </a:t>
            </a:r>
            <a:r>
              <a:rPr lang="en-GB" dirty="0" err="1"/>
              <a:t>natur</a:t>
            </a:r>
            <a:r>
              <a:rPr lang="en-GB" dirty="0"/>
              <a:t> </a:t>
            </a:r>
            <a:r>
              <a:rPr lang="en-GB" b="1" dirty="0" err="1"/>
              <a:t>ein</a:t>
            </a:r>
            <a:r>
              <a:rPr lang="en-GB" b="1" dirty="0"/>
              <a:t> </a:t>
            </a:r>
            <a:r>
              <a:rPr lang="en-GB" b="1" dirty="0" err="1"/>
              <a:t>lle</a:t>
            </a:r>
            <a:endParaRPr lang="en-GB" b="1" dirty="0"/>
          </a:p>
          <a:p>
            <a:endParaRPr lang="en-GB" dirty="0"/>
          </a:p>
          <a:p>
            <a:r>
              <a:rPr lang="en-GB" dirty="0" err="1"/>
              <a:t>Tasg</a:t>
            </a:r>
            <a:r>
              <a:rPr lang="en-GB" dirty="0"/>
              <a:t>: </a:t>
            </a:r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endParaRPr lang="en-GB" dirty="0"/>
          </a:p>
          <a:p>
            <a:pPr lvl="1"/>
            <a:r>
              <a:rPr lang="en-GB" dirty="0" err="1"/>
              <a:t>Mewn</a:t>
            </a:r>
            <a:r>
              <a:rPr lang="en-GB" dirty="0"/>
              <a:t> par,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ddymunol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am </a:t>
            </a:r>
            <a:r>
              <a:rPr lang="en-GB" dirty="0" err="1"/>
              <a:t>blentyndod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i="1" dirty="0"/>
              <a:t>Our understanding of childhood is dependent on our understanding of </a:t>
            </a:r>
            <a:r>
              <a:rPr lang="en-GB" b="1" i="1" dirty="0"/>
              <a:t>our time </a:t>
            </a:r>
            <a:r>
              <a:rPr lang="en-GB" i="1" dirty="0"/>
              <a:t>and of </a:t>
            </a:r>
            <a:r>
              <a:rPr lang="en-GB" b="1" i="1" dirty="0"/>
              <a:t>our place.</a:t>
            </a:r>
          </a:p>
          <a:p>
            <a:endParaRPr lang="en-GB" i="1" dirty="0"/>
          </a:p>
          <a:p>
            <a:r>
              <a:rPr lang="en-GB" i="1" dirty="0"/>
              <a:t>Task: Watch this </a:t>
            </a:r>
            <a:r>
              <a:rPr lang="en-GB" dirty="0">
                <a:hlinkClick r:id="rId2"/>
              </a:rPr>
              <a:t>https://youtu.be/cnLdQ64nBeg</a:t>
            </a:r>
            <a:r>
              <a:rPr lang="en-GB" dirty="0"/>
              <a:t> </a:t>
            </a:r>
            <a:endParaRPr lang="en-GB" i="1" dirty="0"/>
          </a:p>
          <a:p>
            <a:pPr lvl="1"/>
            <a:r>
              <a:rPr lang="en-GB" i="1" dirty="0"/>
              <a:t>In pairs, discuss what is desirable and important for childhood in Wales? </a:t>
            </a:r>
          </a:p>
        </p:txBody>
      </p:sp>
    </p:spTree>
    <p:extLst>
      <p:ext uri="{BB962C8B-B14F-4D97-AF65-F5344CB8AC3E}">
        <p14:creationId xmlns:p14="http://schemas.microsoft.com/office/powerpoint/2010/main" val="28648225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i="1" dirty="0" err="1"/>
              <a:t>Pwysigrwydd</a:t>
            </a:r>
            <a:r>
              <a:rPr lang="en-GB" sz="3200" i="1" dirty="0"/>
              <a:t> </a:t>
            </a:r>
            <a:r>
              <a:rPr lang="en-GB" sz="3200" i="1" dirty="0" err="1"/>
              <a:t>hanes</a:t>
            </a:r>
            <a:r>
              <a:rPr lang="en-GB" sz="3200" i="1" dirty="0"/>
              <a:t> </a:t>
            </a:r>
            <a:r>
              <a:rPr lang="en-GB" sz="3200" i="1" dirty="0" err="1"/>
              <a:t>cymdeithasol</a:t>
            </a:r>
            <a:br>
              <a:rPr lang="en-GB" sz="3200" i="1" dirty="0"/>
            </a:br>
            <a:r>
              <a:rPr lang="en-GB" sz="3200" dirty="0"/>
              <a:t>Importance of Socio-Historical Perspective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952329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“Children, like other minority groups, lack a voice and have a right to be heard and their views taken into account. It is through working towards better understanding of the social condition of childhood that we can provide a firm basis for working towards implementation of their rights.” </a:t>
            </a:r>
          </a:p>
          <a:p>
            <a:pPr marL="0" indent="0" algn="r">
              <a:buNone/>
            </a:pPr>
            <a:r>
              <a:rPr lang="en-GB" sz="2800" dirty="0" err="1"/>
              <a:t>Mayall</a:t>
            </a:r>
            <a:r>
              <a:rPr lang="en-GB" sz="2800" dirty="0"/>
              <a:t>, 2000,p1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6547" y="1340768"/>
            <a:ext cx="3510905" cy="203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4449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i="1" dirty="0" err="1"/>
              <a:t>Sut</a:t>
            </a:r>
            <a:r>
              <a:rPr lang="en-GB" sz="3600" i="1" dirty="0"/>
              <a:t> </a:t>
            </a:r>
            <a:r>
              <a:rPr lang="en-GB" sz="3600" i="1" dirty="0" err="1"/>
              <a:t>mae</a:t>
            </a:r>
            <a:r>
              <a:rPr lang="en-GB" sz="3600" i="1" dirty="0"/>
              <a:t> </a:t>
            </a:r>
            <a:r>
              <a:rPr lang="en-GB" sz="3600" i="1" dirty="0" err="1"/>
              <a:t>hwn</a:t>
            </a:r>
            <a:r>
              <a:rPr lang="en-GB" sz="3600" i="1" dirty="0"/>
              <a:t> </a:t>
            </a:r>
            <a:r>
              <a:rPr lang="en-GB" sz="3600" i="1" dirty="0" err="1"/>
              <a:t>wedi</a:t>
            </a:r>
            <a:r>
              <a:rPr lang="en-GB" sz="3600" i="1" dirty="0"/>
              <a:t> </a:t>
            </a:r>
            <a:r>
              <a:rPr lang="en-GB" sz="3600" i="1" dirty="0" err="1"/>
              <a:t>dylanwadu</a:t>
            </a:r>
            <a:r>
              <a:rPr lang="en-GB" sz="3600" i="1" dirty="0"/>
              <a:t> </a:t>
            </a:r>
            <a:r>
              <a:rPr lang="en-GB" sz="3600" i="1" dirty="0" err="1"/>
              <a:t>ar</a:t>
            </a:r>
            <a:r>
              <a:rPr lang="en-GB" sz="3600" i="1" dirty="0"/>
              <a:t> </a:t>
            </a:r>
            <a:r>
              <a:rPr lang="en-GB" sz="3600" i="1" dirty="0" err="1"/>
              <a:t>hawliau</a:t>
            </a:r>
            <a:r>
              <a:rPr lang="en-GB" sz="3600" i="1" dirty="0"/>
              <a:t> plant?</a:t>
            </a:r>
            <a:br>
              <a:rPr lang="en-GB" sz="3600" i="1" dirty="0"/>
            </a:br>
            <a:r>
              <a:rPr lang="en-GB" dirty="0"/>
              <a:t>How has this shaped children’s rights?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0" t="34023" r="20374" b="6944"/>
          <a:stretch>
            <a:fillRect/>
          </a:stretch>
        </p:blipFill>
        <p:spPr bwMode="auto">
          <a:xfrm>
            <a:off x="395536" y="1417638"/>
            <a:ext cx="8424936" cy="5323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9656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Darllen</a:t>
            </a:r>
            <a:r>
              <a:rPr lang="en-GB" i="1" dirty="0"/>
              <a:t> </a:t>
            </a:r>
            <a:r>
              <a:rPr lang="en-GB" i="1" dirty="0" err="1"/>
              <a:t>Pellach</a:t>
            </a:r>
            <a:br>
              <a:rPr lang="en-GB" i="1" dirty="0"/>
            </a:br>
            <a:r>
              <a:rPr lang="en-GB" dirty="0"/>
              <a:t>Further Reading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 err="1"/>
              <a:t>Pennod</a:t>
            </a:r>
            <a:r>
              <a:rPr lang="en-GB" i="1" dirty="0"/>
              <a:t> </a:t>
            </a:r>
            <a:r>
              <a:rPr lang="en-GB" i="1" dirty="0" err="1"/>
              <a:t>mewn</a:t>
            </a:r>
            <a:r>
              <a:rPr lang="en-GB" i="1" dirty="0"/>
              <a:t> e-</a:t>
            </a:r>
            <a:r>
              <a:rPr lang="en-GB" i="1" dirty="0" err="1"/>
              <a:t>lyfr</a:t>
            </a:r>
            <a:r>
              <a:rPr lang="en-GB" i="1" dirty="0"/>
              <a:t> / </a:t>
            </a:r>
            <a:r>
              <a:rPr lang="en-GB" dirty="0"/>
              <a:t>Chapter in an e-book:</a:t>
            </a:r>
          </a:p>
          <a:p>
            <a:pPr lvl="1"/>
            <a:r>
              <a:rPr lang="en-GB" dirty="0"/>
              <a:t>Gittins, D. (2009) ‘Historical Approaches to Childhood’ in </a:t>
            </a:r>
            <a:r>
              <a:rPr lang="en-GB" dirty="0" err="1"/>
              <a:t>Kehily</a:t>
            </a:r>
            <a:r>
              <a:rPr lang="en-GB" dirty="0"/>
              <a:t>, M. (</a:t>
            </a:r>
            <a:r>
              <a:rPr lang="en-GB" dirty="0" err="1"/>
              <a:t>ed</a:t>
            </a:r>
            <a:r>
              <a:rPr lang="en-GB" dirty="0"/>
              <a:t>) (2009) </a:t>
            </a:r>
            <a:r>
              <a:rPr lang="en-GB" i="1" dirty="0"/>
              <a:t>An Introduction to Childhood </a:t>
            </a:r>
            <a:r>
              <a:rPr lang="en-GB" dirty="0" err="1"/>
              <a:t>Studies,Berkshire</a:t>
            </a:r>
            <a:r>
              <a:rPr lang="en-GB" dirty="0"/>
              <a:t>: Open </a:t>
            </a:r>
            <a:r>
              <a:rPr lang="en-GB" dirty="0" err="1"/>
              <a:t>Univisity</a:t>
            </a:r>
            <a:r>
              <a:rPr lang="en-GB" dirty="0"/>
              <a:t> Press. </a:t>
            </a:r>
          </a:p>
          <a:p>
            <a:pPr marL="457200" lvl="1" indent="0">
              <a:buNone/>
            </a:pPr>
            <a:r>
              <a:rPr lang="en-GB" dirty="0"/>
              <a:t> </a:t>
            </a:r>
          </a:p>
          <a:p>
            <a:r>
              <a:rPr lang="en-GB" i="1" dirty="0" err="1"/>
              <a:t>Erthygl</a:t>
            </a:r>
            <a:r>
              <a:rPr lang="en-GB" i="1" dirty="0"/>
              <a:t> </a:t>
            </a:r>
            <a:r>
              <a:rPr lang="en-GB" i="1" dirty="0" err="1"/>
              <a:t>Cyfnodolyn</a:t>
            </a:r>
            <a:r>
              <a:rPr lang="en-GB" i="1" dirty="0"/>
              <a:t> / </a:t>
            </a:r>
            <a:r>
              <a:rPr lang="en-GB" dirty="0"/>
              <a:t>Journal paper available online:</a:t>
            </a:r>
          </a:p>
          <a:p>
            <a:pPr lvl="1"/>
            <a:r>
              <a:rPr lang="en-GB" dirty="0" err="1"/>
              <a:t>Mayall</a:t>
            </a:r>
            <a:r>
              <a:rPr lang="en-GB" dirty="0"/>
              <a:t>, B. (2000) The Sociology of Childhood in Relation to Children’s Rights, </a:t>
            </a:r>
            <a:r>
              <a:rPr lang="en-GB" i="1" dirty="0"/>
              <a:t>The International Journal of Children’s Rights Vol. 8 p.243-259.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http://citeseerx.ist.psu.edu/viewdoc/download?doi=10.1.1.536.2916&amp;rep=rep1&amp;type=pdf</a:t>
            </a:r>
            <a:r>
              <a:rPr lang="en-GB" dirty="0"/>
              <a:t>  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2274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Llyfryddiaeth</a:t>
            </a:r>
            <a:br>
              <a:rPr lang="en-GB" dirty="0"/>
            </a:br>
            <a:r>
              <a:rPr lang="en-GB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Gittins, D. (2009) ‘Historical Approaches to Childhood’ in </a:t>
            </a:r>
            <a:r>
              <a:rPr lang="en-GB" dirty="0" err="1"/>
              <a:t>Kehily</a:t>
            </a:r>
            <a:r>
              <a:rPr lang="en-GB" dirty="0"/>
              <a:t>, M. (</a:t>
            </a:r>
            <a:r>
              <a:rPr lang="en-GB" dirty="0" err="1"/>
              <a:t>ed</a:t>
            </a:r>
            <a:r>
              <a:rPr lang="en-GB" dirty="0"/>
              <a:t>) (2009) </a:t>
            </a:r>
            <a:r>
              <a:rPr lang="en-GB" i="1" dirty="0"/>
              <a:t>An Introduction to Childhood </a:t>
            </a:r>
            <a:r>
              <a:rPr lang="en-GB" dirty="0" err="1"/>
              <a:t>Studies,Berkshire</a:t>
            </a:r>
            <a:r>
              <a:rPr lang="en-GB" dirty="0"/>
              <a:t>: Open </a:t>
            </a:r>
            <a:r>
              <a:rPr lang="en-GB" dirty="0" err="1"/>
              <a:t>Univisity</a:t>
            </a:r>
            <a:r>
              <a:rPr lang="en-GB" dirty="0"/>
              <a:t> Press.  </a:t>
            </a:r>
          </a:p>
          <a:p>
            <a:r>
              <a:rPr lang="en-GB" dirty="0"/>
              <a:t>Jenks, C. (2009) ‘Constructing Childhood Sociologically’ in </a:t>
            </a:r>
            <a:r>
              <a:rPr lang="en-GB" dirty="0" err="1"/>
              <a:t>Kehily</a:t>
            </a:r>
            <a:r>
              <a:rPr lang="en-GB" dirty="0"/>
              <a:t>, M. (</a:t>
            </a:r>
            <a:r>
              <a:rPr lang="en-GB" dirty="0" err="1"/>
              <a:t>ed</a:t>
            </a:r>
            <a:r>
              <a:rPr lang="en-GB" dirty="0"/>
              <a:t>) (2009) </a:t>
            </a:r>
            <a:r>
              <a:rPr lang="en-GB" i="1" dirty="0"/>
              <a:t>An Introduction to Childhood </a:t>
            </a:r>
            <a:r>
              <a:rPr lang="en-GB" dirty="0" err="1"/>
              <a:t>Studies,Berkshire</a:t>
            </a:r>
            <a:r>
              <a:rPr lang="en-GB" dirty="0"/>
              <a:t>: </a:t>
            </a:r>
            <a:r>
              <a:rPr lang="en-GB"/>
              <a:t>Open University </a:t>
            </a:r>
            <a:r>
              <a:rPr lang="en-GB" dirty="0"/>
              <a:t>Press.  </a:t>
            </a:r>
          </a:p>
          <a:p>
            <a:r>
              <a:rPr lang="en-GB" dirty="0" err="1"/>
              <a:t>Mayall</a:t>
            </a:r>
            <a:r>
              <a:rPr lang="en-GB" dirty="0"/>
              <a:t>, B. (2000) The Sociology of Childhood in Relation to Children’s Rights, </a:t>
            </a:r>
            <a:r>
              <a:rPr lang="en-GB" i="1" dirty="0"/>
              <a:t>The International Journal of Children’s Rights Vol. 8 p.243-259.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http://citeseerx.ist.psu.edu/viewdoc/download?doi=10.1.1.536.2916&amp;rep=rep1&amp;type=pdf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8506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2094</TotalTime>
  <Words>1686</Words>
  <Application>Microsoft Office PowerPoint</Application>
  <PresentationFormat>On-screen Show (4:3)</PresentationFormat>
  <Paragraphs>196</Paragraphs>
  <Slides>21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ＭＳ Ｐゴシック</vt:lpstr>
      <vt:lpstr>Arial</vt:lpstr>
      <vt:lpstr>Calibri</vt:lpstr>
      <vt:lpstr>Symbol</vt:lpstr>
      <vt:lpstr>Wingdings 3</vt:lpstr>
      <vt:lpstr>Office Theme</vt:lpstr>
      <vt:lpstr>ECES4014/C</vt:lpstr>
      <vt:lpstr>Deilliannau Dysgu  Learning Outcomes </vt:lpstr>
      <vt:lpstr>Deilliannau Dysgu  Learning Outcomes</vt:lpstr>
      <vt:lpstr>Deilliannau Dysgu  Learning Outcomes</vt:lpstr>
      <vt:lpstr>Pam bod gan blant hawliau? Why do children have rights?</vt:lpstr>
      <vt:lpstr>Key Questions Cwestiynau Allweddol </vt:lpstr>
      <vt:lpstr>Natur dadleuol y plentyn  The contested nature of the child </vt:lpstr>
      <vt:lpstr>Mae plentyndod yn lluniad Childhood is a construct </vt:lpstr>
      <vt:lpstr>PowerPoint Presentation</vt:lpstr>
      <vt:lpstr>Hanes Byr A potted history </vt:lpstr>
      <vt:lpstr>16th - 18th Centuries </vt:lpstr>
      <vt:lpstr>Natur unigryw? Unique period?</vt:lpstr>
      <vt:lpstr>19fed Ganrhif a ddiwidiannaeth  19th Century and Industrialisation </vt:lpstr>
      <vt:lpstr>Dinasyddion mewn aros Citizens in waiting </vt:lpstr>
      <vt:lpstr>Recent Developments  Datblygiadau Ddiweddar </vt:lpstr>
      <vt:lpstr>Ail-ystyried Plentyndod? Rethinking Childhood? </vt:lpstr>
      <vt:lpstr>Dibynnu ar amser a lle Dependent on time, dependent on place </vt:lpstr>
      <vt:lpstr>Pwysigrwydd hanes cymdeithasol Importance of Socio-Historical Perspective</vt:lpstr>
      <vt:lpstr>Sut mae hwn wedi dylanwadu ar hawliau plant? How has this shaped children’s rights? </vt:lpstr>
      <vt:lpstr>Darllen Pellach Further Reading</vt:lpstr>
      <vt:lpstr>Llyfryddiaeth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SJEU4006/C</dc:title>
  <dc:creator>Sarah Stewart</dc:creator>
  <cp:lastModifiedBy>Helen A Griffiths</cp:lastModifiedBy>
  <cp:revision>41</cp:revision>
  <dcterms:created xsi:type="dcterms:W3CDTF">2018-07-24T11:43:18Z</dcterms:created>
  <dcterms:modified xsi:type="dcterms:W3CDTF">2024-02-21T21:18:02Z</dcterms:modified>
</cp:coreProperties>
</file>