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7" r:id="rId10"/>
    <p:sldId id="265" r:id="rId11"/>
    <p:sldId id="266"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dhi Kachhia" userId="6cae07234354bd12" providerId="LiveId" clId="{D5305187-3F62-4334-9126-ED2EC75D6E8A}"/>
    <pc:docChg chg="modSld">
      <pc:chgData name="Nidhi Kachhia" userId="6cae07234354bd12" providerId="LiveId" clId="{D5305187-3F62-4334-9126-ED2EC75D6E8A}" dt="2026-07-20T20:45:12.915" v="85" actId="20577"/>
      <pc:docMkLst>
        <pc:docMk/>
      </pc:docMkLst>
      <pc:sldChg chg="modSp mod">
        <pc:chgData name="Nidhi Kachhia" userId="6cae07234354bd12" providerId="LiveId" clId="{D5305187-3F62-4334-9126-ED2EC75D6E8A}" dt="2026-07-20T20:35:27.942" v="35" actId="20577"/>
        <pc:sldMkLst>
          <pc:docMk/>
          <pc:sldMk cId="0" sldId="256"/>
        </pc:sldMkLst>
        <pc:spChg chg="mod">
          <ac:chgData name="Nidhi Kachhia" userId="6cae07234354bd12" providerId="LiveId" clId="{D5305187-3F62-4334-9126-ED2EC75D6E8A}" dt="2026-07-20T20:35:27.942" v="35" actId="20577"/>
          <ac:spMkLst>
            <pc:docMk/>
            <pc:sldMk cId="0" sldId="256"/>
            <ac:spMk id="105" creationId="{00000000-0000-0000-0000-000000000000}"/>
          </ac:spMkLst>
        </pc:spChg>
      </pc:sldChg>
      <pc:sldChg chg="modSp mod">
        <pc:chgData name="Nidhi Kachhia" userId="6cae07234354bd12" providerId="LiveId" clId="{D5305187-3F62-4334-9126-ED2EC75D6E8A}" dt="2026-07-20T20:45:00.897" v="61" actId="1037"/>
        <pc:sldMkLst>
          <pc:docMk/>
          <pc:sldMk cId="0" sldId="258"/>
        </pc:sldMkLst>
        <pc:spChg chg="mod">
          <ac:chgData name="Nidhi Kachhia" userId="6cae07234354bd12" providerId="LiveId" clId="{D5305187-3F62-4334-9126-ED2EC75D6E8A}" dt="2026-07-20T20:44:55.677" v="59" actId="20577"/>
          <ac:spMkLst>
            <pc:docMk/>
            <pc:sldMk cId="0" sldId="258"/>
            <ac:spMk id="2" creationId="{00000000-0000-0000-0000-000000000000}"/>
          </ac:spMkLst>
        </pc:spChg>
        <pc:picChg chg="mod">
          <ac:chgData name="Nidhi Kachhia" userId="6cae07234354bd12" providerId="LiveId" clId="{D5305187-3F62-4334-9126-ED2EC75D6E8A}" dt="2026-07-20T20:45:00.897" v="61" actId="1037"/>
          <ac:picMkLst>
            <pc:docMk/>
            <pc:sldMk cId="0" sldId="258"/>
            <ac:picMk id="122" creationId="{00000000-0000-0000-0000-000000000000}"/>
          </ac:picMkLst>
        </pc:picChg>
      </pc:sldChg>
      <pc:sldChg chg="modSp mod">
        <pc:chgData name="Nidhi Kachhia" userId="6cae07234354bd12" providerId="LiveId" clId="{D5305187-3F62-4334-9126-ED2EC75D6E8A}" dt="2026-07-20T20:45:12.915" v="85" actId="20577"/>
        <pc:sldMkLst>
          <pc:docMk/>
          <pc:sldMk cId="0" sldId="259"/>
        </pc:sldMkLst>
        <pc:spChg chg="mod">
          <ac:chgData name="Nidhi Kachhia" userId="6cae07234354bd12" providerId="LiveId" clId="{D5305187-3F62-4334-9126-ED2EC75D6E8A}" dt="2026-07-20T20:45:12.915" v="85" actId="20577"/>
          <ac:spMkLst>
            <pc:docMk/>
            <pc:sldMk cId="0" sldId="259"/>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health.org.uk/publications/continuous-improvement-of-patient-safety" TargetMode="External"/><Relationship Id="rId3" Type="http://schemas.openxmlformats.org/officeDocument/2006/relationships/hyperlink" Target="https://www.gov.uk/government/publications/final-report-of-the-ockenden-review" TargetMode="External"/><Relationship Id="rId7" Type="http://schemas.openxmlformats.org/officeDocument/2006/relationships/hyperlink" Target="https://www.sourcebioscience.com/knowledge-hub/iso-90012015-quality-management-system-qms/"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resolution.nhs.uk/services/claims-management/clinical-schemes/clinical-negligence-scheme-for-trusts/maternity-incentive-scheme/" TargetMode="External"/><Relationship Id="rId5" Type="http://schemas.openxmlformats.org/officeDocument/2006/relationships/hyperlink" Target="https://www.england.nhs.uk/publication/three-year-delivery-plan-for-maternity-and-neonatal-services/" TargetMode="External"/><Relationship Id="rId10" Type="http://schemas.openxmlformats.org/officeDocument/2006/relationships/hyperlink" Target="https://www.westernregionalnetwork.org/post/the-pdsa-cycle" TargetMode="External"/><Relationship Id="rId4" Type="http://schemas.openxmlformats.org/officeDocument/2006/relationships/hyperlink" Target="https://www.england.nhs.uk/patient-safety/the-nhs-patient-safety-strategy/" TargetMode="External"/><Relationship Id="rId9" Type="http://schemas.openxmlformats.org/officeDocument/2006/relationships/hyperlink" Target="https://www.sath.nhs.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The Shrewsbury and Telford Hospital NHS Trust maternity scandal can be regarded as one of the most striking cases of poor quality in the NHS. The independent </a:t>
            </a:r>
            <a:r>
              <a:rPr lang="en-US" sz="1200" b="0" i="0" u="none" strike="noStrike" dirty="0" err="1">
                <a:solidFill>
                  <a:schemeClr val="dk1"/>
                </a:solidFill>
                <a:latin typeface="Calibri" panose="020F0502020204030204"/>
                <a:ea typeface="Calibri" panose="020F0502020204030204"/>
                <a:cs typeface="Calibri" panose="020F0502020204030204"/>
                <a:sym typeface="Calibri" panose="020F0502020204030204"/>
              </a:rPr>
              <a:t>Ockenden</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Review assessed maternity care provided from 1970 until 2019 and revealed that there had been many failures leading to unnecessary maternal deaths, stillbirths, infant deaths, and injuries to babies (Department of Health and Social Care, 2022). In summary, this was an indication that these events were part of systemic issues in the organization, which included poor clinical governance, ineffective incident investigations, and lack of listening to the views of women and their families. Research shows that poor patient safety culture in organizations leads to high adverse events, highlighting the need for robust quality management systems in improving patient outcomes (</a:t>
            </a:r>
            <a:r>
              <a:rPr lang="en-US" sz="1200" b="0" i="0" u="none" strike="noStrike" dirty="0" err="1">
                <a:solidFill>
                  <a:schemeClr val="dk1"/>
                </a:solidFill>
                <a:latin typeface="Calibri" panose="020F0502020204030204"/>
                <a:ea typeface="Calibri" panose="020F0502020204030204"/>
                <a:cs typeface="Calibri" panose="020F0502020204030204"/>
                <a:sym typeface="Calibri" panose="020F0502020204030204"/>
              </a:rPr>
              <a:t>Vikan</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a:t>
            </a:r>
            <a:r>
              <a:rPr lang="en-US" sz="1200" b="0" i="1" u="none" strike="noStrike" dirty="0">
                <a:solidFill>
                  <a:schemeClr val="dk1"/>
                </a:solidFill>
                <a:latin typeface="Calibri" panose="020F0502020204030204"/>
                <a:ea typeface="Calibri" panose="020F0502020204030204"/>
                <a:cs typeface="Calibri" panose="020F0502020204030204"/>
                <a:sym typeface="Calibri" panose="020F0502020204030204"/>
              </a:rPr>
              <a:t>et al.</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2023).</a:t>
            </a: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The Swiss Cheese Model shows that patients suffer harm because multiple deficiencies within an organisation converge rather than due to an individual's mistake (Wiegmann </a:t>
            </a:r>
            <a:r>
              <a:rPr lang="en-US" sz="1200" b="0" i="1" u="none" strike="noStrike">
                <a:solidFill>
                  <a:schemeClr val="dk1"/>
                </a:solidFill>
                <a:latin typeface="Calibri" panose="020F0502020204030204"/>
                <a:ea typeface="Calibri" panose="020F0502020204030204"/>
                <a:cs typeface="Calibri" panose="020F0502020204030204"/>
                <a:sym typeface="Calibri" panose="020F0502020204030204"/>
              </a:rPr>
              <a:t>et al.</a:t>
            </a: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 2022). Concerning Shrewsbury and Telford, there were numerous gaps in each layer of defences which altogether caused tragic consequences. On an organisational level, inadequate leadership and weak clinical governance were unable to recognise persistent safety issues and enforce national maternity care standards (Department of Health and Social Care, 2022). On a clinical level, inadequate fetal surveillance, delays in recognising worsening of the condition and poor communication among medical personnel contributed to adverse outcomes. In addition, a defensive organisational culture encouraged people not to raise any issues and prevented the learning process from previous events for many years (Mistri </a:t>
            </a:r>
            <a:r>
              <a:rPr lang="en-US" sz="1200" b="0" i="1" u="none" strike="noStrike">
                <a:solidFill>
                  <a:schemeClr val="dk1"/>
                </a:solidFill>
                <a:latin typeface="Calibri" panose="020F0502020204030204"/>
                <a:ea typeface="Calibri" panose="020F0502020204030204"/>
                <a:cs typeface="Calibri" panose="020F0502020204030204"/>
                <a:sym typeface="Calibri" panose="020F0502020204030204"/>
              </a:rPr>
              <a:t>et al.</a:t>
            </a: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 2023).</a:t>
            </a:r>
          </a:p>
        </p:txBody>
      </p:sp>
      <p:sp>
        <p:nvSpPr>
          <p:cNvPr id="118" name="Google Shape;11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5" name="Google Shape;12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In order to examine the maternity scandal in a comprehensive way, three quality management models will be used in the accompanying report. The first one is the Root Cause Analysis, which is an approach to identifying the underlying organisational and system factors behind the adverse events without pinpointing individual responsibility (Singh </a:t>
            </a:r>
            <a:r>
              <a:rPr lang="en-US" sz="1200" b="0" i="1" u="none" strike="noStrike">
                <a:solidFill>
                  <a:schemeClr val="dk1"/>
                </a:solidFill>
                <a:latin typeface="Calibri" panose="020F0502020204030204"/>
                <a:ea typeface="Calibri" panose="020F0502020204030204"/>
                <a:cs typeface="Calibri" panose="020F0502020204030204"/>
                <a:sym typeface="Calibri" panose="020F0502020204030204"/>
              </a:rPr>
              <a:t>et al.</a:t>
            </a: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 2024). In support of the above approach, the Fishbone Diagram will help classify the contributory factors related to workforce, leadership, organisational policies, communication and clinical processes (Kumah</a:t>
            </a:r>
            <a:r>
              <a:rPr lang="en-US" sz="1200" b="0" i="1" u="none" strike="noStrike">
                <a:solidFill>
                  <a:schemeClr val="dk1"/>
                </a:solidFill>
                <a:latin typeface="Calibri" panose="020F0502020204030204"/>
                <a:ea typeface="Calibri" panose="020F0502020204030204"/>
                <a:cs typeface="Calibri" panose="020F0502020204030204"/>
                <a:sym typeface="Calibri" panose="020F0502020204030204"/>
              </a:rPr>
              <a:t> et al.,</a:t>
            </a: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 2024). At last, the Donabedian Model will help evaluate healthcare quality in terms of the interconnections between its structure, processes and patient outcomes (Donabedian, 1988).</a:t>
            </a:r>
            <a:endParaRPr b="0"/>
          </a:p>
          <a:p>
            <a:pPr marL="0" lvl="0" indent="0" algn="l" rtl="0">
              <a:spcBef>
                <a:spcPts val="0"/>
              </a:spcBef>
              <a:spcAft>
                <a:spcPts val="0"/>
              </a:spcAft>
              <a:buNone/>
            </a:pPr>
            <a:br>
              <a:rPr lang="en-US"/>
            </a:br>
            <a:endParaRPr lang="en-US"/>
          </a:p>
        </p:txBody>
      </p:sp>
      <p:sp>
        <p:nvSpPr>
          <p:cNvPr id="126" name="Google Shape;12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3" name="Google Shape;13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The Ockenden Review revealed that many failures of the Trust resulted from poor implementation of policies at the national level rather than a lack of any guidelines. While the NHS Patient Safety Strategy encourages patient safety culture, active participation of staff members and learning, the principles have not been successfully implemented, allowing the unsafe practices to flourish (NHS England, 2019). In addition, the Three-Year Delivery Plan for Maternity and Neonatal Services mentions listening to women, workforce support, safety culture development and improvement of standards, which all were lacking in this instance (NHS England, 2023). </a:t>
            </a:r>
            <a:endParaRPr b="0"/>
          </a:p>
          <a:p>
            <a:pPr marL="0" lvl="0" indent="0" algn="l" rtl="0">
              <a:spcBef>
                <a:spcPts val="0"/>
              </a:spcBef>
              <a:spcAft>
                <a:spcPts val="0"/>
              </a:spcAft>
              <a:buNone/>
            </a:pPr>
            <a:br>
              <a:rPr lang="en-US"/>
            </a:br>
            <a:endParaRPr lang="en-US"/>
          </a:p>
        </p:txBody>
      </p:sp>
      <p:sp>
        <p:nvSpPr>
          <p:cNvPr id="134" name="Google Shape;13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The problems with Shrewsbury and Telford Hospital NHS Trust had an impact on healthcare quality, efficiency, and equity. As a result of poor clinical governance and communication, there were some avoidable deaths, stillbirths, and brain injuries in neonates, which proved poor quality of care (Department of Health and Social Care, 2022). The lack of </a:t>
            </a:r>
            <a:r>
              <a:rPr lang="en-US" sz="1200" b="0" i="0" u="none" strike="noStrike" dirty="0" err="1">
                <a:solidFill>
                  <a:schemeClr val="dk1"/>
                </a:solidFill>
                <a:latin typeface="Calibri" panose="020F0502020204030204"/>
                <a:ea typeface="Calibri" panose="020F0502020204030204"/>
                <a:cs typeface="Calibri" panose="020F0502020204030204"/>
                <a:sym typeface="Calibri" panose="020F0502020204030204"/>
              </a:rPr>
              <a:t>organisational</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learning and delayed investigations caused inefficiency of services, as well as additional costs for litigation (Lee</a:t>
            </a:r>
            <a:r>
              <a:rPr lang="en-US" sz="1200" b="0" i="1" u="none" strike="noStrike" dirty="0">
                <a:solidFill>
                  <a:schemeClr val="dk1"/>
                </a:solidFill>
                <a:latin typeface="Calibri" panose="020F0502020204030204"/>
                <a:ea typeface="Calibri" panose="020F0502020204030204"/>
                <a:cs typeface="Calibri" panose="020F0502020204030204"/>
                <a:sym typeface="Calibri" panose="020F0502020204030204"/>
              </a:rPr>
              <a:t> et al.,</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2023). Moreover, some women felt that they were ignored, and it indicated inequality and lack of person-</a:t>
            </a:r>
            <a:r>
              <a:rPr lang="en-US" sz="1200" b="0" i="0" u="none" strike="noStrike" dirty="0" err="1">
                <a:solidFill>
                  <a:schemeClr val="dk1"/>
                </a:solidFill>
                <a:latin typeface="Calibri" panose="020F0502020204030204"/>
                <a:ea typeface="Calibri" panose="020F0502020204030204"/>
                <a:cs typeface="Calibri" panose="020F0502020204030204"/>
                <a:sym typeface="Calibri" panose="020F0502020204030204"/>
              </a:rPr>
              <a:t>centred</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approach to care. Studies show that compassionate leadership and patient safety culture affect positively on staff motivation and outcomes (Ahmed </a:t>
            </a:r>
            <a:r>
              <a:rPr lang="en-US" sz="1200" b="0" i="1" u="none" strike="noStrike" dirty="0">
                <a:solidFill>
                  <a:schemeClr val="dk1"/>
                </a:solidFill>
                <a:latin typeface="Calibri" panose="020F0502020204030204"/>
                <a:ea typeface="Calibri" panose="020F0502020204030204"/>
                <a:cs typeface="Calibri" panose="020F0502020204030204"/>
                <a:sym typeface="Calibri" panose="020F0502020204030204"/>
              </a:rPr>
              <a:t>et al.</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2024).</a:t>
            </a:r>
            <a:endParaRPr b="0" dirty="0"/>
          </a:p>
          <a:p>
            <a:pPr marL="0" lvl="0" indent="0" algn="l" rtl="0">
              <a:spcBef>
                <a:spcPts val="0"/>
              </a:spcBef>
              <a:spcAft>
                <a:spcPts val="0"/>
              </a:spcAft>
              <a:buNone/>
            </a:pPr>
            <a:br>
              <a:rPr lang="en-US" dirty="0"/>
            </a:br>
            <a:endParaRPr lang="en-US" dirty="0"/>
          </a:p>
        </p:txBody>
      </p:sp>
      <p:sp>
        <p:nvSpPr>
          <p:cNvPr id="142" name="Google Shape;14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f81b49c00f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f81b49c00f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1000"/>
              </a:spcAft>
              <a:buClr>
                <a:schemeClr val="dk1"/>
              </a:buClr>
              <a:buSzPts val="1100"/>
              <a:buFont typeface="Arial" panose="020B0604020202020204"/>
              <a:buNone/>
            </a:pPr>
            <a:r>
              <a:rPr lang="en-US">
                <a:latin typeface="Times New Roman" panose="02020603050405020304"/>
                <a:ea typeface="Times New Roman" panose="02020603050405020304"/>
                <a:cs typeface="Times New Roman" panose="02020603050405020304"/>
                <a:sym typeface="Times New Roman" panose="02020603050405020304"/>
              </a:rPr>
              <a:t>Considering the Ockenden Review, transformational leadership is the best form of leadership to bring about change at the Trust since it is all about inspiration, teamwork, and improvement. The leader must provide an environment that is psychologically safe to allow the team members to air their views and help in organizational learning (Ahmed </a:t>
            </a:r>
            <a:r>
              <a:rPr lang="en-US" i="1">
                <a:latin typeface="Times New Roman" panose="02020603050405020304"/>
                <a:ea typeface="Times New Roman" panose="02020603050405020304"/>
                <a:cs typeface="Times New Roman" panose="02020603050405020304"/>
                <a:sym typeface="Times New Roman" panose="02020603050405020304"/>
              </a:rPr>
              <a:t>et al.</a:t>
            </a:r>
            <a:r>
              <a:rPr lang="en-US">
                <a:latin typeface="Times New Roman" panose="02020603050405020304"/>
                <a:ea typeface="Times New Roman" panose="02020603050405020304"/>
                <a:cs typeface="Times New Roman" panose="02020603050405020304"/>
                <a:sym typeface="Times New Roman" panose="02020603050405020304"/>
              </a:rPr>
              <a:t>, 2024). Good leadership can enhance patient safety culture, communication, and accountability for quality care (Mistri </a:t>
            </a:r>
            <a:r>
              <a:rPr lang="en-US" i="1">
                <a:latin typeface="Times New Roman" panose="02020603050405020304"/>
                <a:ea typeface="Times New Roman" panose="02020603050405020304"/>
                <a:cs typeface="Times New Roman" panose="02020603050405020304"/>
                <a:sym typeface="Times New Roman" panose="02020603050405020304"/>
              </a:rPr>
              <a:t>et al.</a:t>
            </a:r>
            <a:r>
              <a:rPr lang="en-US">
                <a:latin typeface="Times New Roman" panose="02020603050405020304"/>
                <a:ea typeface="Times New Roman" panose="02020603050405020304"/>
                <a:cs typeface="Times New Roman" panose="02020603050405020304"/>
                <a:sym typeface="Times New Roman" panose="02020603050405020304"/>
              </a:rPr>
              <a:t>, 2023). In preparing the work force for change, the Change Theory of Kurt Lewin can be used. At the Unfreeze stage, members of the work force are informed about the Ockenden Report and the need for change. At the Change stage, there is multidisciplinary training, protocols, and an improved reporting system. At the Refreeze stage, there are audits and feedback mechanisms and also good leadership.</a:t>
            </a:r>
          </a:p>
        </p:txBody>
      </p:sp>
      <p:sp>
        <p:nvSpPr>
          <p:cNvPr id="150" name="Google Shape;150;g3f81b49c00f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panose="020B0604020202020204"/>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Plan–Do–Study–Act (PDSA) cycle is an effective tool to improve maternity safety in the Trust. At the Plan phase, the recurring safety problems that have been revealed during the Ockenden Review would be prioritised. At the Do phase, the measures that include multidisciplinary training, better fetal monitoring and improved incident reporting would be applied (Agbar e</a:t>
            </a:r>
            <a:r>
              <a:rPr lang="en-US" sz="1200" b="0" i="1" u="none" strike="noStrike">
                <a:solidFill>
                  <a:schemeClr val="dk1"/>
                </a:solidFill>
                <a:latin typeface="Calibri" panose="020F0502020204030204"/>
                <a:ea typeface="Calibri" panose="020F0502020204030204"/>
                <a:cs typeface="Calibri" panose="020F0502020204030204"/>
                <a:sym typeface="Calibri" panose="020F0502020204030204"/>
              </a:rPr>
              <a:t>t al</a:t>
            </a: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 2023). During the Study phase, the outcomes would be audited with the use of clinical audit, patient feedback and safety measures. The Act phase would help embed the positive changes in the organisation's policies and governance (NHS Resolution, 2026).</a:t>
            </a:r>
            <a:endParaRPr b="0"/>
          </a:p>
          <a:p>
            <a:pPr marL="0" lvl="0" indent="0" algn="l" rtl="0">
              <a:spcBef>
                <a:spcPts val="0"/>
              </a:spcBef>
              <a:spcAft>
                <a:spcPts val="0"/>
              </a:spcAft>
              <a:buNone/>
            </a:pPr>
            <a:br>
              <a:rPr lang="en-US"/>
            </a:br>
            <a:endParaRPr lang="en-US"/>
          </a:p>
        </p:txBody>
      </p:sp>
      <p:sp>
        <p:nvSpPr>
          <p:cNvPr id="158" name="Google Shape;15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panose="020F0502020204030204"/>
                <a:ea typeface="Calibri" panose="020F0502020204030204"/>
                <a:cs typeface="Calibri" panose="020F0502020204030204"/>
                <a:sym typeface="Calibri" panose="020F0502020204030204"/>
              </a:rPr>
              <a:t>The report will start with an introduction of the case study. This will be followed by a literature review on patient safety and quality management. Then, through the use of the Swiss Cheese Model, Root Cause Analysis, Fishbone Diagram and Donabedian Model, the systematic errors that have led to the problem will be identified. A critical evaluation of policies of the NHS will analyse their impact on the service provision, after which PDSA framework-based recommendations will be suggested.</a:t>
            </a:r>
            <a:endParaRPr b="0"/>
          </a:p>
          <a:p>
            <a:pPr marL="0" lvl="0" indent="0" algn="l" rtl="0">
              <a:spcBef>
                <a:spcPts val="0"/>
              </a:spcBef>
              <a:spcAft>
                <a:spcPts val="0"/>
              </a:spcAft>
              <a:buNone/>
            </a:pPr>
            <a:br>
              <a:rPr lang="en-US"/>
            </a:br>
            <a:endParaRPr lang="en-US"/>
          </a:p>
        </p:txBody>
      </p:sp>
      <p:sp>
        <p:nvSpPr>
          <p:cNvPr id="166" name="Google Shape;16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The Maternity scandal at Shrewsbury and Telford Trust highlights how the failure in governance, leadership and patient safety culture leads to devastating consequences for women, infants and their families. Using the Swiss Cheese Model, Root Cause Analysis, Fishbone diagram and Donabedian model enables us to understand the reasons behind these failures comprehensively. The implementation of policies, learning from </a:t>
            </a:r>
            <a:r>
              <a:rPr lang="en-US" sz="1200" b="0" i="0" u="none" strike="noStrike" dirty="0" err="1">
                <a:solidFill>
                  <a:schemeClr val="dk1"/>
                </a:solidFill>
                <a:latin typeface="Calibri" panose="020F0502020204030204"/>
                <a:ea typeface="Calibri" panose="020F0502020204030204"/>
                <a:cs typeface="Calibri" panose="020F0502020204030204"/>
                <a:sym typeface="Calibri" panose="020F0502020204030204"/>
              </a:rPr>
              <a:t>organisational</a:t>
            </a:r>
            <a:r>
              <a:rPr lang="en-US" sz="1200" b="0" i="0" u="none" strike="noStrike" dirty="0">
                <a:solidFill>
                  <a:schemeClr val="dk1"/>
                </a:solidFill>
                <a:latin typeface="Calibri" panose="020F0502020204030204"/>
                <a:ea typeface="Calibri" panose="020F0502020204030204"/>
                <a:cs typeface="Calibri" panose="020F0502020204030204"/>
                <a:sym typeface="Calibri" panose="020F0502020204030204"/>
              </a:rPr>
              <a:t> experience and continuous improvement through the PDSA cycle will ensure safe, effective and equitable maternity care.</a:t>
            </a:r>
          </a:p>
        </p:txBody>
      </p:sp>
      <p:sp>
        <p:nvSpPr>
          <p:cNvPr id="182" name="Google Shape;18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IN" dirty="0" err="1"/>
              <a:t>Agbar</a:t>
            </a:r>
            <a:r>
              <a:rPr lang="en-IN" dirty="0"/>
              <a:t>, F., Zhang, S., Wu, Y. and Mustafa, M. </a:t>
            </a:r>
            <a:r>
              <a:rPr lang="en-IN" b="1" dirty="0"/>
              <a:t>(2023)</a:t>
            </a:r>
            <a:r>
              <a:rPr lang="en-IN" dirty="0"/>
              <a:t> ‘Effect of patient safety education interventions on patient safety culture of health care professionals: Systematic review and meta-analysis’, </a:t>
            </a:r>
            <a:r>
              <a:rPr lang="en-IN" i="1" dirty="0"/>
              <a:t>Nurse Education in Practice</a:t>
            </a:r>
            <a:r>
              <a:rPr lang="en-IN" dirty="0"/>
              <a:t>, 67, p. 103565.</a:t>
            </a:r>
          </a:p>
          <a:p>
            <a:r>
              <a:rPr lang="en-IN" dirty="0"/>
              <a:t>Ahmed, Z., </a:t>
            </a:r>
            <a:r>
              <a:rPr lang="en-IN" dirty="0" err="1"/>
              <a:t>Ellahham</a:t>
            </a:r>
            <a:r>
              <a:rPr lang="en-IN" dirty="0"/>
              <a:t>, S., Soomro, M., Shams, S. and Latif, K. </a:t>
            </a:r>
            <a:r>
              <a:rPr lang="en-IN" b="1" dirty="0"/>
              <a:t>(2024)</a:t>
            </a:r>
            <a:r>
              <a:rPr lang="en-IN" dirty="0"/>
              <a:t> ‘Exploring the impact of compassion and leadership on patient safety and quality in healthcare systems: A narrative review’, </a:t>
            </a:r>
            <a:r>
              <a:rPr lang="en-IN" i="1" dirty="0"/>
              <a:t>BMJ Open Quality</a:t>
            </a:r>
            <a:r>
              <a:rPr lang="en-IN" dirty="0"/>
              <a:t>, 13(Suppl. 2).</a:t>
            </a:r>
          </a:p>
          <a:p>
            <a:r>
              <a:rPr lang="en-IN" dirty="0"/>
              <a:t>Department of Health and Social Care </a:t>
            </a:r>
            <a:r>
              <a:rPr lang="en-IN" b="1" dirty="0"/>
              <a:t>(2022)</a:t>
            </a:r>
            <a:r>
              <a:rPr lang="en-IN" dirty="0"/>
              <a:t> </a:t>
            </a:r>
            <a:r>
              <a:rPr lang="en-IN" i="1" dirty="0"/>
              <a:t>Final report of the Ockenden Review</a:t>
            </a:r>
            <a:r>
              <a:rPr lang="en-IN" dirty="0"/>
              <a:t>. Available at: </a:t>
            </a:r>
            <a:r>
              <a:rPr lang="en-IN" dirty="0">
                <a:hlinkClick r:id="rId3"/>
              </a:rPr>
              <a:t>https://www.gov.uk/government/publications/final-report-of-the-ockenden-review</a:t>
            </a:r>
            <a:r>
              <a:rPr lang="en-IN" dirty="0"/>
              <a:t> (Accessed: 14 July 2026).</a:t>
            </a:r>
          </a:p>
          <a:p>
            <a:r>
              <a:rPr lang="en-IN" dirty="0"/>
              <a:t>Donabedian, A. </a:t>
            </a:r>
            <a:r>
              <a:rPr lang="en-IN" b="1" dirty="0"/>
              <a:t>(1988)</a:t>
            </a:r>
            <a:r>
              <a:rPr lang="en-IN" dirty="0"/>
              <a:t> ‘The quality of care: How can it be assessed?’, </a:t>
            </a:r>
            <a:r>
              <a:rPr lang="en-IN" i="1" dirty="0"/>
              <a:t>JAMA</a:t>
            </a:r>
            <a:r>
              <a:rPr lang="en-IN" dirty="0"/>
              <a:t>, 260(12), pp. 1743–1748.</a:t>
            </a:r>
          </a:p>
          <a:p>
            <a:r>
              <a:rPr lang="en-IN" dirty="0"/>
              <a:t>Hassan, M., </a:t>
            </a:r>
            <a:r>
              <a:rPr lang="en-IN" dirty="0" err="1"/>
              <a:t>Kushniruk</a:t>
            </a:r>
            <a:r>
              <a:rPr lang="en-IN" dirty="0"/>
              <a:t>, A. and </a:t>
            </a:r>
            <a:r>
              <a:rPr lang="en-IN" dirty="0" err="1"/>
              <a:t>Borycki</a:t>
            </a:r>
            <a:r>
              <a:rPr lang="en-IN" dirty="0"/>
              <a:t>, E. </a:t>
            </a:r>
            <a:r>
              <a:rPr lang="en-IN" b="1" dirty="0"/>
              <a:t>(2024)</a:t>
            </a:r>
            <a:r>
              <a:rPr lang="en-IN" dirty="0"/>
              <a:t> ‘Barriers to and facilitators of artificial intelligence adoption in health care: Scoping review’, </a:t>
            </a:r>
            <a:r>
              <a:rPr lang="en-IN" i="1" dirty="0"/>
              <a:t>JMIR Human Factors</a:t>
            </a:r>
            <a:r>
              <a:rPr lang="en-IN" dirty="0"/>
              <a:t>, 11, e48633.</a:t>
            </a:r>
          </a:p>
          <a:p>
            <a:r>
              <a:rPr lang="en-IN" dirty="0" err="1"/>
              <a:t>Jayaprada</a:t>
            </a:r>
            <a:r>
              <a:rPr lang="en-IN" dirty="0"/>
              <a:t>, R., </a:t>
            </a:r>
            <a:r>
              <a:rPr lang="en-IN" dirty="0" err="1"/>
              <a:t>Vineela</a:t>
            </a:r>
            <a:r>
              <a:rPr lang="en-IN" dirty="0"/>
              <a:t>, K., Ramakrishna, N., Yamini, S. and Bhargav, K.M. </a:t>
            </a:r>
            <a:r>
              <a:rPr lang="en-IN" b="1" dirty="0"/>
              <a:t>(2022)</a:t>
            </a:r>
            <a:r>
              <a:rPr lang="en-IN" dirty="0"/>
              <a:t> ‘A study of needle-stick injury incidence amongst healthcare workers and its root cause analysis in a tertiary care teaching hospital’, </a:t>
            </a:r>
            <a:r>
              <a:rPr lang="en-IN" i="1" dirty="0"/>
              <a:t>Journal of Clinical and Scientific Research</a:t>
            </a:r>
            <a:r>
              <a:rPr lang="en-IN" dirty="0"/>
              <a:t>, 11(2), pp. 72–76.</a:t>
            </a:r>
          </a:p>
          <a:p>
            <a:r>
              <a:rPr lang="en-IN" dirty="0"/>
              <a:t>Kelly, F.E., </a:t>
            </a:r>
            <a:r>
              <a:rPr lang="en-IN" dirty="0" err="1"/>
              <a:t>Frerk</a:t>
            </a:r>
            <a:r>
              <a:rPr lang="en-IN" dirty="0"/>
              <a:t>, C., Bailey, C.R., Cook, T.M., Ferguson, K., </a:t>
            </a:r>
            <a:r>
              <a:rPr lang="en-IN" dirty="0" err="1"/>
              <a:t>Flin</a:t>
            </a:r>
            <a:r>
              <a:rPr lang="en-IN" dirty="0"/>
              <a:t>, R., Fong, K., Groom, P., John, C., Lang, A.R. and Meek, T. </a:t>
            </a:r>
            <a:r>
              <a:rPr lang="en-IN" b="1" dirty="0"/>
              <a:t>(2023)</a:t>
            </a:r>
            <a:r>
              <a:rPr lang="en-IN" dirty="0"/>
              <a:t> ‘Human factors in anaesthesia: A narrative review’, </a:t>
            </a:r>
            <a:r>
              <a:rPr lang="en-IN" i="1" dirty="0"/>
              <a:t>Anaesthesia</a:t>
            </a:r>
            <a:r>
              <a:rPr lang="en-IN" dirty="0"/>
              <a:t>, 78(4), pp. 479–490.</a:t>
            </a:r>
          </a:p>
          <a:p>
            <a:r>
              <a:rPr lang="en-IN" dirty="0" err="1"/>
              <a:t>Kumah</a:t>
            </a:r>
            <a:r>
              <a:rPr lang="en-IN" dirty="0"/>
              <a:t>, A., </a:t>
            </a:r>
            <a:r>
              <a:rPr lang="en-IN" dirty="0" err="1"/>
              <a:t>Nwogu</a:t>
            </a:r>
            <a:r>
              <a:rPr lang="en-IN" dirty="0"/>
              <a:t>, C.N., </a:t>
            </a:r>
            <a:r>
              <a:rPr lang="en-IN" dirty="0" err="1"/>
              <a:t>Issah</a:t>
            </a:r>
            <a:r>
              <a:rPr lang="en-IN" dirty="0"/>
              <a:t>, A.R., </a:t>
            </a:r>
            <a:r>
              <a:rPr lang="en-IN" dirty="0" err="1"/>
              <a:t>Obot</a:t>
            </a:r>
            <a:r>
              <a:rPr lang="en-IN" dirty="0"/>
              <a:t>, E., </a:t>
            </a:r>
            <a:r>
              <a:rPr lang="en-IN" dirty="0" err="1"/>
              <a:t>Kanamitie</a:t>
            </a:r>
            <a:r>
              <a:rPr lang="en-IN" dirty="0"/>
              <a:t>, D.T., </a:t>
            </a:r>
            <a:r>
              <a:rPr lang="en-IN" dirty="0" err="1"/>
              <a:t>Sifa</a:t>
            </a:r>
            <a:r>
              <a:rPr lang="en-IN" dirty="0"/>
              <a:t>, J.S. and Aidoo, L.A. </a:t>
            </a:r>
            <a:r>
              <a:rPr lang="en-IN" b="1" dirty="0"/>
              <a:t>(2024)</a:t>
            </a:r>
            <a:r>
              <a:rPr lang="en-IN" dirty="0"/>
              <a:t> </a:t>
            </a:r>
            <a:r>
              <a:rPr lang="en-IN" dirty="0" err="1"/>
              <a:t>‘Cause</a:t>
            </a:r>
            <a:r>
              <a:rPr lang="en-IN" dirty="0"/>
              <a:t>-and-effect (fishbone) diagram: A tool for generating and organizing quality improvement ideas’, </a:t>
            </a:r>
            <a:r>
              <a:rPr lang="en-IN" i="1" dirty="0"/>
              <a:t>Global Journal on Quality and Safety in Healthcare</a:t>
            </a:r>
            <a:r>
              <a:rPr lang="en-IN" dirty="0"/>
              <a:t>, 7(2), pp. 85–87.</a:t>
            </a:r>
          </a:p>
          <a:p>
            <a:r>
              <a:rPr lang="en-IN" dirty="0"/>
              <a:t>Lee, S.E., </a:t>
            </a:r>
            <a:r>
              <a:rPr lang="en-IN" dirty="0" err="1"/>
              <a:t>Dahinten</a:t>
            </a:r>
            <a:r>
              <a:rPr lang="en-IN" dirty="0"/>
              <a:t>, V.S. and Lee, J.H. </a:t>
            </a:r>
            <a:r>
              <a:rPr lang="en-IN" b="1" dirty="0"/>
              <a:t>(2023)</a:t>
            </a:r>
            <a:r>
              <a:rPr lang="en-IN" dirty="0"/>
              <a:t> ‘Testing the association between the enabling and enacting factors of patient safety culture and patient safety: Structural equation modelling’, </a:t>
            </a:r>
            <a:r>
              <a:rPr lang="en-IN" i="1" dirty="0"/>
              <a:t>BMC Nursing</a:t>
            </a:r>
            <a:r>
              <a:rPr lang="en-IN" dirty="0"/>
              <a:t>, 22(1), p. 32.</a:t>
            </a:r>
          </a:p>
          <a:p>
            <a:r>
              <a:rPr lang="en-IN" dirty="0" err="1"/>
              <a:t>Mistri</a:t>
            </a:r>
            <a:r>
              <a:rPr lang="en-IN" dirty="0"/>
              <a:t>, I.U., Badge, A. and </a:t>
            </a:r>
            <a:r>
              <a:rPr lang="en-IN" dirty="0" err="1"/>
              <a:t>Shahu</a:t>
            </a:r>
            <a:r>
              <a:rPr lang="en-IN" dirty="0"/>
              <a:t>, S. </a:t>
            </a:r>
            <a:r>
              <a:rPr lang="en-IN" b="1" dirty="0"/>
              <a:t>(2023)</a:t>
            </a:r>
            <a:r>
              <a:rPr lang="en-IN" dirty="0"/>
              <a:t> ‘Enhancing patient safety culture in hospitals’, </a:t>
            </a:r>
            <a:r>
              <a:rPr lang="en-IN" i="1" dirty="0" err="1"/>
              <a:t>Cureus</a:t>
            </a:r>
            <a:r>
              <a:rPr lang="en-IN" dirty="0"/>
              <a:t>, 15(12), e51159.</a:t>
            </a:r>
          </a:p>
          <a:p>
            <a:r>
              <a:rPr lang="en-IN" dirty="0"/>
              <a:t>NHS England </a:t>
            </a:r>
            <a:r>
              <a:rPr lang="en-IN" b="1" dirty="0"/>
              <a:t>(2019)</a:t>
            </a:r>
            <a:r>
              <a:rPr lang="en-IN" dirty="0"/>
              <a:t> </a:t>
            </a:r>
            <a:r>
              <a:rPr lang="en-IN" i="1" dirty="0"/>
              <a:t>The NHS Patient Safety Strategy</a:t>
            </a:r>
            <a:r>
              <a:rPr lang="en-IN" dirty="0"/>
              <a:t>. Available at: </a:t>
            </a:r>
            <a:r>
              <a:rPr lang="en-IN" dirty="0">
                <a:hlinkClick r:id="rId4"/>
              </a:rPr>
              <a:t>https://www.england.nhs.uk/patient-safety/the-nhs-patient-safety-strategy/</a:t>
            </a:r>
            <a:r>
              <a:rPr lang="en-IN" dirty="0"/>
              <a:t> (Accessed: 14 July 2026).</a:t>
            </a:r>
          </a:p>
          <a:p>
            <a:r>
              <a:rPr lang="en-IN" dirty="0"/>
              <a:t>NHS England </a:t>
            </a:r>
            <a:r>
              <a:rPr lang="en-IN" b="1" dirty="0"/>
              <a:t>(2023)</a:t>
            </a:r>
            <a:r>
              <a:rPr lang="en-IN" dirty="0"/>
              <a:t> </a:t>
            </a:r>
            <a:r>
              <a:rPr lang="en-IN" i="1" dirty="0"/>
              <a:t>Three year delivery plan for maternity and neonatal services</a:t>
            </a:r>
            <a:r>
              <a:rPr lang="en-IN" dirty="0"/>
              <a:t>. Available at: </a:t>
            </a:r>
            <a:r>
              <a:rPr lang="en-IN" dirty="0">
                <a:hlinkClick r:id="rId5"/>
              </a:rPr>
              <a:t>https://www.england.nhs.uk/publication/three-year-delivery-plan-for-maternity-and-neonatal-services/</a:t>
            </a:r>
            <a:r>
              <a:rPr lang="en-IN" dirty="0"/>
              <a:t> (Accessed: 14 July 2026).</a:t>
            </a:r>
          </a:p>
          <a:p>
            <a:r>
              <a:rPr lang="en-IN" dirty="0"/>
              <a:t>NHS Resolution </a:t>
            </a:r>
            <a:r>
              <a:rPr lang="en-IN" b="1" dirty="0"/>
              <a:t>(2026)</a:t>
            </a:r>
            <a:r>
              <a:rPr lang="en-IN" dirty="0"/>
              <a:t> </a:t>
            </a:r>
            <a:r>
              <a:rPr lang="en-IN" i="1" dirty="0"/>
              <a:t>Maternity Incentive Scheme</a:t>
            </a:r>
            <a:r>
              <a:rPr lang="en-IN" dirty="0"/>
              <a:t>. Available at: </a:t>
            </a:r>
            <a:r>
              <a:rPr lang="en-IN" dirty="0">
                <a:hlinkClick r:id="rId6"/>
              </a:rPr>
              <a:t>https://resolution.nhs.uk/services/claims-management/clinical-schemes/clinical-negligence-scheme-for-trusts/maternity-incentive-scheme/</a:t>
            </a:r>
            <a:r>
              <a:rPr lang="en-IN" dirty="0"/>
              <a:t> (Accessed: 14 July 2026).</a:t>
            </a:r>
          </a:p>
          <a:p>
            <a:r>
              <a:rPr lang="en-IN" dirty="0"/>
              <a:t>Patterson, E.S., Rayo, M.F., Edworthy, J.R. and Moffatt-Bruce, S.D. </a:t>
            </a:r>
            <a:r>
              <a:rPr lang="en-IN" b="1" dirty="0"/>
              <a:t>(2022)</a:t>
            </a:r>
            <a:r>
              <a:rPr lang="en-IN" dirty="0"/>
              <a:t> ‘Applying human factors engineering to address the telemetry alarm problem in a large medical </a:t>
            </a:r>
            <a:r>
              <a:rPr lang="en-IN" dirty="0" err="1"/>
              <a:t>center</a:t>
            </a:r>
            <a:r>
              <a:rPr lang="en-IN" dirty="0"/>
              <a:t>’, </a:t>
            </a:r>
            <a:r>
              <a:rPr lang="en-IN" i="1" dirty="0"/>
              <a:t>Human Factors</a:t>
            </a:r>
            <a:r>
              <a:rPr lang="en-IN" dirty="0"/>
              <a:t>, 64(1), pp. 126–142.</a:t>
            </a:r>
          </a:p>
          <a:p>
            <a:r>
              <a:rPr lang="en-IN" dirty="0"/>
              <a:t>Singh, G., Patel, R.H., </a:t>
            </a:r>
            <a:r>
              <a:rPr lang="en-IN" dirty="0" err="1"/>
              <a:t>Vaqar</a:t>
            </a:r>
            <a:r>
              <a:rPr lang="en-IN" dirty="0"/>
              <a:t>, S. and </a:t>
            </a:r>
            <a:r>
              <a:rPr lang="en-IN" dirty="0" err="1"/>
              <a:t>Boster</a:t>
            </a:r>
            <a:r>
              <a:rPr lang="en-IN" dirty="0"/>
              <a:t>, J. </a:t>
            </a:r>
            <a:r>
              <a:rPr lang="en-IN" b="1" dirty="0"/>
              <a:t>(2024)</a:t>
            </a:r>
            <a:r>
              <a:rPr lang="en-IN" dirty="0"/>
              <a:t> </a:t>
            </a:r>
            <a:r>
              <a:rPr lang="en-IN" i="1" dirty="0"/>
              <a:t>Root cause analysis and medical error prevention</a:t>
            </a:r>
            <a:r>
              <a:rPr lang="en-IN" dirty="0"/>
              <a:t>. In: </a:t>
            </a:r>
            <a:r>
              <a:rPr lang="en-IN" i="1" dirty="0" err="1"/>
              <a:t>StatPearls</a:t>
            </a:r>
            <a:r>
              <a:rPr lang="en-IN" dirty="0"/>
              <a:t> [Internet]. Treasure Island, FL: </a:t>
            </a:r>
            <a:r>
              <a:rPr lang="en-IN" dirty="0" err="1"/>
              <a:t>StatPearls</a:t>
            </a:r>
            <a:r>
              <a:rPr lang="en-IN" dirty="0"/>
              <a:t> Publishing.</a:t>
            </a:r>
          </a:p>
          <a:p>
            <a:r>
              <a:rPr lang="en-IN" dirty="0"/>
              <a:t>Source </a:t>
            </a:r>
            <a:r>
              <a:rPr lang="en-IN" dirty="0" err="1"/>
              <a:t>BioScience</a:t>
            </a:r>
            <a:r>
              <a:rPr lang="en-IN" dirty="0"/>
              <a:t> </a:t>
            </a:r>
            <a:r>
              <a:rPr lang="en-IN" b="1" dirty="0"/>
              <a:t>(2020)</a:t>
            </a:r>
            <a:r>
              <a:rPr lang="en-IN" dirty="0"/>
              <a:t> </a:t>
            </a:r>
            <a:r>
              <a:rPr lang="en-IN" i="1" dirty="0"/>
              <a:t>ISO 9001:2015 Quality Management System (QMS).</a:t>
            </a:r>
            <a:r>
              <a:rPr lang="en-IN" dirty="0"/>
              <a:t> 8 June. Available at: </a:t>
            </a:r>
            <a:r>
              <a:rPr lang="en-IN" dirty="0">
                <a:hlinkClick r:id="rId7"/>
              </a:rPr>
              <a:t>https://www.sourcebioscience.com/knowledge-hub/iso-90012015-quality-management-system-qms/</a:t>
            </a:r>
            <a:r>
              <a:rPr lang="en-IN" dirty="0"/>
              <a:t> (Accessed: 18 July 2026).</a:t>
            </a:r>
          </a:p>
          <a:p>
            <a:r>
              <a:rPr lang="en-IN" dirty="0"/>
              <a:t>The Health Foundation </a:t>
            </a:r>
            <a:r>
              <a:rPr lang="en-IN" b="1" dirty="0"/>
              <a:t>(2016)</a:t>
            </a:r>
            <a:r>
              <a:rPr lang="en-IN" dirty="0"/>
              <a:t> </a:t>
            </a:r>
            <a:r>
              <a:rPr lang="en-IN" i="1" dirty="0"/>
              <a:t>Continuous improvement of patient safety: Part I – The case for change</a:t>
            </a:r>
            <a:r>
              <a:rPr lang="en-IN" dirty="0"/>
              <a:t>. London: The Health Foundation. Available at: </a:t>
            </a:r>
            <a:r>
              <a:rPr lang="en-IN" dirty="0">
                <a:hlinkClick r:id="rId8"/>
              </a:rPr>
              <a:t>https://www.health.org.uk/publications/continuous-improvement-of-patient-safety</a:t>
            </a:r>
            <a:r>
              <a:rPr lang="en-IN" dirty="0"/>
              <a:t> (Accessed: 18 July 2026).</a:t>
            </a:r>
          </a:p>
          <a:p>
            <a:r>
              <a:rPr lang="en-IN" dirty="0"/>
              <a:t>The Shrewsbury and Telford Hospital NHS Trust </a:t>
            </a:r>
            <a:r>
              <a:rPr lang="en-IN" b="1" dirty="0"/>
              <a:t>(n.d.)</a:t>
            </a:r>
            <a:r>
              <a:rPr lang="en-IN" dirty="0"/>
              <a:t> </a:t>
            </a:r>
            <a:r>
              <a:rPr lang="en-IN" i="1" dirty="0"/>
              <a:t>Blood test appointment information</a:t>
            </a:r>
            <a:r>
              <a:rPr lang="en-IN" dirty="0"/>
              <a:t>. Available at: </a:t>
            </a:r>
            <a:r>
              <a:rPr lang="en-IN" dirty="0">
                <a:hlinkClick r:id="rId9"/>
              </a:rPr>
              <a:t>https://www.sath.nhs.uk</a:t>
            </a:r>
            <a:r>
              <a:rPr lang="en-IN" dirty="0"/>
              <a:t> (Accessed: 18 July 2026).</a:t>
            </a:r>
          </a:p>
          <a:p>
            <a:r>
              <a:rPr lang="en-IN" dirty="0" err="1"/>
              <a:t>Vikan</a:t>
            </a:r>
            <a:r>
              <a:rPr lang="en-IN" dirty="0"/>
              <a:t>, M., Haugen, A.S., </a:t>
            </a:r>
            <a:r>
              <a:rPr lang="en-IN" dirty="0" err="1"/>
              <a:t>Bjørnnes</a:t>
            </a:r>
            <a:r>
              <a:rPr lang="en-IN" dirty="0"/>
              <a:t>, A.K., </a:t>
            </a:r>
            <a:r>
              <a:rPr lang="en-IN" dirty="0" err="1"/>
              <a:t>Valeberg</a:t>
            </a:r>
            <a:r>
              <a:rPr lang="en-IN" dirty="0"/>
              <a:t>, B.T., </a:t>
            </a:r>
            <a:r>
              <a:rPr lang="en-IN" dirty="0" err="1"/>
              <a:t>Deilkås</a:t>
            </a:r>
            <a:r>
              <a:rPr lang="en-IN" dirty="0"/>
              <a:t>, E.C.T. and Danielsen, S.O. </a:t>
            </a:r>
            <a:r>
              <a:rPr lang="en-IN" b="1" dirty="0"/>
              <a:t>(2023)</a:t>
            </a:r>
            <a:r>
              <a:rPr lang="en-IN" dirty="0"/>
              <a:t> ‘The association between patient safety culture and adverse events: A scoping review’, </a:t>
            </a:r>
            <a:r>
              <a:rPr lang="en-IN" i="1" dirty="0"/>
              <a:t>BMC Health Services Research</a:t>
            </a:r>
            <a:r>
              <a:rPr lang="en-IN" dirty="0"/>
              <a:t>, 23(1), p. 300.</a:t>
            </a:r>
          </a:p>
          <a:p>
            <a:r>
              <a:rPr lang="en-IN" dirty="0"/>
              <a:t>Western Regional Educator Network </a:t>
            </a:r>
            <a:r>
              <a:rPr lang="en-IN" b="1" dirty="0"/>
              <a:t>(2024)</a:t>
            </a:r>
            <a:r>
              <a:rPr lang="en-IN" dirty="0"/>
              <a:t> </a:t>
            </a:r>
            <a:r>
              <a:rPr lang="en-IN" i="1" dirty="0"/>
              <a:t>The PDSA Cycle</a:t>
            </a:r>
            <a:r>
              <a:rPr lang="en-IN" dirty="0"/>
              <a:t>. Available at: </a:t>
            </a:r>
            <a:r>
              <a:rPr lang="en-IN" dirty="0">
                <a:hlinkClick r:id="rId10"/>
              </a:rPr>
              <a:t>https://www.westernregionalnetwork.org/post/the-pdsa-cycle</a:t>
            </a:r>
            <a:r>
              <a:rPr lang="en-IN" dirty="0"/>
              <a:t> (Accessed: 18 July 2026).</a:t>
            </a:r>
          </a:p>
          <a:p>
            <a:r>
              <a:rPr lang="en-IN" dirty="0" err="1"/>
              <a:t>Wiegmann</a:t>
            </a:r>
            <a:r>
              <a:rPr lang="en-IN" dirty="0"/>
              <a:t>, D.A., Wood, L.J., Cohen, T.N. and </a:t>
            </a:r>
            <a:r>
              <a:rPr lang="en-IN" dirty="0" err="1"/>
              <a:t>Shappell</a:t>
            </a:r>
            <a:r>
              <a:rPr lang="en-IN" dirty="0"/>
              <a:t>, S.A. </a:t>
            </a:r>
            <a:r>
              <a:rPr lang="en-IN" b="1" dirty="0"/>
              <a:t>(2022)</a:t>
            </a:r>
            <a:r>
              <a:rPr lang="en-IN" dirty="0"/>
              <a:t> ‘Understanding the “Swiss Cheese Model” and its application to patient safety’, </a:t>
            </a:r>
            <a:r>
              <a:rPr lang="en-IN" i="1" dirty="0"/>
              <a:t>Journal of Patient Safety</a:t>
            </a:r>
            <a:r>
              <a:rPr lang="en-IN" dirty="0"/>
              <a:t>, 18(2), pp. 119–123.</a:t>
            </a:r>
          </a:p>
          <a:p>
            <a:pPr marL="0" lvl="0" indent="0" algn="l" rtl="0">
              <a:spcBef>
                <a:spcPts val="0"/>
              </a:spcBef>
              <a:spcAft>
                <a:spcPts val="0"/>
              </a:spcAft>
              <a:buNone/>
            </a:pPr>
            <a:endParaRPr dirty="0"/>
          </a:p>
        </p:txBody>
      </p:sp>
      <p:sp>
        <p:nvSpPr>
          <p:cNvPr id="189" name="Google Shape;18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8"/>
        <p:cNvGrpSpPr/>
        <p:nvPr/>
      </p:nvGrpSpPr>
      <p:grpSpPr>
        <a:xfrm>
          <a:off x="0" y="0"/>
          <a:ext cx="0" cy="0"/>
          <a:chOff x="0" y="0"/>
          <a:chExt cx="0" cy="0"/>
        </a:xfrm>
      </p:grpSpPr>
      <p:sp>
        <p:nvSpPr>
          <p:cNvPr id="19" name="Google Shape;19;p12"/>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2"/>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2"/>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Calibri" panose="020F0502020204030204"/>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2"/>
          <p:cNvSpPr txBox="1">
            <a:spLocks noGrp="1"/>
          </p:cNvSpPr>
          <p:nvPr>
            <p:ph type="subTitle" idx="1"/>
          </p:nvPr>
        </p:nvSpPr>
        <p:spPr>
          <a:xfrm>
            <a:off x="1100051" y="4455620"/>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Calibri" panose="020F0502020204030204"/>
                <a:ea typeface="Calibri" panose="020F0502020204030204"/>
                <a:cs typeface="Calibri" panose="020F0502020204030204"/>
                <a:sym typeface="Calibri" panose="020F0502020204030204"/>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26" name="Google Shape;26;p12"/>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4800"/>
              <a:buFont typeface="Calibri" panose="020F0502020204030204"/>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3"/>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1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14"/>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4"/>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14"/>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Calibri" panose="020F0502020204030204"/>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4"/>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Calibri" panose="020F0502020204030204"/>
                <a:ea typeface="Calibri" panose="020F0502020204030204"/>
                <a:cs typeface="Calibri" panose="020F0502020204030204"/>
                <a:sym typeface="Calibri" panose="020F0502020204030204"/>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38" name="Google Shape;38;p14"/>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4"/>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41" name="Google Shape;41;p14"/>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1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15"/>
          <p:cNvSpPr txBox="1">
            <a:spLocks noGrp="1"/>
          </p:cNvSpPr>
          <p:nvPr>
            <p:ph type="body" idx="1"/>
          </p:nvPr>
        </p:nvSpPr>
        <p:spPr>
          <a:xfrm>
            <a:off x="1097279"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5" name="Google Shape;45;p15"/>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6" name="Google Shape;46;p1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6"/>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16"/>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16"/>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16"/>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1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1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3"/>
        <p:cNvGrpSpPr/>
        <p:nvPr/>
      </p:nvGrpSpPr>
      <p:grpSpPr>
        <a:xfrm>
          <a:off x="0" y="0"/>
          <a:ext cx="0" cy="0"/>
          <a:chOff x="0" y="0"/>
          <a:chExt cx="0" cy="0"/>
        </a:xfrm>
      </p:grpSpPr>
      <p:sp>
        <p:nvSpPr>
          <p:cNvPr id="64" name="Google Shape;64;p18"/>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8"/>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9"/>
        <p:cNvGrpSpPr/>
        <p:nvPr/>
      </p:nvGrpSpPr>
      <p:grpSpPr>
        <a:xfrm>
          <a:off x="0" y="0"/>
          <a:ext cx="0" cy="0"/>
          <a:chOff x="0" y="0"/>
          <a:chExt cx="0" cy="0"/>
        </a:xfrm>
      </p:grpSpPr>
      <p:sp>
        <p:nvSpPr>
          <p:cNvPr id="70" name="Google Shape;70;p19"/>
          <p:cNvSpPr/>
          <p:nvPr/>
        </p:nvSpPr>
        <p:spPr>
          <a:xfrm>
            <a:off x="16" y="0"/>
            <a:ext cx="4050791" cy="6858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9"/>
          <p:cNvSpPr/>
          <p:nvPr/>
        </p:nvSpPr>
        <p:spPr>
          <a:xfrm>
            <a:off x="4040071" y="0"/>
            <a:ext cx="64008"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9"/>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Calibri" panose="020F05020202040302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19"/>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19"/>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19"/>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9"/>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1pPr>
            <a:lvl2pPr marL="0" lvl="1"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2pPr>
            <a:lvl3pPr marL="0" lvl="2"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3pPr>
            <a:lvl4pPr marL="0" lvl="3"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4pPr>
            <a:lvl5pPr marL="0" lvl="4"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5pPr>
            <a:lvl6pPr marL="0" lvl="5"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6pPr>
            <a:lvl7pPr marL="0" lvl="6"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7pPr>
            <a:lvl8pPr marL="0" lvl="7"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8pPr>
            <a:lvl9pPr marL="0" lvl="8" indent="0" algn="r">
              <a:spcBef>
                <a:spcPts val="0"/>
              </a:spcBef>
              <a:buNone/>
              <a:defRPr sz="1050" b="0" i="0" u="none" strike="noStrike" cap="none">
                <a:solidFill>
                  <a:schemeClr val="dk2"/>
                </a:solidFill>
                <a:latin typeface="Calibri" panose="020F0502020204030204"/>
                <a:ea typeface="Calibri" panose="020F0502020204030204"/>
                <a:cs typeface="Calibri" panose="020F0502020204030204"/>
                <a:sym typeface="Calibri" panose="020F0502020204030204"/>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8"/>
        <p:cNvGrpSpPr/>
        <p:nvPr/>
      </p:nvGrpSpPr>
      <p:grpSpPr>
        <a:xfrm>
          <a:off x="0" y="0"/>
          <a:ext cx="0" cy="0"/>
          <a:chOff x="0" y="0"/>
          <a:chExt cx="0" cy="0"/>
        </a:xfrm>
      </p:grpSpPr>
      <p:sp>
        <p:nvSpPr>
          <p:cNvPr id="79" name="Google Shape;79;p20"/>
          <p:cNvSpPr/>
          <p:nvPr/>
        </p:nvSpPr>
        <p:spPr>
          <a:xfrm>
            <a:off x="0" y="4953000"/>
            <a:ext cx="12188825" cy="1905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0"/>
          <p:cNvSpPr/>
          <p:nvPr/>
        </p:nvSpPr>
        <p:spPr>
          <a:xfrm>
            <a:off x="15" y="491507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0"/>
          <p:cNvSpPr txBox="1">
            <a:spLocks noGrp="1"/>
          </p:cNvSpPr>
          <p:nvPr>
            <p:ph type="title"/>
          </p:nvPr>
        </p:nvSpPr>
        <p:spPr>
          <a:xfrm>
            <a:off x="1097280" y="5074920"/>
            <a:ext cx="10113264"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Calibri" panose="020F05020202040302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82" name="Google Shape;82;p20"/>
          <p:cNvPicPr preferRelativeResize="0">
            <a:picLocks noGrp="1"/>
          </p:cNvPicPr>
          <p:nvPr>
            <p:ph type="pic" idx="2"/>
          </p:nvPr>
        </p:nvPicPr>
        <p:blipFill>
          <a:blip/>
        </p:blipFill>
        <p:spPr>
          <a:xfrm>
            <a:off x="15" y="0"/>
            <a:ext cx="12191985" cy="4915076"/>
          </a:xfrm>
          <a:prstGeom prst="rect">
            <a:avLst/>
          </a:prstGeom>
          <a:blipFill rotWithShape="1">
            <a:blip r:embed="rId2"/>
            <a:stretch>
              <a:fillRect/>
            </a:stretch>
          </a:blipFill>
          <a:ln>
            <a:noFill/>
          </a:ln>
        </p:spPr>
      </p:pic>
      <p:sp>
        <p:nvSpPr>
          <p:cNvPr id="83" name="Google Shape;83;p20"/>
          <p:cNvSpPr txBox="1">
            <a:spLocks noGrp="1"/>
          </p:cNvSpPr>
          <p:nvPr>
            <p:ph type="body" idx="1"/>
          </p:nvPr>
        </p:nvSpPr>
        <p:spPr>
          <a:xfrm>
            <a:off x="1097280" y="5907023"/>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1"/>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2"/>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2"/>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2"/>
          <p:cNvSpPr txBox="1">
            <a:spLocks noGrp="1"/>
          </p:cNvSpPr>
          <p:nvPr>
            <p:ph type="title"/>
          </p:nvPr>
        </p:nvSpPr>
        <p:spPr>
          <a:xfrm rot="5400000">
            <a:off x="7160640" y="1979039"/>
            <a:ext cx="5757421"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2"/>
          <p:cNvSpPr txBox="1">
            <a:spLocks noGrp="1"/>
          </p:cNvSpPr>
          <p:nvPr>
            <p:ph type="body" idx="1"/>
          </p:nvPr>
        </p:nvSpPr>
        <p:spPr>
          <a:xfrm rot="5400000">
            <a:off x="1826639" y="-573661"/>
            <a:ext cx="5757422"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chemeClr val="bg1"/>
            </a:gs>
            <a:gs pos="0">
              <a:schemeClr val="accent5">
                <a:lumMod val="25000"/>
                <a:lumOff val="75000"/>
              </a:schemeClr>
            </a:gs>
            <a:gs pos="100000">
              <a:schemeClr val="accent5">
                <a:lumMod val="85000"/>
              </a:schemeClr>
            </a:gs>
          </a:gsLst>
          <a:lin ang="5400000" scaled="1"/>
          <a:tileRect/>
        </a:gradFill>
        <a:effectLst/>
      </p:bgPr>
    </p:bg>
    <p:spTree>
      <p:nvGrpSpPr>
        <p:cNvPr id="1" name="Shape 9"/>
        <p:cNvGrpSpPr/>
        <p:nvPr/>
      </p:nvGrpSpPr>
      <p:grpSpPr>
        <a:xfrm>
          <a:off x="0" y="0"/>
          <a:ext cx="0" cy="0"/>
          <a:chOff x="0" y="0"/>
          <a:chExt cx="0" cy="0"/>
        </a:xfrm>
      </p:grpSpPr>
      <p:sp>
        <p:nvSpPr>
          <p:cNvPr id="10" name="Google Shape;10;p11"/>
          <p:cNvSpPr/>
          <p:nvPr/>
        </p:nvSpPr>
        <p:spPr>
          <a:xfrm>
            <a:off x="1" y="6400800"/>
            <a:ext cx="12192000"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1"/>
          <p:cNvSpPr/>
          <p:nvPr/>
        </p:nvSpPr>
        <p:spPr>
          <a:xfrm>
            <a:off x="0" y="6334316"/>
            <a:ext cx="12192001" cy="659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Calibri" panose="020F0502020204030204"/>
              <a:buNone/>
              <a:defRPr sz="48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1"/>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panose="020F0502020204030204"/>
              <a:buChar char=" "/>
              <a:defRPr sz="20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1pPr>
            <a:lvl2pPr marL="914400" marR="0" lvl="1" indent="-342900" algn="l" rtl="0">
              <a:lnSpc>
                <a:spcPct val="90000"/>
              </a:lnSpc>
              <a:spcBef>
                <a:spcPts val="200"/>
              </a:spcBef>
              <a:spcAft>
                <a:spcPts val="0"/>
              </a:spcAft>
              <a:buClr>
                <a:schemeClr val="accent1"/>
              </a:buClr>
              <a:buSzPts val="1800"/>
              <a:buFont typeface="Calibri" panose="020F0502020204030204"/>
              <a:buChar char="◦"/>
              <a:defRPr sz="18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2pPr>
            <a:lvl3pPr marL="1371600" marR="0" lvl="2"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3pPr>
            <a:lvl4pPr marL="1828800" marR="0" lvl="3"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4pPr>
            <a:lvl5pPr marL="2286000" marR="0" lvl="4"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5pPr>
            <a:lvl6pPr marL="2743200" marR="0" lvl="5"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6pPr>
            <a:lvl7pPr marL="3200400" marR="0" lvl="6"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7pPr>
            <a:lvl8pPr marL="3657600" marR="0" lvl="7"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8pPr>
            <a:lvl9pPr marL="4114800" marR="0" lvl="8" indent="-317500" algn="l" rtl="0">
              <a:lnSpc>
                <a:spcPct val="90000"/>
              </a:lnSpc>
              <a:spcBef>
                <a:spcPts val="400"/>
              </a:spcBef>
              <a:spcAft>
                <a:spcPts val="400"/>
              </a:spcAft>
              <a:buClr>
                <a:schemeClr val="accent1"/>
              </a:buClr>
              <a:buSzPts val="1400"/>
              <a:buFont typeface="Calibri" panose="020F0502020204030204"/>
              <a:buChar char="◦"/>
              <a:defRPr sz="1400" b="0" i="0" u="none" strike="noStrike" cap="none">
                <a:solidFill>
                  <a:srgbClr val="3F3F3F"/>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14" name="Google Shape;14;p1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15" name="Google Shape;15;p1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16" name="Google Shape;16;p1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1pPr>
            <a:lvl2pPr marL="0" marR="0" lvl="1"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2pPr>
            <a:lvl3pPr marL="0" marR="0" lvl="2"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3pPr>
            <a:lvl4pPr marL="0" marR="0" lvl="3"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4pPr>
            <a:lvl5pPr marL="0" marR="0" lvl="4"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5pPr>
            <a:lvl6pPr marL="0" marR="0" lvl="5"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6pPr>
            <a:lvl7pPr marL="0" marR="0" lvl="6"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7pPr>
            <a:lvl8pPr marL="0" marR="0" lvl="7"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8pPr>
            <a:lvl9pPr marL="0" marR="0" lvl="8" indent="0" algn="r" rtl="0">
              <a:spcBef>
                <a:spcPts val="0"/>
              </a:spcBef>
              <a:buNone/>
              <a:defRPr sz="1050" b="0" i="0" u="none" strike="noStrike" cap="none">
                <a:solidFill>
                  <a:srgbClr val="FFFFFF"/>
                </a:solidFill>
                <a:latin typeface="Calibri" panose="020F0502020204030204"/>
                <a:ea typeface="Calibri" panose="020F0502020204030204"/>
                <a:cs typeface="Calibri" panose="020F0502020204030204"/>
                <a:sym typeface="Calibri" panose="020F0502020204030204"/>
              </a:defRPr>
            </a:lvl9pPr>
          </a:lstStyle>
          <a:p>
            <a:pPr marL="0" lvl="0" indent="0" algn="r" rtl="0">
              <a:spcBef>
                <a:spcPts val="0"/>
              </a:spcBef>
              <a:spcAft>
                <a:spcPts val="0"/>
              </a:spcAft>
              <a:buNone/>
            </a:pPr>
            <a:fld id="{00000000-1234-1234-1234-123412341234}" type="slidenum">
              <a:rPr lang="en-US"/>
              <a:t>‹#›</a:t>
            </a:fld>
            <a:endParaRPr lang="en-US"/>
          </a:p>
        </p:txBody>
      </p:sp>
      <p:cxnSp>
        <p:nvCxnSpPr>
          <p:cNvPr id="17" name="Google Shape;17;p11"/>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final-report-of-the-ockenden-review"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resolution.nhs.uk/services/claims-management/clinical-schemes/clinical-negligence-scheme-for-trusts/maternity-incentive-scheme/" TargetMode="External"/><Relationship Id="rId5" Type="http://schemas.openxmlformats.org/officeDocument/2006/relationships/hyperlink" Target="https://www.england.nhs.uk/publication/three-year-delivery-plan-for-maternity-and-neonatal-services/" TargetMode="External"/><Relationship Id="rId4" Type="http://schemas.openxmlformats.org/officeDocument/2006/relationships/hyperlink" Target="https://www.england.nhs.uk/patient-safety/the-nhs-patient-safety-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435610" y="2734945"/>
            <a:ext cx="11472545" cy="271653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rgbClr val="262626"/>
              </a:buClr>
              <a:buSzPts val="2000"/>
              <a:buFont typeface="Times New Roman" panose="02020603050405020304"/>
              <a:buNone/>
            </a:pPr>
            <a:r>
              <a:rPr lang="en-US" altLang="en-US" sz="1600" b="1" dirty="0">
                <a:latin typeface="Times New Roman" panose="02020603050405020304"/>
                <a:ea typeface="Times New Roman" panose="02020603050405020304"/>
                <a:cs typeface="Times New Roman" panose="02020603050405020304"/>
                <a:sym typeface="Times New Roman" panose="02020603050405020304"/>
              </a:rPr>
              <a:t>Program: MSc Public Health and Social Care in Practice</a:t>
            </a:r>
            <a:br>
              <a:rPr lang="en-US" altLang="en-US" sz="1600" b="1" dirty="0">
                <a:latin typeface="Times New Roman" panose="02020603050405020304"/>
                <a:ea typeface="Times New Roman" panose="02020603050405020304"/>
                <a:cs typeface="Times New Roman" panose="02020603050405020304"/>
                <a:sym typeface="Times New Roman" panose="02020603050405020304"/>
              </a:rPr>
            </a:br>
            <a:r>
              <a:rPr lang="en-US" altLang="en-US" sz="1600" b="1" dirty="0">
                <a:latin typeface="Times New Roman" panose="02020603050405020304"/>
                <a:ea typeface="Times New Roman" panose="02020603050405020304"/>
                <a:cs typeface="Times New Roman" panose="02020603050405020304"/>
                <a:sym typeface="Times New Roman" panose="02020603050405020304"/>
              </a:rPr>
              <a:t>Module: Quality Assurance and Service Improvements</a:t>
            </a:r>
            <a:br>
              <a:rPr lang="en-US" altLang="en-US" sz="1600" b="1" dirty="0">
                <a:latin typeface="Times New Roman" panose="02020603050405020304"/>
                <a:ea typeface="Times New Roman" panose="02020603050405020304"/>
                <a:cs typeface="Times New Roman" panose="02020603050405020304"/>
                <a:sym typeface="Times New Roman" panose="02020603050405020304"/>
              </a:rPr>
            </a:br>
            <a:r>
              <a:rPr lang="en-US" altLang="en-US" sz="1600" b="1" dirty="0">
                <a:latin typeface="Times New Roman" panose="02020603050405020304"/>
                <a:ea typeface="Times New Roman" panose="02020603050405020304"/>
                <a:cs typeface="Times New Roman" panose="02020603050405020304"/>
                <a:sym typeface="Times New Roman" panose="02020603050405020304"/>
              </a:rPr>
              <a:t>Module code: LCHS7006</a:t>
            </a:r>
            <a:br>
              <a:rPr lang="en-US" altLang="en-US" sz="1600" b="1" dirty="0">
                <a:latin typeface="Times New Roman" panose="02020603050405020304"/>
                <a:ea typeface="Times New Roman" panose="02020603050405020304"/>
                <a:cs typeface="Times New Roman" panose="02020603050405020304"/>
                <a:sym typeface="Times New Roman" panose="02020603050405020304"/>
              </a:rPr>
            </a:br>
            <a:r>
              <a:rPr lang="en-US" altLang="en-US" sz="1600" b="1" dirty="0">
                <a:latin typeface="Times New Roman" panose="02020603050405020304"/>
                <a:ea typeface="Times New Roman" panose="02020603050405020304"/>
                <a:cs typeface="Times New Roman" panose="02020603050405020304"/>
                <a:sym typeface="Times New Roman" panose="02020603050405020304"/>
              </a:rPr>
              <a:t>Assignment Title: Component 1-Individual Presentation</a:t>
            </a:r>
            <a:br>
              <a:rPr lang="en-US" altLang="en-US" sz="1600" b="1" dirty="0">
                <a:latin typeface="Times New Roman" panose="02020603050405020304"/>
                <a:ea typeface="Times New Roman" panose="02020603050405020304"/>
                <a:cs typeface="Times New Roman" panose="02020603050405020304"/>
                <a:sym typeface="Times New Roman" panose="02020603050405020304"/>
              </a:rPr>
            </a:br>
            <a:r>
              <a:rPr lang="en-US" altLang="en-US" sz="1600" b="1" dirty="0">
                <a:latin typeface="Times New Roman" panose="02020603050405020304"/>
                <a:ea typeface="Times New Roman" panose="02020603050405020304"/>
                <a:cs typeface="Times New Roman" panose="02020603050405020304"/>
                <a:sym typeface="Times New Roman" panose="02020603050405020304"/>
              </a:rPr>
              <a:t>Case Study: Shrewsbury and Telford Hospital NHS Trust</a:t>
            </a:r>
            <a:br>
              <a:rPr lang="en-US" altLang="en-US" sz="1600" b="1" dirty="0">
                <a:latin typeface="Times New Roman" panose="02020603050405020304"/>
                <a:ea typeface="Times New Roman" panose="02020603050405020304"/>
                <a:cs typeface="Times New Roman" panose="02020603050405020304"/>
                <a:sym typeface="Times New Roman" panose="02020603050405020304"/>
              </a:rPr>
            </a:br>
            <a:br>
              <a:rPr lang="en-US" altLang="en-US" sz="1600" b="1" dirty="0">
                <a:latin typeface="Times New Roman" panose="02020603050405020304"/>
                <a:ea typeface="Times New Roman" panose="02020603050405020304"/>
                <a:cs typeface="Times New Roman" panose="02020603050405020304"/>
                <a:sym typeface="Times New Roman" panose="02020603050405020304"/>
              </a:rPr>
            </a:br>
            <a:r>
              <a:rPr lang="en-US" altLang="en-US" sz="1600" b="1" dirty="0">
                <a:latin typeface="Times New Roman" panose="02020603050405020304"/>
                <a:ea typeface="Times New Roman" panose="02020603050405020304"/>
                <a:cs typeface="Times New Roman" panose="02020603050405020304"/>
                <a:sym typeface="Times New Roman" panose="02020603050405020304"/>
              </a:rPr>
              <a:t>Student ID: 2527220</a:t>
            </a:r>
            <a:br>
              <a:rPr lang="en-US" altLang="en-US" sz="1600" b="1" dirty="0">
                <a:latin typeface="Times New Roman" panose="02020603050405020304"/>
                <a:ea typeface="Times New Roman" panose="02020603050405020304"/>
                <a:cs typeface="Times New Roman" panose="02020603050405020304"/>
                <a:sym typeface="Times New Roman" panose="02020603050405020304"/>
              </a:rPr>
            </a:br>
            <a:r>
              <a:rPr lang="en-US" altLang="en-US" sz="1600" b="1" dirty="0">
                <a:latin typeface="Times New Roman" panose="02020603050405020304"/>
                <a:ea typeface="Times New Roman" panose="02020603050405020304"/>
                <a:cs typeface="Times New Roman" panose="02020603050405020304"/>
                <a:sym typeface="Times New Roman" panose="02020603050405020304"/>
              </a:rPr>
              <a:t>Student Name: Nidhi </a:t>
            </a:r>
            <a:r>
              <a:rPr lang="en-US" altLang="en-US" sz="1600" b="1" dirty="0" err="1">
                <a:latin typeface="Times New Roman" panose="02020603050405020304"/>
                <a:ea typeface="Times New Roman" panose="02020603050405020304"/>
                <a:cs typeface="Times New Roman" panose="02020603050405020304"/>
                <a:sym typeface="Times New Roman" panose="02020603050405020304"/>
              </a:rPr>
              <a:t>DhavalKumar</a:t>
            </a:r>
            <a:r>
              <a:rPr lang="en-US" altLang="en-US" sz="1600" b="1">
                <a:latin typeface="Times New Roman" panose="02020603050405020304"/>
                <a:ea typeface="Times New Roman" panose="02020603050405020304"/>
                <a:cs typeface="Times New Roman" panose="02020603050405020304"/>
                <a:sym typeface="Times New Roman" panose="02020603050405020304"/>
              </a:rPr>
              <a:t> Kachhia</a:t>
            </a:r>
          </a:p>
        </p:txBody>
      </p:sp>
      <p:pic>
        <p:nvPicPr>
          <p:cNvPr id="106" name="Google Shape;106;p1"/>
          <p:cNvPicPr preferRelativeResize="0"/>
          <p:nvPr/>
        </p:nvPicPr>
        <p:blipFill rotWithShape="1">
          <a:blip r:embed="rId3"/>
          <a:srcRect/>
          <a:stretch>
            <a:fillRect/>
          </a:stretch>
        </p:blipFill>
        <p:spPr>
          <a:xfrm>
            <a:off x="632573" y="682625"/>
            <a:ext cx="1809750" cy="723900"/>
          </a:xfrm>
          <a:prstGeom prst="rect">
            <a:avLst/>
          </a:prstGeom>
          <a:noFill/>
          <a:ln>
            <a:noFill/>
          </a:ln>
        </p:spPr>
      </p:pic>
      <p:pic>
        <p:nvPicPr>
          <p:cNvPr id="2" name="Picture 0"/>
          <p:cNvPicPr/>
          <p:nvPr/>
        </p:nvPicPr>
        <p:blipFill>
          <a:blip r:embed="rId4"/>
          <a:stretch>
            <a:fillRect/>
          </a:stretch>
        </p:blipFill>
        <p:spPr>
          <a:xfrm>
            <a:off x="9529763" y="-12700"/>
            <a:ext cx="2534602" cy="119856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a:latin typeface="Times New Roman" panose="02020603050405020304"/>
                <a:ea typeface="Times New Roman" panose="02020603050405020304"/>
                <a:cs typeface="Times New Roman" panose="02020603050405020304"/>
                <a:sym typeface="Times New Roman" panose="02020603050405020304"/>
              </a:rPr>
              <a:t>Outline the Problem</a:t>
            </a:r>
            <a:endParaRPr sz="3600">
              <a:latin typeface="Times New Roman" panose="02020603050405020304"/>
              <a:ea typeface="Times New Roman" panose="02020603050405020304"/>
              <a:cs typeface="Times New Roman" panose="02020603050405020304"/>
              <a:sym typeface="Times New Roman" panose="02020603050405020304"/>
            </a:endParaRPr>
          </a:p>
        </p:txBody>
      </p:sp>
      <p:sp>
        <p:nvSpPr>
          <p:cNvPr id="113" name="Google Shape;113;p2"/>
          <p:cNvSpPr txBox="1">
            <a:spLocks noGrp="1"/>
          </p:cNvSpPr>
          <p:nvPr>
            <p:ph type="body" idx="1"/>
          </p:nvPr>
        </p:nvSpPr>
        <p:spPr>
          <a:xfrm>
            <a:off x="974725" y="2057400"/>
            <a:ext cx="5820410" cy="3714750"/>
          </a:xfrm>
          <a:prstGeom prst="rect">
            <a:avLst/>
          </a:prstGeom>
          <a:noFill/>
          <a:ln>
            <a:noFill/>
          </a:ln>
        </p:spPr>
        <p:txBody>
          <a:bodyPr spcFirstLastPara="1" wrap="square" lIns="0" tIns="45700" rIns="0" bIns="45700" anchor="t" anchorCtr="0">
            <a:noAutofit/>
          </a:bodyPr>
          <a:lstStyle/>
          <a:p>
            <a:pPr marL="91440" lvl="0" indent="-114300" algn="just" rtl="0">
              <a:lnSpc>
                <a:spcPct val="150000"/>
              </a:lnSpc>
              <a:spcBef>
                <a:spcPts val="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Between 1970 and 2019, preventable deaths of mothers and infants have occurred due to serious failures in maternal care.</a:t>
            </a:r>
          </a:p>
          <a:p>
            <a:pPr marL="91440" lvl="0" indent="-114300" algn="just" rtl="0">
              <a:lnSpc>
                <a:spcPct val="150000"/>
              </a:lnSpc>
              <a:spcBef>
                <a:spcPts val="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Recurring issues related to clinical governance, incident learning, and compassionate care have been discovered by the </a:t>
            </a:r>
            <a:r>
              <a:rPr lang="en-US" sz="1600" dirty="0" err="1">
                <a:latin typeface="Times New Roman" panose="02020603050405020304"/>
                <a:ea typeface="Times New Roman" panose="02020603050405020304"/>
                <a:cs typeface="Times New Roman" panose="02020603050405020304"/>
                <a:sym typeface="Times New Roman" panose="02020603050405020304"/>
              </a:rPr>
              <a:t>Ockenden</a:t>
            </a:r>
            <a:r>
              <a:rPr lang="en-US" sz="1600" dirty="0">
                <a:latin typeface="Times New Roman" panose="02020603050405020304"/>
                <a:ea typeface="Times New Roman" panose="02020603050405020304"/>
                <a:cs typeface="Times New Roman" panose="02020603050405020304"/>
                <a:sym typeface="Times New Roman" panose="02020603050405020304"/>
              </a:rPr>
              <a:t> Review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(Department of Health and Social Care, 2022).</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Parents' worries were constantly dismissed while the dangerous medical practice persisted.</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This example demonstrates how vital is the use of quality management in ensuring patient safety and improving healthcare results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t>
            </a:r>
            <a:r>
              <a:rPr lang="en-US" sz="1400" dirty="0" err="1">
                <a:solidFill>
                  <a:schemeClr val="accent1"/>
                </a:solidFill>
                <a:latin typeface="Times New Roman" panose="02020603050405020304"/>
                <a:ea typeface="Times New Roman" panose="02020603050405020304"/>
                <a:cs typeface="Times New Roman" panose="02020603050405020304"/>
                <a:sym typeface="Times New Roman" panose="02020603050405020304"/>
              </a:rPr>
              <a:t>Vikan</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2023).</a:t>
            </a:r>
          </a:p>
          <a:p>
            <a:pPr marL="91440" lvl="0" indent="0" algn="just" rtl="0">
              <a:lnSpc>
                <a:spcPct val="90000"/>
              </a:lnSpc>
              <a:spcBef>
                <a:spcPts val="1400"/>
              </a:spcBef>
              <a:spcAft>
                <a:spcPts val="0"/>
              </a:spcAft>
              <a:buSzPts val="1800"/>
              <a:buFont typeface="Noto Sans Symbols"/>
              <a:buNone/>
            </a:pPr>
            <a:endPar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114" name="Google Shape;114;p2" descr="The Shrewsbury and Telford Hospital NHS Trust | Scheduling and Booking ..."/>
          <p:cNvPicPr preferRelativeResize="0"/>
          <p:nvPr/>
        </p:nvPicPr>
        <p:blipFill rotWithShape="1">
          <a:blip r:embed="rId3"/>
          <a:srcRect/>
          <a:stretch>
            <a:fillRect/>
          </a:stretch>
        </p:blipFill>
        <p:spPr>
          <a:xfrm>
            <a:off x="7311390" y="2406015"/>
            <a:ext cx="4450080" cy="2291080"/>
          </a:xfrm>
          <a:prstGeom prst="rect">
            <a:avLst/>
          </a:prstGeom>
          <a:noFill/>
          <a:ln>
            <a:noFill/>
          </a:ln>
        </p:spPr>
      </p:pic>
      <p:sp>
        <p:nvSpPr>
          <p:cNvPr id="2" name="TextBox 1"/>
          <p:cNvSpPr txBox="1"/>
          <p:nvPr/>
        </p:nvSpPr>
        <p:spPr>
          <a:xfrm>
            <a:off x="7629526" y="4843463"/>
            <a:ext cx="4329112" cy="368300"/>
          </a:xfrm>
          <a:prstGeom prst="rect">
            <a:avLst/>
          </a:prstGeom>
          <a:noFill/>
        </p:spPr>
        <p:txBody>
          <a:bodyPr wrap="square" rtlCol="0">
            <a:spAutoFit/>
          </a:bodyPr>
          <a:lstStyle/>
          <a:p>
            <a:pPr algn="ctr">
              <a:lnSpc>
                <a:spcPct val="150000"/>
              </a:lnSpc>
            </a:pPr>
            <a:r>
              <a:rPr lang="en-IN" altLang="en-US" sz="1200" dirty="0">
                <a:latin typeface="Times New Roman" panose="02020603050405020304" pitchFamily="18" charset="0"/>
                <a:cs typeface="Times New Roman" panose="02020603050405020304" pitchFamily="18" charset="0"/>
              </a:rPr>
              <a:t>(</a:t>
            </a:r>
            <a:r>
              <a:rPr lang="en-US" sz="1200" dirty="0">
                <a:latin typeface="Times New Roman" panose="02020603050405020304" pitchFamily="18" charset="0"/>
                <a:cs typeface="Times New Roman" panose="02020603050405020304" pitchFamily="18" charset="0"/>
              </a:rPr>
              <a:t>The Shrewsbury and Telford Hospital NHS Trust, 2026)</a:t>
            </a:r>
            <a:endParaRPr lang="en-IN"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3"/>
          <p:cNvSpPr txBox="1">
            <a:spLocks noGrp="1"/>
          </p:cNvSpPr>
          <p:nvPr>
            <p:ph type="title"/>
          </p:nvPr>
        </p:nvSpPr>
        <p:spPr>
          <a:xfrm>
            <a:off x="1071563" y="300038"/>
            <a:ext cx="10084117" cy="1437322"/>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a:latin typeface="Times New Roman" panose="02020603050405020304"/>
                <a:ea typeface="Times New Roman" panose="02020603050405020304"/>
                <a:cs typeface="Times New Roman" panose="02020603050405020304"/>
                <a:sym typeface="Times New Roman" panose="02020603050405020304"/>
              </a:rPr>
              <a:t>Root Causes Using the Swiss Cheese Model </a:t>
            </a:r>
            <a:endParaRPr sz="3600">
              <a:latin typeface="Times New Roman" panose="02020603050405020304"/>
              <a:ea typeface="Times New Roman" panose="02020603050405020304"/>
              <a:cs typeface="Times New Roman" panose="02020603050405020304"/>
              <a:sym typeface="Times New Roman" panose="02020603050405020304"/>
            </a:endParaRPr>
          </a:p>
        </p:txBody>
      </p:sp>
      <p:sp>
        <p:nvSpPr>
          <p:cNvPr id="121" name="Google Shape;121;p3"/>
          <p:cNvSpPr txBox="1">
            <a:spLocks noGrp="1"/>
          </p:cNvSpPr>
          <p:nvPr>
            <p:ph type="body" idx="1"/>
          </p:nvPr>
        </p:nvSpPr>
        <p:spPr>
          <a:xfrm>
            <a:off x="629920" y="2214880"/>
            <a:ext cx="5749290" cy="3729355"/>
          </a:xfrm>
          <a:prstGeom prst="rect">
            <a:avLst/>
          </a:prstGeom>
          <a:noFill/>
          <a:ln>
            <a:noFill/>
          </a:ln>
        </p:spPr>
        <p:txBody>
          <a:bodyPr spcFirstLastPara="1" wrap="square" lIns="0" tIns="45700" rIns="0" bIns="45700" anchor="t" anchorCtr="0">
            <a:normAutofit/>
          </a:bodyPr>
          <a:lstStyle/>
          <a:p>
            <a:pPr marL="91440" lvl="0" indent="-114300" algn="just" rtl="0">
              <a:lnSpc>
                <a:spcPct val="150000"/>
              </a:lnSpc>
              <a:spcBef>
                <a:spcPts val="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Several organizational failures came together over the years and led to adverse patient outcomes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t>
            </a:r>
            <a:r>
              <a:rPr lang="en-US" sz="1400" dirty="0" err="1">
                <a:solidFill>
                  <a:schemeClr val="accent1"/>
                </a:solidFill>
                <a:latin typeface="Times New Roman" panose="02020603050405020304"/>
                <a:ea typeface="Times New Roman" panose="02020603050405020304"/>
                <a:cs typeface="Times New Roman" panose="02020603050405020304"/>
                <a:sym typeface="Times New Roman" panose="02020603050405020304"/>
              </a:rPr>
              <a:t>Wiegmann</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2022).</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Ineffective leadership and clinical governance led to poor oversight within the organization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(Department of Health and Social Care, 2022).</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Poor communication, lack of fetal monitoring and delayed escalation of problems were associated with increased clinical risk.</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\Defensive culture within the organization made it difficult to learn from adverse patient events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t>
            </a:r>
            <a:r>
              <a:rPr lang="en-US" sz="1400" dirty="0" err="1">
                <a:solidFill>
                  <a:schemeClr val="accent1"/>
                </a:solidFill>
                <a:latin typeface="Times New Roman" panose="02020603050405020304"/>
                <a:ea typeface="Times New Roman" panose="02020603050405020304"/>
                <a:cs typeface="Times New Roman" panose="02020603050405020304"/>
                <a:sym typeface="Times New Roman" panose="02020603050405020304"/>
              </a:rPr>
              <a:t>Mistri</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2023).</a:t>
            </a:r>
          </a:p>
          <a:p>
            <a:pPr marL="91440" lvl="0" indent="0" algn="just" rtl="0">
              <a:lnSpc>
                <a:spcPct val="150000"/>
              </a:lnSpc>
              <a:spcBef>
                <a:spcPts val="1400"/>
              </a:spcBef>
              <a:spcAft>
                <a:spcPts val="0"/>
              </a:spcAft>
              <a:buSzPts val="1800"/>
              <a:buFont typeface="Noto Sans Symbols"/>
              <a:buNone/>
            </a:pPr>
            <a:endPar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122" name="Google Shape;122;p3"/>
          <p:cNvPicPr preferRelativeResize="0"/>
          <p:nvPr/>
        </p:nvPicPr>
        <p:blipFill rotWithShape="1">
          <a:blip r:embed="rId3"/>
          <a:srcRect/>
          <a:stretch>
            <a:fillRect/>
          </a:stretch>
        </p:blipFill>
        <p:spPr>
          <a:xfrm>
            <a:off x="6660515" y="2414270"/>
            <a:ext cx="5515610" cy="2818130"/>
          </a:xfrm>
          <a:prstGeom prst="rect">
            <a:avLst/>
          </a:prstGeom>
          <a:noFill/>
          <a:ln>
            <a:noFill/>
          </a:ln>
        </p:spPr>
      </p:pic>
      <p:sp>
        <p:nvSpPr>
          <p:cNvPr id="2" name="TextBox 1"/>
          <p:cNvSpPr txBox="1"/>
          <p:nvPr/>
        </p:nvSpPr>
        <p:spPr>
          <a:xfrm>
            <a:off x="6915150" y="5400675"/>
            <a:ext cx="3643312" cy="613117"/>
          </a:xfrm>
          <a:prstGeom prst="rect">
            <a:avLst/>
          </a:prstGeom>
          <a:noFill/>
        </p:spPr>
        <p:txBody>
          <a:bodyPr wrap="square" rtlCol="0">
            <a:spAutoFit/>
          </a:bodyPr>
          <a:lstStyle/>
          <a:p>
            <a:pPr algn="ctr">
              <a:lnSpc>
                <a:spcPct val="150000"/>
              </a:lnSpc>
            </a:pPr>
            <a:r>
              <a:rPr lang="en-US" sz="1200" dirty="0">
                <a:latin typeface="Times New Roman" panose="02020603050405020304" pitchFamily="18" charset="0"/>
                <a:cs typeface="Times New Roman" panose="02020603050405020304" pitchFamily="18" charset="0"/>
              </a:rPr>
              <a:t>Swiss Cheese Model</a:t>
            </a:r>
          </a:p>
          <a:p>
            <a:pPr algn="ctr">
              <a:lnSpc>
                <a:spcPct val="150000"/>
              </a:lnSpc>
            </a:pPr>
            <a:endParaRPr lang="en-IN"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a:latin typeface="Times New Roman" panose="02020603050405020304"/>
                <a:ea typeface="Times New Roman" panose="02020603050405020304"/>
                <a:cs typeface="Times New Roman" panose="02020603050405020304"/>
                <a:sym typeface="Times New Roman" panose="02020603050405020304"/>
              </a:rPr>
              <a:t>Theories and Models Applied </a:t>
            </a:r>
            <a:endParaRPr sz="3600">
              <a:latin typeface="Times New Roman" panose="02020603050405020304"/>
              <a:ea typeface="Times New Roman" panose="02020603050405020304"/>
              <a:cs typeface="Times New Roman" panose="02020603050405020304"/>
              <a:sym typeface="Times New Roman" panose="02020603050405020304"/>
            </a:endParaRPr>
          </a:p>
        </p:txBody>
      </p:sp>
      <p:sp>
        <p:nvSpPr>
          <p:cNvPr id="129" name="Google Shape;129;p4"/>
          <p:cNvSpPr txBox="1">
            <a:spLocks noGrp="1"/>
          </p:cNvSpPr>
          <p:nvPr>
            <p:ph type="body" idx="1"/>
          </p:nvPr>
        </p:nvSpPr>
        <p:spPr>
          <a:xfrm>
            <a:off x="142875" y="2113723"/>
            <a:ext cx="6372225" cy="3755372"/>
          </a:xfrm>
          <a:prstGeom prst="rect">
            <a:avLst/>
          </a:prstGeom>
          <a:noFill/>
          <a:ln>
            <a:noFill/>
          </a:ln>
        </p:spPr>
        <p:txBody>
          <a:bodyPr spcFirstLastPara="1" wrap="square" lIns="0" tIns="45700" rIns="0" bIns="45700" anchor="t" anchorCtr="0">
            <a:normAutofit/>
          </a:bodyPr>
          <a:lstStyle/>
          <a:p>
            <a:pPr marL="91440" lvl="0" indent="-114300" algn="just" rtl="0">
              <a:lnSpc>
                <a:spcPct val="150000"/>
              </a:lnSpc>
              <a:spcBef>
                <a:spcPts val="0"/>
              </a:spcBef>
              <a:spcAft>
                <a:spcPts val="0"/>
              </a:spcAft>
              <a:buSzPts val="1800"/>
              <a:buFont typeface="Noto Sans Symbols"/>
              <a:buChar char="❖"/>
            </a:pPr>
            <a:r>
              <a:rPr lang="en-US" sz="1400" dirty="0">
                <a:latin typeface="Times New Roman" panose="02020603050405020304"/>
                <a:ea typeface="Times New Roman" panose="02020603050405020304"/>
                <a:cs typeface="Times New Roman" panose="02020603050405020304"/>
                <a:sym typeface="Times New Roman" panose="02020603050405020304"/>
              </a:rPr>
              <a:t>The Root Cause Analysis highlights the </a:t>
            </a:r>
            <a:r>
              <a:rPr lang="en-US" sz="1400" dirty="0" err="1">
                <a:latin typeface="Times New Roman" panose="02020603050405020304"/>
                <a:ea typeface="Times New Roman" panose="02020603050405020304"/>
                <a:cs typeface="Times New Roman" panose="02020603050405020304"/>
                <a:sym typeface="Times New Roman" panose="02020603050405020304"/>
              </a:rPr>
              <a:t>organisational</a:t>
            </a:r>
            <a:r>
              <a:rPr lang="en-US" sz="1400" dirty="0">
                <a:latin typeface="Times New Roman" panose="02020603050405020304"/>
                <a:ea typeface="Times New Roman" panose="02020603050405020304"/>
                <a:cs typeface="Times New Roman" panose="02020603050405020304"/>
                <a:sym typeface="Times New Roman" panose="02020603050405020304"/>
              </a:rPr>
              <a:t> issues that lead to the harm caused to patients </a:t>
            </a:r>
            <a:r>
              <a:rPr lang="en-US" sz="12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(Singh </a:t>
            </a:r>
            <a:r>
              <a:rPr lang="en-US" sz="12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et al.</a:t>
            </a:r>
            <a:r>
              <a:rPr lang="en-US" sz="12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2024).</a:t>
            </a:r>
          </a:p>
          <a:p>
            <a:pPr marL="91440" lvl="0" indent="-114300" algn="just" rtl="0">
              <a:lnSpc>
                <a:spcPct val="150000"/>
              </a:lnSpc>
              <a:spcBef>
                <a:spcPts val="1400"/>
              </a:spcBef>
              <a:spcAft>
                <a:spcPts val="0"/>
              </a:spcAft>
              <a:buSzPts val="1800"/>
              <a:buFont typeface="Noto Sans Symbols"/>
              <a:buChar char="❖"/>
            </a:pPr>
            <a:r>
              <a:rPr lang="en-US" sz="1400" dirty="0">
                <a:latin typeface="Times New Roman" panose="02020603050405020304"/>
                <a:ea typeface="Times New Roman" panose="02020603050405020304"/>
                <a:cs typeface="Times New Roman" panose="02020603050405020304"/>
                <a:sym typeface="Times New Roman" panose="02020603050405020304"/>
              </a:rPr>
              <a:t>The Fishbone Diagram helps classify the contributory factors in terms of people, processes, leadership and </a:t>
            </a:r>
            <a:r>
              <a:rPr lang="en-US" sz="1400" dirty="0" err="1">
                <a:latin typeface="Times New Roman" panose="02020603050405020304"/>
                <a:ea typeface="Times New Roman" panose="02020603050405020304"/>
                <a:cs typeface="Times New Roman" panose="02020603050405020304"/>
                <a:sym typeface="Times New Roman" panose="02020603050405020304"/>
              </a:rPr>
              <a:t>organisational</a:t>
            </a:r>
            <a:r>
              <a:rPr lang="en-US" sz="1400" dirty="0">
                <a:latin typeface="Times New Roman" panose="02020603050405020304"/>
                <a:ea typeface="Times New Roman" panose="02020603050405020304"/>
                <a:cs typeface="Times New Roman" panose="02020603050405020304"/>
                <a:sym typeface="Times New Roman" panose="02020603050405020304"/>
              </a:rPr>
              <a:t> systems </a:t>
            </a:r>
            <a:r>
              <a:rPr lang="en-US" sz="12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t>
            </a:r>
            <a:r>
              <a:rPr lang="en-US" sz="1200" dirty="0" err="1">
                <a:solidFill>
                  <a:schemeClr val="accent1"/>
                </a:solidFill>
                <a:latin typeface="Times New Roman" panose="02020603050405020304"/>
                <a:ea typeface="Times New Roman" panose="02020603050405020304"/>
                <a:cs typeface="Times New Roman" panose="02020603050405020304"/>
                <a:sym typeface="Times New Roman" panose="02020603050405020304"/>
              </a:rPr>
              <a:t>Kumah</a:t>
            </a:r>
            <a:r>
              <a:rPr lang="en-US" sz="12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et al., 2024).</a:t>
            </a:r>
          </a:p>
          <a:p>
            <a:pPr marL="91440" lvl="0" indent="-114300" algn="just" rtl="0">
              <a:lnSpc>
                <a:spcPct val="150000"/>
              </a:lnSpc>
              <a:spcBef>
                <a:spcPts val="1400"/>
              </a:spcBef>
              <a:spcAft>
                <a:spcPts val="0"/>
              </a:spcAft>
              <a:buSzPts val="1800"/>
              <a:buFont typeface="Noto Sans Symbols"/>
              <a:buChar char="❖"/>
            </a:pPr>
            <a:r>
              <a:rPr lang="en-US" sz="1400" dirty="0">
                <a:latin typeface="Times New Roman" panose="02020603050405020304"/>
                <a:ea typeface="Times New Roman" panose="02020603050405020304"/>
                <a:cs typeface="Times New Roman" panose="02020603050405020304"/>
                <a:sym typeface="Times New Roman" panose="02020603050405020304"/>
              </a:rPr>
              <a:t>The Donabedian Model assesses healthcare quality by means of evaluating its structural, processual and outcome elements </a:t>
            </a:r>
            <a:r>
              <a:rPr lang="en-US" sz="12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(Donabedian, 1988).</a:t>
            </a:r>
          </a:p>
          <a:p>
            <a:pPr marL="91440" lvl="0" indent="-114300" algn="just" rtl="0">
              <a:lnSpc>
                <a:spcPct val="150000"/>
              </a:lnSpc>
              <a:spcBef>
                <a:spcPts val="1400"/>
              </a:spcBef>
              <a:spcAft>
                <a:spcPts val="0"/>
              </a:spcAft>
              <a:buSzPts val="1800"/>
              <a:buFont typeface="Noto Sans Symbols"/>
              <a:buChar char="❖"/>
            </a:pPr>
            <a:r>
              <a:rPr lang="en-US" sz="1400" dirty="0">
                <a:latin typeface="Times New Roman" panose="02020603050405020304"/>
                <a:ea typeface="Times New Roman" panose="02020603050405020304"/>
                <a:cs typeface="Times New Roman" panose="02020603050405020304"/>
                <a:sym typeface="Times New Roman" panose="02020603050405020304"/>
              </a:rPr>
              <a:t>The combination of these approaches will allow conducting a comprehensive quality analysis and formulating appropriate recommendations.</a:t>
            </a:r>
          </a:p>
          <a:p>
            <a:pPr marL="91440" lvl="0" indent="0" algn="just" rtl="0">
              <a:lnSpc>
                <a:spcPct val="150000"/>
              </a:lnSpc>
              <a:spcBef>
                <a:spcPts val="1400"/>
              </a:spcBef>
              <a:spcAft>
                <a:spcPts val="0"/>
              </a:spcAft>
              <a:buSzPts val="1800"/>
              <a:buFont typeface="Noto Sans Symbols"/>
              <a:buNone/>
            </a:pPr>
            <a:endParaRPr sz="1400" dirty="0">
              <a:latin typeface="Times New Roman" panose="02020603050405020304"/>
              <a:ea typeface="Times New Roman" panose="02020603050405020304"/>
              <a:cs typeface="Times New Roman" panose="02020603050405020304"/>
              <a:sym typeface="Times New Roman" panose="02020603050405020304"/>
            </a:endParaRPr>
          </a:p>
        </p:txBody>
      </p:sp>
      <p:pic>
        <p:nvPicPr>
          <p:cNvPr id="130" name="Google Shape;130;p4"/>
          <p:cNvPicPr preferRelativeResize="0"/>
          <p:nvPr/>
        </p:nvPicPr>
        <p:blipFill rotWithShape="1">
          <a:blip r:embed="rId3"/>
          <a:srcRect/>
          <a:stretch>
            <a:fillRect/>
          </a:stretch>
        </p:blipFill>
        <p:spPr>
          <a:xfrm>
            <a:off x="6766689" y="2113723"/>
            <a:ext cx="5030492" cy="3006918"/>
          </a:xfrm>
          <a:prstGeom prst="rect">
            <a:avLst/>
          </a:prstGeom>
          <a:noFill/>
          <a:ln>
            <a:noFill/>
          </a:ln>
        </p:spPr>
      </p:pic>
      <p:sp>
        <p:nvSpPr>
          <p:cNvPr id="2" name="TextBox 1"/>
          <p:cNvSpPr txBox="1"/>
          <p:nvPr/>
        </p:nvSpPr>
        <p:spPr>
          <a:xfrm>
            <a:off x="8001001" y="5329238"/>
            <a:ext cx="2552522" cy="613117"/>
          </a:xfrm>
          <a:prstGeom prst="rect">
            <a:avLst/>
          </a:prstGeom>
          <a:noFill/>
        </p:spPr>
        <p:txBody>
          <a:bodyPr wrap="square" rtlCol="0">
            <a:spAutoFit/>
          </a:bodyPr>
          <a:lstStyle/>
          <a:p>
            <a:pPr algn="ctr">
              <a:lnSpc>
                <a:spcPct val="150000"/>
              </a:lnSpc>
            </a:pPr>
            <a:r>
              <a:rPr lang="en-US" sz="1200" dirty="0">
                <a:latin typeface="Times New Roman" panose="02020603050405020304" pitchFamily="18" charset="0"/>
                <a:cs typeface="Times New Roman" panose="02020603050405020304" pitchFamily="18" charset="0"/>
              </a:rPr>
              <a:t>Fishbone Diagram</a:t>
            </a:r>
          </a:p>
          <a:p>
            <a:pPr algn="ctr">
              <a:lnSpc>
                <a:spcPct val="150000"/>
              </a:lnSpc>
            </a:pP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a:latin typeface="Times New Roman" panose="02020603050405020304"/>
                <a:ea typeface="Times New Roman" panose="02020603050405020304"/>
                <a:cs typeface="Times New Roman" panose="02020603050405020304"/>
                <a:sym typeface="Times New Roman" panose="02020603050405020304"/>
              </a:rPr>
              <a:t>Policy Issues Contributing to the Root Causes </a:t>
            </a:r>
            <a:endParaRPr sz="3600">
              <a:latin typeface="Times New Roman" panose="02020603050405020304"/>
              <a:ea typeface="Times New Roman" panose="02020603050405020304"/>
              <a:cs typeface="Times New Roman" panose="02020603050405020304"/>
              <a:sym typeface="Times New Roman" panose="02020603050405020304"/>
            </a:endParaRPr>
          </a:p>
        </p:txBody>
      </p:sp>
      <p:sp>
        <p:nvSpPr>
          <p:cNvPr id="137" name="Google Shape;137;p5"/>
          <p:cNvSpPr txBox="1">
            <a:spLocks noGrp="1"/>
          </p:cNvSpPr>
          <p:nvPr>
            <p:ph type="body" idx="1"/>
          </p:nvPr>
        </p:nvSpPr>
        <p:spPr>
          <a:xfrm>
            <a:off x="915035" y="2011045"/>
            <a:ext cx="5728970" cy="3858260"/>
          </a:xfrm>
          <a:prstGeom prst="rect">
            <a:avLst/>
          </a:prstGeom>
          <a:noFill/>
          <a:ln>
            <a:noFill/>
          </a:ln>
        </p:spPr>
        <p:txBody>
          <a:bodyPr spcFirstLastPara="1" wrap="square" lIns="0" tIns="45700" rIns="0" bIns="45700" anchor="t" anchorCtr="0">
            <a:normAutofit lnSpcReduction="10000"/>
          </a:bodyPr>
          <a:lstStyle/>
          <a:p>
            <a:pPr marL="91440" lvl="0" indent="-114300" algn="just" rtl="0">
              <a:lnSpc>
                <a:spcPct val="150000"/>
              </a:lnSpc>
              <a:spcBef>
                <a:spcPts val="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The Trust was unable to meet the requirements of national policies on safety in maternity care and governance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(Department of Health and Social Care, 2022).</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The NHS Patient Safety Strategy highlights the promotion of safety culture, learning, and reporting to improve patient safety.</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The NHS plans to save 1,000 additional lives and £100 million every year using patient safety systems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(NHS England, 2019).</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The Three-Year Delivery Plan highlights compassionate care, workforce capability and safety in maternity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(NHS England, 2023).</a:t>
            </a:r>
          </a:p>
          <a:p>
            <a:pPr marL="91440" lvl="0" indent="0" algn="just" rtl="0">
              <a:lnSpc>
                <a:spcPct val="150000"/>
              </a:lnSpc>
              <a:spcBef>
                <a:spcPts val="1400"/>
              </a:spcBef>
              <a:spcAft>
                <a:spcPts val="0"/>
              </a:spcAft>
              <a:buSzPts val="1800"/>
              <a:buFont typeface="Noto Sans Symbols"/>
              <a:buNone/>
            </a:pPr>
            <a:endPar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1026" name="Picture 2" descr="Continuous improvement of patient safety | Health Found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674" y="2031824"/>
            <a:ext cx="3286125" cy="316275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829550" y="5314949"/>
            <a:ext cx="3143248" cy="645160"/>
          </a:xfrm>
          <a:prstGeom prst="rect">
            <a:avLst/>
          </a:prstGeom>
          <a:noFill/>
        </p:spPr>
        <p:txBody>
          <a:bodyPr wrap="square" rtlCol="0">
            <a:spAutoFit/>
          </a:bodyPr>
          <a:lstStyle/>
          <a:p>
            <a:pPr algn="ctr">
              <a:lnSpc>
                <a:spcPct val="150000"/>
              </a:lnSpc>
            </a:pPr>
            <a:r>
              <a:rPr lang="en-US" sz="1200" dirty="0">
                <a:latin typeface="Times New Roman" panose="02020603050405020304" pitchFamily="18" charset="0"/>
                <a:cs typeface="Times New Roman" panose="02020603050405020304" pitchFamily="18" charset="0"/>
              </a:rPr>
              <a:t>Continuous Improvement of patient safety</a:t>
            </a:r>
          </a:p>
          <a:p>
            <a:pPr algn="ctr">
              <a:lnSpc>
                <a:spcPct val="150000"/>
              </a:lnSpc>
            </a:pPr>
            <a:r>
              <a:rPr lang="en-US" sz="1200" dirty="0">
                <a:latin typeface="Times New Roman" panose="02020603050405020304" pitchFamily="18" charset="0"/>
                <a:cs typeface="Times New Roman" panose="02020603050405020304" pitchFamily="18" charset="0"/>
              </a:rPr>
              <a:t>(Source: </a:t>
            </a:r>
            <a:r>
              <a:rPr lang="en-IN" sz="1200" dirty="0">
                <a:latin typeface="Times New Roman" panose="02020603050405020304" pitchFamily="18" charset="0"/>
                <a:cs typeface="Times New Roman" panose="02020603050405020304" pitchFamily="18" charset="0"/>
              </a:rPr>
              <a:t>The Health Foundation, 2016)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a:latin typeface="Times New Roman" panose="02020603050405020304"/>
                <a:ea typeface="Times New Roman" panose="02020603050405020304"/>
                <a:cs typeface="Times New Roman" panose="02020603050405020304"/>
                <a:sym typeface="Times New Roman" panose="02020603050405020304"/>
              </a:rPr>
              <a:t>Impact on Quality, Efficiency and Equity</a:t>
            </a:r>
            <a:endParaRPr sz="3600">
              <a:latin typeface="Times New Roman" panose="02020603050405020304"/>
              <a:ea typeface="Times New Roman" panose="02020603050405020304"/>
              <a:cs typeface="Times New Roman" panose="02020603050405020304"/>
              <a:sym typeface="Times New Roman" panose="02020603050405020304"/>
            </a:endParaRPr>
          </a:p>
        </p:txBody>
      </p:sp>
      <p:sp>
        <p:nvSpPr>
          <p:cNvPr id="145" name="Google Shape;145;p6"/>
          <p:cNvSpPr txBox="1">
            <a:spLocks noGrp="1"/>
          </p:cNvSpPr>
          <p:nvPr>
            <p:ph type="body" idx="1"/>
          </p:nvPr>
        </p:nvSpPr>
        <p:spPr>
          <a:xfrm>
            <a:off x="1259840" y="2357755"/>
            <a:ext cx="5941060" cy="3511550"/>
          </a:xfrm>
          <a:prstGeom prst="rect">
            <a:avLst/>
          </a:prstGeom>
          <a:noFill/>
          <a:ln>
            <a:noFill/>
          </a:ln>
        </p:spPr>
        <p:txBody>
          <a:bodyPr spcFirstLastPara="1" wrap="square" lIns="0" tIns="45700" rIns="0" bIns="45700" anchor="t" anchorCtr="0">
            <a:normAutofit/>
          </a:bodyPr>
          <a:lstStyle/>
          <a:p>
            <a:pPr marL="91440" lvl="0" indent="-114300" algn="just" rtl="0">
              <a:lnSpc>
                <a:spcPct val="150000"/>
              </a:lnSpc>
              <a:spcBef>
                <a:spcPts val="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Care was affected by avoidable deaths, stillbirths, and neonatal brain injuries.</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Poor governance affected investigations, learning, and decisions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(Lee</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2023).</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Inequality was experienced in terms of non-compassionate and inconsistent care of maternity patients.</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Effective leadership and patient safety culture are important aspects for improving outcomes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(Ahmed </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2024).</a:t>
            </a:r>
          </a:p>
          <a:p>
            <a:pPr marL="91440" lvl="0" indent="0" algn="just" rtl="0">
              <a:lnSpc>
                <a:spcPct val="150000"/>
              </a:lnSpc>
              <a:spcBef>
                <a:spcPts val="1400"/>
              </a:spcBef>
              <a:spcAft>
                <a:spcPts val="0"/>
              </a:spcAft>
              <a:buSzPts val="1800"/>
              <a:buFont typeface="Noto Sans Symbols"/>
              <a:buNone/>
            </a:pPr>
            <a:endPar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2050" name="Picture 2" descr="Safe Patient Care Patient Safety: Tips For Partnering With Your Doc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9549" y="2343153"/>
            <a:ext cx="3162299" cy="28527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958138" y="5300663"/>
            <a:ext cx="2528887" cy="922020"/>
          </a:xfrm>
          <a:prstGeom prst="rect">
            <a:avLst/>
          </a:prstGeom>
          <a:noFill/>
        </p:spPr>
        <p:txBody>
          <a:bodyPr wrap="square" rtlCol="0">
            <a:spAutoFit/>
          </a:bodyPr>
          <a:lstStyle/>
          <a:p>
            <a:pPr algn="ctr">
              <a:lnSpc>
                <a:spcPct val="150000"/>
              </a:lnSpc>
            </a:pPr>
            <a:r>
              <a:rPr lang="en-US" sz="1200" dirty="0">
                <a:latin typeface="Times New Roman" panose="02020603050405020304" pitchFamily="18" charset="0"/>
                <a:cs typeface="Times New Roman" panose="02020603050405020304" pitchFamily="18" charset="0"/>
              </a:rPr>
              <a:t>Patient Care Safety</a:t>
            </a:r>
          </a:p>
          <a:p>
            <a:pPr algn="ctr">
              <a:lnSpc>
                <a:spcPct val="150000"/>
              </a:lnSpc>
            </a:pPr>
            <a:r>
              <a:rPr lang="en-US" sz="1200" dirty="0">
                <a:latin typeface="Times New Roman" panose="02020603050405020304" pitchFamily="18" charset="0"/>
                <a:cs typeface="Times New Roman" panose="02020603050405020304" pitchFamily="18" charset="0"/>
              </a:rPr>
              <a:t>Source: </a:t>
            </a:r>
            <a:r>
              <a:rPr lang="en-US" sz="1200" dirty="0">
                <a:latin typeface="Times New Roman" panose="02020603050405020304" pitchFamily="18" charset="0"/>
                <a:ea typeface="Times New Roman" panose="02020603050405020304"/>
                <a:cs typeface="Times New Roman" panose="02020603050405020304" pitchFamily="18" charset="0"/>
                <a:sym typeface="Times New Roman" panose="02020603050405020304"/>
              </a:rPr>
              <a:t>(Ahmed </a:t>
            </a:r>
            <a:r>
              <a:rPr lang="en-US" sz="1200" i="1" dirty="0">
                <a:latin typeface="Times New Roman" panose="02020603050405020304" pitchFamily="18" charset="0"/>
                <a:ea typeface="Times New Roman" panose="02020603050405020304"/>
                <a:cs typeface="Times New Roman" panose="02020603050405020304" pitchFamily="18" charset="0"/>
                <a:sym typeface="Times New Roman" panose="02020603050405020304"/>
              </a:rPr>
              <a:t>et al.</a:t>
            </a:r>
            <a:r>
              <a:rPr lang="en-US" sz="1200" dirty="0">
                <a:latin typeface="Times New Roman" panose="02020603050405020304" pitchFamily="18" charset="0"/>
                <a:ea typeface="Times New Roman" panose="02020603050405020304"/>
                <a:cs typeface="Times New Roman" panose="02020603050405020304" pitchFamily="18" charset="0"/>
                <a:sym typeface="Times New Roman" panose="02020603050405020304"/>
              </a:rPr>
              <a:t>, 2024).</a:t>
            </a:r>
          </a:p>
          <a:p>
            <a:pPr algn="ctr">
              <a:lnSpc>
                <a:spcPct val="150000"/>
              </a:lnSpc>
            </a:pPr>
            <a:endParaRPr lang="en-IN"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g3f81b49c00f_0_0"/>
          <p:cNvSpPr txBox="1">
            <a:spLocks noGrp="1"/>
          </p:cNvSpPr>
          <p:nvPr>
            <p:ph type="title"/>
          </p:nvPr>
        </p:nvSpPr>
        <p:spPr>
          <a:xfrm>
            <a:off x="1097280" y="229453"/>
            <a:ext cx="10058400" cy="1450800"/>
          </a:xfrm>
          <a:prstGeom prst="rect">
            <a:avLst/>
          </a:prstGeom>
        </p:spPr>
        <p:txBody>
          <a:bodyPr spcFirstLastPara="1" wrap="square" lIns="91425" tIns="45700" rIns="91425" bIns="45700" anchor="b" anchorCtr="0">
            <a:normAutofit/>
          </a:bodyPr>
          <a:lstStyle/>
          <a:p>
            <a:pPr marL="0" lvl="0" indent="0" algn="l" rtl="0">
              <a:spcBef>
                <a:spcPts val="0"/>
              </a:spcBef>
              <a:spcAft>
                <a:spcPts val="0"/>
              </a:spcAft>
              <a:buNone/>
            </a:pPr>
            <a:r>
              <a:rPr lang="en-US" sz="3600" b="1">
                <a:latin typeface="Times New Roman" panose="02020603050405020304"/>
                <a:ea typeface="Times New Roman" panose="02020603050405020304"/>
                <a:cs typeface="Times New Roman" panose="02020603050405020304"/>
                <a:sym typeface="Times New Roman" panose="02020603050405020304"/>
              </a:rPr>
              <a:t>Leadership and Workforce Preparation for Change </a:t>
            </a:r>
            <a:endParaRPr sz="3600" b="1">
              <a:latin typeface="Times New Roman" panose="02020603050405020304"/>
              <a:ea typeface="Times New Roman" panose="02020603050405020304"/>
              <a:cs typeface="Times New Roman" panose="02020603050405020304"/>
              <a:sym typeface="Times New Roman" panose="02020603050405020304"/>
            </a:endParaRPr>
          </a:p>
        </p:txBody>
      </p:sp>
      <p:sp>
        <p:nvSpPr>
          <p:cNvPr id="153" name="Google Shape;153;g3f81b49c00f_0_0"/>
          <p:cNvSpPr txBox="1">
            <a:spLocks noGrp="1"/>
          </p:cNvSpPr>
          <p:nvPr>
            <p:ph type="body" idx="1"/>
          </p:nvPr>
        </p:nvSpPr>
        <p:spPr>
          <a:xfrm>
            <a:off x="1178560" y="2299970"/>
            <a:ext cx="6208395" cy="3671570"/>
          </a:xfrm>
          <a:prstGeom prst="rect">
            <a:avLst/>
          </a:prstGeom>
        </p:spPr>
        <p:txBody>
          <a:bodyPr spcFirstLastPara="1" wrap="square" lIns="0" tIns="45700" rIns="0" bIns="45700" anchor="t" anchorCtr="0">
            <a:normAutofit/>
          </a:bodyPr>
          <a:lstStyle/>
          <a:p>
            <a:pPr marL="457200" lvl="0" indent="-342900" algn="just" rtl="0">
              <a:lnSpc>
                <a:spcPct val="150000"/>
              </a:lnSpc>
              <a:spcBef>
                <a:spcPts val="0"/>
              </a:spcBef>
              <a:spcAft>
                <a:spcPts val="0"/>
              </a:spcAft>
              <a:buClr>
                <a:schemeClr val="dk1"/>
              </a:buClr>
              <a:buSzPts val="1800"/>
              <a:buFont typeface="Times New Roman" panose="02020603050405020304"/>
              <a:buChar char="❖"/>
            </a:pPr>
            <a:r>
              <a:rPr lang="en-US" sz="16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Transformational leaders foster the development of a collective vision and an atmosphere of open communication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(Ahmed </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2024).</a:t>
            </a:r>
            <a:endParaRPr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42900" algn="just" rtl="0">
              <a:lnSpc>
                <a:spcPct val="150000"/>
              </a:lnSpc>
              <a:spcBef>
                <a:spcPts val="0"/>
              </a:spcBef>
              <a:spcAft>
                <a:spcPts val="0"/>
              </a:spcAft>
              <a:buClr>
                <a:schemeClr val="dk1"/>
              </a:buClr>
              <a:buSzPts val="1800"/>
              <a:buFont typeface="Times New Roman" panose="02020603050405020304"/>
              <a:buChar char="❖"/>
            </a:pPr>
            <a:r>
              <a:rPr lang="en-US" sz="16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It is essential to promote staff engagement and learning from incidents and not blame.</a:t>
            </a:r>
            <a:endParaRPr sz="16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42900" algn="just" rtl="0">
              <a:lnSpc>
                <a:spcPct val="150000"/>
              </a:lnSpc>
              <a:spcBef>
                <a:spcPts val="0"/>
              </a:spcBef>
              <a:spcAft>
                <a:spcPts val="0"/>
              </a:spcAft>
              <a:buClr>
                <a:schemeClr val="dk1"/>
              </a:buClr>
              <a:buSzPts val="1800"/>
              <a:buFont typeface="Times New Roman" panose="02020603050405020304"/>
              <a:buChar char="❖"/>
            </a:pPr>
            <a:r>
              <a:rPr lang="en-US" sz="16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Change theory by Lewin emphasizes workforce preparedness through unfreezing, change and refreezing.</a:t>
            </a:r>
            <a:endParaRPr sz="16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42900" algn="just" rtl="0">
              <a:lnSpc>
                <a:spcPct val="150000"/>
              </a:lnSpc>
              <a:spcBef>
                <a:spcPts val="0"/>
              </a:spcBef>
              <a:spcAft>
                <a:spcPts val="0"/>
              </a:spcAft>
              <a:buClr>
                <a:schemeClr val="dk1"/>
              </a:buClr>
              <a:buSzPts val="1800"/>
              <a:buFont typeface="Times New Roman" panose="02020603050405020304"/>
              <a:buChar char="❖"/>
            </a:pPr>
            <a:r>
              <a:rPr lang="en-US" sz="16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Workshops, audits and leadership support can be used to implement safe maternal practice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t>
            </a:r>
            <a:r>
              <a:rPr lang="en-US" sz="1400" dirty="0" err="1">
                <a:solidFill>
                  <a:schemeClr val="accent1"/>
                </a:solidFill>
                <a:latin typeface="Times New Roman" panose="02020603050405020304"/>
                <a:ea typeface="Times New Roman" panose="02020603050405020304"/>
                <a:cs typeface="Times New Roman" panose="02020603050405020304"/>
                <a:sym typeface="Times New Roman" panose="02020603050405020304"/>
              </a:rPr>
              <a:t>Agbar</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2023).</a:t>
            </a:r>
          </a:p>
        </p:txBody>
      </p:sp>
      <p:pic>
        <p:nvPicPr>
          <p:cNvPr id="3074" name="Picture 2" descr="Inspire others through transformational leadersh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075" y="2092599"/>
            <a:ext cx="3429000" cy="3190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672513" y="5283474"/>
            <a:ext cx="2143125" cy="645160"/>
          </a:xfrm>
          <a:prstGeom prst="rect">
            <a:avLst/>
          </a:prstGeom>
          <a:noFill/>
        </p:spPr>
        <p:txBody>
          <a:bodyPr wrap="square" rtlCol="0">
            <a:spAutoFit/>
          </a:bodyPr>
          <a:lstStyle/>
          <a:p>
            <a:pPr algn="ctr">
              <a:lnSpc>
                <a:spcPct val="150000"/>
              </a:lnSpc>
            </a:pPr>
            <a:r>
              <a:rPr lang="en-US" sz="1200" dirty="0">
                <a:latin typeface="Times New Roman" panose="02020603050405020304" pitchFamily="18" charset="0"/>
                <a:cs typeface="Times New Roman" panose="02020603050405020304" pitchFamily="18" charset="0"/>
              </a:rPr>
              <a:t>Transformational Leader</a:t>
            </a:r>
            <a:r>
              <a:rPr lang="en-IN" altLang="en-US" sz="1200" dirty="0">
                <a:latin typeface="Times New Roman" panose="02020603050405020304" pitchFamily="18" charset="0"/>
                <a:cs typeface="Times New Roman" panose="02020603050405020304" pitchFamily="18" charset="0"/>
              </a:rPr>
              <a:t>ship</a:t>
            </a:r>
            <a:endParaRPr lang="en-US" sz="1200" dirty="0">
              <a:latin typeface="Times New Roman" panose="02020603050405020304" pitchFamily="18" charset="0"/>
              <a:cs typeface="Times New Roman" panose="02020603050405020304" pitchFamily="18" charset="0"/>
            </a:endParaRPr>
          </a:p>
          <a:p>
            <a:pPr algn="ctr">
              <a:lnSpc>
                <a:spcPct val="150000"/>
              </a:lnSpc>
            </a:pPr>
            <a:r>
              <a:rPr lang="en-US" sz="1200" dirty="0">
                <a:latin typeface="Times New Roman" panose="02020603050405020304" pitchFamily="18" charset="0"/>
                <a:cs typeface="Times New Roman" panose="02020603050405020304" pitchFamily="18" charset="0"/>
              </a:rPr>
              <a:t>(Source: </a:t>
            </a:r>
            <a:r>
              <a:rPr lang="en-US" sz="1200" dirty="0" err="1">
                <a:solidFill>
                  <a:schemeClr val="dk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Agbar</a:t>
            </a:r>
            <a:r>
              <a:rPr lang="en-US" sz="1200" dirty="0">
                <a:solidFill>
                  <a:schemeClr val="dk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a:t>
            </a:r>
            <a:r>
              <a:rPr lang="en-US" sz="1200" i="1" dirty="0">
                <a:solidFill>
                  <a:schemeClr val="dk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et al.</a:t>
            </a:r>
            <a:r>
              <a:rPr lang="en-US" sz="1200" dirty="0">
                <a:solidFill>
                  <a:schemeClr val="dk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2023)</a:t>
            </a:r>
            <a:endParaRPr lang="en-IN"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dirty="0">
                <a:latin typeface="Times New Roman" panose="02020603050405020304"/>
                <a:ea typeface="Times New Roman" panose="02020603050405020304"/>
                <a:cs typeface="Times New Roman" panose="02020603050405020304"/>
                <a:sym typeface="Times New Roman" panose="02020603050405020304"/>
              </a:rPr>
              <a:t>Framework for Change: PDSA Cycle</a:t>
            </a:r>
            <a:endParaRPr sz="3600"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61" name="Google Shape;161;p7"/>
          <p:cNvSpPr txBox="1">
            <a:spLocks noGrp="1"/>
          </p:cNvSpPr>
          <p:nvPr>
            <p:ph type="body" idx="1"/>
          </p:nvPr>
        </p:nvSpPr>
        <p:spPr>
          <a:xfrm>
            <a:off x="1240155" y="2257425"/>
            <a:ext cx="5878195" cy="3611880"/>
          </a:xfrm>
          <a:prstGeom prst="rect">
            <a:avLst/>
          </a:prstGeom>
          <a:noFill/>
          <a:ln>
            <a:noFill/>
          </a:ln>
        </p:spPr>
        <p:txBody>
          <a:bodyPr spcFirstLastPara="1" wrap="square" lIns="0" tIns="45700" rIns="0" bIns="45700" anchor="t" anchorCtr="0">
            <a:normAutofit/>
          </a:bodyPr>
          <a:lstStyle/>
          <a:p>
            <a:pPr marL="91440" lvl="0" indent="-114300" algn="just" rtl="0">
              <a:lnSpc>
                <a:spcPct val="150000"/>
              </a:lnSpc>
              <a:spcBef>
                <a:spcPts val="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PDSA cycle promotes continuous improvement by means of learning iteratively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(NHS England, 2019).</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Training for the staff, incident reporting and feedback from the patients need to be put in practice and reviewed on a regular basis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a:t>
            </a:r>
            <a:r>
              <a:rPr lang="en-US" sz="1400" dirty="0" err="1">
                <a:solidFill>
                  <a:schemeClr val="accent1"/>
                </a:solidFill>
                <a:latin typeface="Times New Roman" panose="02020603050405020304"/>
                <a:ea typeface="Times New Roman" panose="02020603050405020304"/>
                <a:cs typeface="Times New Roman" panose="02020603050405020304"/>
                <a:sym typeface="Times New Roman" panose="02020603050405020304"/>
              </a:rPr>
              <a:t>Agbar</a:t>
            </a:r>
            <a:r>
              <a:rPr lang="en-US" sz="1400" i="1"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et al</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 2023).</a:t>
            </a:r>
          </a:p>
          <a:p>
            <a:pPr marL="91440" lvl="0" indent="-114300" algn="just" rtl="0">
              <a:lnSpc>
                <a:spcPct val="150000"/>
              </a:lnSpc>
              <a:spcBef>
                <a:spcPts val="1400"/>
              </a:spcBef>
              <a:spcAft>
                <a:spcPts val="0"/>
              </a:spcAft>
              <a:buSzPts val="1800"/>
              <a:buFont typeface="Noto Sans Symbols"/>
              <a:buChar char="❖"/>
            </a:pPr>
            <a:r>
              <a:rPr lang="en-US" sz="1600" dirty="0">
                <a:latin typeface="Times New Roman" panose="02020603050405020304"/>
                <a:ea typeface="Times New Roman" panose="02020603050405020304"/>
                <a:cs typeface="Times New Roman" panose="02020603050405020304"/>
                <a:sym typeface="Times New Roman" panose="02020603050405020304"/>
              </a:rPr>
              <a:t>Outcome needs to be audited prior to </a:t>
            </a:r>
            <a:r>
              <a:rPr lang="en-US" sz="1600" dirty="0" err="1">
                <a:latin typeface="Times New Roman" panose="02020603050405020304"/>
                <a:ea typeface="Times New Roman" panose="02020603050405020304"/>
                <a:cs typeface="Times New Roman" panose="02020603050405020304"/>
                <a:sym typeface="Times New Roman" panose="02020603050405020304"/>
              </a:rPr>
              <a:t>standardisation</a:t>
            </a:r>
            <a:r>
              <a:rPr lang="en-US" sz="1600" dirty="0">
                <a:latin typeface="Times New Roman" panose="02020603050405020304"/>
                <a:ea typeface="Times New Roman" panose="02020603050405020304"/>
                <a:cs typeface="Times New Roman" panose="02020603050405020304"/>
                <a:sym typeface="Times New Roman" panose="02020603050405020304"/>
              </a:rPr>
              <a:t> of successful changes </a:t>
            </a:r>
            <a:r>
              <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rPr>
              <a:t>(NHS Resolution, 2026).</a:t>
            </a:r>
          </a:p>
          <a:p>
            <a:pPr marL="0" lvl="0" indent="0" algn="just" rtl="0">
              <a:lnSpc>
                <a:spcPct val="150000"/>
              </a:lnSpc>
              <a:spcBef>
                <a:spcPts val="1400"/>
              </a:spcBef>
              <a:spcAft>
                <a:spcPts val="0"/>
              </a:spcAft>
              <a:buSzPts val="1800"/>
              <a:buNone/>
            </a:pPr>
            <a:endParaRPr lang="en-US" sz="1400" dirty="0">
              <a:solidFill>
                <a:schemeClr val="accen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4098" name="Picture 2" descr="The PDSA Cyc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9549" y="2257425"/>
            <a:ext cx="2752725" cy="27527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829550" y="5172075"/>
            <a:ext cx="3121660" cy="922020"/>
          </a:xfrm>
          <a:prstGeom prst="rect">
            <a:avLst/>
          </a:prstGeom>
          <a:noFill/>
        </p:spPr>
        <p:txBody>
          <a:bodyPr wrap="square" rtlCol="0">
            <a:spAutoFit/>
          </a:bodyPr>
          <a:lstStyle/>
          <a:p>
            <a:pPr algn="ctr">
              <a:lnSpc>
                <a:spcPct val="150000"/>
              </a:lnSpc>
            </a:pPr>
            <a:r>
              <a:rPr lang="en-US" sz="1200" dirty="0">
                <a:latin typeface="Times New Roman" panose="02020603050405020304" pitchFamily="18" charset="0"/>
                <a:cs typeface="Times New Roman" panose="02020603050405020304" pitchFamily="18" charset="0"/>
              </a:rPr>
              <a:t>PDSA Cycle</a:t>
            </a:r>
          </a:p>
          <a:p>
            <a:pPr algn="ctr">
              <a:lnSpc>
                <a:spcPct val="150000"/>
              </a:lnSpc>
            </a:pPr>
            <a:r>
              <a:rPr lang="en-US" sz="1200" dirty="0">
                <a:latin typeface="Times New Roman" panose="02020603050405020304" pitchFamily="18" charset="0"/>
                <a:cs typeface="Times New Roman" panose="02020603050405020304" pitchFamily="18" charset="0"/>
              </a:rPr>
              <a:t>(Source: Western Regional Educator Network, 2024)</a:t>
            </a:r>
            <a:endParaRPr lang="en-IN"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a:latin typeface="Times New Roman" panose="02020603050405020304"/>
                <a:ea typeface="Times New Roman" panose="02020603050405020304"/>
                <a:cs typeface="Times New Roman" panose="02020603050405020304"/>
                <a:sym typeface="Times New Roman" panose="02020603050405020304"/>
              </a:rPr>
              <a:t>Structure of Component Two Report</a:t>
            </a:r>
            <a:endParaRPr sz="3600" b="1">
              <a:latin typeface="Times New Roman" panose="02020603050405020304"/>
              <a:ea typeface="Times New Roman" panose="02020603050405020304"/>
              <a:cs typeface="Times New Roman" panose="02020603050405020304"/>
              <a:sym typeface="Times New Roman" panose="02020603050405020304"/>
            </a:endParaRPr>
          </a:p>
        </p:txBody>
      </p:sp>
      <p:grpSp>
        <p:nvGrpSpPr>
          <p:cNvPr id="169" name="Google Shape;169;p8"/>
          <p:cNvGrpSpPr/>
          <p:nvPr/>
        </p:nvGrpSpPr>
        <p:grpSpPr>
          <a:xfrm>
            <a:off x="2060575" y="1901190"/>
            <a:ext cx="8087360" cy="4129405"/>
            <a:chOff x="0" y="1833"/>
            <a:chExt cx="10701338" cy="3750876"/>
          </a:xfrm>
        </p:grpSpPr>
        <p:cxnSp>
          <p:nvCxnSpPr>
            <p:cNvPr id="170" name="Google Shape;170;p8"/>
            <p:cNvCxnSpPr/>
            <p:nvPr/>
          </p:nvCxnSpPr>
          <p:spPr>
            <a:xfrm>
              <a:off x="0" y="1833"/>
              <a:ext cx="10701338" cy="0"/>
            </a:xfrm>
            <a:prstGeom prst="straightConnector1">
              <a:avLst/>
            </a:prstGeom>
            <a:gradFill>
              <a:gsLst>
                <a:gs pos="0">
                  <a:srgbClr val="EFAF8D"/>
                </a:gs>
                <a:gs pos="45000">
                  <a:srgbClr val="F4BCA0"/>
                </a:gs>
                <a:gs pos="100000">
                  <a:srgbClr val="FCC3A5"/>
                </a:gs>
              </a:gsLst>
              <a:path path="circle">
                <a:fillToRect l="50000" t="50000" r="50000" b="50000"/>
              </a:path>
              <a:tileRect/>
            </a:gradFill>
            <a:ln w="12700" cap="flat" cmpd="sng">
              <a:solidFill>
                <a:srgbClr val="E38310"/>
              </a:solidFill>
              <a:prstDash val="solid"/>
              <a:round/>
              <a:headEnd type="none" w="sm" len="sm"/>
              <a:tailEnd type="none" w="sm" len="sm"/>
            </a:ln>
          </p:spPr>
        </p:cxnSp>
        <p:sp>
          <p:nvSpPr>
            <p:cNvPr id="171" name="Google Shape;171;p8"/>
            <p:cNvSpPr/>
            <p:nvPr/>
          </p:nvSpPr>
          <p:spPr>
            <a:xfrm>
              <a:off x="0" y="1833"/>
              <a:ext cx="10701338" cy="1250292"/>
            </a:xfrm>
            <a:prstGeom prst="rect">
              <a:avLst/>
            </a:prstGeom>
            <a:noFill/>
            <a:ln>
              <a:noFill/>
            </a:ln>
          </p:spPr>
          <p:txBody>
            <a:bodyPr spcFirstLastPara="1" wrap="square" lIns="91425" tIns="91425" rIns="91425" bIns="91425" anchor="ctr" anchorCtr="0">
              <a:noAutofit/>
            </a:bodyPr>
            <a:lstStyle/>
            <a:p>
              <a:pPr marL="0" lvl="0" indent="0" algn="l" rtl="0">
                <a:lnSpc>
                  <a:spcPct val="150000"/>
                </a:lnSpc>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2" name="Google Shape;172;p8"/>
            <p:cNvSpPr txBox="1"/>
            <p:nvPr/>
          </p:nvSpPr>
          <p:spPr>
            <a:xfrm>
              <a:off x="0" y="1833"/>
              <a:ext cx="10701338" cy="1250292"/>
            </a:xfrm>
            <a:prstGeom prst="rect">
              <a:avLst/>
            </a:prstGeom>
            <a:solidFill>
              <a:schemeClr val="accent2">
                <a:lumMod val="20000"/>
                <a:lumOff val="80000"/>
              </a:schemeClr>
            </a:solidFill>
            <a:ln>
              <a:noFill/>
            </a:ln>
          </p:spPr>
          <p:txBody>
            <a:bodyPr spcFirstLastPara="1" wrap="square" lIns="125725" tIns="125725" rIns="125725" bIns="125725" anchor="t" anchorCtr="0">
              <a:noAutofit/>
            </a:bodyPr>
            <a:lstStyle/>
            <a:p>
              <a:pPr marL="0" marR="0" lvl="0" indent="0" algn="just" rtl="0">
                <a:lnSpc>
                  <a:spcPct val="150000"/>
                </a:lnSpc>
                <a:spcBef>
                  <a:spcPts val="0"/>
                </a:spcBef>
                <a:spcAft>
                  <a:spcPts val="0"/>
                </a:spcAft>
                <a:buClr>
                  <a:schemeClr val="dk1"/>
                </a:buClr>
                <a:buSzPts val="3300"/>
                <a:buFont typeface="Calibri" panose="020F0502020204030204"/>
                <a:buNone/>
              </a:pPr>
              <a:r>
                <a:rPr lang="en-US" sz="2000" b="0" i="0" u="none" strike="noStrike" cap="none"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The report will critically </a:t>
              </a:r>
              <a:r>
                <a:rPr lang="en-US" sz="2000" b="0" i="0" u="none" strike="noStrike" cap="none" dirty="0" err="1">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analyse</a:t>
              </a:r>
              <a:r>
                <a:rPr lang="en-US" sz="2000" b="0" i="0" u="none" strike="noStrike" cap="none"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 the maternity scandal </a:t>
              </a:r>
              <a:r>
                <a:rPr lang="en-US" sz="2000" b="0" i="0" u="none" strike="noStrike" cap="none" dirty="0" err="1">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utilising</a:t>
              </a:r>
              <a:r>
                <a:rPr lang="en-US" sz="2000" b="0" i="0" u="none" strike="noStrike" cap="none"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 </a:t>
              </a:r>
              <a:r>
                <a:rPr lang="en-US" sz="2000" b="0" i="0" u="none" strike="noStrike" cap="none" dirty="0" err="1">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recognised</a:t>
              </a:r>
              <a:r>
                <a:rPr lang="en-US" sz="2000" b="0" i="0" u="none" strike="noStrike" cap="none"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 quality management frameworks.</a:t>
              </a:r>
            </a:p>
          </p:txBody>
        </p:sp>
        <p:cxnSp>
          <p:nvCxnSpPr>
            <p:cNvPr id="173" name="Google Shape;173;p8"/>
            <p:cNvCxnSpPr/>
            <p:nvPr/>
          </p:nvCxnSpPr>
          <p:spPr>
            <a:xfrm>
              <a:off x="0" y="1252125"/>
              <a:ext cx="10701338" cy="0"/>
            </a:xfrm>
            <a:prstGeom prst="straightConnector1">
              <a:avLst/>
            </a:prstGeom>
            <a:gradFill>
              <a:gsLst>
                <a:gs pos="0">
                  <a:srgbClr val="EFAF8D"/>
                </a:gs>
                <a:gs pos="45000">
                  <a:srgbClr val="F4BCA0"/>
                </a:gs>
                <a:gs pos="100000">
                  <a:srgbClr val="FCC3A5"/>
                </a:gs>
              </a:gsLst>
              <a:path path="circle">
                <a:fillToRect l="50000" t="50000" r="50000" b="50000"/>
              </a:path>
              <a:tileRect/>
            </a:gradFill>
            <a:ln w="12700" cap="flat" cmpd="sng">
              <a:solidFill>
                <a:srgbClr val="E38310"/>
              </a:solidFill>
              <a:prstDash val="solid"/>
              <a:round/>
              <a:headEnd type="none" w="sm" len="sm"/>
              <a:tailEnd type="none" w="sm" len="sm"/>
            </a:ln>
          </p:spPr>
        </p:cxnSp>
        <p:sp>
          <p:nvSpPr>
            <p:cNvPr id="174" name="Google Shape;174;p8"/>
            <p:cNvSpPr/>
            <p:nvPr/>
          </p:nvSpPr>
          <p:spPr>
            <a:xfrm>
              <a:off x="0" y="1252125"/>
              <a:ext cx="10701338" cy="1250292"/>
            </a:xfrm>
            <a:prstGeom prst="rect">
              <a:avLst/>
            </a:prstGeom>
            <a:noFill/>
            <a:ln>
              <a:noFill/>
            </a:ln>
          </p:spPr>
          <p:txBody>
            <a:bodyPr spcFirstLastPara="1" wrap="square" lIns="91425" tIns="91425" rIns="91425" bIns="91425" anchor="ctr" anchorCtr="0">
              <a:noAutofit/>
            </a:bodyPr>
            <a:lstStyle/>
            <a:p>
              <a:pPr marL="0" lvl="0" indent="0" algn="l" rtl="0">
                <a:lnSpc>
                  <a:spcPct val="150000"/>
                </a:lnSpc>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5" name="Google Shape;175;p8"/>
            <p:cNvSpPr txBox="1"/>
            <p:nvPr/>
          </p:nvSpPr>
          <p:spPr>
            <a:xfrm>
              <a:off x="0" y="1252125"/>
              <a:ext cx="10701338" cy="1250292"/>
            </a:xfrm>
            <a:prstGeom prst="rect">
              <a:avLst/>
            </a:prstGeom>
            <a:solidFill>
              <a:schemeClr val="accent4">
                <a:lumMod val="20000"/>
                <a:lumOff val="80000"/>
              </a:schemeClr>
            </a:solidFill>
            <a:ln>
              <a:noFill/>
            </a:ln>
          </p:spPr>
          <p:txBody>
            <a:bodyPr spcFirstLastPara="1" wrap="square" lIns="125725" tIns="125725" rIns="125725" bIns="125725" anchor="t" anchorCtr="0">
              <a:noAutofit/>
            </a:bodyPr>
            <a:lstStyle/>
            <a:p>
              <a:pPr marL="0" marR="0" lvl="0" indent="0" algn="just" rtl="0">
                <a:lnSpc>
                  <a:spcPct val="150000"/>
                </a:lnSpc>
                <a:spcBef>
                  <a:spcPts val="0"/>
                </a:spcBef>
                <a:spcAft>
                  <a:spcPts val="0"/>
                </a:spcAft>
                <a:buClr>
                  <a:schemeClr val="dk1"/>
                </a:buClr>
                <a:buSzPts val="3300"/>
                <a:buFont typeface="Calibri" panose="020F0502020204030204"/>
                <a:buNone/>
              </a:pPr>
              <a:r>
                <a:rPr lang="en-US" sz="2000" b="0" i="0" u="none" strike="noStrike" cap="none"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Analysis of policies and quality improvement recommendations will be guided by contemporary research.</a:t>
              </a:r>
            </a:p>
          </p:txBody>
        </p:sp>
        <p:cxnSp>
          <p:nvCxnSpPr>
            <p:cNvPr id="176" name="Google Shape;176;p8"/>
            <p:cNvCxnSpPr/>
            <p:nvPr/>
          </p:nvCxnSpPr>
          <p:spPr>
            <a:xfrm>
              <a:off x="0" y="2502417"/>
              <a:ext cx="10701338" cy="0"/>
            </a:xfrm>
            <a:prstGeom prst="straightConnector1">
              <a:avLst/>
            </a:prstGeom>
            <a:gradFill>
              <a:gsLst>
                <a:gs pos="0">
                  <a:srgbClr val="EFAF8D"/>
                </a:gs>
                <a:gs pos="45000">
                  <a:srgbClr val="F4BCA0"/>
                </a:gs>
                <a:gs pos="100000">
                  <a:srgbClr val="FCC3A5"/>
                </a:gs>
              </a:gsLst>
              <a:path path="circle">
                <a:fillToRect l="50000" t="50000" r="50000" b="50000"/>
              </a:path>
              <a:tileRect/>
            </a:gradFill>
            <a:ln w="12700" cap="flat" cmpd="sng">
              <a:solidFill>
                <a:srgbClr val="E38310"/>
              </a:solidFill>
              <a:prstDash val="solid"/>
              <a:round/>
              <a:headEnd type="none" w="sm" len="sm"/>
              <a:tailEnd type="none" w="sm" len="sm"/>
            </a:ln>
          </p:spPr>
        </p:cxnSp>
        <p:sp>
          <p:nvSpPr>
            <p:cNvPr id="177" name="Google Shape;177;p8"/>
            <p:cNvSpPr/>
            <p:nvPr/>
          </p:nvSpPr>
          <p:spPr>
            <a:xfrm>
              <a:off x="0" y="2502417"/>
              <a:ext cx="10701338" cy="1250292"/>
            </a:xfrm>
            <a:prstGeom prst="rect">
              <a:avLst/>
            </a:prstGeom>
            <a:noFill/>
            <a:ln>
              <a:noFill/>
            </a:ln>
          </p:spPr>
          <p:txBody>
            <a:bodyPr spcFirstLastPara="1" wrap="square" lIns="91425" tIns="91425" rIns="91425" bIns="91425" anchor="ctr" anchorCtr="0">
              <a:noAutofit/>
            </a:bodyPr>
            <a:lstStyle/>
            <a:p>
              <a:pPr marL="0" lvl="0" indent="0" algn="l" rtl="0">
                <a:lnSpc>
                  <a:spcPct val="150000"/>
                </a:lnSpc>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8" name="Google Shape;178;p8"/>
            <p:cNvSpPr txBox="1"/>
            <p:nvPr/>
          </p:nvSpPr>
          <p:spPr>
            <a:xfrm>
              <a:off x="0" y="2502417"/>
              <a:ext cx="10701338" cy="1250292"/>
            </a:xfrm>
            <a:prstGeom prst="rect">
              <a:avLst/>
            </a:prstGeom>
            <a:solidFill>
              <a:schemeClr val="tx2"/>
            </a:solidFill>
            <a:ln>
              <a:noFill/>
            </a:ln>
          </p:spPr>
          <p:txBody>
            <a:bodyPr spcFirstLastPara="1" wrap="square" lIns="125725" tIns="125725" rIns="125725" bIns="125725" anchor="t" anchorCtr="0">
              <a:noAutofit/>
            </a:bodyPr>
            <a:lstStyle/>
            <a:p>
              <a:pPr marL="0" marR="0" lvl="0" indent="0" algn="just" rtl="0">
                <a:lnSpc>
                  <a:spcPct val="150000"/>
                </a:lnSpc>
                <a:spcBef>
                  <a:spcPts val="0"/>
                </a:spcBef>
                <a:spcAft>
                  <a:spcPts val="0"/>
                </a:spcAft>
                <a:buClr>
                  <a:schemeClr val="dk1"/>
                </a:buClr>
                <a:buSzPts val="3300"/>
                <a:buFont typeface="Calibri" panose="020F0502020204030204"/>
                <a:buNone/>
              </a:pPr>
              <a:r>
                <a:rPr lang="en-US" sz="2000" b="0" i="0" u="none" strike="noStrike" cap="none"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Recommendations for practical changes will be based on the PDSA cycle.</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a:latin typeface="Times New Roman" panose="02020603050405020304"/>
                <a:ea typeface="Times New Roman" panose="02020603050405020304"/>
                <a:cs typeface="Times New Roman" panose="02020603050405020304"/>
                <a:sym typeface="Times New Roman" panose="02020603050405020304"/>
              </a:rPr>
              <a:t>Conclusion</a:t>
            </a:r>
            <a:br>
              <a:rPr lang="en-US" sz="3600" b="1">
                <a:latin typeface="Times New Roman" panose="02020603050405020304"/>
                <a:ea typeface="Times New Roman" panose="02020603050405020304"/>
                <a:cs typeface="Times New Roman" panose="02020603050405020304"/>
                <a:sym typeface="Times New Roman" panose="02020603050405020304"/>
              </a:rPr>
            </a:br>
            <a:endParaRPr sz="3600">
              <a:latin typeface="Times New Roman" panose="02020603050405020304"/>
              <a:ea typeface="Times New Roman" panose="02020603050405020304"/>
              <a:cs typeface="Times New Roman" panose="02020603050405020304"/>
              <a:sym typeface="Times New Roman" panose="02020603050405020304"/>
            </a:endParaRPr>
          </a:p>
        </p:txBody>
      </p:sp>
      <p:sp>
        <p:nvSpPr>
          <p:cNvPr id="185" name="Google Shape;185;p9"/>
          <p:cNvSpPr txBox="1">
            <a:spLocks noGrp="1"/>
          </p:cNvSpPr>
          <p:nvPr>
            <p:ph type="body" idx="1"/>
          </p:nvPr>
        </p:nvSpPr>
        <p:spPr>
          <a:xfrm>
            <a:off x="1097280" y="2320290"/>
            <a:ext cx="5518150" cy="3208655"/>
          </a:xfrm>
          <a:prstGeom prst="rect">
            <a:avLst/>
          </a:prstGeom>
          <a:noFill/>
          <a:ln>
            <a:noFill/>
          </a:ln>
        </p:spPr>
        <p:txBody>
          <a:bodyPr spcFirstLastPara="1" wrap="square" lIns="0" tIns="45700" rIns="0" bIns="45700" anchor="t" anchorCtr="0">
            <a:normAutofit/>
          </a:bodyPr>
          <a:lstStyle/>
          <a:p>
            <a:pPr marL="91440" lvl="0" indent="-114300" algn="just" rtl="0">
              <a:lnSpc>
                <a:spcPct val="150000"/>
              </a:lnSpc>
              <a:spcBef>
                <a:spcPts val="0"/>
              </a:spcBef>
              <a:spcAft>
                <a:spcPts val="0"/>
              </a:spcAft>
              <a:buSzPts val="1800"/>
              <a:buFont typeface="Noto Sans Symbols"/>
              <a:buChar char="❖"/>
            </a:pPr>
            <a:r>
              <a:rPr lang="en-US" sz="1800" dirty="0">
                <a:latin typeface="Times New Roman" panose="02020603050405020304"/>
                <a:ea typeface="Times New Roman" panose="02020603050405020304"/>
                <a:cs typeface="Times New Roman" panose="02020603050405020304"/>
                <a:sym typeface="Times New Roman" panose="02020603050405020304"/>
              </a:rPr>
              <a:t>Failures in systems, weak governance and poor safety culture have led to the avoidable harm to maternity care.</a:t>
            </a:r>
          </a:p>
          <a:p>
            <a:pPr marL="91440" lvl="0" indent="-114300" algn="just" rtl="0">
              <a:lnSpc>
                <a:spcPct val="150000"/>
              </a:lnSpc>
              <a:spcBef>
                <a:spcPts val="1400"/>
              </a:spcBef>
              <a:spcAft>
                <a:spcPts val="0"/>
              </a:spcAft>
              <a:buSzPts val="1800"/>
              <a:buFont typeface="Noto Sans Symbols"/>
              <a:buChar char="❖"/>
            </a:pPr>
            <a:r>
              <a:rPr lang="en-US" sz="1800" dirty="0">
                <a:latin typeface="Times New Roman" panose="02020603050405020304"/>
                <a:ea typeface="Times New Roman" panose="02020603050405020304"/>
                <a:cs typeface="Times New Roman" panose="02020603050405020304"/>
                <a:sym typeface="Times New Roman" panose="02020603050405020304"/>
              </a:rPr>
              <a:t>Effective implementation of policies and quality improvement is critical for ensuring patient safety.</a:t>
            </a:r>
          </a:p>
          <a:p>
            <a:pPr marL="91440" lvl="0" indent="0" algn="just" rtl="0">
              <a:lnSpc>
                <a:spcPct val="150000"/>
              </a:lnSpc>
              <a:spcBef>
                <a:spcPts val="1400"/>
              </a:spcBef>
              <a:spcAft>
                <a:spcPts val="0"/>
              </a:spcAft>
              <a:buSzPts val="1800"/>
              <a:buFont typeface="Noto Sans Symbols"/>
              <a:buNone/>
            </a:pPr>
            <a:endParaRPr lang="en-US" sz="1800" dirty="0">
              <a:latin typeface="Times New Roman" panose="02020603050405020304"/>
              <a:ea typeface="Times New Roman" panose="02020603050405020304"/>
              <a:cs typeface="Times New Roman" panose="02020603050405020304"/>
              <a:sym typeface="Times New Roman" panose="02020603050405020304"/>
            </a:endParaRPr>
          </a:p>
        </p:txBody>
      </p:sp>
      <p:pic>
        <p:nvPicPr>
          <p:cNvPr id="186" name="Google Shape;186;p9" descr="Shrewsbury maternity scandal: NHS staff behind deaths of 201 babies ..."/>
          <p:cNvPicPr preferRelativeResize="0"/>
          <p:nvPr/>
        </p:nvPicPr>
        <p:blipFill rotWithShape="1">
          <a:blip r:embed="rId3"/>
          <a:srcRect/>
          <a:stretch>
            <a:fillRect/>
          </a:stretch>
        </p:blipFill>
        <p:spPr>
          <a:xfrm>
            <a:off x="7299323" y="2320292"/>
            <a:ext cx="4597401" cy="2586038"/>
          </a:xfrm>
          <a:prstGeom prst="rect">
            <a:avLst/>
          </a:prstGeom>
          <a:noFill/>
          <a:ln>
            <a:noFill/>
          </a:ln>
        </p:spPr>
      </p:pic>
      <p:sp>
        <p:nvSpPr>
          <p:cNvPr id="2" name="TextBox 1"/>
          <p:cNvSpPr txBox="1"/>
          <p:nvPr/>
        </p:nvSpPr>
        <p:spPr>
          <a:xfrm>
            <a:off x="7299325" y="4906645"/>
            <a:ext cx="4597400" cy="645160"/>
          </a:xfrm>
          <a:prstGeom prst="rect">
            <a:avLst/>
          </a:prstGeom>
          <a:noFill/>
        </p:spPr>
        <p:txBody>
          <a:bodyPr wrap="square" rtlCol="0">
            <a:spAutoFit/>
          </a:bodyPr>
          <a:lstStyle/>
          <a:p>
            <a:pPr algn="ctr">
              <a:lnSpc>
                <a:spcPct val="150000"/>
              </a:lnSpc>
            </a:pPr>
            <a:r>
              <a:rPr lang="en-US" sz="1200"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t>The Maternity scandal at Shrewsbury and Telford Trust </a:t>
            </a:r>
            <a:endParaRPr lang="en-US" sz="1200" dirty="0">
              <a:latin typeface="Times New Roman" panose="02020603050405020304" pitchFamily="18" charset="0"/>
              <a:cs typeface="Times New Roman" panose="02020603050405020304" pitchFamily="18" charset="0"/>
            </a:endParaRPr>
          </a:p>
          <a:p>
            <a:pPr algn="ctr">
              <a:lnSpc>
                <a:spcPct val="150000"/>
              </a:lnSpc>
            </a:pPr>
            <a:r>
              <a:rPr lang="en-US" sz="1200" dirty="0">
                <a:latin typeface="Times New Roman" panose="02020603050405020304" pitchFamily="18" charset="0"/>
                <a:cs typeface="Times New Roman" panose="02020603050405020304" pitchFamily="18" charset="0"/>
              </a:rPr>
              <a:t>(Source: The Shrewsbury and Telford Hospital NHS Trust, 2026)</a:t>
            </a:r>
            <a:endParaRPr lang="en-IN"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10"/>
          <p:cNvSpPr txBox="1">
            <a:spLocks noGrp="1"/>
          </p:cNvSpPr>
          <p:nvPr>
            <p:ph type="title"/>
          </p:nvPr>
        </p:nvSpPr>
        <p:spPr>
          <a:xfrm>
            <a:off x="888364" y="138430"/>
            <a:ext cx="9984105" cy="513715"/>
          </a:xfrm>
          <a:prstGeom prst="rect">
            <a:avLst/>
          </a:prstGeom>
          <a:noFill/>
          <a:ln>
            <a:noFill/>
          </a:ln>
        </p:spPr>
        <p:txBody>
          <a:bodyPr spcFirstLastPara="1" wrap="square" lIns="91425" tIns="45700" rIns="91425" bIns="45700" anchor="b" anchorCtr="0">
            <a:normAutofit fontScale="90000"/>
          </a:bodyPr>
          <a:lstStyle/>
          <a:p>
            <a:pPr marL="0" lvl="0" indent="0" algn="l" rtl="0">
              <a:lnSpc>
                <a:spcPct val="85000"/>
              </a:lnSpc>
              <a:spcBef>
                <a:spcPts val="0"/>
              </a:spcBef>
              <a:spcAft>
                <a:spcPts val="0"/>
              </a:spcAft>
              <a:buClr>
                <a:srgbClr val="3F3F3F"/>
              </a:buClr>
              <a:buSzPts val="3600"/>
              <a:buFont typeface="Times New Roman" panose="02020603050405020304"/>
              <a:buNone/>
            </a:pPr>
            <a:r>
              <a:rPr lang="en-US" sz="3600" b="1" dirty="0">
                <a:latin typeface="Times New Roman" panose="02020603050405020304"/>
                <a:ea typeface="Times New Roman" panose="02020603050405020304"/>
                <a:cs typeface="Times New Roman" panose="02020603050405020304"/>
                <a:sym typeface="Times New Roman" panose="02020603050405020304"/>
              </a:rPr>
              <a:t>References</a:t>
            </a:r>
            <a:endParaRPr sz="3600"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92" name="Google Shape;192;p10"/>
          <p:cNvSpPr txBox="1">
            <a:spLocks noGrp="1"/>
          </p:cNvSpPr>
          <p:nvPr>
            <p:ph type="body" idx="1"/>
          </p:nvPr>
        </p:nvSpPr>
        <p:spPr>
          <a:xfrm>
            <a:off x="0" y="652145"/>
            <a:ext cx="12192000" cy="6038850"/>
          </a:xfrm>
          <a:prstGeom prst="rect">
            <a:avLst/>
          </a:prstGeom>
          <a:noFill/>
          <a:ln>
            <a:noFill/>
          </a:ln>
        </p:spPr>
        <p:txBody>
          <a:bodyPr spcFirstLastPara="1" wrap="square" lIns="0" tIns="45700" rIns="0" bIns="45700" anchor="t" anchorCtr="0">
            <a:noAutofit/>
          </a:bodyPr>
          <a:lstStyle/>
          <a:p>
            <a:pPr marL="91440" lvl="0" indent="-91440" algn="just" rtl="0">
              <a:lnSpc>
                <a:spcPct val="100000"/>
              </a:lnSpc>
              <a:spcBef>
                <a:spcPts val="0"/>
              </a:spcBef>
              <a:spcAft>
                <a:spcPts val="0"/>
              </a:spcAft>
              <a:buSzPts val="800"/>
              <a:buChar char=" "/>
            </a:pP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Agbar</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F., Zhang, S., Wu, Y. and Mustafa, M. (2023) ‘Effect of patient safety education interventions on patient safety culture of health care professionals: Systematic review and meta-analysis’,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Nurse Education in Practice</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67, p. 103565.</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Ahmed, Z.,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Ellahham</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S., Soomro, M., Shams, S. and Latif, K. (2024) ‘Exploring the impact of compassion and leadership on patient safety and quality in healthcare systems: A narrative review’,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BMJ Open Quality</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13(Suppl. 2).</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Department of Health and Social Care (2022)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Final report of the </a:t>
            </a:r>
            <a:r>
              <a:rPr lang="en-US" sz="1000" i="1"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Ockenden</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Review</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Available at:</a:t>
            </a:r>
            <a:r>
              <a:rPr lang="en-US" sz="1000" u="sng" dirty="0">
                <a:solidFill>
                  <a:schemeClr val="tx1"/>
                </a:solidFill>
                <a:latin typeface="Times New Roman" panose="02020603050405020304"/>
                <a:ea typeface="Times New Roman" panose="02020603050405020304"/>
                <a:cs typeface="Times New Roman" panose="02020603050405020304"/>
                <a:sym typeface="Times New Roman" panose="02020603050405020304"/>
                <a:hlinkClick r:id="rId3"/>
              </a:rPr>
              <a:t> https://www.gov.uk/government/publications/final-report-of-the-ockenden-review</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(Accessed: 14 July 2026).</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Donabedian, A. (1988) ‘The quality of care: How can it be assessed?’,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JAMA</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260(12), pp. 1743–1748.</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Hassan, M.,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Kushniruk</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 and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Borycki</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E. (2024) ‘Barriers to and facilitators of artificial intelligence adoption in health care: Scoping review’,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JMIR Human Factors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11, e48633.</a:t>
            </a:r>
          </a:p>
          <a:p>
            <a:pPr marL="91440" lvl="0" indent="-91440" algn="just" rtl="0">
              <a:lnSpc>
                <a:spcPct val="100000"/>
              </a:lnSpc>
              <a:spcBef>
                <a:spcPts val="1400"/>
              </a:spcBef>
              <a:spcAft>
                <a:spcPts val="0"/>
              </a:spcAft>
              <a:buSzPts val="800"/>
              <a:buChar char=" "/>
            </a:pP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Jayaprada</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R.,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Vineela</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K., Ramakrishna, N., Yamini, S. and Bhargav, K.M. (2022) ‘A study of needle-stick injury incidence amongst healthcare workers and its root cause analysis in a tertiary care teaching hospital’,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Journal of Clinical and Scientific Research</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11(2), pp. 72–76.</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Kelly, F.E.,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Frerk</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C., Bailey, C.R., Cook, T.M., Ferguson, K.,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Flin</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R., Fong, K., Groom, P., John, C., Lang, A.R. and Meek, T. (2023) ‘Human factors in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anaesthesia</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 narrative review’, </a:t>
            </a:r>
            <a:r>
              <a:rPr lang="en-US" sz="1000" i="1"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Anaesthesia</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78(4), pp. 479–490.</a:t>
            </a:r>
          </a:p>
          <a:p>
            <a:pPr marL="91440" lvl="0" indent="-91440" algn="just" rtl="0">
              <a:lnSpc>
                <a:spcPct val="100000"/>
              </a:lnSpc>
              <a:spcBef>
                <a:spcPts val="1400"/>
              </a:spcBef>
              <a:spcAft>
                <a:spcPts val="0"/>
              </a:spcAft>
              <a:buSzPts val="800"/>
              <a:buChar char=" "/>
            </a:pP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Kumah</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Nwogu</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C.N.,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Issah</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A.R.,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Obot</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E.,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Kanamitie</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D.T.,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Sifa</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J.S. and Aidoo, L.A. (2024)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‘Cause</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-and-effect (fishbone) diagram: A tool for generating and organizing quality improvement ideas’,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Global Journal on Quality and Safety in Healthcare</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7(2), pp. 85–87.</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Lee, S.E.,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Dahinten</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V.S. and Lee, J.H. (2023) ‘Testing the association between the enabling and enacting factors of patient safety culture and patient safety: Structural equation modelling’,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BMC Nursing</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22(1), p. 32.</a:t>
            </a:r>
          </a:p>
          <a:p>
            <a:pPr marL="91440" lvl="0" indent="-91440" algn="just" rtl="0">
              <a:lnSpc>
                <a:spcPct val="100000"/>
              </a:lnSpc>
              <a:spcBef>
                <a:spcPts val="1400"/>
              </a:spcBef>
              <a:spcAft>
                <a:spcPts val="0"/>
              </a:spcAft>
              <a:buSzPts val="800"/>
              <a:buChar char=" "/>
            </a:pP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Mistri</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I.U., Badge, A. and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Shahu</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S. (2023) ‘Enhancing patient safety culture in hospitals’, </a:t>
            </a:r>
            <a:r>
              <a:rPr lang="en-US" sz="1000" i="1"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Cureus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15(12), e51159.</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NHS England (2019)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The NHS Patient Safety Strategy</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Available at: </a:t>
            </a:r>
            <a:r>
              <a:rPr lang="en-US" sz="1000" u="sng" dirty="0">
                <a:solidFill>
                  <a:schemeClr val="tx1"/>
                </a:solidFill>
                <a:latin typeface="Times New Roman" panose="02020603050405020304"/>
                <a:ea typeface="Times New Roman" panose="02020603050405020304"/>
                <a:cs typeface="Times New Roman" panose="02020603050405020304"/>
                <a:sym typeface="Times New Roman" panose="02020603050405020304"/>
                <a:hlinkClick r:id="rId4"/>
              </a:rPr>
              <a:t>https://www.england.nhs.uk/patient-safety/the-nhs-patient-safety-strategy/</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[Accessed on 14.07.26].</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NHS England (2023)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Three year delivery plan for maternity and neonatal services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Available at: </a:t>
            </a:r>
            <a:r>
              <a:rPr lang="en-US" sz="1000" u="sng" dirty="0">
                <a:solidFill>
                  <a:schemeClr val="tx1"/>
                </a:solidFill>
                <a:latin typeface="Times New Roman" panose="02020603050405020304"/>
                <a:ea typeface="Times New Roman" panose="02020603050405020304"/>
                <a:cs typeface="Times New Roman" panose="02020603050405020304"/>
                <a:sym typeface="Times New Roman" panose="02020603050405020304"/>
                <a:hlinkClick r:id="rId5"/>
              </a:rPr>
              <a:t>https://www.england.nhs.uk/publication/three-year-delivery-plan-for-maternity-and-neonatal-services/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[Accessed on 14.07.26].</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NHS Resolution (2026)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Maternity Incentive Scheme</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Available at: </a:t>
            </a:r>
            <a:r>
              <a:rPr lang="en-US" sz="1000" u="sng" dirty="0">
                <a:solidFill>
                  <a:schemeClr val="tx1"/>
                </a:solidFill>
                <a:latin typeface="Times New Roman" panose="02020603050405020304"/>
                <a:ea typeface="Times New Roman" panose="02020603050405020304"/>
                <a:cs typeface="Times New Roman" panose="02020603050405020304"/>
                <a:sym typeface="Times New Roman" panose="02020603050405020304"/>
                <a:hlinkClick r:id="rId6"/>
              </a:rPr>
              <a:t>https://resolution.nhs.uk/services/claims-management/clinical-schemes/clinical-negligence-scheme-for-trusts/maternity-incentive-scheme/</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[Accessed on 14.07.26].</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Patterson, E.S., Rayo, M.F., Edworthy, J.R. and Moffatt-Bruce, S.D. (2022) ‘Applying human factors engineering to address the telemetry alarm problem in a large medical center’,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Human Factors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64(1), pp. 126–142.</a:t>
            </a:r>
          </a:p>
          <a:p>
            <a:pPr marL="91440" lvl="0" indent="-91440" algn="just" rtl="0">
              <a:lnSpc>
                <a:spcPct val="100000"/>
              </a:lnSpc>
              <a:spcBef>
                <a:spcPts val="1400"/>
              </a:spcBef>
              <a:spcAft>
                <a:spcPts val="0"/>
              </a:spcAft>
              <a:buSzPts val="800"/>
              <a:buChar char=" "/>
            </a:pP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Singh, G., Patel, R.H.,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Vaqar</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S. and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Boster</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J. (2024)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Root cause analysis and medical error prevention</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In: </a:t>
            </a:r>
            <a:r>
              <a:rPr lang="en-US" sz="1000" i="1"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StatPearls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[Internet]. Treasure Island, FL: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StatPearls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Publishing.</a:t>
            </a:r>
          </a:p>
          <a:p>
            <a:pPr marL="91440" lvl="0" indent="-91440" algn="just" rtl="0">
              <a:lnSpc>
                <a:spcPct val="100000"/>
              </a:lnSpc>
              <a:spcBef>
                <a:spcPts val="1400"/>
              </a:spcBef>
              <a:spcAft>
                <a:spcPts val="0"/>
              </a:spcAft>
              <a:buSzPts val="800"/>
              <a:buChar char=" "/>
            </a:pP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Vikan</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M., Haugen, A.S.,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Bjørnnes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A.K.,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Valeberg</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B.T.,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Deilkås</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E.C.T. and Danielsen, S.O. (2023) ‘The association between patient safety culture and adverse events: A scoping review’,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BMC Health Services Research</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23(1), p. 300.</a:t>
            </a:r>
          </a:p>
          <a:p>
            <a:pPr marL="91440" lvl="0" indent="-91440" algn="just" rtl="0">
              <a:lnSpc>
                <a:spcPct val="100000"/>
              </a:lnSpc>
              <a:spcBef>
                <a:spcPts val="1400"/>
              </a:spcBef>
              <a:spcAft>
                <a:spcPts val="0"/>
              </a:spcAft>
              <a:buSzPts val="800"/>
              <a:buChar char=" "/>
            </a:pP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Wiegmann</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D.A., Wood, L.J., Cohen, T.N. and </a:t>
            </a:r>
            <a:r>
              <a:rPr lang="en-US" sz="1000"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Shappell</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S.A. (2022) ‘Understanding the “Swiss Cheese Model” and its application to patient safety’, </a:t>
            </a:r>
            <a:r>
              <a:rPr lang="en-US" sz="1000" i="1" dirty="0">
                <a:solidFill>
                  <a:schemeClr val="tx1"/>
                </a:solidFill>
                <a:latin typeface="Times New Roman" panose="02020603050405020304"/>
                <a:ea typeface="Times New Roman" panose="02020603050405020304"/>
                <a:cs typeface="Times New Roman" panose="02020603050405020304"/>
                <a:sym typeface="Times New Roman" panose="02020603050405020304"/>
              </a:rPr>
              <a:t>Journal of Patient Safety</a:t>
            </a:r>
            <a: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18(2), pp. 119–123.</a:t>
            </a:r>
          </a:p>
          <a:p>
            <a:pPr marL="91440" lvl="0" indent="-91440" algn="just" rtl="0">
              <a:lnSpc>
                <a:spcPct val="100000"/>
              </a:lnSpc>
              <a:spcBef>
                <a:spcPts val="1400"/>
              </a:spcBef>
              <a:spcAft>
                <a:spcPts val="0"/>
              </a:spcAft>
              <a:buSzPts val="800"/>
              <a:buChar char=" "/>
            </a:pPr>
            <a:br>
              <a:rPr lang="en-US"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rPr>
            </a:br>
            <a:endParaRPr sz="1000" dirty="0">
              <a:solidFill>
                <a:schemeClr val="tx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3752</Words>
  <Application>Microsoft Office PowerPoint</Application>
  <PresentationFormat>Widescreen</PresentationFormat>
  <Paragraphs>118</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Noto Sans Symbols</vt:lpstr>
      <vt:lpstr>Times New Roman</vt:lpstr>
      <vt:lpstr>Retrospect</vt:lpstr>
      <vt:lpstr>Program: MSc Public Health and Social Care in Practice Module: Quality Assurance and Service Improvements Module code: LCHS7006 Assignment Title: Component 1-Individual Presentation Case Study: Shrewsbury and Telford Hospital NHS Trust  Student ID: 2527220 Student Name: Nidhi DhavalKumar Kachhia</vt:lpstr>
      <vt:lpstr>Outline the Problem</vt:lpstr>
      <vt:lpstr>Root Causes Using the Swiss Cheese Model </vt:lpstr>
      <vt:lpstr>Theories and Models Applied </vt:lpstr>
      <vt:lpstr>Policy Issues Contributing to the Root Causes </vt:lpstr>
      <vt:lpstr>Impact on Quality, Efficiency and Equity</vt:lpstr>
      <vt:lpstr>Leadership and Workforce Preparation for Change </vt:lpstr>
      <vt:lpstr>Framework for Change: PDSA Cycle</vt:lpstr>
      <vt:lpstr>Structure of Component Two Report</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Nidhi Kachhia</cp:lastModifiedBy>
  <cp:revision>1</cp:revision>
  <dcterms:created xsi:type="dcterms:W3CDTF">2026-07-18T07:25:01Z</dcterms:created>
  <dcterms:modified xsi:type="dcterms:W3CDTF">2026-07-20T20:45:14Z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1033-12.1.0.27458</vt:lpwstr>
  </property>
  <property fmtid="{D5CDD505-2E9C-101B-9397-08002B2CF9AE}" pid="3" name="ICV">
    <vt:lpwstr>B58F4563382044E2914286DCB404552B_12</vt:lpwstr>
  </property>
</Properties>
</file>