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3"/>
  </p:notesMasterIdLst>
  <p:sldIdLst>
    <p:sldId id="256" r:id="rId2"/>
    <p:sldId id="267" r:id="rId3"/>
    <p:sldId id="257" r:id="rId4"/>
    <p:sldId id="259" r:id="rId5"/>
    <p:sldId id="261" r:id="rId6"/>
    <p:sldId id="264" r:id="rId7"/>
    <p:sldId id="263" r:id="rId8"/>
    <p:sldId id="262" r:id="rId9"/>
    <p:sldId id="258" r:id="rId10"/>
    <p:sldId id="266" r:id="rId11"/>
    <p:sldId id="265" r:id="rId12"/>
  </p:sldIdLst>
  <p:sldSz cx="18288000" cy="10287000"/>
  <p:notesSz cx="6858000" cy="9144000"/>
  <p:embeddedFontLst>
    <p:embeddedFont>
      <p:font typeface="Agrandir Bold" panose="020B0604020202020204" charset="0"/>
      <p:regular r:id="rId14"/>
      <p:bold r:id="rId15"/>
    </p:embeddedFont>
    <p:embeddedFont>
      <p:font typeface="Heading Now 71-78" panose="020B0604020202020204" charset="0"/>
      <p:regular r:id="rId16"/>
    </p:embeddedFont>
    <p:embeddedFont>
      <p:font typeface="Poppins" panose="00000500000000000000" pitchFamily="2" charset="0"/>
      <p:regular r:id="rId17"/>
      <p:bold r:id="rId18"/>
      <p:italic r:id="rId19"/>
      <p:boldItalic r:id="rId20"/>
    </p:embeddedFont>
    <p:embeddedFont>
      <p:font typeface="Poppins Bold" panose="00000800000000000000" charset="0"/>
      <p:regular r:id="rId21"/>
      <p:bold r:id="rId22"/>
    </p:embeddedFont>
    <p:embeddedFont>
      <p:font typeface="Poppins Medium" panose="00000600000000000000" pitchFamily="2" charset="0"/>
      <p:regular r:id="rId23"/>
      <p:italic r:id="rId24"/>
    </p:embeddedFont>
    <p:embeddedFont>
      <p:font typeface="TT Firs Neue" panose="020B0604020202020204" charset="0"/>
      <p:regular r:id="rId25"/>
    </p:embeddedFont>
    <p:embeddedFont>
      <p:font typeface="TT Firs Neue Bold" panose="020B0604020202020204" charset="0"/>
      <p:regular r:id="rId26"/>
      <p:bold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439" autoAdjust="0"/>
    <p:restoredTop sz="94550" autoAdjust="0"/>
  </p:normalViewPr>
  <p:slideViewPr>
    <p:cSldViewPr>
      <p:cViewPr>
        <p:scale>
          <a:sx n="36" d="100"/>
          <a:sy n="36" d="100"/>
        </p:scale>
        <p:origin x="940" y="1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6.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font" Target="fonts/font14.fntdata"/><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verage Ackerson (2437754)" userId="71cfeaf0-7464-46e5-8e7d-8419a082dfcf" providerId="ADAL" clId="{46AE93CB-1B0A-4BE1-99CD-3974180CFC58}"/>
    <pc:docChg chg="modSld">
      <pc:chgData name="Saverage Ackerson (2437754)" userId="71cfeaf0-7464-46e5-8e7d-8419a082dfcf" providerId="ADAL" clId="{46AE93CB-1B0A-4BE1-99CD-3974180CFC58}" dt="2026-03-13T12:16:08.500" v="2" actId="14100"/>
      <pc:docMkLst>
        <pc:docMk/>
      </pc:docMkLst>
      <pc:sldChg chg="modSp mod">
        <pc:chgData name="Saverage Ackerson (2437754)" userId="71cfeaf0-7464-46e5-8e7d-8419a082dfcf" providerId="ADAL" clId="{46AE93CB-1B0A-4BE1-99CD-3974180CFC58}" dt="2026-03-13T12:16:08.500" v="2" actId="14100"/>
        <pc:sldMkLst>
          <pc:docMk/>
          <pc:sldMk cId="0" sldId="258"/>
        </pc:sldMkLst>
        <pc:spChg chg="mod">
          <ac:chgData name="Saverage Ackerson (2437754)" userId="71cfeaf0-7464-46e5-8e7d-8419a082dfcf" providerId="ADAL" clId="{46AE93CB-1B0A-4BE1-99CD-3974180CFC58}" dt="2026-03-13T12:16:08.500" v="2" actId="14100"/>
          <ac:spMkLst>
            <pc:docMk/>
            <pc:sldMk cId="0" sldId="258"/>
            <ac:spMk id="13" creationId="{00000000-0000-0000-0000-000000000000}"/>
          </ac:spMkLst>
        </pc:spChg>
      </pc:sldChg>
      <pc:sldChg chg="modSp mod">
        <pc:chgData name="Saverage Ackerson (2437754)" userId="71cfeaf0-7464-46e5-8e7d-8419a082dfcf" providerId="ADAL" clId="{46AE93CB-1B0A-4BE1-99CD-3974180CFC58}" dt="2026-03-12T16:16:40.622" v="1" actId="1076"/>
        <pc:sldMkLst>
          <pc:docMk/>
          <pc:sldMk cId="0" sldId="264"/>
        </pc:sldMkLst>
        <pc:grpChg chg="mod">
          <ac:chgData name="Saverage Ackerson (2437754)" userId="71cfeaf0-7464-46e5-8e7d-8419a082dfcf" providerId="ADAL" clId="{46AE93CB-1B0A-4BE1-99CD-3974180CFC58}" dt="2026-03-12T16:16:40.622" v="1" actId="1076"/>
          <ac:grpSpMkLst>
            <pc:docMk/>
            <pc:sldMk cId="0" sldId="264"/>
            <ac:grpSpMk id="6" creationId="{00000000-0000-0000-0000-000000000000}"/>
          </ac:grpSpMkLst>
        </pc:gr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7D2F28-F34D-4799-AE48-A40E3D25D489}" type="datetimeFigureOut">
              <a:rPr lang="en-US" smtClean="0"/>
              <a:t>3/12/2026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E874C5-697B-48B8-9A18-FC4D5018A1D7}" type="slidenum">
              <a:rPr lang="en-US" smtClean="0"/>
              <a:t>‹#›</a:t>
            </a:fld>
            <a:endParaRPr lang="en-US"/>
          </a:p>
        </p:txBody>
      </p:sp>
    </p:spTree>
    <p:extLst>
      <p:ext uri="{BB962C8B-B14F-4D97-AF65-F5344CB8AC3E}">
        <p14:creationId xmlns:p14="http://schemas.microsoft.com/office/powerpoint/2010/main" val="2337351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Good morning, everyone. My name is </a:t>
            </a:r>
            <a:r>
              <a:rPr lang="en-US" sz="1200" dirty="0" err="1">
                <a:latin typeface="Aptos" panose="020B0004020202020204" pitchFamily="34" charset="0"/>
              </a:rPr>
              <a:t>Savarage</a:t>
            </a:r>
            <a:r>
              <a:rPr lang="en-US" sz="1200" dirty="0">
                <a:latin typeface="Aptos" panose="020B0004020202020204" pitchFamily="34" charset="0"/>
              </a:rPr>
              <a:t> Ackerson, </a:t>
            </a:r>
            <a:r>
              <a:rPr lang="en-US" dirty="0"/>
              <a:t>and today I am presenting the business proposal on </a:t>
            </a:r>
            <a:r>
              <a:rPr lang="en-US" dirty="0" err="1"/>
              <a:t>HavenDecor</a:t>
            </a:r>
            <a:r>
              <a:rPr lang="en-US" dirty="0"/>
              <a:t> Ltd This presentation describes our vision of a new entrant into the home interiors market one which will bridge the gap between minimalist design and traditional handcrafted art. Over the next five minutes, I will take you through what our concept is, our strategic advantages, and the $100 million or so cash roadmap we need to get this venture off the ground.</a:t>
            </a:r>
          </a:p>
        </p:txBody>
      </p:sp>
      <p:sp>
        <p:nvSpPr>
          <p:cNvPr id="4" name="Slide Number Placeholder 3"/>
          <p:cNvSpPr>
            <a:spLocks noGrp="1"/>
          </p:cNvSpPr>
          <p:nvPr>
            <p:ph type="sldNum" sz="quarter" idx="5"/>
          </p:nvPr>
        </p:nvSpPr>
        <p:spPr/>
        <p:txBody>
          <a:bodyPr/>
          <a:lstStyle/>
          <a:p>
            <a:fld id="{66E874C5-697B-48B8-9A18-FC4D5018A1D7}" type="slidenum">
              <a:rPr lang="en-US" smtClean="0"/>
              <a:t>1</a:t>
            </a:fld>
            <a:endParaRPr lang="en-US"/>
          </a:p>
        </p:txBody>
      </p:sp>
    </p:spTree>
    <p:extLst>
      <p:ext uri="{BB962C8B-B14F-4D97-AF65-F5344CB8AC3E}">
        <p14:creationId xmlns:p14="http://schemas.microsoft.com/office/powerpoint/2010/main" val="39017849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85B70-65AD-C098-B58F-40EE830514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AF454A-4B7E-39D2-CBD0-BB46DDD244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EC1694-3FB2-1178-F1B6-DD904E75F7DE}"/>
              </a:ext>
            </a:extLst>
          </p:cNvPr>
          <p:cNvSpPr>
            <a:spLocks noGrp="1"/>
          </p:cNvSpPr>
          <p:nvPr>
            <p:ph type="body" idx="1"/>
          </p:nvPr>
        </p:nvSpPr>
        <p:spPr/>
        <p:txBody>
          <a:bodyPr/>
          <a:lstStyle/>
          <a:p>
            <a:r>
              <a:rPr lang="en-US" dirty="0"/>
              <a:t>This is a slide shows the  table of contents of the whole presentation.</a:t>
            </a:r>
          </a:p>
        </p:txBody>
      </p:sp>
      <p:sp>
        <p:nvSpPr>
          <p:cNvPr id="4" name="Slide Number Placeholder 3">
            <a:extLst>
              <a:ext uri="{FF2B5EF4-FFF2-40B4-BE49-F238E27FC236}">
                <a16:creationId xmlns:a16="http://schemas.microsoft.com/office/drawing/2014/main" id="{46562F83-7FE8-1794-57E1-2F3E289730E7}"/>
              </a:ext>
            </a:extLst>
          </p:cNvPr>
          <p:cNvSpPr>
            <a:spLocks noGrp="1"/>
          </p:cNvSpPr>
          <p:nvPr>
            <p:ph type="sldNum" sz="quarter" idx="5"/>
          </p:nvPr>
        </p:nvSpPr>
        <p:spPr/>
        <p:txBody>
          <a:bodyPr/>
          <a:lstStyle/>
          <a:p>
            <a:fld id="{66E874C5-697B-48B8-9A18-FC4D5018A1D7}" type="slidenum">
              <a:rPr lang="en-US" smtClean="0"/>
              <a:t>2</a:t>
            </a:fld>
            <a:endParaRPr lang="en-US"/>
          </a:p>
        </p:txBody>
      </p:sp>
    </p:spTree>
    <p:extLst>
      <p:ext uri="{BB962C8B-B14F-4D97-AF65-F5344CB8AC3E}">
        <p14:creationId xmlns:p14="http://schemas.microsoft.com/office/powerpoint/2010/main" val="13077687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begin with who we are. </a:t>
            </a:r>
            <a:r>
              <a:rPr lang="en-US" dirty="0" err="1"/>
              <a:t>HavenDecor</a:t>
            </a:r>
            <a:r>
              <a:rPr lang="en-US" dirty="0"/>
              <a:t> is operated on the basis of "Conscious Comfort". We are an online-first brand with a very specific mission: to </a:t>
            </a:r>
            <a:r>
              <a:rPr lang="en-US" dirty="0" err="1"/>
              <a:t>democratise</a:t>
            </a:r>
            <a:r>
              <a:rPr lang="en-US" dirty="0"/>
              <a:t> luxury sustainability. Traditionally, ethically sourced homeware comes with a hefty price tag which is alienating for the average buyer. We wish to solve this by getting the produce straight from the artisan cooperatives, ensuring honest pay for the creators, while keeping our retail prices reasonable (Shaw, 2019). Our first product range is based on sustainable essentials such as organic cotton textiles, recycled rugs, and hand-woven bamboo lighting. These products are addressing a growing market segment that wants to </a:t>
            </a:r>
            <a:r>
              <a:rPr lang="en-US" dirty="0" err="1"/>
              <a:t>minimise</a:t>
            </a:r>
            <a:r>
              <a:rPr lang="en-US" dirty="0"/>
              <a:t> the impact of their consumption on the environment, without throwing aesthetics out the window (</a:t>
            </a:r>
            <a:r>
              <a:rPr lang="en-US" dirty="0" err="1"/>
              <a:t>Niinimaki</a:t>
            </a:r>
            <a:r>
              <a:rPr lang="en-US" dirty="0"/>
              <a:t> et al., 2020).</a:t>
            </a:r>
          </a:p>
        </p:txBody>
      </p:sp>
      <p:sp>
        <p:nvSpPr>
          <p:cNvPr id="4" name="Slide Number Placeholder 3"/>
          <p:cNvSpPr>
            <a:spLocks noGrp="1"/>
          </p:cNvSpPr>
          <p:nvPr>
            <p:ph type="sldNum" sz="quarter" idx="5"/>
          </p:nvPr>
        </p:nvSpPr>
        <p:spPr/>
        <p:txBody>
          <a:bodyPr/>
          <a:lstStyle/>
          <a:p>
            <a:fld id="{66E874C5-697B-48B8-9A18-FC4D5018A1D7}" type="slidenum">
              <a:rPr lang="en-US" smtClean="0"/>
              <a:t>3</a:t>
            </a:fld>
            <a:endParaRPr lang="en-US"/>
          </a:p>
        </p:txBody>
      </p:sp>
    </p:spTree>
    <p:extLst>
      <p:ext uri="{BB962C8B-B14F-4D97-AF65-F5344CB8AC3E}">
        <p14:creationId xmlns:p14="http://schemas.microsoft.com/office/powerpoint/2010/main" val="13941638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Moving to what makes us different in the market. First of all, we provide </a:t>
            </a:r>
            <a:r>
              <a:rPr lang="en-US" dirty="0" err="1"/>
              <a:t>storey</a:t>
            </a:r>
            <a:r>
              <a:rPr lang="en-US" dirty="0"/>
              <a:t>-driven products. Unlike mass-market goods, all of the goods connect the consumer to the artisan, adding value in terms of emotion and brand loyalty through narrative marketing (Lundqvist et al., 2013). Secondly, we are trying to tackle the main pain point of online furniture shopping, uncertainty, by introducing AR-driven tools. This technology delivers the capacity for customers to see a product in their own living spaces and this has been shown to be a significant factor in reducing return rates (Heller et al., 2016). Finally our direct-sourcing model gives us a unique price advantage and can time period price our goods about 30% less than high end sustainable assailants.</a:t>
            </a:r>
          </a:p>
        </p:txBody>
      </p:sp>
      <p:sp>
        <p:nvSpPr>
          <p:cNvPr id="4" name="Slide Number Placeholder 3"/>
          <p:cNvSpPr>
            <a:spLocks noGrp="1"/>
          </p:cNvSpPr>
          <p:nvPr>
            <p:ph type="sldNum" sz="quarter" idx="5"/>
          </p:nvPr>
        </p:nvSpPr>
        <p:spPr/>
        <p:txBody>
          <a:bodyPr/>
          <a:lstStyle/>
          <a:p>
            <a:fld id="{66E874C5-697B-48B8-9A18-FC4D5018A1D7}" type="slidenum">
              <a:rPr lang="en-US" smtClean="0"/>
              <a:t>4</a:t>
            </a:fld>
            <a:endParaRPr lang="en-US"/>
          </a:p>
        </p:txBody>
      </p:sp>
    </p:spTree>
    <p:extLst>
      <p:ext uri="{BB962C8B-B14F-4D97-AF65-F5344CB8AC3E}">
        <p14:creationId xmlns:p14="http://schemas.microsoft.com/office/powerpoint/2010/main" val="26508080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Aft>
                <a:spcPts val="800"/>
              </a:spcAft>
            </a:pPr>
            <a:r>
              <a:rPr lang="en-US" sz="1800" kern="100" dirty="0">
                <a:effectLst/>
                <a:latin typeface="Arial" panose="020B0604020202020204" pitchFamily="34" charset="0"/>
                <a:ea typeface="Calibri" panose="020F0502020204030204" pitchFamily="34" charset="0"/>
                <a:cs typeface="Times New Roman" panose="02020603050405020304" pitchFamily="18" charset="0"/>
              </a:rPr>
              <a:t>To implement this vision, we have set up the Private Limited Company form of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organisation</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This format offers the required liability protection for shareholders and now you have the ability to invest on scale. As Chief Executive Officer (CEO), I will be responsible for leading the vision and artisan partnerships. We have brought in a Chief Operating Officer (COO) to manage the complexity of the logistics and quality control and a Chief Marketing Officer (CMO) to lead customer acquisition. </a:t>
            </a:r>
            <a:r>
              <a:rPr lang="en-US" sz="1800" kern="100">
                <a:effectLst/>
                <a:latin typeface="Arial" panose="020B0604020202020204" pitchFamily="34" charset="0"/>
                <a:ea typeface="Calibri" panose="020F0502020204030204" pitchFamily="34" charset="0"/>
                <a:cs typeface="Times New Roman" panose="02020603050405020304" pitchFamily="18" charset="0"/>
              </a:rPr>
              <a:t>To stay lean on the startup methodology and keep down the fixed cost, we have chosen to outsource the role of Chief Technology Officer (CTO) to take care of our ecommerce platforms at the outset (Blank, 2013).</a:t>
            </a:r>
            <a:endParaRPr lang="en-US" sz="1800" kern="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6E874C5-697B-48B8-9A18-FC4D5018A1D7}" type="slidenum">
              <a:rPr lang="en-US" smtClean="0"/>
              <a:t>5</a:t>
            </a:fld>
            <a:endParaRPr lang="en-US"/>
          </a:p>
        </p:txBody>
      </p:sp>
    </p:spTree>
    <p:extLst>
      <p:ext uri="{BB962C8B-B14F-4D97-AF65-F5344CB8AC3E}">
        <p14:creationId xmlns:p14="http://schemas.microsoft.com/office/powerpoint/2010/main" val="26143487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Our timing for entry is supported by important factors from outside the industry. Socially, we are seeing 'Conscious Consumerism' on the rise. Younger generations, especially Gen Z and Millennials, are focusing on buying from companies with which they share their ethical values (Francis and Hoefel, 2018). Technologically, the move to working from home has transformed homes into multi-purpose spaces, causing people to desire aesthetic upgrades. We are taking advantage economically of the "Lipstick Effect." Research from MacDonald and Dildar (2020) shows that during inflationary periods, consumers still purchase relatively luxurious items they can afford - such as cushions or vases - to make themselves feel better, while waiting to make big-ticket items purchases such as a property or car.</a:t>
            </a:r>
          </a:p>
        </p:txBody>
      </p:sp>
      <p:sp>
        <p:nvSpPr>
          <p:cNvPr id="4" name="Slide Number Placeholder 3"/>
          <p:cNvSpPr>
            <a:spLocks noGrp="1"/>
          </p:cNvSpPr>
          <p:nvPr>
            <p:ph type="sldNum" sz="quarter" idx="5"/>
          </p:nvPr>
        </p:nvSpPr>
        <p:spPr/>
        <p:txBody>
          <a:bodyPr/>
          <a:lstStyle/>
          <a:p>
            <a:fld id="{66E874C5-697B-48B8-9A18-FC4D5018A1D7}" type="slidenum">
              <a:rPr lang="en-US" smtClean="0"/>
              <a:t>6</a:t>
            </a:fld>
            <a:endParaRPr lang="en-US"/>
          </a:p>
        </p:txBody>
      </p:sp>
    </p:spTree>
    <p:extLst>
      <p:ext uri="{BB962C8B-B14F-4D97-AF65-F5344CB8AC3E}">
        <p14:creationId xmlns:p14="http://schemas.microsoft.com/office/powerpoint/2010/main" val="26275484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Our marketing strategy is a digital-first marketing. Instagram and Pinterest will act as our main discovery engines - that will be used not only for brand awareness but as sales channels via "shoppable posts" that eliminate friction between discovery and purchase (Nummelin, 2015). We will work with micro-influencers within the interior design space that have a highly engaged audience. For retention we will launch "The Haven Journal", the content blog that provides style tips as well as material education. We will also have an automated email marketing including a "Welcome Series" which uses a discount as a sales promotion to new subscribers, as this is a tried and tested tactic to boost initial conversion rates (Chaffey and Ellis-Chadwick, 2019).</a:t>
            </a:r>
          </a:p>
        </p:txBody>
      </p:sp>
      <p:sp>
        <p:nvSpPr>
          <p:cNvPr id="4" name="Slide Number Placeholder 3"/>
          <p:cNvSpPr>
            <a:spLocks noGrp="1"/>
          </p:cNvSpPr>
          <p:nvPr>
            <p:ph type="sldNum" sz="quarter" idx="5"/>
          </p:nvPr>
        </p:nvSpPr>
        <p:spPr/>
        <p:txBody>
          <a:bodyPr/>
          <a:lstStyle/>
          <a:p>
            <a:fld id="{66E874C5-697B-48B8-9A18-FC4D5018A1D7}" type="slidenum">
              <a:rPr lang="en-US" smtClean="0"/>
              <a:t>7</a:t>
            </a:fld>
            <a:endParaRPr lang="en-US"/>
          </a:p>
        </p:txBody>
      </p:sp>
    </p:spTree>
    <p:extLst>
      <p:ext uri="{BB962C8B-B14F-4D97-AF65-F5344CB8AC3E}">
        <p14:creationId xmlns:p14="http://schemas.microsoft.com/office/powerpoint/2010/main" val="19289804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Last, having a look at the financials. To start </a:t>
            </a:r>
            <a:r>
              <a:rPr lang="en-US" dirty="0" err="1"/>
              <a:t>HavenDecor</a:t>
            </a:r>
            <a:r>
              <a:rPr lang="en-US" dirty="0"/>
              <a:t>, we need total seed capital of 150,000 British pounds. We have secured 20% (£30,000) (in form of founder contributions) to prove commitment. We are looking to the Angel Investors for a £70,000 via Seed Enterprise Investment Scheme (SEIS), which provides tax reliefs to reduce the risk to the investor (HMRC, 2023). The remaining £50,000 is covered by a government-backed Start-Up Loan. This capital is spent mostly on buying inventory (£60,000), so that we meet demand and then platform development and a good marketing campaign to get off the ground.</a:t>
            </a:r>
          </a:p>
        </p:txBody>
      </p:sp>
      <p:sp>
        <p:nvSpPr>
          <p:cNvPr id="4" name="Slide Number Placeholder 3"/>
          <p:cNvSpPr>
            <a:spLocks noGrp="1"/>
          </p:cNvSpPr>
          <p:nvPr>
            <p:ph type="sldNum" sz="quarter" idx="5"/>
          </p:nvPr>
        </p:nvSpPr>
        <p:spPr/>
        <p:txBody>
          <a:bodyPr/>
          <a:lstStyle/>
          <a:p>
            <a:fld id="{66E874C5-697B-48B8-9A18-FC4D5018A1D7}" type="slidenum">
              <a:rPr lang="en-US" smtClean="0"/>
              <a:t>8</a:t>
            </a:fld>
            <a:endParaRPr lang="en-US"/>
          </a:p>
        </p:txBody>
      </p:sp>
    </p:spTree>
    <p:extLst>
      <p:ext uri="{BB962C8B-B14F-4D97-AF65-F5344CB8AC3E}">
        <p14:creationId xmlns:p14="http://schemas.microsoft.com/office/powerpoint/2010/main" val="15539964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have strategically allocated our £150,000 seed capital to have priority growth and stability. The largest portion, £60,000, is used for stock purchase before any stock decline occurs while the £30,000 is used for an aggressive launch marketing campaign for immediate traffic (Author). We are investing £25,000 in an e-commerce platform with high-tech that has AR to guarantee high conversion rates and the other remaining money guarantee important logistics, legal frameworks and the important contingency amount of £15,000 to cushion the risk of international supply chain volatility (Author).</a:t>
            </a:r>
          </a:p>
        </p:txBody>
      </p:sp>
      <p:sp>
        <p:nvSpPr>
          <p:cNvPr id="4" name="Slide Number Placeholder 3"/>
          <p:cNvSpPr>
            <a:spLocks noGrp="1"/>
          </p:cNvSpPr>
          <p:nvPr>
            <p:ph type="sldNum" sz="quarter" idx="5"/>
          </p:nvPr>
        </p:nvSpPr>
        <p:spPr/>
        <p:txBody>
          <a:bodyPr/>
          <a:lstStyle/>
          <a:p>
            <a:fld id="{66E874C5-697B-48B8-9A18-FC4D5018A1D7}" type="slidenum">
              <a:rPr lang="en-US" smtClean="0"/>
              <a:t>9</a:t>
            </a:fld>
            <a:endParaRPr lang="en-US"/>
          </a:p>
        </p:txBody>
      </p:sp>
    </p:spTree>
    <p:extLst>
      <p:ext uri="{BB962C8B-B14F-4D97-AF65-F5344CB8AC3E}">
        <p14:creationId xmlns:p14="http://schemas.microsoft.com/office/powerpoint/2010/main" val="2669249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 slide that appears in the academic and industrial sources that were used to back up this business plan.</a:t>
            </a:r>
          </a:p>
        </p:txBody>
      </p:sp>
      <p:sp>
        <p:nvSpPr>
          <p:cNvPr id="4" name="Slide Number Placeholder 3"/>
          <p:cNvSpPr>
            <a:spLocks noGrp="1"/>
          </p:cNvSpPr>
          <p:nvPr>
            <p:ph type="sldNum" sz="quarter" idx="5"/>
          </p:nvPr>
        </p:nvSpPr>
        <p:spPr/>
        <p:txBody>
          <a:bodyPr/>
          <a:lstStyle/>
          <a:p>
            <a:fld id="{66E874C5-697B-48B8-9A18-FC4D5018A1D7}" type="slidenum">
              <a:rPr lang="en-US" smtClean="0"/>
              <a:t>10</a:t>
            </a:fld>
            <a:endParaRPr lang="en-US"/>
          </a:p>
        </p:txBody>
      </p:sp>
    </p:spTree>
    <p:extLst>
      <p:ext uri="{BB962C8B-B14F-4D97-AF65-F5344CB8AC3E}">
        <p14:creationId xmlns:p14="http://schemas.microsoft.com/office/powerpoint/2010/main" val="33853844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Thank you for the time and attention. I truly believe </a:t>
            </a:r>
            <a:r>
              <a:rPr lang="en-US" dirty="0" err="1"/>
              <a:t>HavenDecor</a:t>
            </a:r>
            <a:r>
              <a:rPr lang="en-US" dirty="0"/>
              <a:t> is in a position to capture the hearts of the conscious consumer and I am happy to take questions you may have.</a:t>
            </a:r>
          </a:p>
        </p:txBody>
      </p:sp>
      <p:sp>
        <p:nvSpPr>
          <p:cNvPr id="4" name="Slide Number Placeholder 3"/>
          <p:cNvSpPr>
            <a:spLocks noGrp="1"/>
          </p:cNvSpPr>
          <p:nvPr>
            <p:ph type="sldNum" sz="quarter" idx="5"/>
          </p:nvPr>
        </p:nvSpPr>
        <p:spPr/>
        <p:txBody>
          <a:bodyPr/>
          <a:lstStyle/>
          <a:p>
            <a:fld id="{66E874C5-697B-48B8-9A18-FC4D5018A1D7}" type="slidenum">
              <a:rPr lang="en-US" smtClean="0"/>
              <a:t>11</a:t>
            </a:fld>
            <a:endParaRPr lang="en-US"/>
          </a:p>
        </p:txBody>
      </p:sp>
    </p:spTree>
    <p:extLst>
      <p:ext uri="{BB962C8B-B14F-4D97-AF65-F5344CB8AC3E}">
        <p14:creationId xmlns:p14="http://schemas.microsoft.com/office/powerpoint/2010/main" val="1482973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3/12/2026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sv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sv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1.sv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4.svg"/><Relationship Id="rId3" Type="http://schemas.openxmlformats.org/officeDocument/2006/relationships/image" Target="../media/image18.jpeg"/><Relationship Id="rId7" Type="http://schemas.openxmlformats.org/officeDocument/2006/relationships/image" Target="../media/image5.svg"/><Relationship Id="rId12" Type="http://schemas.openxmlformats.org/officeDocument/2006/relationships/image" Target="../media/image23.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7.svg"/><Relationship Id="rId5" Type="http://schemas.openxmlformats.org/officeDocument/2006/relationships/image" Target="../media/image20.svg"/><Relationship Id="rId10" Type="http://schemas.openxmlformats.org/officeDocument/2006/relationships/image" Target="../media/image6.png"/><Relationship Id="rId4" Type="http://schemas.openxmlformats.org/officeDocument/2006/relationships/image" Target="../media/image19.png"/><Relationship Id="rId9" Type="http://schemas.openxmlformats.org/officeDocument/2006/relationships/image" Target="../media/image22.svg"/></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25.png"/><Relationship Id="rId7" Type="http://schemas.openxmlformats.org/officeDocument/2006/relationships/image" Target="../media/image29.sv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jpeg"/><Relationship Id="rId4" Type="http://schemas.openxmlformats.org/officeDocument/2006/relationships/image" Target="../media/image26.svg"/><Relationship Id="rId9" Type="http://schemas.openxmlformats.org/officeDocument/2006/relationships/image" Target="../media/image13.svg"/></Relationships>
</file>

<file path=ppt/slides/_rels/slide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9.png"/><Relationship Id="rId7" Type="http://schemas.openxmlformats.org/officeDocument/2006/relationships/image" Target="../media/image4.png"/><Relationship Id="rId12" Type="http://schemas.openxmlformats.org/officeDocument/2006/relationships/hyperlink" Target="https://tawasulforum.org/article/digital-marketing/%D9%83%D9%84-%D9%85%D8%A7-%D8%AA%D8%B1%D9%8A%D8%AF-%D9%85%D8%B9%D8%B1%D9%81%D8%AA%D9%87-%D8%B9%D9%86-%D8%A7%D9%84%D8%AA%D8%B3%D9%88%D9%8A%D9%82-%D8%A7%D9%84%D8%A5%D9%84%D9%83%D8%AA%D8%B1%D9%88%D9%86/" TargetMode="Externa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31.svg"/><Relationship Id="rId11" Type="http://schemas.openxmlformats.org/officeDocument/2006/relationships/image" Target="../media/image32.png"/><Relationship Id="rId5" Type="http://schemas.openxmlformats.org/officeDocument/2006/relationships/image" Target="../media/image30.png"/><Relationship Id="rId10" Type="http://schemas.openxmlformats.org/officeDocument/2006/relationships/image" Target="../media/image24.svg"/><Relationship Id="rId4" Type="http://schemas.openxmlformats.org/officeDocument/2006/relationships/image" Target="../media/image20.svg"/><Relationship Id="rId9" Type="http://schemas.openxmlformats.org/officeDocument/2006/relationships/image" Target="../media/image23.png"/></Relationships>
</file>

<file path=ppt/slides/_rels/slide8.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3.jpeg"/><Relationship Id="rId7" Type="http://schemas.openxmlformats.org/officeDocument/2006/relationships/image" Target="../media/image29.sv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35.svg"/><Relationship Id="rId4" Type="http://schemas.openxmlformats.org/officeDocument/2006/relationships/image" Target="../media/image34.png"/><Relationship Id="rId9" Type="http://schemas.openxmlformats.org/officeDocument/2006/relationships/image" Target="../media/image37.svg"/></Relationships>
</file>

<file path=ppt/slides/_rels/slide9.xml.rels><?xml version="1.0" encoding="UTF-8" standalone="yes"?>
<Relationships xmlns="http://schemas.openxmlformats.org/package/2006/relationships"><Relationship Id="rId3" Type="http://schemas.openxmlformats.org/officeDocument/2006/relationships/image" Target="../media/image38.jpeg"/><Relationship Id="rId7" Type="http://schemas.openxmlformats.org/officeDocument/2006/relationships/image" Target="../media/image42.sv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svg"/><Relationship Id="rId4" Type="http://schemas.openxmlformats.org/officeDocument/2006/relationships/image" Target="../media/image39.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8.png"/><Relationship Id="rId7" Type="http://schemas.openxmlformats.org/officeDocument/2006/relationships/image" Target="../media/image45.sv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44.png"/><Relationship Id="rId11" Type="http://schemas.openxmlformats.org/officeDocument/2006/relationships/image" Target="../media/image13.svg"/><Relationship Id="rId5" Type="http://schemas.openxmlformats.org/officeDocument/2006/relationships/image" Target="../media/image43.jpeg"/><Relationship Id="rId10" Type="http://schemas.openxmlformats.org/officeDocument/2006/relationships/image" Target="../media/image12.png"/><Relationship Id="rId4" Type="http://schemas.openxmlformats.org/officeDocument/2006/relationships/image" Target="../media/image9.svg"/><Relationship Id="rId9" Type="http://schemas.openxmlformats.org/officeDocument/2006/relationships/image" Target="../media/image4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8783559" y="-242699"/>
            <a:ext cx="14015464" cy="10772398"/>
            <a:chOff x="0" y="0"/>
            <a:chExt cx="812800" cy="624725"/>
          </a:xfrm>
        </p:grpSpPr>
        <p:sp>
          <p:nvSpPr>
            <p:cNvPr id="3" name="Freeform 3"/>
            <p:cNvSpPr/>
            <p:nvPr/>
          </p:nvSpPr>
          <p:spPr>
            <a:xfrm>
              <a:off x="0" y="0"/>
              <a:ext cx="812800" cy="624725"/>
            </a:xfrm>
            <a:custGeom>
              <a:avLst/>
              <a:gdLst/>
              <a:ahLst/>
              <a:cxnLst/>
              <a:rect l="l" t="t" r="r" b="b"/>
              <a:pathLst>
                <a:path w="812800" h="624725">
                  <a:moveTo>
                    <a:pt x="203200" y="0"/>
                  </a:moveTo>
                  <a:lnTo>
                    <a:pt x="609600" y="0"/>
                  </a:lnTo>
                  <a:lnTo>
                    <a:pt x="812800" y="624725"/>
                  </a:lnTo>
                  <a:lnTo>
                    <a:pt x="0" y="624725"/>
                  </a:lnTo>
                  <a:lnTo>
                    <a:pt x="203200" y="0"/>
                  </a:lnTo>
                  <a:close/>
                </a:path>
              </a:pathLst>
            </a:custGeom>
            <a:solidFill>
              <a:srgbClr val="545454"/>
            </a:solidFill>
          </p:spPr>
          <p:txBody>
            <a:bodyPr/>
            <a:lstStyle/>
            <a:p>
              <a:endParaRPr lang="en-US"/>
            </a:p>
          </p:txBody>
        </p:sp>
        <p:sp>
          <p:nvSpPr>
            <p:cNvPr id="4" name="TextBox 4"/>
            <p:cNvSpPr txBox="1"/>
            <p:nvPr/>
          </p:nvSpPr>
          <p:spPr>
            <a:xfrm>
              <a:off x="127000" y="-47625"/>
              <a:ext cx="558800" cy="672350"/>
            </a:xfrm>
            <a:prstGeom prst="rect">
              <a:avLst/>
            </a:prstGeom>
          </p:spPr>
          <p:txBody>
            <a:bodyPr lIns="50800" tIns="50800" rIns="50800" bIns="50800" rtlCol="0" anchor="ctr"/>
            <a:lstStyle/>
            <a:p>
              <a:pPr algn="ctr">
                <a:lnSpc>
                  <a:spcPts val="2800"/>
                </a:lnSpc>
              </a:pPr>
              <a:endParaRPr/>
            </a:p>
          </p:txBody>
        </p:sp>
      </p:grpSp>
      <p:grpSp>
        <p:nvGrpSpPr>
          <p:cNvPr id="5" name="Group 5"/>
          <p:cNvGrpSpPr/>
          <p:nvPr/>
        </p:nvGrpSpPr>
        <p:grpSpPr>
          <a:xfrm>
            <a:off x="10973475" y="2317395"/>
            <a:ext cx="6587083" cy="5652210"/>
            <a:chOff x="0" y="0"/>
            <a:chExt cx="6269228" cy="5379466"/>
          </a:xfrm>
        </p:grpSpPr>
        <p:sp>
          <p:nvSpPr>
            <p:cNvPr id="6" name="Freeform 6"/>
            <p:cNvSpPr/>
            <p:nvPr/>
          </p:nvSpPr>
          <p:spPr>
            <a:xfrm>
              <a:off x="12" y="76"/>
              <a:ext cx="6269216" cy="5379390"/>
            </a:xfrm>
            <a:custGeom>
              <a:avLst/>
              <a:gdLst/>
              <a:ahLst/>
              <a:cxnLst/>
              <a:rect l="l" t="t" r="r" b="b"/>
              <a:pathLst>
                <a:path w="6269216" h="5379390">
                  <a:moveTo>
                    <a:pt x="5977116" y="5379390"/>
                  </a:moveTo>
                  <a:cubicBezTo>
                    <a:pt x="6137771" y="5379390"/>
                    <a:pt x="6269216" y="5247945"/>
                    <a:pt x="6269216" y="5087290"/>
                  </a:cubicBezTo>
                  <a:lnTo>
                    <a:pt x="6269216" y="237922"/>
                  </a:lnTo>
                  <a:cubicBezTo>
                    <a:pt x="6269216" y="77267"/>
                    <a:pt x="6140565" y="-27000"/>
                    <a:pt x="5983466" y="6147"/>
                  </a:cubicBezTo>
                  <a:lnTo>
                    <a:pt x="204966" y="1224966"/>
                  </a:lnTo>
                  <a:cubicBezTo>
                    <a:pt x="47740" y="1258113"/>
                    <a:pt x="-37350" y="1409243"/>
                    <a:pt x="15863" y="1560881"/>
                  </a:cubicBezTo>
                  <a:lnTo>
                    <a:pt x="1258431" y="5103673"/>
                  </a:lnTo>
                  <a:cubicBezTo>
                    <a:pt x="1311644" y="5255311"/>
                    <a:pt x="1486523" y="5379263"/>
                    <a:pt x="1647178" y="5379263"/>
                  </a:cubicBezTo>
                  <a:lnTo>
                    <a:pt x="5977116" y="5379390"/>
                  </a:lnTo>
                  <a:close/>
                </a:path>
              </a:pathLst>
            </a:custGeom>
            <a:blipFill>
              <a:blip r:embed="rId3"/>
              <a:stretch>
                <a:fillRect l="-7273" r="-7273"/>
              </a:stretch>
            </a:blipFill>
          </p:spPr>
          <p:txBody>
            <a:bodyPr/>
            <a:lstStyle/>
            <a:p>
              <a:endParaRPr lang="en-US"/>
            </a:p>
          </p:txBody>
        </p:sp>
      </p:grpSp>
      <p:sp>
        <p:nvSpPr>
          <p:cNvPr id="10" name="TextBox 10"/>
          <p:cNvSpPr txBox="1"/>
          <p:nvPr/>
        </p:nvSpPr>
        <p:spPr>
          <a:xfrm>
            <a:off x="517446" y="1926604"/>
            <a:ext cx="10286999" cy="872034"/>
          </a:xfrm>
          <a:prstGeom prst="rect">
            <a:avLst/>
          </a:prstGeom>
        </p:spPr>
        <p:txBody>
          <a:bodyPr wrap="square" lIns="0" tIns="0" rIns="0" bIns="0" rtlCol="0" anchor="t">
            <a:spAutoFit/>
          </a:bodyPr>
          <a:lstStyle/>
          <a:p>
            <a:pPr algn="l">
              <a:lnSpc>
                <a:spcPts val="6800"/>
              </a:lnSpc>
            </a:pPr>
            <a:r>
              <a:rPr lang="en-US" sz="6800" spc="-374" dirty="0">
                <a:solidFill>
                  <a:srgbClr val="545454"/>
                </a:solidFill>
                <a:latin typeface="Heading Now 71-78"/>
                <a:ea typeface="Heading Now 71-78"/>
                <a:cs typeface="Heading Now 71-78"/>
                <a:sym typeface="Heading Now 71-78"/>
              </a:rPr>
              <a:t>Business Plan Proposal </a:t>
            </a:r>
          </a:p>
        </p:txBody>
      </p:sp>
      <p:sp>
        <p:nvSpPr>
          <p:cNvPr id="13" name="TextBox 13"/>
          <p:cNvSpPr txBox="1"/>
          <p:nvPr/>
        </p:nvSpPr>
        <p:spPr>
          <a:xfrm>
            <a:off x="517446" y="3175086"/>
            <a:ext cx="10683953" cy="2246128"/>
          </a:xfrm>
          <a:prstGeom prst="rect">
            <a:avLst/>
          </a:prstGeom>
        </p:spPr>
        <p:txBody>
          <a:bodyPr wrap="square" lIns="0" tIns="0" rIns="0" bIns="0" rtlCol="0" anchor="t">
            <a:spAutoFit/>
          </a:bodyPr>
          <a:lstStyle/>
          <a:p>
            <a:pPr lvl="0" algn="just" eaLnBrk="0" fontAlgn="base" hangingPunct="0">
              <a:lnSpc>
                <a:spcPct val="150000"/>
              </a:lnSpc>
              <a:spcBef>
                <a:spcPct val="0"/>
              </a:spcBef>
              <a:spcAft>
                <a:spcPct val="0"/>
              </a:spcAft>
            </a:pPr>
            <a:r>
              <a:rPr lang="en-US" altLang="en-US" sz="2400" b="1" dirty="0" err="1">
                <a:latin typeface="Aptos" panose="020B0004020202020204" pitchFamily="34" charset="0"/>
              </a:rPr>
              <a:t>Programme</a:t>
            </a:r>
            <a:r>
              <a:rPr lang="en-US" altLang="en-US" sz="2400" b="1" dirty="0">
                <a:latin typeface="Aptos" panose="020B0004020202020204" pitchFamily="34" charset="0"/>
              </a:rPr>
              <a:t>:</a:t>
            </a:r>
            <a:r>
              <a:rPr lang="en-US" altLang="en-US" sz="2400" dirty="0">
                <a:latin typeface="Aptos" panose="020B0004020202020204" pitchFamily="34" charset="0"/>
              </a:rPr>
              <a:t> Certificate in Higher Education Business Skills for the Workplace </a:t>
            </a:r>
          </a:p>
          <a:p>
            <a:pPr lvl="0" algn="just" eaLnBrk="0" fontAlgn="base" hangingPunct="0">
              <a:lnSpc>
                <a:spcPct val="150000"/>
              </a:lnSpc>
              <a:spcBef>
                <a:spcPct val="0"/>
              </a:spcBef>
              <a:spcAft>
                <a:spcPct val="0"/>
              </a:spcAft>
            </a:pPr>
            <a:r>
              <a:rPr lang="en-US" altLang="en-US" sz="2400" b="1" dirty="0">
                <a:latin typeface="Aptos" panose="020B0004020202020204" pitchFamily="34" charset="0"/>
              </a:rPr>
              <a:t>Module Name &amp; Code:</a:t>
            </a:r>
            <a:r>
              <a:rPr lang="en-US" altLang="en-US" sz="2400" dirty="0">
                <a:latin typeface="Aptos" panose="020B0004020202020204" pitchFamily="34" charset="0"/>
              </a:rPr>
              <a:t> Enterprise and Entrepreneurship (LCLM4006) </a:t>
            </a:r>
          </a:p>
          <a:p>
            <a:pPr lvl="0" algn="just" eaLnBrk="0" fontAlgn="base" hangingPunct="0">
              <a:lnSpc>
                <a:spcPct val="150000"/>
              </a:lnSpc>
              <a:spcBef>
                <a:spcPct val="0"/>
              </a:spcBef>
              <a:spcAft>
                <a:spcPct val="0"/>
              </a:spcAft>
            </a:pPr>
            <a:r>
              <a:rPr lang="en-US" altLang="en-US" sz="2400" b="1" dirty="0">
                <a:latin typeface="Aptos" panose="020B0004020202020204" pitchFamily="34" charset="0"/>
              </a:rPr>
              <a:t>Assignment Title:</a:t>
            </a:r>
            <a:r>
              <a:rPr lang="en-US" altLang="en-US" sz="2400" dirty="0">
                <a:latin typeface="Aptos" panose="020B0004020202020204" pitchFamily="34" charset="0"/>
              </a:rPr>
              <a:t> Part 2: Individual Presentation Pitch</a:t>
            </a:r>
          </a:p>
          <a:p>
            <a:pPr lvl="0" algn="just" eaLnBrk="0" fontAlgn="base" hangingPunct="0">
              <a:lnSpc>
                <a:spcPct val="150000"/>
              </a:lnSpc>
              <a:spcBef>
                <a:spcPct val="0"/>
              </a:spcBef>
              <a:spcAft>
                <a:spcPct val="0"/>
              </a:spcAft>
            </a:pPr>
            <a:endParaRPr lang="en-US" altLang="en-US" sz="2800" dirty="0">
              <a:latin typeface="Aptos" panose="020B0004020202020204" pitchFamily="34" charset="0"/>
            </a:endParaRPr>
          </a:p>
        </p:txBody>
      </p:sp>
      <p:sp>
        <p:nvSpPr>
          <p:cNvPr id="18" name="TextBox 17">
            <a:extLst>
              <a:ext uri="{FF2B5EF4-FFF2-40B4-BE49-F238E27FC236}">
                <a16:creationId xmlns:a16="http://schemas.microsoft.com/office/drawing/2014/main" id="{0AEDBF8A-E5B5-22D4-98C2-9531884C35D5}"/>
              </a:ext>
            </a:extLst>
          </p:cNvPr>
          <p:cNvSpPr txBox="1"/>
          <p:nvPr/>
        </p:nvSpPr>
        <p:spPr>
          <a:xfrm>
            <a:off x="488138" y="615521"/>
            <a:ext cx="3065585" cy="400110"/>
          </a:xfrm>
          <a:prstGeom prst="rect">
            <a:avLst/>
          </a:prstGeom>
          <a:noFill/>
        </p:spPr>
        <p:txBody>
          <a:bodyPr wrap="square" rtlCol="0">
            <a:spAutoFit/>
          </a:bodyPr>
          <a:lstStyle/>
          <a:p>
            <a:r>
              <a:rPr lang="en-US" sz="2000" dirty="0">
                <a:latin typeface="Aptos" panose="020B0004020202020204" pitchFamily="34" charset="0"/>
              </a:rPr>
              <a:t>HavenDecor Ltd. </a:t>
            </a:r>
          </a:p>
        </p:txBody>
      </p:sp>
      <p:sp>
        <p:nvSpPr>
          <p:cNvPr id="7" name="TextBox 6">
            <a:extLst>
              <a:ext uri="{FF2B5EF4-FFF2-40B4-BE49-F238E27FC236}">
                <a16:creationId xmlns:a16="http://schemas.microsoft.com/office/drawing/2014/main" id="{98C3208C-A664-B6E3-62ED-1D2D38B6E875}"/>
              </a:ext>
            </a:extLst>
          </p:cNvPr>
          <p:cNvSpPr txBox="1"/>
          <p:nvPr/>
        </p:nvSpPr>
        <p:spPr>
          <a:xfrm>
            <a:off x="517446" y="6667500"/>
            <a:ext cx="7026354" cy="1938992"/>
          </a:xfrm>
          <a:prstGeom prst="rect">
            <a:avLst/>
          </a:prstGeom>
          <a:noFill/>
        </p:spPr>
        <p:txBody>
          <a:bodyPr wrap="square" rtlCol="0">
            <a:spAutoFit/>
          </a:bodyPr>
          <a:lstStyle/>
          <a:p>
            <a:r>
              <a:rPr lang="en-US" sz="2400" b="1" dirty="0">
                <a:latin typeface="Aptos" panose="020B0004020202020204" pitchFamily="34" charset="0"/>
              </a:rPr>
              <a:t>Lecturer Name:</a:t>
            </a:r>
            <a:r>
              <a:rPr lang="en-US" sz="2400" dirty="0">
                <a:latin typeface="Aptos" panose="020B0004020202020204" pitchFamily="34" charset="0"/>
              </a:rPr>
              <a:t> Roopa </a:t>
            </a:r>
            <a:r>
              <a:rPr lang="en-US" sz="2400" dirty="0" err="1">
                <a:latin typeface="Aptos" panose="020B0004020202020204" pitchFamily="34" charset="0"/>
              </a:rPr>
              <a:t>Aruvanahalli</a:t>
            </a:r>
            <a:r>
              <a:rPr lang="en-US" sz="2400" dirty="0">
                <a:latin typeface="Aptos" panose="020B0004020202020204" pitchFamily="34" charset="0"/>
              </a:rPr>
              <a:t> Nagaraju</a:t>
            </a:r>
          </a:p>
          <a:p>
            <a:br>
              <a:rPr lang="en-US" sz="2400" dirty="0">
                <a:latin typeface="Aptos" panose="020B0004020202020204" pitchFamily="34" charset="0"/>
              </a:rPr>
            </a:br>
            <a:r>
              <a:rPr lang="en-US" sz="2400" b="1" dirty="0">
                <a:latin typeface="Aptos" panose="020B0004020202020204" pitchFamily="34" charset="0"/>
              </a:rPr>
              <a:t>Student Name:</a:t>
            </a:r>
            <a:r>
              <a:rPr lang="en-US" sz="2400" dirty="0">
                <a:latin typeface="Aptos" panose="020B0004020202020204" pitchFamily="34" charset="0"/>
              </a:rPr>
              <a:t> </a:t>
            </a:r>
            <a:r>
              <a:rPr lang="en-US" sz="2400" dirty="0" err="1">
                <a:latin typeface="Aptos" panose="020B0004020202020204" pitchFamily="34" charset="0"/>
              </a:rPr>
              <a:t>Savarage</a:t>
            </a:r>
            <a:r>
              <a:rPr lang="en-US" sz="2400" dirty="0">
                <a:latin typeface="Aptos" panose="020B0004020202020204" pitchFamily="34" charset="0"/>
              </a:rPr>
              <a:t> Ackerson</a:t>
            </a:r>
          </a:p>
          <a:p>
            <a:br>
              <a:rPr lang="en-US" sz="2400" dirty="0">
                <a:latin typeface="Aptos" panose="020B0004020202020204" pitchFamily="34" charset="0"/>
              </a:rPr>
            </a:br>
            <a:r>
              <a:rPr lang="en-US" sz="2400" b="1" dirty="0">
                <a:latin typeface="Aptos" panose="020B0004020202020204" pitchFamily="34" charset="0"/>
              </a:rPr>
              <a:t>Student ID:</a:t>
            </a:r>
            <a:r>
              <a:rPr lang="en-US" sz="2400" dirty="0">
                <a:latin typeface="Aptos" panose="020B0004020202020204" pitchFamily="34" charset="0"/>
              </a:rPr>
              <a:t> 2437754</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C0064B-A6FE-E629-4070-8EB2A5890FDE}"/>
            </a:ext>
          </a:extLst>
        </p:cNvPr>
        <p:cNvGrpSpPr/>
        <p:nvPr/>
      </p:nvGrpSpPr>
      <p:grpSpPr>
        <a:xfrm>
          <a:off x="0" y="0"/>
          <a:ext cx="0" cy="0"/>
          <a:chOff x="0" y="0"/>
          <a:chExt cx="0" cy="0"/>
        </a:xfrm>
      </p:grpSpPr>
      <p:sp>
        <p:nvSpPr>
          <p:cNvPr id="10" name="TextBox 10">
            <a:extLst>
              <a:ext uri="{FF2B5EF4-FFF2-40B4-BE49-F238E27FC236}">
                <a16:creationId xmlns:a16="http://schemas.microsoft.com/office/drawing/2014/main" id="{80030CA1-A2A6-F59E-91B4-A81786195FF9}"/>
              </a:ext>
            </a:extLst>
          </p:cNvPr>
          <p:cNvSpPr txBox="1"/>
          <p:nvPr/>
        </p:nvSpPr>
        <p:spPr>
          <a:xfrm>
            <a:off x="838200" y="1028700"/>
            <a:ext cx="10286999" cy="802912"/>
          </a:xfrm>
          <a:prstGeom prst="rect">
            <a:avLst/>
          </a:prstGeom>
        </p:spPr>
        <p:txBody>
          <a:bodyPr wrap="square" lIns="0" tIns="0" rIns="0" bIns="0" rtlCol="0" anchor="t">
            <a:spAutoFit/>
          </a:bodyPr>
          <a:lstStyle/>
          <a:p>
            <a:pPr algn="l">
              <a:lnSpc>
                <a:spcPts val="6800"/>
              </a:lnSpc>
            </a:pPr>
            <a:r>
              <a:rPr lang="en-US" sz="4800" spc="-374" dirty="0">
                <a:solidFill>
                  <a:srgbClr val="545454"/>
                </a:solidFill>
                <a:latin typeface="Heading Now 71-78"/>
                <a:ea typeface="Heading Now 71-78"/>
                <a:cs typeface="Heading Now 71-78"/>
                <a:sym typeface="Heading Now 71-78"/>
              </a:rPr>
              <a:t>Table of Contents</a:t>
            </a:r>
            <a:endParaRPr lang="en-US" sz="6800" spc="-374" dirty="0">
              <a:solidFill>
                <a:srgbClr val="545454"/>
              </a:solidFill>
              <a:latin typeface="Heading Now 71-78"/>
              <a:ea typeface="Heading Now 71-78"/>
              <a:cs typeface="Heading Now 71-78"/>
              <a:sym typeface="Heading Now 71-78"/>
            </a:endParaRPr>
          </a:p>
        </p:txBody>
      </p:sp>
      <p:pic>
        <p:nvPicPr>
          <p:cNvPr id="3" name="Picture 2">
            <a:extLst>
              <a:ext uri="{FF2B5EF4-FFF2-40B4-BE49-F238E27FC236}">
                <a16:creationId xmlns:a16="http://schemas.microsoft.com/office/drawing/2014/main" id="{69D45F62-95F9-5D19-3425-F50C72DFABA7}"/>
              </a:ext>
            </a:extLst>
          </p:cNvPr>
          <p:cNvPicPr>
            <a:picLocks noChangeAspect="1"/>
          </p:cNvPicPr>
          <p:nvPr/>
        </p:nvPicPr>
        <p:blipFill>
          <a:blip r:embed="rId3"/>
          <a:stretch>
            <a:fillRect/>
          </a:stretch>
        </p:blipFill>
        <p:spPr>
          <a:xfrm>
            <a:off x="1219200" y="2705100"/>
            <a:ext cx="14630400" cy="6324600"/>
          </a:xfrm>
          <a:prstGeom prst="rect">
            <a:avLst/>
          </a:prstGeom>
        </p:spPr>
      </p:pic>
    </p:spTree>
    <p:extLst>
      <p:ext uri="{BB962C8B-B14F-4D97-AF65-F5344CB8AC3E}">
        <p14:creationId xmlns:p14="http://schemas.microsoft.com/office/powerpoint/2010/main" val="5705645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7741819" y="2710441"/>
            <a:ext cx="10910101" cy="7954367"/>
            <a:chOff x="0" y="0"/>
            <a:chExt cx="2873442" cy="2094977"/>
          </a:xfrm>
        </p:grpSpPr>
        <p:sp>
          <p:nvSpPr>
            <p:cNvPr id="3" name="Freeform 3"/>
            <p:cNvSpPr/>
            <p:nvPr/>
          </p:nvSpPr>
          <p:spPr>
            <a:xfrm>
              <a:off x="0" y="0"/>
              <a:ext cx="2873442" cy="2094978"/>
            </a:xfrm>
            <a:custGeom>
              <a:avLst/>
              <a:gdLst/>
              <a:ahLst/>
              <a:cxnLst/>
              <a:rect l="l" t="t" r="r" b="b"/>
              <a:pathLst>
                <a:path w="2873442" h="2094978">
                  <a:moveTo>
                    <a:pt x="0" y="0"/>
                  </a:moveTo>
                  <a:lnTo>
                    <a:pt x="2873442" y="0"/>
                  </a:lnTo>
                  <a:lnTo>
                    <a:pt x="2873442" y="2094978"/>
                  </a:lnTo>
                  <a:lnTo>
                    <a:pt x="0" y="2094978"/>
                  </a:lnTo>
                  <a:close/>
                </a:path>
              </a:pathLst>
            </a:custGeom>
            <a:solidFill>
              <a:srgbClr val="545454"/>
            </a:solidFill>
          </p:spPr>
          <p:txBody>
            <a:bodyPr/>
            <a:lstStyle/>
            <a:p>
              <a:endParaRPr lang="en-US"/>
            </a:p>
          </p:txBody>
        </p:sp>
        <p:sp>
          <p:nvSpPr>
            <p:cNvPr id="4" name="TextBox 4"/>
            <p:cNvSpPr txBox="1"/>
            <p:nvPr/>
          </p:nvSpPr>
          <p:spPr>
            <a:xfrm>
              <a:off x="0" y="-47625"/>
              <a:ext cx="2873442" cy="2142602"/>
            </a:xfrm>
            <a:prstGeom prst="rect">
              <a:avLst/>
            </a:prstGeom>
          </p:spPr>
          <p:txBody>
            <a:bodyPr lIns="50800" tIns="50800" rIns="50800" bIns="50800" rtlCol="0" anchor="ctr"/>
            <a:lstStyle/>
            <a:p>
              <a:pPr algn="ctr">
                <a:lnSpc>
                  <a:spcPts val="2800"/>
                </a:lnSpc>
              </a:pPr>
              <a:endParaRPr/>
            </a:p>
          </p:txBody>
        </p:sp>
      </p:grpSp>
      <p:grpSp>
        <p:nvGrpSpPr>
          <p:cNvPr id="5" name="Group 5"/>
          <p:cNvGrpSpPr/>
          <p:nvPr/>
        </p:nvGrpSpPr>
        <p:grpSpPr>
          <a:xfrm>
            <a:off x="10044997" y="2135334"/>
            <a:ext cx="7593493" cy="6010266"/>
            <a:chOff x="0" y="0"/>
            <a:chExt cx="1637768" cy="1296297"/>
          </a:xfrm>
        </p:grpSpPr>
        <p:sp>
          <p:nvSpPr>
            <p:cNvPr id="6" name="Freeform 6"/>
            <p:cNvSpPr/>
            <p:nvPr/>
          </p:nvSpPr>
          <p:spPr>
            <a:xfrm>
              <a:off x="0" y="0"/>
              <a:ext cx="1637770" cy="1296297"/>
            </a:xfrm>
            <a:custGeom>
              <a:avLst/>
              <a:gdLst/>
              <a:ahLst/>
              <a:cxnLst/>
              <a:rect l="l" t="t" r="r" b="b"/>
              <a:pathLst>
                <a:path w="1637770" h="1296297">
                  <a:moveTo>
                    <a:pt x="1290811" y="0"/>
                  </a:moveTo>
                  <a:lnTo>
                    <a:pt x="148415" y="0"/>
                  </a:lnTo>
                  <a:cubicBezTo>
                    <a:pt x="66448" y="0"/>
                    <a:pt x="0" y="66448"/>
                    <a:pt x="0" y="148415"/>
                  </a:cubicBezTo>
                  <a:lnTo>
                    <a:pt x="0" y="1016904"/>
                  </a:lnTo>
                  <a:cubicBezTo>
                    <a:pt x="0" y="1053415"/>
                    <a:pt x="13458" y="1088645"/>
                    <a:pt x="37800" y="1115856"/>
                  </a:cubicBezTo>
                  <a:lnTo>
                    <a:pt x="154967" y="1246833"/>
                  </a:lnTo>
                  <a:cubicBezTo>
                    <a:pt x="183122" y="1278308"/>
                    <a:pt x="223353" y="1296298"/>
                    <a:pt x="265584" y="1296297"/>
                  </a:cubicBezTo>
                  <a:lnTo>
                    <a:pt x="1489354" y="1296297"/>
                  </a:lnTo>
                  <a:cubicBezTo>
                    <a:pt x="1528716" y="1296297"/>
                    <a:pt x="1566467" y="1280661"/>
                    <a:pt x="1594300" y="1252828"/>
                  </a:cubicBezTo>
                  <a:cubicBezTo>
                    <a:pt x="1622134" y="1224994"/>
                    <a:pt x="1637770" y="1187244"/>
                    <a:pt x="1637770" y="1147882"/>
                  </a:cubicBezTo>
                  <a:lnTo>
                    <a:pt x="1637770" y="366141"/>
                  </a:lnTo>
                  <a:cubicBezTo>
                    <a:pt x="1637771" y="329143"/>
                    <a:pt x="1623951" y="293478"/>
                    <a:pt x="1599021" y="266140"/>
                  </a:cubicBezTo>
                  <a:lnTo>
                    <a:pt x="1400478" y="48414"/>
                  </a:lnTo>
                  <a:cubicBezTo>
                    <a:pt x="1372356" y="17574"/>
                    <a:pt x="1332548" y="0"/>
                    <a:pt x="1290811" y="0"/>
                  </a:cubicBezTo>
                  <a:close/>
                </a:path>
              </a:pathLst>
            </a:custGeom>
            <a:blipFill>
              <a:blip r:embed="rId3"/>
              <a:stretch>
                <a:fillRect t="-13171" b="-13171"/>
              </a:stretch>
            </a:blipFill>
          </p:spPr>
          <p:txBody>
            <a:bodyPr/>
            <a:lstStyle/>
            <a:p>
              <a:endParaRPr lang="en-US"/>
            </a:p>
          </p:txBody>
        </p:sp>
      </p:grpSp>
      <p:grpSp>
        <p:nvGrpSpPr>
          <p:cNvPr id="7" name="Group 7"/>
          <p:cNvGrpSpPr/>
          <p:nvPr/>
        </p:nvGrpSpPr>
        <p:grpSpPr>
          <a:xfrm>
            <a:off x="-531304" y="-375659"/>
            <a:ext cx="8273123" cy="3086100"/>
            <a:chOff x="0" y="0"/>
            <a:chExt cx="2178930" cy="812800"/>
          </a:xfrm>
        </p:grpSpPr>
        <p:sp>
          <p:nvSpPr>
            <p:cNvPr id="8" name="Freeform 8"/>
            <p:cNvSpPr/>
            <p:nvPr/>
          </p:nvSpPr>
          <p:spPr>
            <a:xfrm>
              <a:off x="0" y="0"/>
              <a:ext cx="2178930" cy="812800"/>
            </a:xfrm>
            <a:custGeom>
              <a:avLst/>
              <a:gdLst/>
              <a:ahLst/>
              <a:cxnLst/>
              <a:rect l="l" t="t" r="r" b="b"/>
              <a:pathLst>
                <a:path w="2178930" h="812800">
                  <a:moveTo>
                    <a:pt x="0" y="0"/>
                  </a:moveTo>
                  <a:lnTo>
                    <a:pt x="2178930" y="0"/>
                  </a:lnTo>
                  <a:lnTo>
                    <a:pt x="2178930" y="812800"/>
                  </a:lnTo>
                  <a:lnTo>
                    <a:pt x="0" y="812800"/>
                  </a:lnTo>
                  <a:close/>
                </a:path>
              </a:pathLst>
            </a:custGeom>
            <a:solidFill>
              <a:srgbClr val="545454"/>
            </a:solidFill>
          </p:spPr>
          <p:txBody>
            <a:bodyPr/>
            <a:lstStyle/>
            <a:p>
              <a:endParaRPr lang="en-US"/>
            </a:p>
          </p:txBody>
        </p:sp>
        <p:sp>
          <p:nvSpPr>
            <p:cNvPr id="9" name="TextBox 9"/>
            <p:cNvSpPr txBox="1"/>
            <p:nvPr/>
          </p:nvSpPr>
          <p:spPr>
            <a:xfrm>
              <a:off x="0" y="-47625"/>
              <a:ext cx="2178930" cy="860425"/>
            </a:xfrm>
            <a:prstGeom prst="rect">
              <a:avLst/>
            </a:prstGeom>
          </p:spPr>
          <p:txBody>
            <a:bodyPr lIns="50800" tIns="50800" rIns="50800" bIns="50800" rtlCol="0" anchor="ctr"/>
            <a:lstStyle/>
            <a:p>
              <a:pPr algn="ctr">
                <a:lnSpc>
                  <a:spcPts val="2800"/>
                </a:lnSpc>
              </a:pPr>
              <a:endParaRPr/>
            </a:p>
          </p:txBody>
        </p:sp>
      </p:grpSp>
      <p:grpSp>
        <p:nvGrpSpPr>
          <p:cNvPr id="10" name="Group 10"/>
          <p:cNvGrpSpPr/>
          <p:nvPr/>
        </p:nvGrpSpPr>
        <p:grpSpPr>
          <a:xfrm>
            <a:off x="8326735" y="6903212"/>
            <a:ext cx="1543050" cy="2419611"/>
            <a:chOff x="0" y="0"/>
            <a:chExt cx="406400" cy="637264"/>
          </a:xfrm>
        </p:grpSpPr>
        <p:sp>
          <p:nvSpPr>
            <p:cNvPr id="11" name="Freeform 11"/>
            <p:cNvSpPr/>
            <p:nvPr/>
          </p:nvSpPr>
          <p:spPr>
            <a:xfrm>
              <a:off x="0" y="0"/>
              <a:ext cx="406400" cy="637264"/>
            </a:xfrm>
            <a:custGeom>
              <a:avLst/>
              <a:gdLst/>
              <a:ahLst/>
              <a:cxnLst/>
              <a:rect l="l" t="t" r="r" b="b"/>
              <a:pathLst>
                <a:path w="406400" h="637264">
                  <a:moveTo>
                    <a:pt x="0" y="0"/>
                  </a:moveTo>
                  <a:lnTo>
                    <a:pt x="406400" y="0"/>
                  </a:lnTo>
                  <a:lnTo>
                    <a:pt x="406400" y="637264"/>
                  </a:lnTo>
                  <a:lnTo>
                    <a:pt x="0" y="637264"/>
                  </a:lnTo>
                  <a:close/>
                </a:path>
              </a:pathLst>
            </a:custGeom>
            <a:solidFill>
              <a:srgbClr val="A8704A"/>
            </a:solidFill>
          </p:spPr>
          <p:txBody>
            <a:bodyPr/>
            <a:lstStyle/>
            <a:p>
              <a:endParaRPr lang="en-US" dirty="0"/>
            </a:p>
          </p:txBody>
        </p:sp>
        <p:sp>
          <p:nvSpPr>
            <p:cNvPr id="12" name="TextBox 12"/>
            <p:cNvSpPr txBox="1"/>
            <p:nvPr/>
          </p:nvSpPr>
          <p:spPr>
            <a:xfrm>
              <a:off x="0" y="-47625"/>
              <a:ext cx="406400" cy="684889"/>
            </a:xfrm>
            <a:prstGeom prst="rect">
              <a:avLst/>
            </a:prstGeom>
          </p:spPr>
          <p:txBody>
            <a:bodyPr lIns="50800" tIns="50800" rIns="50800" bIns="50800" rtlCol="0" anchor="ctr"/>
            <a:lstStyle/>
            <a:p>
              <a:pPr algn="ctr">
                <a:lnSpc>
                  <a:spcPts val="2800"/>
                </a:lnSpc>
              </a:pPr>
              <a:endParaRPr/>
            </a:p>
          </p:txBody>
        </p:sp>
      </p:grpSp>
      <p:sp>
        <p:nvSpPr>
          <p:cNvPr id="13" name="Freeform 13"/>
          <p:cNvSpPr/>
          <p:nvPr/>
        </p:nvSpPr>
        <p:spPr>
          <a:xfrm rot="-5400000">
            <a:off x="7826521" y="7203251"/>
            <a:ext cx="2478913" cy="1257190"/>
          </a:xfrm>
          <a:custGeom>
            <a:avLst/>
            <a:gdLst/>
            <a:ahLst/>
            <a:cxnLst/>
            <a:rect l="l" t="t" r="r" b="b"/>
            <a:pathLst>
              <a:path w="2478913" h="1664892">
                <a:moveTo>
                  <a:pt x="0" y="0"/>
                </a:moveTo>
                <a:lnTo>
                  <a:pt x="2478913" y="0"/>
                </a:lnTo>
                <a:lnTo>
                  <a:pt x="2478913" y="1664892"/>
                </a:lnTo>
                <a:lnTo>
                  <a:pt x="0" y="16648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14" name="Freeform 14"/>
          <p:cNvSpPr/>
          <p:nvPr/>
        </p:nvSpPr>
        <p:spPr>
          <a:xfrm rot="-5400000">
            <a:off x="7775070" y="7151800"/>
            <a:ext cx="2478913" cy="1664892"/>
          </a:xfrm>
          <a:custGeom>
            <a:avLst/>
            <a:gdLst/>
            <a:ahLst/>
            <a:cxnLst/>
            <a:rect l="l" t="t" r="r" b="b"/>
            <a:pathLst>
              <a:path w="2478913" h="1664892">
                <a:moveTo>
                  <a:pt x="0" y="0"/>
                </a:moveTo>
                <a:lnTo>
                  <a:pt x="2478913" y="0"/>
                </a:lnTo>
                <a:lnTo>
                  <a:pt x="2478913" y="1664892"/>
                </a:lnTo>
                <a:lnTo>
                  <a:pt x="0" y="16648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15" name="Group 15"/>
          <p:cNvGrpSpPr/>
          <p:nvPr/>
        </p:nvGrpSpPr>
        <p:grpSpPr>
          <a:xfrm>
            <a:off x="-798141" y="9149639"/>
            <a:ext cx="2274722" cy="2274722"/>
            <a:chOff x="0" y="0"/>
            <a:chExt cx="812800" cy="812800"/>
          </a:xfrm>
        </p:grpSpPr>
        <p:sp>
          <p:nvSpPr>
            <p:cNvPr id="16" name="Freeform 1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A8704A"/>
            </a:solidFill>
          </p:spPr>
          <p:txBody>
            <a:bodyPr/>
            <a:lstStyle/>
            <a:p>
              <a:endParaRPr lang="en-US"/>
            </a:p>
          </p:txBody>
        </p:sp>
        <p:sp>
          <p:nvSpPr>
            <p:cNvPr id="17" name="TextBox 17"/>
            <p:cNvSpPr txBox="1"/>
            <p:nvPr/>
          </p:nvSpPr>
          <p:spPr>
            <a:xfrm>
              <a:off x="76200" y="28575"/>
              <a:ext cx="660400" cy="708025"/>
            </a:xfrm>
            <a:prstGeom prst="rect">
              <a:avLst/>
            </a:prstGeom>
          </p:spPr>
          <p:txBody>
            <a:bodyPr lIns="50800" tIns="50800" rIns="50800" bIns="50800" rtlCol="0" anchor="ctr"/>
            <a:lstStyle/>
            <a:p>
              <a:pPr algn="ctr">
                <a:lnSpc>
                  <a:spcPts val="2800"/>
                </a:lnSpc>
              </a:pPr>
              <a:endParaRPr/>
            </a:p>
          </p:txBody>
        </p:sp>
      </p:grpSp>
      <p:grpSp>
        <p:nvGrpSpPr>
          <p:cNvPr id="22" name="Group 22"/>
          <p:cNvGrpSpPr/>
          <p:nvPr/>
        </p:nvGrpSpPr>
        <p:grpSpPr>
          <a:xfrm rot="5400000">
            <a:off x="16694775" y="-1118656"/>
            <a:ext cx="2274722" cy="2274722"/>
            <a:chOff x="0" y="0"/>
            <a:chExt cx="812800" cy="812800"/>
          </a:xfrm>
        </p:grpSpPr>
        <p:sp>
          <p:nvSpPr>
            <p:cNvPr id="23" name="Freeform 2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A8704A"/>
            </a:solidFill>
          </p:spPr>
          <p:txBody>
            <a:bodyPr/>
            <a:lstStyle/>
            <a:p>
              <a:endParaRPr lang="en-US"/>
            </a:p>
          </p:txBody>
        </p:sp>
        <p:sp>
          <p:nvSpPr>
            <p:cNvPr id="24" name="TextBox 24"/>
            <p:cNvSpPr txBox="1"/>
            <p:nvPr/>
          </p:nvSpPr>
          <p:spPr>
            <a:xfrm>
              <a:off x="76200" y="28575"/>
              <a:ext cx="660400" cy="708025"/>
            </a:xfrm>
            <a:prstGeom prst="rect">
              <a:avLst/>
            </a:prstGeom>
          </p:spPr>
          <p:txBody>
            <a:bodyPr lIns="50800" tIns="50800" rIns="50800" bIns="50800" rtlCol="0" anchor="ctr"/>
            <a:lstStyle/>
            <a:p>
              <a:pPr algn="ctr">
                <a:lnSpc>
                  <a:spcPts val="2800"/>
                </a:lnSpc>
              </a:pPr>
              <a:endParaRPr/>
            </a:p>
          </p:txBody>
        </p:sp>
      </p:grpSp>
      <p:grpSp>
        <p:nvGrpSpPr>
          <p:cNvPr id="25" name="Group 25"/>
          <p:cNvGrpSpPr/>
          <p:nvPr/>
        </p:nvGrpSpPr>
        <p:grpSpPr>
          <a:xfrm rot="5400000">
            <a:off x="16213204" y="73867"/>
            <a:ext cx="1590966" cy="1590966"/>
            <a:chOff x="0" y="0"/>
            <a:chExt cx="812800" cy="812800"/>
          </a:xfrm>
        </p:grpSpPr>
        <p:sp>
          <p:nvSpPr>
            <p:cNvPr id="26" name="Freeform 2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BE9DD"/>
            </a:solidFill>
          </p:spPr>
          <p:txBody>
            <a:bodyPr/>
            <a:lstStyle/>
            <a:p>
              <a:endParaRPr lang="en-US"/>
            </a:p>
          </p:txBody>
        </p:sp>
        <p:sp>
          <p:nvSpPr>
            <p:cNvPr id="27" name="TextBox 27"/>
            <p:cNvSpPr txBox="1"/>
            <p:nvPr/>
          </p:nvSpPr>
          <p:spPr>
            <a:xfrm>
              <a:off x="76200" y="28575"/>
              <a:ext cx="660400" cy="708025"/>
            </a:xfrm>
            <a:prstGeom prst="rect">
              <a:avLst/>
            </a:prstGeom>
          </p:spPr>
          <p:txBody>
            <a:bodyPr lIns="50800" tIns="50800" rIns="50800" bIns="50800" rtlCol="0" anchor="ctr"/>
            <a:lstStyle/>
            <a:p>
              <a:pPr algn="ctr">
                <a:lnSpc>
                  <a:spcPts val="2800"/>
                </a:lnSpc>
              </a:pPr>
              <a:endParaRPr/>
            </a:p>
          </p:txBody>
        </p:sp>
      </p:grpSp>
      <p:sp>
        <p:nvSpPr>
          <p:cNvPr id="29" name="Freeform 29"/>
          <p:cNvSpPr/>
          <p:nvPr/>
        </p:nvSpPr>
        <p:spPr>
          <a:xfrm flipH="1">
            <a:off x="13672296" y="7777735"/>
            <a:ext cx="4615704" cy="2509265"/>
          </a:xfrm>
          <a:custGeom>
            <a:avLst/>
            <a:gdLst/>
            <a:ahLst/>
            <a:cxnLst/>
            <a:rect l="l" t="t" r="r" b="b"/>
            <a:pathLst>
              <a:path w="4615704" h="2509265">
                <a:moveTo>
                  <a:pt x="4615704" y="0"/>
                </a:moveTo>
                <a:lnTo>
                  <a:pt x="0" y="0"/>
                </a:lnTo>
                <a:lnTo>
                  <a:pt x="0" y="2509265"/>
                </a:lnTo>
                <a:lnTo>
                  <a:pt x="4615704" y="2509265"/>
                </a:lnTo>
                <a:lnTo>
                  <a:pt x="4615704"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30" name="TextBox 30"/>
          <p:cNvSpPr txBox="1"/>
          <p:nvPr/>
        </p:nvSpPr>
        <p:spPr>
          <a:xfrm>
            <a:off x="7982605" y="694929"/>
            <a:ext cx="8273123" cy="872034"/>
          </a:xfrm>
          <a:prstGeom prst="rect">
            <a:avLst/>
          </a:prstGeom>
        </p:spPr>
        <p:txBody>
          <a:bodyPr wrap="square" lIns="0" tIns="0" rIns="0" bIns="0" rtlCol="0" anchor="t">
            <a:spAutoFit/>
          </a:bodyPr>
          <a:lstStyle/>
          <a:p>
            <a:pPr algn="l">
              <a:lnSpc>
                <a:spcPts val="6800"/>
              </a:lnSpc>
            </a:pPr>
            <a:r>
              <a:rPr lang="en-US" sz="6800" spc="-374" dirty="0">
                <a:solidFill>
                  <a:srgbClr val="545454"/>
                </a:solidFill>
                <a:latin typeface="Heading Now 71-78"/>
                <a:ea typeface="Heading Now 71-78"/>
                <a:cs typeface="Heading Now 71-78"/>
                <a:sym typeface="Heading Now 71-78"/>
              </a:rPr>
              <a:t>Business Overview</a:t>
            </a:r>
          </a:p>
        </p:txBody>
      </p:sp>
      <p:sp>
        <p:nvSpPr>
          <p:cNvPr id="31" name="TextBox 31"/>
          <p:cNvSpPr txBox="1"/>
          <p:nvPr/>
        </p:nvSpPr>
        <p:spPr>
          <a:xfrm>
            <a:off x="523601" y="3799141"/>
            <a:ext cx="6670201" cy="4962897"/>
          </a:xfrm>
          <a:prstGeom prst="rect">
            <a:avLst/>
          </a:prstGeom>
        </p:spPr>
        <p:txBody>
          <a:bodyPr wrap="square" lIns="0" tIns="0" rIns="0" bIns="0" rtlCol="0" anchor="t">
            <a:spAutoFit/>
          </a:bodyPr>
          <a:lstStyle/>
          <a:p>
            <a:pPr marL="342900" lvl="0" indent="-342900" algn="just" eaLnBrk="0" fontAlgn="base" hangingPunct="0">
              <a:lnSpc>
                <a:spcPct val="150000"/>
              </a:lnSpc>
              <a:spcBef>
                <a:spcPct val="0"/>
              </a:spcBef>
              <a:spcAft>
                <a:spcPct val="0"/>
              </a:spcAft>
              <a:buFont typeface="Wingdings" panose="05000000000000000000" pitchFamily="2" charset="2"/>
              <a:buChar char="Ø"/>
            </a:pPr>
            <a:r>
              <a:rPr lang="en-US" altLang="en-US" sz="2000" b="1" dirty="0">
                <a:solidFill>
                  <a:schemeClr val="tx1">
                    <a:lumMod val="65000"/>
                    <a:lumOff val="35000"/>
                  </a:schemeClr>
                </a:solidFill>
                <a:latin typeface="TT Firs Neue" panose="020B0604020202020204" charset="0"/>
              </a:rPr>
              <a:t>Concept:</a:t>
            </a:r>
            <a:r>
              <a:rPr lang="en-US" altLang="en-US" sz="2000" dirty="0">
                <a:solidFill>
                  <a:schemeClr val="tx1">
                    <a:lumMod val="65000"/>
                    <a:lumOff val="35000"/>
                  </a:schemeClr>
                </a:solidFill>
                <a:latin typeface="TT Firs Neue" panose="020B0604020202020204" charset="0"/>
              </a:rPr>
              <a:t> A "Conscious Comfort" online brand bridging minimalist design with traditional handcrafted art.</a:t>
            </a:r>
          </a:p>
          <a:p>
            <a:pPr marL="342900" indent="-342900" algn="just" eaLnBrk="0" fontAlgn="base" hangingPunct="0">
              <a:lnSpc>
                <a:spcPct val="150000"/>
              </a:lnSpc>
              <a:spcBef>
                <a:spcPct val="0"/>
              </a:spcBef>
              <a:spcAft>
                <a:spcPct val="0"/>
              </a:spcAft>
              <a:buFont typeface="Wingdings" panose="05000000000000000000" pitchFamily="2" charset="2"/>
              <a:buChar char="Ø"/>
            </a:pPr>
            <a:r>
              <a:rPr lang="en-US" altLang="en-US" sz="2000" b="1" dirty="0">
                <a:solidFill>
                  <a:schemeClr val="tx1">
                    <a:lumMod val="65000"/>
                    <a:lumOff val="35000"/>
                  </a:schemeClr>
                </a:solidFill>
                <a:latin typeface="TT Firs Neue" panose="020B0604020202020204" charset="0"/>
              </a:rPr>
              <a:t>Mission:</a:t>
            </a:r>
            <a:r>
              <a:rPr lang="en-US" altLang="en-US" sz="2000" dirty="0">
                <a:solidFill>
                  <a:schemeClr val="tx1">
                    <a:lumMod val="65000"/>
                    <a:lumOff val="35000"/>
                  </a:schemeClr>
                </a:solidFill>
                <a:latin typeface="TT Firs Neue" panose="020B0604020202020204" charset="0"/>
              </a:rPr>
              <a:t> To </a:t>
            </a:r>
            <a:r>
              <a:rPr lang="en-US" altLang="en-US" sz="2000" dirty="0" err="1">
                <a:solidFill>
                  <a:schemeClr val="tx1">
                    <a:lumMod val="65000"/>
                    <a:lumOff val="35000"/>
                  </a:schemeClr>
                </a:solidFill>
                <a:latin typeface="TT Firs Neue" panose="020B0604020202020204" charset="0"/>
              </a:rPr>
              <a:t>democratise</a:t>
            </a:r>
            <a:r>
              <a:rPr lang="en-US" altLang="en-US" sz="2000" dirty="0">
                <a:solidFill>
                  <a:schemeClr val="tx1">
                    <a:lumMod val="65000"/>
                    <a:lumOff val="35000"/>
                  </a:schemeClr>
                </a:solidFill>
                <a:latin typeface="TT Firs Neue" panose="020B0604020202020204" charset="0"/>
              </a:rPr>
              <a:t> sustainable luxury by sourcing directly from artisan cooperatives, ensuring fair wages while keeping prices accessible.</a:t>
            </a:r>
          </a:p>
          <a:p>
            <a:pPr marL="342900" lvl="0" indent="-342900" algn="just" eaLnBrk="0" fontAlgn="base" hangingPunct="0">
              <a:lnSpc>
                <a:spcPct val="150000"/>
              </a:lnSpc>
              <a:spcBef>
                <a:spcPct val="0"/>
              </a:spcBef>
              <a:spcAft>
                <a:spcPct val="0"/>
              </a:spcAft>
              <a:buFont typeface="Wingdings" panose="05000000000000000000" pitchFamily="2" charset="2"/>
              <a:buChar char="Ø"/>
            </a:pPr>
            <a:endParaRPr lang="en-US" altLang="en-US" sz="2000" dirty="0">
              <a:solidFill>
                <a:schemeClr val="tx1">
                  <a:lumMod val="65000"/>
                  <a:lumOff val="35000"/>
                </a:schemeClr>
              </a:solidFill>
              <a:latin typeface="TT Firs Neue" panose="020B0604020202020204" charset="0"/>
            </a:endParaRPr>
          </a:p>
          <a:p>
            <a:pPr marL="342900" lvl="0" indent="-342900" algn="just" eaLnBrk="0" fontAlgn="base" hangingPunct="0">
              <a:lnSpc>
                <a:spcPct val="150000"/>
              </a:lnSpc>
              <a:spcBef>
                <a:spcPct val="0"/>
              </a:spcBef>
              <a:spcAft>
                <a:spcPct val="0"/>
              </a:spcAft>
              <a:buFont typeface="Wingdings" panose="05000000000000000000" pitchFamily="2" charset="2"/>
              <a:buChar char="Ø"/>
            </a:pPr>
            <a:r>
              <a:rPr lang="en-US" altLang="en-US" sz="2000" b="1" dirty="0">
                <a:solidFill>
                  <a:schemeClr val="tx1">
                    <a:lumMod val="65000"/>
                    <a:lumOff val="35000"/>
                  </a:schemeClr>
                </a:solidFill>
                <a:latin typeface="TT Firs Neue" panose="020B0604020202020204" charset="0"/>
              </a:rPr>
              <a:t>Product Line:</a:t>
            </a:r>
            <a:r>
              <a:rPr lang="en-US" altLang="en-US" sz="2000" dirty="0">
                <a:solidFill>
                  <a:schemeClr val="tx1">
                    <a:lumMod val="65000"/>
                    <a:lumOff val="35000"/>
                  </a:schemeClr>
                </a:solidFill>
                <a:latin typeface="TT Firs Neue" panose="020B0604020202020204" charset="0"/>
              </a:rPr>
              <a:t> Sustainable home goods including organic cotton textiles, recycled rugs, and hand-woven bamboo/rattan lighting.</a:t>
            </a:r>
          </a:p>
          <a:p>
            <a:pPr algn="l">
              <a:lnSpc>
                <a:spcPts val="2800"/>
              </a:lnSpc>
            </a:pPr>
            <a:endParaRPr lang="en-US" sz="2000" dirty="0">
              <a:solidFill>
                <a:srgbClr val="545454"/>
              </a:solidFill>
              <a:latin typeface="TT Firs Neue"/>
              <a:ea typeface="TT Firs Neue"/>
              <a:cs typeface="TT Firs Neue"/>
              <a:sym typeface="TT Firs Neue"/>
            </a:endParaRPr>
          </a:p>
        </p:txBody>
      </p:sp>
      <p:sp>
        <p:nvSpPr>
          <p:cNvPr id="32" name="TextBox 32"/>
          <p:cNvSpPr txBox="1"/>
          <p:nvPr/>
        </p:nvSpPr>
        <p:spPr>
          <a:xfrm>
            <a:off x="614341" y="3068810"/>
            <a:ext cx="4992918" cy="419346"/>
          </a:xfrm>
          <a:prstGeom prst="rect">
            <a:avLst/>
          </a:prstGeom>
        </p:spPr>
        <p:txBody>
          <a:bodyPr lIns="0" tIns="0" rIns="0" bIns="0" rtlCol="0" anchor="t">
            <a:spAutoFit/>
          </a:bodyPr>
          <a:lstStyle/>
          <a:p>
            <a:pPr algn="l">
              <a:lnSpc>
                <a:spcPts val="3359"/>
              </a:lnSpc>
            </a:pPr>
            <a:r>
              <a:rPr lang="en-US" sz="2400" b="1" dirty="0">
                <a:solidFill>
                  <a:srgbClr val="545454"/>
                </a:solidFill>
                <a:latin typeface="TT Firs Neue Bold"/>
                <a:ea typeface="TT Firs Neue Bold"/>
                <a:cs typeface="TT Firs Neue Bold"/>
                <a:sym typeface="TT Firs Neue Bold"/>
              </a:rPr>
              <a:t>HavenDecor Interior Design</a:t>
            </a:r>
          </a:p>
        </p:txBody>
      </p:sp>
      <p:sp>
        <p:nvSpPr>
          <p:cNvPr id="33" name="TextBox 33"/>
          <p:cNvSpPr txBox="1"/>
          <p:nvPr/>
        </p:nvSpPr>
        <p:spPr>
          <a:xfrm>
            <a:off x="13205767" y="8146947"/>
            <a:ext cx="2773551" cy="419346"/>
          </a:xfrm>
          <a:prstGeom prst="rect">
            <a:avLst/>
          </a:prstGeom>
        </p:spPr>
        <p:txBody>
          <a:bodyPr lIns="0" tIns="0" rIns="0" bIns="0" rtlCol="0" anchor="t">
            <a:spAutoFit/>
          </a:bodyPr>
          <a:lstStyle/>
          <a:p>
            <a:pPr algn="r">
              <a:lnSpc>
                <a:spcPts val="3359"/>
              </a:lnSpc>
            </a:pPr>
            <a:r>
              <a:rPr lang="en-US" sz="2400" dirty="0">
                <a:solidFill>
                  <a:srgbClr val="FFFFFF"/>
                </a:solidFill>
                <a:latin typeface="TT Firs Neue"/>
                <a:ea typeface="TT Firs Neue"/>
                <a:cs typeface="TT Firs Neue"/>
                <a:sym typeface="TT Firs Neue"/>
              </a:rPr>
              <a:t>@havendecorsite</a:t>
            </a:r>
          </a:p>
        </p:txBody>
      </p:sp>
      <p:sp>
        <p:nvSpPr>
          <p:cNvPr id="34" name="Freeform 34"/>
          <p:cNvSpPr/>
          <p:nvPr/>
        </p:nvSpPr>
        <p:spPr>
          <a:xfrm flipV="1">
            <a:off x="0" y="0"/>
            <a:ext cx="3464388" cy="1883368"/>
          </a:xfrm>
          <a:custGeom>
            <a:avLst/>
            <a:gdLst/>
            <a:ahLst/>
            <a:cxnLst/>
            <a:rect l="l" t="t" r="r" b="b"/>
            <a:pathLst>
              <a:path w="3464388" h="1883368">
                <a:moveTo>
                  <a:pt x="0" y="1883368"/>
                </a:moveTo>
                <a:lnTo>
                  <a:pt x="3464388" y="1883368"/>
                </a:lnTo>
                <a:lnTo>
                  <a:pt x="3464388" y="0"/>
                </a:lnTo>
                <a:lnTo>
                  <a:pt x="0" y="0"/>
                </a:lnTo>
                <a:lnTo>
                  <a:pt x="0" y="1883368"/>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37" name="Group 25">
            <a:extLst>
              <a:ext uri="{FF2B5EF4-FFF2-40B4-BE49-F238E27FC236}">
                <a16:creationId xmlns:a16="http://schemas.microsoft.com/office/drawing/2014/main" id="{452600C3-A3BD-C352-8941-826BFFC00FED}"/>
              </a:ext>
            </a:extLst>
          </p:cNvPr>
          <p:cNvGrpSpPr/>
          <p:nvPr/>
        </p:nvGrpSpPr>
        <p:grpSpPr>
          <a:xfrm rot="5400000">
            <a:off x="264644" y="8696034"/>
            <a:ext cx="1590966" cy="1590966"/>
            <a:chOff x="0" y="0"/>
            <a:chExt cx="812800" cy="812800"/>
          </a:xfrm>
        </p:grpSpPr>
        <p:sp>
          <p:nvSpPr>
            <p:cNvPr id="38" name="Freeform 26">
              <a:extLst>
                <a:ext uri="{FF2B5EF4-FFF2-40B4-BE49-F238E27FC236}">
                  <a16:creationId xmlns:a16="http://schemas.microsoft.com/office/drawing/2014/main" id="{E1A9EDD9-E864-CD95-D7B9-59D4FB4C3F9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BE9DD"/>
            </a:solidFill>
          </p:spPr>
          <p:txBody>
            <a:bodyPr/>
            <a:lstStyle/>
            <a:p>
              <a:endParaRPr lang="en-US"/>
            </a:p>
          </p:txBody>
        </p:sp>
        <p:sp>
          <p:nvSpPr>
            <p:cNvPr id="39" name="TextBox 27">
              <a:extLst>
                <a:ext uri="{FF2B5EF4-FFF2-40B4-BE49-F238E27FC236}">
                  <a16:creationId xmlns:a16="http://schemas.microsoft.com/office/drawing/2014/main" id="{9574A4E7-40C8-9E18-98EB-77F2C6114636}"/>
                </a:ext>
              </a:extLst>
            </p:cNvPr>
            <p:cNvSpPr txBox="1"/>
            <p:nvPr/>
          </p:nvSpPr>
          <p:spPr>
            <a:xfrm>
              <a:off x="76200" y="28575"/>
              <a:ext cx="660400" cy="708025"/>
            </a:xfrm>
            <a:prstGeom prst="rect">
              <a:avLst/>
            </a:prstGeom>
          </p:spPr>
          <p:txBody>
            <a:bodyPr lIns="50800" tIns="50800" rIns="50800" bIns="50800" rtlCol="0" anchor="ctr"/>
            <a:lstStyle/>
            <a:p>
              <a:pPr algn="ctr">
                <a:lnSpc>
                  <a:spcPts val="2800"/>
                </a:lnSpc>
              </a:pPr>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1787546">
            <a:off x="13893921" y="3086100"/>
            <a:ext cx="6003024" cy="4114800"/>
          </a:xfrm>
          <a:custGeom>
            <a:avLst/>
            <a:gdLst/>
            <a:ahLst/>
            <a:cxnLst/>
            <a:rect l="l" t="t" r="r" b="b"/>
            <a:pathLst>
              <a:path w="6003024" h="4114800">
                <a:moveTo>
                  <a:pt x="0" y="0"/>
                </a:moveTo>
                <a:lnTo>
                  <a:pt x="6003024" y="0"/>
                </a:lnTo>
                <a:lnTo>
                  <a:pt x="6003024"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3" name="Group 3"/>
          <p:cNvGrpSpPr/>
          <p:nvPr/>
        </p:nvGrpSpPr>
        <p:grpSpPr>
          <a:xfrm>
            <a:off x="-301805" y="7421563"/>
            <a:ext cx="18917772" cy="3086100"/>
            <a:chOff x="0" y="0"/>
            <a:chExt cx="4982459" cy="812800"/>
          </a:xfrm>
        </p:grpSpPr>
        <p:sp>
          <p:nvSpPr>
            <p:cNvPr id="4" name="Freeform 4"/>
            <p:cNvSpPr/>
            <p:nvPr/>
          </p:nvSpPr>
          <p:spPr>
            <a:xfrm>
              <a:off x="0" y="0"/>
              <a:ext cx="4982459" cy="812800"/>
            </a:xfrm>
            <a:custGeom>
              <a:avLst/>
              <a:gdLst/>
              <a:ahLst/>
              <a:cxnLst/>
              <a:rect l="l" t="t" r="r" b="b"/>
              <a:pathLst>
                <a:path w="4982459" h="812800">
                  <a:moveTo>
                    <a:pt x="0" y="0"/>
                  </a:moveTo>
                  <a:lnTo>
                    <a:pt x="4982459" y="0"/>
                  </a:lnTo>
                  <a:lnTo>
                    <a:pt x="4982459" y="812800"/>
                  </a:lnTo>
                  <a:lnTo>
                    <a:pt x="0" y="812800"/>
                  </a:lnTo>
                  <a:close/>
                </a:path>
              </a:pathLst>
            </a:custGeom>
            <a:solidFill>
              <a:srgbClr val="545454"/>
            </a:solidFill>
          </p:spPr>
          <p:txBody>
            <a:bodyPr/>
            <a:lstStyle/>
            <a:p>
              <a:endParaRPr lang="en-US"/>
            </a:p>
          </p:txBody>
        </p:sp>
        <p:sp>
          <p:nvSpPr>
            <p:cNvPr id="5" name="TextBox 5"/>
            <p:cNvSpPr txBox="1"/>
            <p:nvPr/>
          </p:nvSpPr>
          <p:spPr>
            <a:xfrm>
              <a:off x="0" y="-47625"/>
              <a:ext cx="4982459" cy="860425"/>
            </a:xfrm>
            <a:prstGeom prst="rect">
              <a:avLst/>
            </a:prstGeom>
          </p:spPr>
          <p:txBody>
            <a:bodyPr lIns="50800" tIns="50800" rIns="50800" bIns="50800" rtlCol="0" anchor="ctr"/>
            <a:lstStyle/>
            <a:p>
              <a:pPr algn="ctr">
                <a:lnSpc>
                  <a:spcPts val="3359"/>
                </a:lnSpc>
              </a:pPr>
              <a:endParaRPr/>
            </a:p>
          </p:txBody>
        </p:sp>
      </p:grpSp>
      <p:grpSp>
        <p:nvGrpSpPr>
          <p:cNvPr id="6" name="Group 6"/>
          <p:cNvGrpSpPr/>
          <p:nvPr/>
        </p:nvGrpSpPr>
        <p:grpSpPr>
          <a:xfrm>
            <a:off x="1476905" y="5569467"/>
            <a:ext cx="15334190" cy="3062424"/>
            <a:chOff x="0" y="0"/>
            <a:chExt cx="4038634" cy="806564"/>
          </a:xfrm>
        </p:grpSpPr>
        <p:sp>
          <p:nvSpPr>
            <p:cNvPr id="7" name="Freeform 7"/>
            <p:cNvSpPr/>
            <p:nvPr/>
          </p:nvSpPr>
          <p:spPr>
            <a:xfrm>
              <a:off x="0" y="0"/>
              <a:ext cx="4038634" cy="806564"/>
            </a:xfrm>
            <a:custGeom>
              <a:avLst/>
              <a:gdLst/>
              <a:ahLst/>
              <a:cxnLst/>
              <a:rect l="l" t="t" r="r" b="b"/>
              <a:pathLst>
                <a:path w="4038634" h="806564">
                  <a:moveTo>
                    <a:pt x="25749" y="0"/>
                  </a:moveTo>
                  <a:lnTo>
                    <a:pt x="4012886" y="0"/>
                  </a:lnTo>
                  <a:cubicBezTo>
                    <a:pt x="4027107" y="0"/>
                    <a:pt x="4038634" y="11528"/>
                    <a:pt x="4038634" y="25749"/>
                  </a:cubicBezTo>
                  <a:lnTo>
                    <a:pt x="4038634" y="780815"/>
                  </a:lnTo>
                  <a:cubicBezTo>
                    <a:pt x="4038634" y="795036"/>
                    <a:pt x="4027107" y="806564"/>
                    <a:pt x="4012886" y="806564"/>
                  </a:cubicBezTo>
                  <a:lnTo>
                    <a:pt x="25749" y="806564"/>
                  </a:lnTo>
                  <a:cubicBezTo>
                    <a:pt x="11528" y="806564"/>
                    <a:pt x="0" y="795036"/>
                    <a:pt x="0" y="780815"/>
                  </a:cubicBezTo>
                  <a:lnTo>
                    <a:pt x="0" y="25749"/>
                  </a:lnTo>
                  <a:cubicBezTo>
                    <a:pt x="0" y="11528"/>
                    <a:pt x="11528" y="0"/>
                    <a:pt x="25749" y="0"/>
                  </a:cubicBezTo>
                  <a:close/>
                </a:path>
              </a:pathLst>
            </a:custGeom>
            <a:solidFill>
              <a:srgbClr val="F3F3F3"/>
            </a:solidFill>
          </p:spPr>
          <p:txBody>
            <a:bodyPr/>
            <a:lstStyle/>
            <a:p>
              <a:endParaRPr lang="en-US" dirty="0"/>
            </a:p>
          </p:txBody>
        </p:sp>
        <p:sp>
          <p:nvSpPr>
            <p:cNvPr id="8" name="TextBox 8"/>
            <p:cNvSpPr txBox="1"/>
            <p:nvPr/>
          </p:nvSpPr>
          <p:spPr>
            <a:xfrm>
              <a:off x="0" y="-47625"/>
              <a:ext cx="4038634" cy="854189"/>
            </a:xfrm>
            <a:prstGeom prst="rect">
              <a:avLst/>
            </a:prstGeom>
          </p:spPr>
          <p:txBody>
            <a:bodyPr lIns="50800" tIns="50800" rIns="50800" bIns="50800" rtlCol="0" anchor="ctr"/>
            <a:lstStyle/>
            <a:p>
              <a:pPr algn="ctr">
                <a:lnSpc>
                  <a:spcPts val="2800"/>
                </a:lnSpc>
              </a:pPr>
              <a:endParaRPr/>
            </a:p>
          </p:txBody>
        </p:sp>
      </p:grpSp>
      <p:sp>
        <p:nvSpPr>
          <p:cNvPr id="9" name="Freeform 9"/>
          <p:cNvSpPr/>
          <p:nvPr/>
        </p:nvSpPr>
        <p:spPr>
          <a:xfrm>
            <a:off x="1893873" y="6120314"/>
            <a:ext cx="366780" cy="366780"/>
          </a:xfrm>
          <a:custGeom>
            <a:avLst/>
            <a:gdLst/>
            <a:ahLst/>
            <a:cxnLst/>
            <a:rect l="l" t="t" r="r" b="b"/>
            <a:pathLst>
              <a:path w="366780" h="366780">
                <a:moveTo>
                  <a:pt x="0" y="0"/>
                </a:moveTo>
                <a:lnTo>
                  <a:pt x="366780" y="0"/>
                </a:lnTo>
                <a:lnTo>
                  <a:pt x="366780" y="366780"/>
                </a:lnTo>
                <a:lnTo>
                  <a:pt x="0" y="36678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0" name="Freeform 10"/>
          <p:cNvSpPr/>
          <p:nvPr/>
        </p:nvSpPr>
        <p:spPr>
          <a:xfrm>
            <a:off x="7050131" y="6134163"/>
            <a:ext cx="366780" cy="366780"/>
          </a:xfrm>
          <a:custGeom>
            <a:avLst/>
            <a:gdLst/>
            <a:ahLst/>
            <a:cxnLst/>
            <a:rect l="l" t="t" r="r" b="b"/>
            <a:pathLst>
              <a:path w="366780" h="366780">
                <a:moveTo>
                  <a:pt x="0" y="0"/>
                </a:moveTo>
                <a:lnTo>
                  <a:pt x="366781" y="0"/>
                </a:lnTo>
                <a:lnTo>
                  <a:pt x="366781" y="366781"/>
                </a:lnTo>
                <a:lnTo>
                  <a:pt x="0" y="36678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1" name="Freeform 11"/>
          <p:cNvSpPr/>
          <p:nvPr/>
        </p:nvSpPr>
        <p:spPr>
          <a:xfrm>
            <a:off x="11939583" y="6142804"/>
            <a:ext cx="366780" cy="366780"/>
          </a:xfrm>
          <a:custGeom>
            <a:avLst/>
            <a:gdLst/>
            <a:ahLst/>
            <a:cxnLst/>
            <a:rect l="l" t="t" r="r" b="b"/>
            <a:pathLst>
              <a:path w="366780" h="366780">
                <a:moveTo>
                  <a:pt x="0" y="0"/>
                </a:moveTo>
                <a:lnTo>
                  <a:pt x="366781" y="0"/>
                </a:lnTo>
                <a:lnTo>
                  <a:pt x="366781" y="366780"/>
                </a:lnTo>
                <a:lnTo>
                  <a:pt x="0" y="36678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2" name="Freeform 12"/>
          <p:cNvSpPr/>
          <p:nvPr/>
        </p:nvSpPr>
        <p:spPr>
          <a:xfrm rot="-829282">
            <a:off x="-1524607" y="-136260"/>
            <a:ext cx="6003024" cy="4114800"/>
          </a:xfrm>
          <a:custGeom>
            <a:avLst/>
            <a:gdLst/>
            <a:ahLst/>
            <a:cxnLst/>
            <a:rect l="l" t="t" r="r" b="b"/>
            <a:pathLst>
              <a:path w="6003024" h="4114800">
                <a:moveTo>
                  <a:pt x="0" y="0"/>
                </a:moveTo>
                <a:lnTo>
                  <a:pt x="6003024" y="0"/>
                </a:lnTo>
                <a:lnTo>
                  <a:pt x="6003024"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13" name="Group 13"/>
          <p:cNvGrpSpPr/>
          <p:nvPr/>
        </p:nvGrpSpPr>
        <p:grpSpPr>
          <a:xfrm rot="5400000">
            <a:off x="15072361" y="-1226519"/>
            <a:ext cx="2274722" cy="2274722"/>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45454"/>
            </a:solidFill>
          </p:spPr>
          <p:txBody>
            <a:bodyPr/>
            <a:lstStyle/>
            <a:p>
              <a:endParaRPr lang="en-US"/>
            </a:p>
          </p:txBody>
        </p:sp>
        <p:sp>
          <p:nvSpPr>
            <p:cNvPr id="15" name="TextBox 15"/>
            <p:cNvSpPr txBox="1"/>
            <p:nvPr/>
          </p:nvSpPr>
          <p:spPr>
            <a:xfrm>
              <a:off x="76200" y="28575"/>
              <a:ext cx="660400" cy="708025"/>
            </a:xfrm>
            <a:prstGeom prst="rect">
              <a:avLst/>
            </a:prstGeom>
          </p:spPr>
          <p:txBody>
            <a:bodyPr lIns="50800" tIns="50800" rIns="50800" bIns="50800" rtlCol="0" anchor="ctr"/>
            <a:lstStyle/>
            <a:p>
              <a:pPr algn="ctr">
                <a:lnSpc>
                  <a:spcPts val="2800"/>
                </a:lnSpc>
              </a:pPr>
              <a:endParaRPr/>
            </a:p>
          </p:txBody>
        </p:sp>
      </p:grpSp>
      <p:grpSp>
        <p:nvGrpSpPr>
          <p:cNvPr id="16" name="Group 16"/>
          <p:cNvGrpSpPr/>
          <p:nvPr/>
        </p:nvGrpSpPr>
        <p:grpSpPr>
          <a:xfrm rot="5400000">
            <a:off x="16228521" y="122249"/>
            <a:ext cx="1165148" cy="1165148"/>
            <a:chOff x="0" y="0"/>
            <a:chExt cx="812800" cy="812800"/>
          </a:xfrm>
        </p:grpSpPr>
        <p:sp>
          <p:nvSpPr>
            <p:cNvPr id="17" name="Freeform 1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BE9DD"/>
            </a:solidFill>
          </p:spPr>
          <p:txBody>
            <a:bodyPr/>
            <a:lstStyle/>
            <a:p>
              <a:endParaRPr lang="en-US"/>
            </a:p>
          </p:txBody>
        </p:sp>
        <p:sp>
          <p:nvSpPr>
            <p:cNvPr id="18" name="TextBox 18"/>
            <p:cNvSpPr txBox="1"/>
            <p:nvPr/>
          </p:nvSpPr>
          <p:spPr>
            <a:xfrm>
              <a:off x="76200" y="28575"/>
              <a:ext cx="660400" cy="708025"/>
            </a:xfrm>
            <a:prstGeom prst="rect">
              <a:avLst/>
            </a:prstGeom>
          </p:spPr>
          <p:txBody>
            <a:bodyPr lIns="50800" tIns="50800" rIns="50800" bIns="50800" rtlCol="0" anchor="ctr"/>
            <a:lstStyle/>
            <a:p>
              <a:pPr algn="ctr">
                <a:lnSpc>
                  <a:spcPts val="2800"/>
                </a:lnSpc>
              </a:pPr>
              <a:endParaRPr/>
            </a:p>
          </p:txBody>
        </p:sp>
      </p:grpSp>
      <p:sp>
        <p:nvSpPr>
          <p:cNvPr id="19" name="Freeform 19"/>
          <p:cNvSpPr/>
          <p:nvPr/>
        </p:nvSpPr>
        <p:spPr>
          <a:xfrm rot="5400000">
            <a:off x="16458404" y="-1501808"/>
            <a:ext cx="2052647" cy="2052647"/>
          </a:xfrm>
          <a:custGeom>
            <a:avLst/>
            <a:gdLst/>
            <a:ahLst/>
            <a:cxnLst/>
            <a:rect l="l" t="t" r="r" b="b"/>
            <a:pathLst>
              <a:path w="2052647" h="2052647">
                <a:moveTo>
                  <a:pt x="0" y="0"/>
                </a:moveTo>
                <a:lnTo>
                  <a:pt x="2052647" y="0"/>
                </a:lnTo>
                <a:lnTo>
                  <a:pt x="2052647" y="2052647"/>
                </a:lnTo>
                <a:lnTo>
                  <a:pt x="0" y="2052647"/>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20" name="Freeform 20"/>
          <p:cNvSpPr/>
          <p:nvPr/>
        </p:nvSpPr>
        <p:spPr>
          <a:xfrm flipH="1">
            <a:off x="2077263" y="2799749"/>
            <a:ext cx="2190052" cy="3120540"/>
          </a:xfrm>
          <a:custGeom>
            <a:avLst/>
            <a:gdLst/>
            <a:ahLst/>
            <a:cxnLst/>
            <a:rect l="l" t="t" r="r" b="b"/>
            <a:pathLst>
              <a:path w="2190052" h="3120540">
                <a:moveTo>
                  <a:pt x="2190052" y="0"/>
                </a:moveTo>
                <a:lnTo>
                  <a:pt x="0" y="0"/>
                </a:lnTo>
                <a:lnTo>
                  <a:pt x="0" y="3120540"/>
                </a:lnTo>
                <a:lnTo>
                  <a:pt x="2190052" y="3120540"/>
                </a:lnTo>
                <a:lnTo>
                  <a:pt x="2190052"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21" name="Freeform 21"/>
          <p:cNvSpPr/>
          <p:nvPr/>
        </p:nvSpPr>
        <p:spPr>
          <a:xfrm>
            <a:off x="13268389" y="3022263"/>
            <a:ext cx="2622023" cy="3084733"/>
          </a:xfrm>
          <a:custGeom>
            <a:avLst/>
            <a:gdLst/>
            <a:ahLst/>
            <a:cxnLst/>
            <a:rect l="l" t="t" r="r" b="b"/>
            <a:pathLst>
              <a:path w="2622023" h="3084733">
                <a:moveTo>
                  <a:pt x="0" y="0"/>
                </a:moveTo>
                <a:lnTo>
                  <a:pt x="2622023" y="0"/>
                </a:lnTo>
                <a:lnTo>
                  <a:pt x="2622023" y="3084734"/>
                </a:lnTo>
                <a:lnTo>
                  <a:pt x="0" y="3084734"/>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22" name="TextBox 22"/>
          <p:cNvSpPr txBox="1"/>
          <p:nvPr/>
        </p:nvSpPr>
        <p:spPr>
          <a:xfrm>
            <a:off x="2285731" y="6660173"/>
            <a:ext cx="3767603" cy="1064394"/>
          </a:xfrm>
          <a:prstGeom prst="rect">
            <a:avLst/>
          </a:prstGeom>
        </p:spPr>
        <p:txBody>
          <a:bodyPr wrap="square" lIns="0" tIns="0" rIns="0" bIns="0" rtlCol="0" anchor="t">
            <a:spAutoFit/>
          </a:bodyPr>
          <a:lstStyle/>
          <a:p>
            <a:pPr>
              <a:lnSpc>
                <a:spcPts val="2800"/>
              </a:lnSpc>
            </a:pPr>
            <a:r>
              <a:rPr lang="en-US" sz="2000" dirty="0">
                <a:solidFill>
                  <a:schemeClr val="tx1">
                    <a:lumMod val="65000"/>
                    <a:lumOff val="35000"/>
                  </a:schemeClr>
                </a:solidFill>
                <a:latin typeface="TT Firs Neue" panose="020B0604020202020204" charset="0"/>
              </a:rPr>
              <a:t>connecting the consumer to the artisan, unlike mass-market goods.</a:t>
            </a:r>
            <a:endParaRPr lang="en-US" sz="2000" dirty="0">
              <a:solidFill>
                <a:schemeClr val="tx1">
                  <a:lumMod val="65000"/>
                  <a:lumOff val="35000"/>
                </a:schemeClr>
              </a:solidFill>
              <a:latin typeface="TT Firs Neue" panose="020B0604020202020204" charset="0"/>
              <a:ea typeface="TT Firs Neue"/>
              <a:cs typeface="TT Firs Neue"/>
              <a:sym typeface="TT Firs Neue"/>
            </a:endParaRPr>
          </a:p>
        </p:txBody>
      </p:sp>
      <p:sp>
        <p:nvSpPr>
          <p:cNvPr id="23" name="TextBox 23"/>
          <p:cNvSpPr txBox="1"/>
          <p:nvPr/>
        </p:nvSpPr>
        <p:spPr>
          <a:xfrm>
            <a:off x="2496458" y="6081329"/>
            <a:ext cx="3502682" cy="419346"/>
          </a:xfrm>
          <a:prstGeom prst="rect">
            <a:avLst/>
          </a:prstGeom>
        </p:spPr>
        <p:txBody>
          <a:bodyPr wrap="square" lIns="0" tIns="0" rIns="0" bIns="0" rtlCol="0" anchor="t">
            <a:spAutoFit/>
          </a:bodyPr>
          <a:lstStyle/>
          <a:p>
            <a:pPr algn="l">
              <a:lnSpc>
                <a:spcPts val="3359"/>
              </a:lnSpc>
              <a:spcBef>
                <a:spcPct val="0"/>
              </a:spcBef>
            </a:pPr>
            <a:r>
              <a:rPr lang="en-US" sz="2400" b="1" dirty="0">
                <a:solidFill>
                  <a:srgbClr val="545454"/>
                </a:solidFill>
                <a:latin typeface="TT Firs Neue Bold"/>
                <a:ea typeface="TT Firs Neue Bold"/>
                <a:cs typeface="TT Firs Neue Bold"/>
                <a:sym typeface="TT Firs Neue Bold"/>
              </a:rPr>
              <a:t>Story Driven Products</a:t>
            </a:r>
          </a:p>
        </p:txBody>
      </p:sp>
      <p:sp>
        <p:nvSpPr>
          <p:cNvPr id="24" name="TextBox 24"/>
          <p:cNvSpPr txBox="1"/>
          <p:nvPr/>
        </p:nvSpPr>
        <p:spPr>
          <a:xfrm>
            <a:off x="7416912" y="6652029"/>
            <a:ext cx="4017132" cy="1064394"/>
          </a:xfrm>
          <a:prstGeom prst="rect">
            <a:avLst/>
          </a:prstGeom>
        </p:spPr>
        <p:txBody>
          <a:bodyPr wrap="square" lIns="0" tIns="0" rIns="0" bIns="0" rtlCol="0" anchor="t">
            <a:spAutoFit/>
          </a:bodyPr>
          <a:lstStyle/>
          <a:p>
            <a:pPr>
              <a:lnSpc>
                <a:spcPts val="2800"/>
              </a:lnSpc>
            </a:pPr>
            <a:r>
              <a:rPr lang="en-US" sz="2000" dirty="0">
                <a:solidFill>
                  <a:srgbClr val="545454"/>
                </a:solidFill>
                <a:latin typeface="TT Firs Neue"/>
                <a:ea typeface="TT Firs Neue"/>
                <a:cs typeface="TT Firs Neue"/>
                <a:sym typeface="TT Firs Neue"/>
              </a:rPr>
              <a:t>AR driven tools allowing  consumers to </a:t>
            </a:r>
            <a:r>
              <a:rPr lang="en-US" sz="2000" dirty="0" err="1">
                <a:solidFill>
                  <a:srgbClr val="545454"/>
                </a:solidFill>
                <a:latin typeface="TT Firs Neue"/>
                <a:ea typeface="TT Firs Neue"/>
                <a:cs typeface="TT Firs Neue"/>
                <a:sym typeface="TT Firs Neue"/>
              </a:rPr>
              <a:t>visualise</a:t>
            </a:r>
            <a:r>
              <a:rPr lang="en-US" sz="2000" dirty="0">
                <a:solidFill>
                  <a:srgbClr val="545454"/>
                </a:solidFill>
                <a:latin typeface="TT Firs Neue"/>
                <a:ea typeface="TT Firs Neue"/>
                <a:cs typeface="TT Firs Neue"/>
                <a:sym typeface="TT Firs Neue"/>
              </a:rPr>
              <a:t> products in their own rooms </a:t>
            </a:r>
          </a:p>
        </p:txBody>
      </p:sp>
      <p:sp>
        <p:nvSpPr>
          <p:cNvPr id="25" name="TextBox 25"/>
          <p:cNvSpPr txBox="1"/>
          <p:nvPr/>
        </p:nvSpPr>
        <p:spPr>
          <a:xfrm>
            <a:off x="12561112" y="6638179"/>
            <a:ext cx="3767604" cy="1064394"/>
          </a:xfrm>
          <a:prstGeom prst="rect">
            <a:avLst/>
          </a:prstGeom>
        </p:spPr>
        <p:txBody>
          <a:bodyPr lIns="0" tIns="0" rIns="0" bIns="0" rtlCol="0" anchor="t">
            <a:spAutoFit/>
          </a:bodyPr>
          <a:lstStyle/>
          <a:p>
            <a:pPr algn="l">
              <a:lnSpc>
                <a:spcPts val="2800"/>
              </a:lnSpc>
            </a:pPr>
            <a:r>
              <a:rPr lang="en-US" sz="2000" dirty="0">
                <a:solidFill>
                  <a:srgbClr val="545454"/>
                </a:solidFill>
                <a:latin typeface="TT Firs Neue"/>
                <a:ea typeface="TT Firs Neue"/>
                <a:cs typeface="TT Firs Neue"/>
                <a:sym typeface="TT Firs Neue"/>
              </a:rPr>
              <a:t>Due to direct sourcing, price roughly 30% lower than the high-end brands</a:t>
            </a:r>
          </a:p>
        </p:txBody>
      </p:sp>
      <p:sp>
        <p:nvSpPr>
          <p:cNvPr id="26" name="TextBox 26"/>
          <p:cNvSpPr txBox="1"/>
          <p:nvPr/>
        </p:nvSpPr>
        <p:spPr>
          <a:xfrm>
            <a:off x="7698586" y="6095179"/>
            <a:ext cx="3563141" cy="419346"/>
          </a:xfrm>
          <a:prstGeom prst="rect">
            <a:avLst/>
          </a:prstGeom>
        </p:spPr>
        <p:txBody>
          <a:bodyPr wrap="square" lIns="0" tIns="0" rIns="0" bIns="0" rtlCol="0" anchor="t">
            <a:spAutoFit/>
          </a:bodyPr>
          <a:lstStyle/>
          <a:p>
            <a:pPr algn="l">
              <a:lnSpc>
                <a:spcPts val="3359"/>
              </a:lnSpc>
              <a:spcBef>
                <a:spcPct val="0"/>
              </a:spcBef>
            </a:pPr>
            <a:r>
              <a:rPr lang="en-US" sz="2400" b="1" dirty="0">
                <a:solidFill>
                  <a:srgbClr val="545454"/>
                </a:solidFill>
                <a:latin typeface="TT Firs Neue Bold"/>
                <a:ea typeface="TT Firs Neue Bold"/>
                <a:cs typeface="TT Firs Neue Bold"/>
                <a:sym typeface="TT Firs Neue Bold"/>
              </a:rPr>
              <a:t>Virtual Stylish Service</a:t>
            </a:r>
          </a:p>
        </p:txBody>
      </p:sp>
      <p:sp>
        <p:nvSpPr>
          <p:cNvPr id="27" name="TextBox 27"/>
          <p:cNvSpPr txBox="1"/>
          <p:nvPr/>
        </p:nvSpPr>
        <p:spPr>
          <a:xfrm>
            <a:off x="12561112" y="6081329"/>
            <a:ext cx="3136088" cy="419346"/>
          </a:xfrm>
          <a:prstGeom prst="rect">
            <a:avLst/>
          </a:prstGeom>
        </p:spPr>
        <p:txBody>
          <a:bodyPr wrap="square" lIns="0" tIns="0" rIns="0" bIns="0" rtlCol="0" anchor="t">
            <a:spAutoFit/>
          </a:bodyPr>
          <a:lstStyle/>
          <a:p>
            <a:pPr algn="l">
              <a:lnSpc>
                <a:spcPts val="3359"/>
              </a:lnSpc>
              <a:spcBef>
                <a:spcPct val="0"/>
              </a:spcBef>
            </a:pPr>
            <a:r>
              <a:rPr lang="en-US" sz="2400" b="1" dirty="0">
                <a:solidFill>
                  <a:srgbClr val="545454"/>
                </a:solidFill>
                <a:latin typeface="TT Firs Neue Bold"/>
                <a:ea typeface="TT Firs Neue Bold"/>
                <a:cs typeface="TT Firs Neue Bold"/>
                <a:sym typeface="TT Firs Neue Bold"/>
              </a:rPr>
              <a:t>Price Advantages</a:t>
            </a:r>
          </a:p>
        </p:txBody>
      </p:sp>
      <p:sp>
        <p:nvSpPr>
          <p:cNvPr id="28" name="TextBox 28"/>
          <p:cNvSpPr txBox="1"/>
          <p:nvPr/>
        </p:nvSpPr>
        <p:spPr>
          <a:xfrm>
            <a:off x="4383228" y="3011125"/>
            <a:ext cx="9074096" cy="872034"/>
          </a:xfrm>
          <a:prstGeom prst="rect">
            <a:avLst/>
          </a:prstGeom>
        </p:spPr>
        <p:txBody>
          <a:bodyPr lIns="0" tIns="0" rIns="0" bIns="0" rtlCol="0" anchor="t">
            <a:spAutoFit/>
          </a:bodyPr>
          <a:lstStyle/>
          <a:p>
            <a:pPr algn="l">
              <a:lnSpc>
                <a:spcPts val="6800"/>
              </a:lnSpc>
            </a:pPr>
            <a:r>
              <a:rPr lang="en-US" sz="6800" spc="-374" dirty="0">
                <a:solidFill>
                  <a:srgbClr val="545454"/>
                </a:solidFill>
                <a:latin typeface="Heading Now 71-78"/>
                <a:ea typeface="Heading Now 71-78"/>
                <a:cs typeface="Heading Now 71-78"/>
                <a:sym typeface="Heading Now 71-78"/>
              </a:rPr>
              <a:t>Unique Selling Points </a:t>
            </a:r>
          </a:p>
        </p:txBody>
      </p:sp>
      <p:sp>
        <p:nvSpPr>
          <p:cNvPr id="29" name="TextBox 29"/>
          <p:cNvSpPr txBox="1"/>
          <p:nvPr/>
        </p:nvSpPr>
        <p:spPr>
          <a:xfrm>
            <a:off x="1530963" y="8916988"/>
            <a:ext cx="2852265" cy="349250"/>
          </a:xfrm>
          <a:prstGeom prst="rect">
            <a:avLst/>
          </a:prstGeom>
        </p:spPr>
        <p:txBody>
          <a:bodyPr lIns="0" tIns="0" rIns="0" bIns="0" rtlCol="0" anchor="t">
            <a:spAutoFit/>
          </a:bodyPr>
          <a:lstStyle/>
          <a:p>
            <a:pPr algn="l">
              <a:lnSpc>
                <a:spcPts val="2800"/>
              </a:lnSpc>
            </a:pPr>
            <a:r>
              <a:rPr lang="en-US" sz="2000" dirty="0">
                <a:solidFill>
                  <a:srgbClr val="FFFFFF"/>
                </a:solidFill>
                <a:latin typeface="TT Firs Neue"/>
                <a:ea typeface="TT Firs Neue"/>
                <a:cs typeface="TT Firs Neue"/>
                <a:sym typeface="TT Firs Neue"/>
              </a:rPr>
              <a:t>@havendecrsite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545454"/>
        </a:solidFill>
        <a:effectLst/>
      </p:bgPr>
    </p:bg>
    <p:spTree>
      <p:nvGrpSpPr>
        <p:cNvPr id="1" name=""/>
        <p:cNvGrpSpPr/>
        <p:nvPr/>
      </p:nvGrpSpPr>
      <p:grpSpPr>
        <a:xfrm>
          <a:off x="0" y="0"/>
          <a:ext cx="0" cy="0"/>
          <a:chOff x="0" y="0"/>
          <a:chExt cx="0" cy="0"/>
        </a:xfrm>
      </p:grpSpPr>
      <p:grpSp>
        <p:nvGrpSpPr>
          <p:cNvPr id="2" name="Group 2"/>
          <p:cNvGrpSpPr/>
          <p:nvPr/>
        </p:nvGrpSpPr>
        <p:grpSpPr>
          <a:xfrm>
            <a:off x="8823740" y="-146460"/>
            <a:ext cx="1680678" cy="1680678"/>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4C0B4"/>
            </a:solidFill>
          </p:spPr>
          <p:txBody>
            <a:bodyPr/>
            <a:lstStyle/>
            <a:p>
              <a:endParaRPr lang="en-US"/>
            </a:p>
          </p:txBody>
        </p:sp>
        <p:sp>
          <p:nvSpPr>
            <p:cNvPr id="4" name="TextBox 4"/>
            <p:cNvSpPr txBox="1"/>
            <p:nvPr/>
          </p:nvSpPr>
          <p:spPr>
            <a:xfrm>
              <a:off x="76200" y="28575"/>
              <a:ext cx="660400" cy="708025"/>
            </a:xfrm>
            <a:prstGeom prst="rect">
              <a:avLst/>
            </a:prstGeom>
          </p:spPr>
          <p:txBody>
            <a:bodyPr lIns="50800" tIns="50800" rIns="50800" bIns="50800" rtlCol="0" anchor="ctr"/>
            <a:lstStyle/>
            <a:p>
              <a:pPr algn="ctr">
                <a:lnSpc>
                  <a:spcPts val="3359"/>
                </a:lnSpc>
              </a:pPr>
              <a:endParaRPr/>
            </a:p>
          </p:txBody>
        </p:sp>
      </p:grpSp>
      <p:grpSp>
        <p:nvGrpSpPr>
          <p:cNvPr id="5" name="Group 5"/>
          <p:cNvGrpSpPr/>
          <p:nvPr/>
        </p:nvGrpSpPr>
        <p:grpSpPr>
          <a:xfrm>
            <a:off x="9843814" y="-282590"/>
            <a:ext cx="8821595" cy="10852181"/>
            <a:chOff x="0" y="0"/>
            <a:chExt cx="1514366" cy="1862948"/>
          </a:xfrm>
        </p:grpSpPr>
        <p:sp>
          <p:nvSpPr>
            <p:cNvPr id="6" name="Freeform 6"/>
            <p:cNvSpPr/>
            <p:nvPr/>
          </p:nvSpPr>
          <p:spPr>
            <a:xfrm>
              <a:off x="0" y="0"/>
              <a:ext cx="1514366" cy="1862948"/>
            </a:xfrm>
            <a:custGeom>
              <a:avLst/>
              <a:gdLst/>
              <a:ahLst/>
              <a:cxnLst/>
              <a:rect l="l" t="t" r="r" b="b"/>
              <a:pathLst>
                <a:path w="1514366" h="1862948">
                  <a:moveTo>
                    <a:pt x="30716" y="0"/>
                  </a:moveTo>
                  <a:lnTo>
                    <a:pt x="1483649" y="0"/>
                  </a:lnTo>
                  <a:cubicBezTo>
                    <a:pt x="1500614" y="0"/>
                    <a:pt x="1514366" y="13752"/>
                    <a:pt x="1514366" y="30716"/>
                  </a:cubicBezTo>
                  <a:lnTo>
                    <a:pt x="1514366" y="1832231"/>
                  </a:lnTo>
                  <a:cubicBezTo>
                    <a:pt x="1514366" y="1840378"/>
                    <a:pt x="1511130" y="1848190"/>
                    <a:pt x="1505369" y="1853951"/>
                  </a:cubicBezTo>
                  <a:cubicBezTo>
                    <a:pt x="1499609" y="1859711"/>
                    <a:pt x="1491796" y="1862948"/>
                    <a:pt x="1483649" y="1862948"/>
                  </a:cubicBezTo>
                  <a:lnTo>
                    <a:pt x="30716" y="1862948"/>
                  </a:lnTo>
                  <a:cubicBezTo>
                    <a:pt x="13752" y="1862948"/>
                    <a:pt x="0" y="1849195"/>
                    <a:pt x="0" y="1832231"/>
                  </a:cubicBezTo>
                  <a:lnTo>
                    <a:pt x="0" y="30716"/>
                  </a:lnTo>
                  <a:cubicBezTo>
                    <a:pt x="0" y="13752"/>
                    <a:pt x="13752" y="0"/>
                    <a:pt x="30716" y="0"/>
                  </a:cubicBezTo>
                  <a:close/>
                </a:path>
              </a:pathLst>
            </a:custGeom>
            <a:blipFill>
              <a:blip r:embed="rId3"/>
              <a:stretch>
                <a:fillRect l="-42179" r="-42179"/>
              </a:stretch>
            </a:blipFill>
          </p:spPr>
          <p:txBody>
            <a:bodyPr/>
            <a:lstStyle/>
            <a:p>
              <a:endParaRPr lang="en-US"/>
            </a:p>
          </p:txBody>
        </p:sp>
      </p:grpSp>
      <p:sp>
        <p:nvSpPr>
          <p:cNvPr id="7" name="Freeform 7"/>
          <p:cNvSpPr/>
          <p:nvPr/>
        </p:nvSpPr>
        <p:spPr>
          <a:xfrm>
            <a:off x="401391" y="2373184"/>
            <a:ext cx="501992" cy="501992"/>
          </a:xfrm>
          <a:custGeom>
            <a:avLst/>
            <a:gdLst/>
            <a:ahLst/>
            <a:cxnLst/>
            <a:rect l="l" t="t" r="r" b="b"/>
            <a:pathLst>
              <a:path w="501992" h="501992">
                <a:moveTo>
                  <a:pt x="0" y="0"/>
                </a:moveTo>
                <a:lnTo>
                  <a:pt x="501992" y="0"/>
                </a:lnTo>
                <a:lnTo>
                  <a:pt x="501992" y="501992"/>
                </a:lnTo>
                <a:lnTo>
                  <a:pt x="0" y="5019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8" name="Group 8"/>
          <p:cNvGrpSpPr/>
          <p:nvPr/>
        </p:nvGrpSpPr>
        <p:grpSpPr>
          <a:xfrm>
            <a:off x="8423176" y="693879"/>
            <a:ext cx="1160599" cy="1160599"/>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A6A6A6"/>
            </a:solidFill>
          </p:spPr>
          <p:txBody>
            <a:bodyPr/>
            <a:lstStyle/>
            <a:p>
              <a:endParaRPr lang="en-US"/>
            </a:p>
          </p:txBody>
        </p:sp>
        <p:sp>
          <p:nvSpPr>
            <p:cNvPr id="10" name="TextBox 10"/>
            <p:cNvSpPr txBox="1"/>
            <p:nvPr/>
          </p:nvSpPr>
          <p:spPr>
            <a:xfrm>
              <a:off x="76200" y="28575"/>
              <a:ext cx="660400" cy="708025"/>
            </a:xfrm>
            <a:prstGeom prst="rect">
              <a:avLst/>
            </a:prstGeom>
          </p:spPr>
          <p:txBody>
            <a:bodyPr lIns="50800" tIns="50800" rIns="50800" bIns="50800" rtlCol="0" anchor="ctr"/>
            <a:lstStyle/>
            <a:p>
              <a:pPr algn="ctr">
                <a:lnSpc>
                  <a:spcPts val="3359"/>
                </a:lnSpc>
              </a:pPr>
              <a:endParaRPr/>
            </a:p>
          </p:txBody>
        </p:sp>
      </p:grpSp>
      <p:sp>
        <p:nvSpPr>
          <p:cNvPr id="11" name="Freeform 11"/>
          <p:cNvSpPr/>
          <p:nvPr/>
        </p:nvSpPr>
        <p:spPr>
          <a:xfrm rot="-5400000">
            <a:off x="7823442" y="743606"/>
            <a:ext cx="1579973" cy="1061144"/>
          </a:xfrm>
          <a:custGeom>
            <a:avLst/>
            <a:gdLst/>
            <a:ahLst/>
            <a:cxnLst/>
            <a:rect l="l" t="t" r="r" b="b"/>
            <a:pathLst>
              <a:path w="1579973" h="1061144">
                <a:moveTo>
                  <a:pt x="0" y="0"/>
                </a:moveTo>
                <a:lnTo>
                  <a:pt x="1579972" y="0"/>
                </a:lnTo>
                <a:lnTo>
                  <a:pt x="1579972" y="1061144"/>
                </a:lnTo>
                <a:lnTo>
                  <a:pt x="0" y="106114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2" name="Group 12"/>
          <p:cNvGrpSpPr/>
          <p:nvPr/>
        </p:nvGrpSpPr>
        <p:grpSpPr>
          <a:xfrm>
            <a:off x="-438898" y="8839826"/>
            <a:ext cx="1811078" cy="1811078"/>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4C0B4"/>
            </a:solidFill>
          </p:spPr>
          <p:txBody>
            <a:bodyPr/>
            <a:lstStyle/>
            <a:p>
              <a:endParaRPr lang="en-US"/>
            </a:p>
          </p:txBody>
        </p:sp>
        <p:sp>
          <p:nvSpPr>
            <p:cNvPr id="14" name="TextBox 14"/>
            <p:cNvSpPr txBox="1"/>
            <p:nvPr/>
          </p:nvSpPr>
          <p:spPr>
            <a:xfrm>
              <a:off x="76200" y="28575"/>
              <a:ext cx="660400" cy="708025"/>
            </a:xfrm>
            <a:prstGeom prst="rect">
              <a:avLst/>
            </a:prstGeom>
          </p:spPr>
          <p:txBody>
            <a:bodyPr lIns="50800" tIns="50800" rIns="50800" bIns="50800" rtlCol="0" anchor="ctr"/>
            <a:lstStyle/>
            <a:p>
              <a:pPr algn="ctr">
                <a:lnSpc>
                  <a:spcPts val="3359"/>
                </a:lnSpc>
              </a:pPr>
              <a:endParaRPr/>
            </a:p>
          </p:txBody>
        </p:sp>
      </p:grpSp>
      <p:grpSp>
        <p:nvGrpSpPr>
          <p:cNvPr id="15" name="Group 15"/>
          <p:cNvGrpSpPr/>
          <p:nvPr/>
        </p:nvGrpSpPr>
        <p:grpSpPr>
          <a:xfrm>
            <a:off x="329619" y="8559219"/>
            <a:ext cx="1398161" cy="1398161"/>
            <a:chOff x="0" y="0"/>
            <a:chExt cx="812800" cy="812800"/>
          </a:xfrm>
        </p:grpSpPr>
        <p:sp>
          <p:nvSpPr>
            <p:cNvPr id="16" name="Freeform 1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A6A6A6"/>
            </a:solidFill>
          </p:spPr>
          <p:txBody>
            <a:bodyPr/>
            <a:lstStyle/>
            <a:p>
              <a:endParaRPr lang="en-US"/>
            </a:p>
          </p:txBody>
        </p:sp>
        <p:sp>
          <p:nvSpPr>
            <p:cNvPr id="17" name="TextBox 17"/>
            <p:cNvSpPr txBox="1"/>
            <p:nvPr/>
          </p:nvSpPr>
          <p:spPr>
            <a:xfrm>
              <a:off x="76200" y="28575"/>
              <a:ext cx="660400" cy="708025"/>
            </a:xfrm>
            <a:prstGeom prst="rect">
              <a:avLst/>
            </a:prstGeom>
          </p:spPr>
          <p:txBody>
            <a:bodyPr lIns="50800" tIns="50800" rIns="50800" bIns="50800" rtlCol="0" anchor="ctr"/>
            <a:lstStyle/>
            <a:p>
              <a:pPr algn="ctr">
                <a:lnSpc>
                  <a:spcPts val="3359"/>
                </a:lnSpc>
              </a:pPr>
              <a:endParaRPr/>
            </a:p>
          </p:txBody>
        </p:sp>
      </p:grpSp>
      <p:sp>
        <p:nvSpPr>
          <p:cNvPr id="18" name="Freeform 18"/>
          <p:cNvSpPr/>
          <p:nvPr/>
        </p:nvSpPr>
        <p:spPr>
          <a:xfrm>
            <a:off x="-1006995" y="7532896"/>
            <a:ext cx="2052647" cy="2052647"/>
          </a:xfrm>
          <a:custGeom>
            <a:avLst/>
            <a:gdLst/>
            <a:ahLst/>
            <a:cxnLst/>
            <a:rect l="l" t="t" r="r" b="b"/>
            <a:pathLst>
              <a:path w="2052647" h="2052647">
                <a:moveTo>
                  <a:pt x="0" y="0"/>
                </a:moveTo>
                <a:lnTo>
                  <a:pt x="2052647" y="0"/>
                </a:lnTo>
                <a:lnTo>
                  <a:pt x="2052647" y="2052647"/>
                </a:lnTo>
                <a:lnTo>
                  <a:pt x="0" y="205264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19" name="Freeform 19"/>
          <p:cNvSpPr/>
          <p:nvPr/>
        </p:nvSpPr>
        <p:spPr>
          <a:xfrm flipH="1">
            <a:off x="4144731" y="7237174"/>
            <a:ext cx="5699084" cy="3098229"/>
          </a:xfrm>
          <a:custGeom>
            <a:avLst/>
            <a:gdLst/>
            <a:ahLst/>
            <a:cxnLst/>
            <a:rect l="l" t="t" r="r" b="b"/>
            <a:pathLst>
              <a:path w="5699084" h="3098229">
                <a:moveTo>
                  <a:pt x="5699083" y="0"/>
                </a:moveTo>
                <a:lnTo>
                  <a:pt x="0" y="0"/>
                </a:lnTo>
                <a:lnTo>
                  <a:pt x="0" y="3098229"/>
                </a:lnTo>
                <a:lnTo>
                  <a:pt x="5699083" y="3098229"/>
                </a:lnTo>
                <a:lnTo>
                  <a:pt x="5699083"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20" name="TextBox 20"/>
          <p:cNvSpPr txBox="1"/>
          <p:nvPr/>
        </p:nvSpPr>
        <p:spPr>
          <a:xfrm>
            <a:off x="1002293" y="2150694"/>
            <a:ext cx="7979011" cy="807913"/>
          </a:xfrm>
          <a:prstGeom prst="rect">
            <a:avLst/>
          </a:prstGeom>
        </p:spPr>
        <p:txBody>
          <a:bodyPr wrap="square" lIns="0" tIns="0" rIns="0" bIns="0" rtlCol="0" anchor="t">
            <a:spAutoFit/>
          </a:bodyPr>
          <a:lstStyle/>
          <a:p>
            <a:pPr algn="l">
              <a:lnSpc>
                <a:spcPts val="6800"/>
              </a:lnSpc>
            </a:pPr>
            <a:r>
              <a:rPr lang="en-US" sz="4000" spc="-374" dirty="0">
                <a:solidFill>
                  <a:srgbClr val="FFFFFF"/>
                </a:solidFill>
                <a:latin typeface="TT Firs Neue" panose="020B0604020202020204" charset="0"/>
                <a:ea typeface="Heading Now 71-78"/>
                <a:cs typeface="Heading Now 71-78"/>
                <a:sym typeface="Heading Now 71-78"/>
              </a:rPr>
              <a:t>Management and Legal Structure</a:t>
            </a:r>
          </a:p>
        </p:txBody>
      </p:sp>
      <p:sp>
        <p:nvSpPr>
          <p:cNvPr id="21" name="TextBox 21"/>
          <p:cNvSpPr txBox="1"/>
          <p:nvPr/>
        </p:nvSpPr>
        <p:spPr>
          <a:xfrm>
            <a:off x="762000" y="4834655"/>
            <a:ext cx="9442413" cy="1669688"/>
          </a:xfrm>
          <a:prstGeom prst="rect">
            <a:avLst/>
          </a:prstGeom>
        </p:spPr>
        <p:txBody>
          <a:bodyPr wrap="square" lIns="0" tIns="0" rIns="0" bIns="0" rtlCol="0" anchor="t">
            <a:spAutoFit/>
          </a:bodyPr>
          <a:lstStyle/>
          <a:p>
            <a:pPr marL="742950" lvl="1" indent="-285750" algn="just" eaLnBrk="0" fontAlgn="base" hangingPunct="0">
              <a:lnSpc>
                <a:spcPct val="150000"/>
              </a:lnSpc>
              <a:spcBef>
                <a:spcPct val="0"/>
              </a:spcBef>
              <a:spcAft>
                <a:spcPct val="0"/>
              </a:spcAft>
              <a:buFont typeface="Arial" panose="020B0604020202020204" pitchFamily="34" charset="0"/>
              <a:buChar char="•"/>
            </a:pPr>
            <a:r>
              <a:rPr lang="en-US" altLang="en-US" b="1" dirty="0">
                <a:solidFill>
                  <a:schemeClr val="bg1"/>
                </a:solidFill>
                <a:latin typeface="TT Firs Neue" panose="020B0604020202020204" charset="0"/>
              </a:rPr>
              <a:t>CEO:</a:t>
            </a:r>
            <a:r>
              <a:rPr lang="en-US" altLang="en-US" dirty="0">
                <a:solidFill>
                  <a:schemeClr val="bg1"/>
                </a:solidFill>
                <a:latin typeface="TT Firs Neue" panose="020B0604020202020204" charset="0"/>
              </a:rPr>
              <a:t> Vision, investor relations, and artisan partnerships.</a:t>
            </a:r>
          </a:p>
          <a:p>
            <a:pPr marL="742950" lvl="1" indent="-285750" algn="just" eaLnBrk="0" fontAlgn="base" hangingPunct="0">
              <a:lnSpc>
                <a:spcPct val="150000"/>
              </a:lnSpc>
              <a:spcBef>
                <a:spcPct val="0"/>
              </a:spcBef>
              <a:spcAft>
                <a:spcPct val="0"/>
              </a:spcAft>
              <a:buFont typeface="Arial" panose="020B0604020202020204" pitchFamily="34" charset="0"/>
              <a:buChar char="•"/>
            </a:pPr>
            <a:r>
              <a:rPr lang="en-US" altLang="en-US" b="1" dirty="0">
                <a:solidFill>
                  <a:schemeClr val="bg1"/>
                </a:solidFill>
                <a:latin typeface="TT Firs Neue" panose="020B0604020202020204" charset="0"/>
              </a:rPr>
              <a:t>COO:</a:t>
            </a:r>
            <a:r>
              <a:rPr lang="en-US" altLang="en-US" dirty="0">
                <a:solidFill>
                  <a:schemeClr val="bg1"/>
                </a:solidFill>
                <a:latin typeface="TT Firs Neue" panose="020B0604020202020204" charset="0"/>
              </a:rPr>
              <a:t> Logistics, warehousing, and quality control.</a:t>
            </a:r>
          </a:p>
          <a:p>
            <a:pPr marL="742950" lvl="1" indent="-285750" algn="just" eaLnBrk="0" fontAlgn="base" hangingPunct="0">
              <a:lnSpc>
                <a:spcPct val="150000"/>
              </a:lnSpc>
              <a:spcBef>
                <a:spcPct val="0"/>
              </a:spcBef>
              <a:spcAft>
                <a:spcPct val="0"/>
              </a:spcAft>
              <a:buFont typeface="Arial" panose="020B0604020202020204" pitchFamily="34" charset="0"/>
              <a:buChar char="•"/>
            </a:pPr>
            <a:r>
              <a:rPr lang="en-US" altLang="en-US" b="1" dirty="0">
                <a:solidFill>
                  <a:schemeClr val="bg1"/>
                </a:solidFill>
                <a:latin typeface="TT Firs Neue" panose="020B0604020202020204" charset="0"/>
              </a:rPr>
              <a:t>CMO:</a:t>
            </a:r>
            <a:r>
              <a:rPr lang="en-US" altLang="en-US" dirty="0">
                <a:solidFill>
                  <a:schemeClr val="bg1"/>
                </a:solidFill>
                <a:latin typeface="TT Firs Neue" panose="020B0604020202020204" charset="0"/>
              </a:rPr>
              <a:t> Brand strategy and customer acquisition.</a:t>
            </a:r>
          </a:p>
          <a:p>
            <a:pPr marL="742950" lvl="1" indent="-285750" algn="just" eaLnBrk="0" fontAlgn="base" hangingPunct="0">
              <a:lnSpc>
                <a:spcPct val="150000"/>
              </a:lnSpc>
              <a:spcBef>
                <a:spcPct val="0"/>
              </a:spcBef>
              <a:spcAft>
                <a:spcPct val="0"/>
              </a:spcAft>
              <a:buFont typeface="Arial" panose="020B0604020202020204" pitchFamily="34" charset="0"/>
              <a:buChar char="•"/>
            </a:pPr>
            <a:r>
              <a:rPr lang="en-US" altLang="en-US" b="1" dirty="0">
                <a:solidFill>
                  <a:schemeClr val="bg1"/>
                </a:solidFill>
                <a:latin typeface="TT Firs Neue" panose="020B0604020202020204" charset="0"/>
              </a:rPr>
              <a:t>CTO (Outsourced):</a:t>
            </a:r>
            <a:r>
              <a:rPr lang="en-US" altLang="en-US" dirty="0">
                <a:solidFill>
                  <a:schemeClr val="bg1"/>
                </a:solidFill>
                <a:latin typeface="TT Firs Neue" panose="020B0604020202020204" charset="0"/>
              </a:rPr>
              <a:t> Managing e-commerce systems to minimize fixed costs.</a:t>
            </a:r>
            <a:r>
              <a:rPr lang="en-US" sz="2000" dirty="0">
                <a:solidFill>
                  <a:srgbClr val="FFFFFF"/>
                </a:solidFill>
                <a:latin typeface="TT Firs Neue"/>
                <a:ea typeface="TT Firs Neue"/>
                <a:cs typeface="TT Firs Neue"/>
                <a:sym typeface="TT Firs Neue"/>
              </a:rPr>
              <a:t> </a:t>
            </a:r>
          </a:p>
        </p:txBody>
      </p:sp>
      <p:sp>
        <p:nvSpPr>
          <p:cNvPr id="22" name="TextBox 22"/>
          <p:cNvSpPr txBox="1"/>
          <p:nvPr/>
        </p:nvSpPr>
        <p:spPr>
          <a:xfrm>
            <a:off x="1902205" y="9692306"/>
            <a:ext cx="3283228" cy="349250"/>
          </a:xfrm>
          <a:prstGeom prst="rect">
            <a:avLst/>
          </a:prstGeom>
        </p:spPr>
        <p:txBody>
          <a:bodyPr lIns="0" tIns="0" rIns="0" bIns="0" rtlCol="0" anchor="t">
            <a:spAutoFit/>
          </a:bodyPr>
          <a:lstStyle/>
          <a:p>
            <a:pPr algn="l">
              <a:lnSpc>
                <a:spcPts val="2800"/>
              </a:lnSpc>
            </a:pPr>
            <a:r>
              <a:rPr lang="en-US" sz="2000" b="1" dirty="0">
                <a:solidFill>
                  <a:srgbClr val="FFFFFF"/>
                </a:solidFill>
                <a:latin typeface="TT Firs Neue Bold"/>
                <a:ea typeface="TT Firs Neue Bold"/>
                <a:cs typeface="TT Firs Neue Bold"/>
                <a:sym typeface="TT Firs Neue Bold"/>
              </a:rPr>
              <a:t>@havendecorsite</a:t>
            </a:r>
          </a:p>
        </p:txBody>
      </p:sp>
      <p:sp>
        <p:nvSpPr>
          <p:cNvPr id="23" name="Freeform 23"/>
          <p:cNvSpPr/>
          <p:nvPr/>
        </p:nvSpPr>
        <p:spPr>
          <a:xfrm rot="977105" flipH="1" flipV="1">
            <a:off x="127189" y="-203803"/>
            <a:ext cx="2051831" cy="2879763"/>
          </a:xfrm>
          <a:custGeom>
            <a:avLst/>
            <a:gdLst/>
            <a:ahLst/>
            <a:cxnLst/>
            <a:rect l="l" t="t" r="r" b="b"/>
            <a:pathLst>
              <a:path w="2051831" h="2879763">
                <a:moveTo>
                  <a:pt x="2051831" y="2879763"/>
                </a:moveTo>
                <a:lnTo>
                  <a:pt x="0" y="2879763"/>
                </a:lnTo>
                <a:lnTo>
                  <a:pt x="0" y="0"/>
                </a:lnTo>
                <a:lnTo>
                  <a:pt x="2051831" y="0"/>
                </a:lnTo>
                <a:lnTo>
                  <a:pt x="2051831" y="2879763"/>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26" name="TextBox 25">
            <a:extLst>
              <a:ext uri="{FF2B5EF4-FFF2-40B4-BE49-F238E27FC236}">
                <a16:creationId xmlns:a16="http://schemas.microsoft.com/office/drawing/2014/main" id="{AA687D61-24CC-3D64-619E-81C267E725DA}"/>
              </a:ext>
            </a:extLst>
          </p:cNvPr>
          <p:cNvSpPr txBox="1"/>
          <p:nvPr/>
        </p:nvSpPr>
        <p:spPr>
          <a:xfrm>
            <a:off x="3511436" y="3374654"/>
            <a:ext cx="4571420" cy="369332"/>
          </a:xfrm>
          <a:prstGeom prst="rect">
            <a:avLst/>
          </a:prstGeom>
          <a:noFill/>
        </p:spPr>
        <p:txBody>
          <a:bodyPr wrap="square" rtlCol="0">
            <a:spAutoFit/>
          </a:bodyPr>
          <a:lstStyle/>
          <a:p>
            <a:r>
              <a:rPr lang="en-US" dirty="0">
                <a:solidFill>
                  <a:schemeClr val="bg1"/>
                </a:solidFill>
                <a:latin typeface="TT Firs Neue" panose="020B0604020202020204" charset="0"/>
              </a:rPr>
              <a:t>Private Limited Company</a:t>
            </a:r>
          </a:p>
        </p:txBody>
      </p:sp>
      <p:sp>
        <p:nvSpPr>
          <p:cNvPr id="27" name="TextBox 26">
            <a:extLst>
              <a:ext uri="{FF2B5EF4-FFF2-40B4-BE49-F238E27FC236}">
                <a16:creationId xmlns:a16="http://schemas.microsoft.com/office/drawing/2014/main" id="{070C2646-5041-7ED9-A705-BD7AEC372B54}"/>
              </a:ext>
            </a:extLst>
          </p:cNvPr>
          <p:cNvSpPr txBox="1"/>
          <p:nvPr/>
        </p:nvSpPr>
        <p:spPr>
          <a:xfrm>
            <a:off x="1137864" y="4097515"/>
            <a:ext cx="4571420" cy="461665"/>
          </a:xfrm>
          <a:prstGeom prst="rect">
            <a:avLst/>
          </a:prstGeom>
          <a:noFill/>
        </p:spPr>
        <p:txBody>
          <a:bodyPr wrap="square" rtlCol="0">
            <a:spAutoFit/>
          </a:bodyPr>
          <a:lstStyle/>
          <a:p>
            <a:r>
              <a:rPr lang="en-US" sz="2400" b="1" dirty="0">
                <a:solidFill>
                  <a:schemeClr val="bg1"/>
                </a:solidFill>
                <a:latin typeface="TT Firs Neue" panose="020B0604020202020204" charset="0"/>
              </a:rPr>
              <a:t>Management Team:</a:t>
            </a:r>
          </a:p>
        </p:txBody>
      </p:sp>
      <p:sp>
        <p:nvSpPr>
          <p:cNvPr id="28" name="TextBox 27">
            <a:extLst>
              <a:ext uri="{FF2B5EF4-FFF2-40B4-BE49-F238E27FC236}">
                <a16:creationId xmlns:a16="http://schemas.microsoft.com/office/drawing/2014/main" id="{1CF317B7-92E1-FE2F-9122-6DF49B4B8AF2}"/>
              </a:ext>
            </a:extLst>
          </p:cNvPr>
          <p:cNvSpPr txBox="1"/>
          <p:nvPr/>
        </p:nvSpPr>
        <p:spPr>
          <a:xfrm>
            <a:off x="1153104" y="3338773"/>
            <a:ext cx="4571420" cy="461665"/>
          </a:xfrm>
          <a:prstGeom prst="rect">
            <a:avLst/>
          </a:prstGeom>
          <a:noFill/>
        </p:spPr>
        <p:txBody>
          <a:bodyPr wrap="square" rtlCol="0">
            <a:spAutoFit/>
          </a:bodyPr>
          <a:lstStyle/>
          <a:p>
            <a:r>
              <a:rPr lang="en-US" sz="2400" b="1" dirty="0">
                <a:solidFill>
                  <a:schemeClr val="bg1"/>
                </a:solidFill>
                <a:latin typeface="TT Firs Neue" panose="020B0604020202020204" charset="0"/>
              </a:rPr>
              <a:t>Legal Format: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BE9DD"/>
        </a:solidFill>
        <a:effectLst/>
      </p:bgPr>
    </p:bg>
    <p:spTree>
      <p:nvGrpSpPr>
        <p:cNvPr id="1" name=""/>
        <p:cNvGrpSpPr/>
        <p:nvPr/>
      </p:nvGrpSpPr>
      <p:grpSpPr>
        <a:xfrm>
          <a:off x="0" y="0"/>
          <a:ext cx="0" cy="0"/>
          <a:chOff x="0" y="0"/>
          <a:chExt cx="0" cy="0"/>
        </a:xfrm>
      </p:grpSpPr>
      <p:grpSp>
        <p:nvGrpSpPr>
          <p:cNvPr id="2" name="Group 2"/>
          <p:cNvGrpSpPr/>
          <p:nvPr/>
        </p:nvGrpSpPr>
        <p:grpSpPr>
          <a:xfrm>
            <a:off x="-284770" y="-301735"/>
            <a:ext cx="6884926" cy="10822469"/>
            <a:chOff x="0" y="0"/>
            <a:chExt cx="2049314" cy="2850362"/>
          </a:xfrm>
        </p:grpSpPr>
        <p:sp>
          <p:nvSpPr>
            <p:cNvPr id="3" name="Freeform 3"/>
            <p:cNvSpPr/>
            <p:nvPr/>
          </p:nvSpPr>
          <p:spPr>
            <a:xfrm>
              <a:off x="0" y="0"/>
              <a:ext cx="2049314" cy="2850362"/>
            </a:xfrm>
            <a:custGeom>
              <a:avLst/>
              <a:gdLst/>
              <a:ahLst/>
              <a:cxnLst/>
              <a:rect l="l" t="t" r="r" b="b"/>
              <a:pathLst>
                <a:path w="2049314" h="2850362">
                  <a:moveTo>
                    <a:pt x="0" y="0"/>
                  </a:moveTo>
                  <a:lnTo>
                    <a:pt x="2049314" y="0"/>
                  </a:lnTo>
                  <a:lnTo>
                    <a:pt x="2049314" y="2850362"/>
                  </a:lnTo>
                  <a:lnTo>
                    <a:pt x="0" y="2850362"/>
                  </a:lnTo>
                  <a:close/>
                </a:path>
              </a:pathLst>
            </a:custGeom>
            <a:solidFill>
              <a:srgbClr val="545454"/>
            </a:solidFill>
          </p:spPr>
          <p:txBody>
            <a:bodyPr/>
            <a:lstStyle/>
            <a:p>
              <a:endParaRPr lang="en-US"/>
            </a:p>
          </p:txBody>
        </p:sp>
        <p:sp>
          <p:nvSpPr>
            <p:cNvPr id="4" name="TextBox 4"/>
            <p:cNvSpPr txBox="1"/>
            <p:nvPr/>
          </p:nvSpPr>
          <p:spPr>
            <a:xfrm>
              <a:off x="0" y="-47625"/>
              <a:ext cx="2049314" cy="2897987"/>
            </a:xfrm>
            <a:prstGeom prst="rect">
              <a:avLst/>
            </a:prstGeom>
          </p:spPr>
          <p:txBody>
            <a:bodyPr lIns="50800" tIns="50800" rIns="50800" bIns="50800" rtlCol="0" anchor="ctr"/>
            <a:lstStyle/>
            <a:p>
              <a:pPr algn="ctr">
                <a:lnSpc>
                  <a:spcPts val="3359"/>
                </a:lnSpc>
              </a:pPr>
              <a:endParaRPr/>
            </a:p>
          </p:txBody>
        </p:sp>
      </p:grpSp>
      <p:sp>
        <p:nvSpPr>
          <p:cNvPr id="5" name="Freeform 5"/>
          <p:cNvSpPr/>
          <p:nvPr/>
        </p:nvSpPr>
        <p:spPr>
          <a:xfrm rot="9303405">
            <a:off x="-1511641" y="-45196"/>
            <a:ext cx="6003024" cy="4114800"/>
          </a:xfrm>
          <a:custGeom>
            <a:avLst/>
            <a:gdLst/>
            <a:ahLst/>
            <a:cxnLst/>
            <a:rect l="l" t="t" r="r" b="b"/>
            <a:pathLst>
              <a:path w="6003024" h="4114800">
                <a:moveTo>
                  <a:pt x="0" y="0"/>
                </a:moveTo>
                <a:lnTo>
                  <a:pt x="6003024" y="0"/>
                </a:lnTo>
                <a:lnTo>
                  <a:pt x="6003024"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6" name="Group 6"/>
          <p:cNvGrpSpPr/>
          <p:nvPr/>
        </p:nvGrpSpPr>
        <p:grpSpPr>
          <a:xfrm>
            <a:off x="103834" y="2218196"/>
            <a:ext cx="7041302" cy="7759885"/>
            <a:chOff x="-28999" y="84982"/>
            <a:chExt cx="1069836" cy="1179016"/>
          </a:xfrm>
        </p:grpSpPr>
        <p:sp>
          <p:nvSpPr>
            <p:cNvPr id="7" name="Freeform 7"/>
            <p:cNvSpPr/>
            <p:nvPr/>
          </p:nvSpPr>
          <p:spPr>
            <a:xfrm>
              <a:off x="-28999" y="84982"/>
              <a:ext cx="1069836" cy="1179016"/>
            </a:xfrm>
            <a:custGeom>
              <a:avLst/>
              <a:gdLst/>
              <a:ahLst/>
              <a:cxnLst/>
              <a:rect l="l" t="t" r="r" b="b"/>
              <a:pathLst>
                <a:path w="1069836" h="1179016">
                  <a:moveTo>
                    <a:pt x="57174" y="0"/>
                  </a:moveTo>
                  <a:lnTo>
                    <a:pt x="1012662" y="0"/>
                  </a:lnTo>
                  <a:cubicBezTo>
                    <a:pt x="1027826" y="0"/>
                    <a:pt x="1042368" y="6024"/>
                    <a:pt x="1053090" y="16746"/>
                  </a:cubicBezTo>
                  <a:cubicBezTo>
                    <a:pt x="1063813" y="27468"/>
                    <a:pt x="1069836" y="42011"/>
                    <a:pt x="1069836" y="57174"/>
                  </a:cubicBezTo>
                  <a:lnTo>
                    <a:pt x="1069836" y="1121842"/>
                  </a:lnTo>
                  <a:cubicBezTo>
                    <a:pt x="1069836" y="1137005"/>
                    <a:pt x="1063813" y="1151548"/>
                    <a:pt x="1053090" y="1162270"/>
                  </a:cubicBezTo>
                  <a:cubicBezTo>
                    <a:pt x="1042368" y="1172992"/>
                    <a:pt x="1027826" y="1179016"/>
                    <a:pt x="1012662" y="1179016"/>
                  </a:cubicBezTo>
                  <a:lnTo>
                    <a:pt x="57174" y="1179016"/>
                  </a:lnTo>
                  <a:cubicBezTo>
                    <a:pt x="42011" y="1179016"/>
                    <a:pt x="27468" y="1172992"/>
                    <a:pt x="16746" y="1162270"/>
                  </a:cubicBezTo>
                  <a:cubicBezTo>
                    <a:pt x="6024" y="1151548"/>
                    <a:pt x="0" y="1137005"/>
                    <a:pt x="0" y="1121842"/>
                  </a:cubicBezTo>
                  <a:lnTo>
                    <a:pt x="0" y="57174"/>
                  </a:lnTo>
                  <a:cubicBezTo>
                    <a:pt x="0" y="42011"/>
                    <a:pt x="6024" y="27468"/>
                    <a:pt x="16746" y="16746"/>
                  </a:cubicBezTo>
                  <a:cubicBezTo>
                    <a:pt x="27468" y="6024"/>
                    <a:pt x="42011" y="0"/>
                    <a:pt x="57174" y="0"/>
                  </a:cubicBezTo>
                  <a:close/>
                </a:path>
              </a:pathLst>
            </a:custGeom>
            <a:blipFill>
              <a:blip r:embed="rId5"/>
              <a:stretch>
                <a:fillRect l="-32578" r="-32578"/>
              </a:stretch>
            </a:blipFill>
          </p:spPr>
          <p:txBody>
            <a:bodyPr/>
            <a:lstStyle/>
            <a:p>
              <a:endParaRPr lang="en-US" dirty="0"/>
            </a:p>
          </p:txBody>
        </p:sp>
      </p:grpSp>
      <p:grpSp>
        <p:nvGrpSpPr>
          <p:cNvPr id="8" name="Group 8"/>
          <p:cNvGrpSpPr/>
          <p:nvPr/>
        </p:nvGrpSpPr>
        <p:grpSpPr>
          <a:xfrm>
            <a:off x="15116821" y="1299106"/>
            <a:ext cx="644881" cy="644881"/>
            <a:chOff x="0" y="-24800"/>
            <a:chExt cx="812800" cy="812800"/>
          </a:xfrm>
        </p:grpSpPr>
        <p:sp>
          <p:nvSpPr>
            <p:cNvPr id="9" name="Freeform 9"/>
            <p:cNvSpPr/>
            <p:nvPr/>
          </p:nvSpPr>
          <p:spPr>
            <a:xfrm>
              <a:off x="0" y="-2480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BE9DD"/>
            </a:solidFill>
          </p:spPr>
          <p:txBody>
            <a:bodyPr/>
            <a:lstStyle/>
            <a:p>
              <a:endParaRPr lang="en-US"/>
            </a:p>
          </p:txBody>
        </p:sp>
        <p:sp>
          <p:nvSpPr>
            <p:cNvPr id="10" name="TextBox 10"/>
            <p:cNvSpPr txBox="1"/>
            <p:nvPr/>
          </p:nvSpPr>
          <p:spPr>
            <a:xfrm>
              <a:off x="76200" y="9525"/>
              <a:ext cx="660400" cy="727075"/>
            </a:xfrm>
            <a:prstGeom prst="rect">
              <a:avLst/>
            </a:prstGeom>
          </p:spPr>
          <p:txBody>
            <a:bodyPr lIns="32732" tIns="32732" rIns="32732" bIns="32732" rtlCol="0" anchor="ctr"/>
            <a:lstStyle/>
            <a:p>
              <a:pPr algn="ctr">
                <a:lnSpc>
                  <a:spcPts val="2240"/>
                </a:lnSpc>
              </a:pPr>
              <a:endParaRPr dirty="0"/>
            </a:p>
          </p:txBody>
        </p:sp>
      </p:grpSp>
      <p:sp>
        <p:nvSpPr>
          <p:cNvPr id="11" name="Freeform 11"/>
          <p:cNvSpPr/>
          <p:nvPr/>
        </p:nvSpPr>
        <p:spPr>
          <a:xfrm>
            <a:off x="7508124" y="725762"/>
            <a:ext cx="687112" cy="644882"/>
          </a:xfrm>
          <a:custGeom>
            <a:avLst/>
            <a:gdLst/>
            <a:ahLst/>
            <a:cxnLst/>
            <a:rect l="l" t="t" r="r" b="b"/>
            <a:pathLst>
              <a:path w="310473" h="310473">
                <a:moveTo>
                  <a:pt x="0" y="0"/>
                </a:moveTo>
                <a:lnTo>
                  <a:pt x="310473" y="0"/>
                </a:lnTo>
                <a:lnTo>
                  <a:pt x="310473" y="310474"/>
                </a:lnTo>
                <a:lnTo>
                  <a:pt x="0" y="31047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13" name="TextBox 13"/>
          <p:cNvSpPr txBox="1"/>
          <p:nvPr/>
        </p:nvSpPr>
        <p:spPr>
          <a:xfrm>
            <a:off x="7637938" y="3592625"/>
            <a:ext cx="9561755" cy="1059264"/>
          </a:xfrm>
          <a:prstGeom prst="rect">
            <a:avLst/>
          </a:prstGeom>
        </p:spPr>
        <p:txBody>
          <a:bodyPr wrap="square" lIns="0" tIns="0" rIns="0" bIns="0" rtlCol="0" anchor="t">
            <a:spAutoFit/>
          </a:bodyPr>
          <a:lstStyle/>
          <a:p>
            <a:pPr marL="342900" indent="-342900">
              <a:lnSpc>
                <a:spcPts val="2800"/>
              </a:lnSpc>
              <a:buFont typeface="Wingdings" panose="05000000000000000000" pitchFamily="2" charset="2"/>
              <a:buChar char="ü"/>
            </a:pPr>
            <a:r>
              <a:rPr lang="en-US" sz="2000" dirty="0">
                <a:solidFill>
                  <a:srgbClr val="545454"/>
                </a:solidFill>
                <a:latin typeface="Poppins"/>
                <a:ea typeface="Poppins"/>
                <a:cs typeface="Poppins"/>
                <a:sym typeface="Poppins"/>
              </a:rPr>
              <a:t>Conscious Consumerism- </a:t>
            </a:r>
            <a:r>
              <a:rPr lang="en-US" altLang="en-US" sz="2000" dirty="0">
                <a:latin typeface="TT Firs Neue" panose="020B0604020202020204" charset="0"/>
              </a:rPr>
              <a:t>Younger generations are increasingly choosing to purchase from companies that share their moral values.</a:t>
            </a:r>
          </a:p>
          <a:p>
            <a:pPr algn="l">
              <a:lnSpc>
                <a:spcPts val="2800"/>
              </a:lnSpc>
            </a:pPr>
            <a:r>
              <a:rPr lang="en-US" sz="2000" dirty="0">
                <a:solidFill>
                  <a:srgbClr val="545454"/>
                </a:solidFill>
                <a:latin typeface="Poppins"/>
                <a:ea typeface="Poppins"/>
                <a:cs typeface="Poppins"/>
                <a:sym typeface="Poppins"/>
              </a:rPr>
              <a:t> </a:t>
            </a:r>
          </a:p>
        </p:txBody>
      </p:sp>
      <p:sp>
        <p:nvSpPr>
          <p:cNvPr id="14" name="TextBox 14"/>
          <p:cNvSpPr txBox="1"/>
          <p:nvPr/>
        </p:nvSpPr>
        <p:spPr>
          <a:xfrm>
            <a:off x="7709119" y="2937325"/>
            <a:ext cx="3713661" cy="424815"/>
          </a:xfrm>
          <a:prstGeom prst="rect">
            <a:avLst/>
          </a:prstGeom>
        </p:spPr>
        <p:txBody>
          <a:bodyPr lIns="0" tIns="0" rIns="0" bIns="0" rtlCol="0" anchor="t">
            <a:spAutoFit/>
          </a:bodyPr>
          <a:lstStyle/>
          <a:p>
            <a:pPr algn="l">
              <a:lnSpc>
                <a:spcPts val="3359"/>
              </a:lnSpc>
            </a:pPr>
            <a:r>
              <a:rPr lang="en-US" sz="2400" b="1" dirty="0">
                <a:solidFill>
                  <a:srgbClr val="545454"/>
                </a:solidFill>
                <a:latin typeface="Poppins Bold"/>
                <a:ea typeface="Poppins Bold"/>
                <a:cs typeface="Poppins Bold"/>
                <a:sym typeface="Poppins Bold"/>
              </a:rPr>
              <a:t>Social Factor</a:t>
            </a:r>
          </a:p>
        </p:txBody>
      </p:sp>
      <p:sp>
        <p:nvSpPr>
          <p:cNvPr id="15" name="TextBox 15"/>
          <p:cNvSpPr txBox="1"/>
          <p:nvPr/>
        </p:nvSpPr>
        <p:spPr>
          <a:xfrm>
            <a:off x="7637938" y="1718738"/>
            <a:ext cx="8820466" cy="840038"/>
          </a:xfrm>
          <a:prstGeom prst="rect">
            <a:avLst/>
          </a:prstGeom>
        </p:spPr>
        <p:txBody>
          <a:bodyPr wrap="square" lIns="0" tIns="0" rIns="0" bIns="0" rtlCol="0" anchor="t">
            <a:spAutoFit/>
          </a:bodyPr>
          <a:lstStyle/>
          <a:p>
            <a:pPr algn="l">
              <a:lnSpc>
                <a:spcPts val="6800"/>
              </a:lnSpc>
            </a:pPr>
            <a:r>
              <a:rPr lang="en-US" sz="5400" b="1" dirty="0">
                <a:solidFill>
                  <a:srgbClr val="545454"/>
                </a:solidFill>
                <a:latin typeface="Agrandir Bold"/>
                <a:ea typeface="Agrandir Bold"/>
                <a:cs typeface="Agrandir Bold"/>
                <a:sym typeface="Agrandir Bold"/>
              </a:rPr>
              <a:t>External Factors (PESTEL)</a:t>
            </a:r>
          </a:p>
        </p:txBody>
      </p:sp>
      <p:grpSp>
        <p:nvGrpSpPr>
          <p:cNvPr id="21" name="Group 21"/>
          <p:cNvGrpSpPr/>
          <p:nvPr/>
        </p:nvGrpSpPr>
        <p:grpSpPr>
          <a:xfrm rot="5400000">
            <a:off x="15072361" y="-1226519"/>
            <a:ext cx="2274722" cy="2274722"/>
            <a:chOff x="0" y="0"/>
            <a:chExt cx="812800" cy="812800"/>
          </a:xfrm>
        </p:grpSpPr>
        <p:sp>
          <p:nvSpPr>
            <p:cNvPr id="22" name="Freeform 2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45454"/>
            </a:solidFill>
          </p:spPr>
          <p:txBody>
            <a:bodyPr/>
            <a:lstStyle/>
            <a:p>
              <a:endParaRPr lang="en-US"/>
            </a:p>
          </p:txBody>
        </p:sp>
        <p:sp>
          <p:nvSpPr>
            <p:cNvPr id="23" name="TextBox 23"/>
            <p:cNvSpPr txBox="1"/>
            <p:nvPr/>
          </p:nvSpPr>
          <p:spPr>
            <a:xfrm>
              <a:off x="76200" y="28575"/>
              <a:ext cx="660400" cy="708025"/>
            </a:xfrm>
            <a:prstGeom prst="rect">
              <a:avLst/>
            </a:prstGeom>
          </p:spPr>
          <p:txBody>
            <a:bodyPr lIns="50800" tIns="50800" rIns="50800" bIns="50800" rtlCol="0" anchor="ctr"/>
            <a:lstStyle/>
            <a:p>
              <a:pPr algn="ctr">
                <a:lnSpc>
                  <a:spcPts val="2800"/>
                </a:lnSpc>
              </a:pPr>
              <a:endParaRPr/>
            </a:p>
          </p:txBody>
        </p:sp>
      </p:grpSp>
      <p:grpSp>
        <p:nvGrpSpPr>
          <p:cNvPr id="24" name="Group 24"/>
          <p:cNvGrpSpPr/>
          <p:nvPr/>
        </p:nvGrpSpPr>
        <p:grpSpPr>
          <a:xfrm rot="5400000">
            <a:off x="15880609" y="-89158"/>
            <a:ext cx="1590966" cy="1590966"/>
            <a:chOff x="0" y="0"/>
            <a:chExt cx="812800" cy="812800"/>
          </a:xfrm>
        </p:grpSpPr>
        <p:sp>
          <p:nvSpPr>
            <p:cNvPr id="25" name="Freeform 2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A6A6A6"/>
            </a:solidFill>
          </p:spPr>
          <p:txBody>
            <a:bodyPr/>
            <a:lstStyle/>
            <a:p>
              <a:endParaRPr lang="en-US"/>
            </a:p>
          </p:txBody>
        </p:sp>
        <p:sp>
          <p:nvSpPr>
            <p:cNvPr id="26" name="TextBox 26"/>
            <p:cNvSpPr txBox="1"/>
            <p:nvPr/>
          </p:nvSpPr>
          <p:spPr>
            <a:xfrm>
              <a:off x="76200" y="28575"/>
              <a:ext cx="660400" cy="708025"/>
            </a:xfrm>
            <a:prstGeom prst="rect">
              <a:avLst/>
            </a:prstGeom>
          </p:spPr>
          <p:txBody>
            <a:bodyPr lIns="50800" tIns="50800" rIns="50800" bIns="50800" rtlCol="0" anchor="ctr"/>
            <a:lstStyle/>
            <a:p>
              <a:pPr algn="ctr">
                <a:lnSpc>
                  <a:spcPts val="2800"/>
                </a:lnSpc>
              </a:pPr>
              <a:endParaRPr/>
            </a:p>
          </p:txBody>
        </p:sp>
      </p:grpSp>
      <p:sp>
        <p:nvSpPr>
          <p:cNvPr id="27" name="Freeform 27"/>
          <p:cNvSpPr/>
          <p:nvPr/>
        </p:nvSpPr>
        <p:spPr>
          <a:xfrm rot="5400000">
            <a:off x="16458404" y="-1501808"/>
            <a:ext cx="2052647" cy="2052647"/>
          </a:xfrm>
          <a:custGeom>
            <a:avLst/>
            <a:gdLst/>
            <a:ahLst/>
            <a:cxnLst/>
            <a:rect l="l" t="t" r="r" b="b"/>
            <a:pathLst>
              <a:path w="2052647" h="2052647">
                <a:moveTo>
                  <a:pt x="0" y="0"/>
                </a:moveTo>
                <a:lnTo>
                  <a:pt x="2052647" y="0"/>
                </a:lnTo>
                <a:lnTo>
                  <a:pt x="2052647" y="2052647"/>
                </a:lnTo>
                <a:lnTo>
                  <a:pt x="0" y="205264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28" name="TextBox 14">
            <a:extLst>
              <a:ext uri="{FF2B5EF4-FFF2-40B4-BE49-F238E27FC236}">
                <a16:creationId xmlns:a16="http://schemas.microsoft.com/office/drawing/2014/main" id="{3AB770D0-6715-9671-431C-54B710696F0C}"/>
              </a:ext>
            </a:extLst>
          </p:cNvPr>
          <p:cNvSpPr txBox="1"/>
          <p:nvPr/>
        </p:nvSpPr>
        <p:spPr>
          <a:xfrm>
            <a:off x="7709119" y="6053381"/>
            <a:ext cx="3713661" cy="424815"/>
          </a:xfrm>
          <a:prstGeom prst="rect">
            <a:avLst/>
          </a:prstGeom>
        </p:spPr>
        <p:txBody>
          <a:bodyPr lIns="0" tIns="0" rIns="0" bIns="0" rtlCol="0" anchor="t">
            <a:spAutoFit/>
          </a:bodyPr>
          <a:lstStyle/>
          <a:p>
            <a:pPr algn="l">
              <a:lnSpc>
                <a:spcPts val="3359"/>
              </a:lnSpc>
            </a:pPr>
            <a:r>
              <a:rPr lang="en-US" sz="2400" b="1" dirty="0">
                <a:solidFill>
                  <a:srgbClr val="545454"/>
                </a:solidFill>
                <a:latin typeface="Poppins Bold"/>
                <a:ea typeface="Poppins Bold"/>
                <a:cs typeface="Poppins Bold"/>
                <a:sym typeface="Poppins Bold"/>
              </a:rPr>
              <a:t>Economic Factor</a:t>
            </a:r>
          </a:p>
        </p:txBody>
      </p:sp>
      <p:sp>
        <p:nvSpPr>
          <p:cNvPr id="29" name="TextBox 14">
            <a:extLst>
              <a:ext uri="{FF2B5EF4-FFF2-40B4-BE49-F238E27FC236}">
                <a16:creationId xmlns:a16="http://schemas.microsoft.com/office/drawing/2014/main" id="{AFC61A34-7C65-89C9-0214-54573A9D5A2C}"/>
              </a:ext>
            </a:extLst>
          </p:cNvPr>
          <p:cNvSpPr txBox="1"/>
          <p:nvPr/>
        </p:nvSpPr>
        <p:spPr>
          <a:xfrm>
            <a:off x="7720596" y="8010267"/>
            <a:ext cx="3713661" cy="424815"/>
          </a:xfrm>
          <a:prstGeom prst="rect">
            <a:avLst/>
          </a:prstGeom>
        </p:spPr>
        <p:txBody>
          <a:bodyPr lIns="0" tIns="0" rIns="0" bIns="0" rtlCol="0" anchor="t">
            <a:spAutoFit/>
          </a:bodyPr>
          <a:lstStyle/>
          <a:p>
            <a:pPr algn="l">
              <a:lnSpc>
                <a:spcPts val="3359"/>
              </a:lnSpc>
            </a:pPr>
            <a:r>
              <a:rPr lang="en-US" sz="2400" b="1" dirty="0">
                <a:solidFill>
                  <a:srgbClr val="545454"/>
                </a:solidFill>
                <a:latin typeface="Poppins Bold"/>
                <a:ea typeface="Poppins Bold"/>
                <a:cs typeface="Poppins Bold"/>
                <a:sym typeface="Poppins Bold"/>
              </a:rPr>
              <a:t>Technological Factor</a:t>
            </a:r>
          </a:p>
        </p:txBody>
      </p:sp>
      <p:sp>
        <p:nvSpPr>
          <p:cNvPr id="31" name="TextBox 13">
            <a:extLst>
              <a:ext uri="{FF2B5EF4-FFF2-40B4-BE49-F238E27FC236}">
                <a16:creationId xmlns:a16="http://schemas.microsoft.com/office/drawing/2014/main" id="{6219ED69-CB40-DED4-A538-5A1F299C4187}"/>
              </a:ext>
            </a:extLst>
          </p:cNvPr>
          <p:cNvSpPr txBox="1"/>
          <p:nvPr/>
        </p:nvSpPr>
        <p:spPr>
          <a:xfrm>
            <a:off x="7705356" y="4679802"/>
            <a:ext cx="9561755" cy="1418337"/>
          </a:xfrm>
          <a:prstGeom prst="rect">
            <a:avLst/>
          </a:prstGeom>
        </p:spPr>
        <p:txBody>
          <a:bodyPr wrap="square" lIns="0" tIns="0" rIns="0" bIns="0" rtlCol="0" anchor="t">
            <a:spAutoFit/>
          </a:bodyPr>
          <a:lstStyle/>
          <a:p>
            <a:pPr marL="342900" indent="-342900" algn="just">
              <a:lnSpc>
                <a:spcPts val="2800"/>
              </a:lnSpc>
              <a:buFont typeface="Wingdings" panose="05000000000000000000" pitchFamily="2" charset="2"/>
              <a:buChar char="ü"/>
            </a:pPr>
            <a:r>
              <a:rPr lang="en-US" sz="2000" dirty="0">
                <a:solidFill>
                  <a:srgbClr val="545454"/>
                </a:solidFill>
                <a:latin typeface="Poppins"/>
                <a:ea typeface="Poppins"/>
                <a:cs typeface="Poppins"/>
                <a:sym typeface="Poppins"/>
              </a:rPr>
              <a:t>Work From Home Shift- </a:t>
            </a:r>
            <a:r>
              <a:rPr lang="en-US" altLang="en-US" sz="2000" dirty="0">
                <a:latin typeface="TT Firs Neue" panose="020B0604020202020204" charset="0"/>
              </a:rPr>
              <a:t>Remote work has become a reality, transforming houses into multi-purpose spaces for business and relaxation, raising demand for aesthetics</a:t>
            </a:r>
            <a:r>
              <a:rPr lang="en-US" altLang="en-US" sz="2000" dirty="0">
                <a:latin typeface="Arial" panose="020B0604020202020204" pitchFamily="34" charset="0"/>
              </a:rPr>
              <a:t>.</a:t>
            </a:r>
          </a:p>
          <a:p>
            <a:pPr algn="just">
              <a:lnSpc>
                <a:spcPts val="2800"/>
              </a:lnSpc>
            </a:pPr>
            <a:endParaRPr lang="en-US" sz="2000" dirty="0">
              <a:solidFill>
                <a:srgbClr val="545454"/>
              </a:solidFill>
              <a:latin typeface="Poppins"/>
              <a:ea typeface="Poppins"/>
              <a:cs typeface="Poppins"/>
              <a:sym typeface="Poppins"/>
            </a:endParaRPr>
          </a:p>
        </p:txBody>
      </p:sp>
      <p:sp>
        <p:nvSpPr>
          <p:cNvPr id="34" name="TextBox 13">
            <a:extLst>
              <a:ext uri="{FF2B5EF4-FFF2-40B4-BE49-F238E27FC236}">
                <a16:creationId xmlns:a16="http://schemas.microsoft.com/office/drawing/2014/main" id="{B224B60C-AFDA-FE48-1E0C-FCA93425754E}"/>
              </a:ext>
            </a:extLst>
          </p:cNvPr>
          <p:cNvSpPr txBox="1"/>
          <p:nvPr/>
        </p:nvSpPr>
        <p:spPr>
          <a:xfrm>
            <a:off x="7720596" y="6591930"/>
            <a:ext cx="9561755" cy="1777410"/>
          </a:xfrm>
          <a:prstGeom prst="rect">
            <a:avLst/>
          </a:prstGeom>
        </p:spPr>
        <p:txBody>
          <a:bodyPr wrap="square" lIns="0" tIns="0" rIns="0" bIns="0" rtlCol="0" anchor="t">
            <a:spAutoFit/>
          </a:bodyPr>
          <a:lstStyle/>
          <a:p>
            <a:pPr marL="342900" indent="-342900" algn="just">
              <a:lnSpc>
                <a:spcPts val="2800"/>
              </a:lnSpc>
              <a:buFont typeface="Wingdings" panose="05000000000000000000" pitchFamily="2" charset="2"/>
              <a:buChar char="ü"/>
            </a:pPr>
            <a:r>
              <a:rPr lang="en-US" sz="2000" dirty="0">
                <a:solidFill>
                  <a:srgbClr val="545454"/>
                </a:solidFill>
                <a:latin typeface="Poppins"/>
                <a:ea typeface="Poppins"/>
                <a:cs typeface="Poppins"/>
                <a:sym typeface="Poppins"/>
              </a:rPr>
              <a:t>Lipstick Effect- </a:t>
            </a:r>
            <a:r>
              <a:rPr lang="en-US" altLang="en-US" sz="2000" dirty="0">
                <a:latin typeface="TT Firs Neue" panose="020B0604020202020204" charset="0"/>
              </a:rPr>
              <a:t>Despite high inflation, customers continue to spend on modest, cheap luxuries (like vases or cushions) to raise emotions while postponing major purchases (like houses/cars) (</a:t>
            </a:r>
            <a:r>
              <a:rPr lang="en-US" altLang="en-US" sz="2000" dirty="0" err="1">
                <a:latin typeface="TT Firs Neue" panose="020B0604020202020204" charset="0"/>
              </a:rPr>
              <a:t>Mcdonald</a:t>
            </a:r>
            <a:r>
              <a:rPr lang="en-US" altLang="en-US" sz="2000" dirty="0">
                <a:latin typeface="TT Firs Neue" panose="020B0604020202020204" charset="0"/>
              </a:rPr>
              <a:t> and Dildar,  2020).</a:t>
            </a:r>
          </a:p>
          <a:p>
            <a:pPr marL="342900" indent="-342900" algn="just">
              <a:lnSpc>
                <a:spcPts val="2800"/>
              </a:lnSpc>
              <a:buFont typeface="Wingdings" panose="05000000000000000000" pitchFamily="2" charset="2"/>
              <a:buChar char="ü"/>
            </a:pPr>
            <a:endParaRPr lang="en-US" sz="2000" dirty="0">
              <a:solidFill>
                <a:srgbClr val="545454"/>
              </a:solidFill>
              <a:latin typeface="Poppins"/>
              <a:ea typeface="Poppins"/>
              <a:cs typeface="Poppins"/>
              <a:sym typeface="Poppins"/>
            </a:endParaRPr>
          </a:p>
        </p:txBody>
      </p:sp>
      <p:sp>
        <p:nvSpPr>
          <p:cNvPr id="36" name="TextBox 13">
            <a:extLst>
              <a:ext uri="{FF2B5EF4-FFF2-40B4-BE49-F238E27FC236}">
                <a16:creationId xmlns:a16="http://schemas.microsoft.com/office/drawing/2014/main" id="{6BBA77DF-03DD-2B8E-9B9B-6DD7BE8A381A}"/>
              </a:ext>
            </a:extLst>
          </p:cNvPr>
          <p:cNvSpPr txBox="1"/>
          <p:nvPr/>
        </p:nvSpPr>
        <p:spPr>
          <a:xfrm>
            <a:off x="7720596" y="8568262"/>
            <a:ext cx="9626487" cy="1059264"/>
          </a:xfrm>
          <a:prstGeom prst="rect">
            <a:avLst/>
          </a:prstGeom>
        </p:spPr>
        <p:txBody>
          <a:bodyPr wrap="square" lIns="0" tIns="0" rIns="0" bIns="0" rtlCol="0" anchor="t">
            <a:spAutoFit/>
          </a:bodyPr>
          <a:lstStyle/>
          <a:p>
            <a:pPr marL="342900" indent="-342900" algn="just">
              <a:lnSpc>
                <a:spcPts val="2800"/>
              </a:lnSpc>
              <a:buFont typeface="Wingdings" panose="05000000000000000000" pitchFamily="2" charset="2"/>
              <a:buChar char="ü"/>
            </a:pPr>
            <a:r>
              <a:rPr lang="en-US" sz="2000" dirty="0">
                <a:solidFill>
                  <a:srgbClr val="545454"/>
                </a:solidFill>
                <a:latin typeface="Poppins"/>
                <a:ea typeface="Poppins"/>
                <a:cs typeface="Poppins"/>
                <a:sym typeface="Poppins"/>
              </a:rPr>
              <a:t>Customer Expectations- </a:t>
            </a:r>
            <a:r>
              <a:rPr lang="en-US" sz="2000" dirty="0">
                <a:latin typeface="Poppins"/>
                <a:ea typeface="Poppins"/>
                <a:cs typeface="Poppins"/>
                <a:sym typeface="Poppins"/>
              </a:rPr>
              <a:t>they expect to get simple online shopping and AR based </a:t>
            </a:r>
            <a:r>
              <a:rPr lang="en-US" sz="2000" dirty="0" err="1">
                <a:latin typeface="Poppins"/>
                <a:ea typeface="Poppins"/>
                <a:cs typeface="Poppins"/>
                <a:sym typeface="Poppins"/>
              </a:rPr>
              <a:t>visualisation</a:t>
            </a:r>
            <a:r>
              <a:rPr lang="en-US" sz="2000" dirty="0">
                <a:latin typeface="Poppins"/>
                <a:ea typeface="Poppins"/>
                <a:cs typeface="Poppins"/>
                <a:sym typeface="Poppins"/>
              </a:rPr>
              <a:t> services. </a:t>
            </a:r>
            <a:endParaRPr lang="en-US" altLang="en-US" sz="2000" dirty="0">
              <a:latin typeface="TT Firs Neue" panose="020B0604020202020204" charset="0"/>
            </a:endParaRPr>
          </a:p>
          <a:p>
            <a:pPr marL="342900" indent="-342900" algn="just">
              <a:lnSpc>
                <a:spcPts val="2800"/>
              </a:lnSpc>
              <a:buFont typeface="Wingdings" panose="05000000000000000000" pitchFamily="2" charset="2"/>
              <a:buChar char="ü"/>
            </a:pPr>
            <a:endParaRPr lang="en-US" sz="2000" dirty="0">
              <a:solidFill>
                <a:srgbClr val="545454"/>
              </a:solidFill>
              <a:latin typeface="Poppins"/>
              <a:ea typeface="Poppins"/>
              <a:cs typeface="Poppins"/>
              <a:sym typeface="Poppin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545454"/>
        </a:solidFill>
        <a:effectLst/>
      </p:bgPr>
    </p:bg>
    <p:spTree>
      <p:nvGrpSpPr>
        <p:cNvPr id="1" name=""/>
        <p:cNvGrpSpPr/>
        <p:nvPr/>
      </p:nvGrpSpPr>
      <p:grpSpPr>
        <a:xfrm>
          <a:off x="0" y="0"/>
          <a:ext cx="0" cy="0"/>
          <a:chOff x="0" y="0"/>
          <a:chExt cx="0" cy="0"/>
        </a:xfrm>
      </p:grpSpPr>
      <p:sp>
        <p:nvSpPr>
          <p:cNvPr id="2" name="TextBox 2"/>
          <p:cNvSpPr txBox="1"/>
          <p:nvPr/>
        </p:nvSpPr>
        <p:spPr>
          <a:xfrm>
            <a:off x="1917438" y="2233634"/>
            <a:ext cx="7204483" cy="821507"/>
          </a:xfrm>
          <a:prstGeom prst="rect">
            <a:avLst/>
          </a:prstGeom>
        </p:spPr>
        <p:txBody>
          <a:bodyPr wrap="square" lIns="0" tIns="0" rIns="0" bIns="0" rtlCol="0" anchor="t">
            <a:spAutoFit/>
          </a:bodyPr>
          <a:lstStyle/>
          <a:p>
            <a:pPr algn="l">
              <a:lnSpc>
                <a:spcPts val="6800"/>
              </a:lnSpc>
            </a:pPr>
            <a:r>
              <a:rPr lang="en-US" sz="5400" spc="-374" dirty="0">
                <a:solidFill>
                  <a:srgbClr val="FFFFFF"/>
                </a:solidFill>
                <a:latin typeface="Heading Now 71-78"/>
                <a:ea typeface="Heading Now 71-78"/>
                <a:cs typeface="Heading Now 71-78"/>
                <a:sym typeface="Heading Now 71-78"/>
              </a:rPr>
              <a:t>Marketing Strategies</a:t>
            </a:r>
          </a:p>
        </p:txBody>
      </p:sp>
      <p:sp>
        <p:nvSpPr>
          <p:cNvPr id="3" name="Freeform 3"/>
          <p:cNvSpPr/>
          <p:nvPr/>
        </p:nvSpPr>
        <p:spPr>
          <a:xfrm rot="-2700000">
            <a:off x="8927693" y="1503181"/>
            <a:ext cx="786231" cy="786231"/>
          </a:xfrm>
          <a:custGeom>
            <a:avLst/>
            <a:gdLst/>
            <a:ahLst/>
            <a:cxnLst/>
            <a:rect l="l" t="t" r="r" b="b"/>
            <a:pathLst>
              <a:path w="786231" h="786231">
                <a:moveTo>
                  <a:pt x="0" y="0"/>
                </a:moveTo>
                <a:lnTo>
                  <a:pt x="786232" y="0"/>
                </a:lnTo>
                <a:lnTo>
                  <a:pt x="786232" y="786232"/>
                </a:lnTo>
                <a:lnTo>
                  <a:pt x="0" y="78623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8" name="Group 8"/>
          <p:cNvGrpSpPr/>
          <p:nvPr/>
        </p:nvGrpSpPr>
        <p:grpSpPr>
          <a:xfrm>
            <a:off x="16239789" y="6018399"/>
            <a:ext cx="1019511" cy="1681634"/>
            <a:chOff x="0" y="0"/>
            <a:chExt cx="268513" cy="442899"/>
          </a:xfrm>
        </p:grpSpPr>
        <p:sp>
          <p:nvSpPr>
            <p:cNvPr id="9" name="Freeform 9"/>
            <p:cNvSpPr/>
            <p:nvPr/>
          </p:nvSpPr>
          <p:spPr>
            <a:xfrm>
              <a:off x="0" y="0"/>
              <a:ext cx="268513" cy="442899"/>
            </a:xfrm>
            <a:custGeom>
              <a:avLst/>
              <a:gdLst/>
              <a:ahLst/>
              <a:cxnLst/>
              <a:rect l="l" t="t" r="r" b="b"/>
              <a:pathLst>
                <a:path w="268513" h="442899">
                  <a:moveTo>
                    <a:pt x="0" y="0"/>
                  </a:moveTo>
                  <a:lnTo>
                    <a:pt x="268513" y="0"/>
                  </a:lnTo>
                  <a:lnTo>
                    <a:pt x="268513" y="442899"/>
                  </a:lnTo>
                  <a:lnTo>
                    <a:pt x="0" y="442899"/>
                  </a:lnTo>
                  <a:close/>
                </a:path>
              </a:pathLst>
            </a:custGeom>
            <a:solidFill>
              <a:srgbClr val="A6A6A6"/>
            </a:solidFill>
          </p:spPr>
          <p:txBody>
            <a:bodyPr/>
            <a:lstStyle/>
            <a:p>
              <a:endParaRPr lang="en-US"/>
            </a:p>
          </p:txBody>
        </p:sp>
        <p:sp>
          <p:nvSpPr>
            <p:cNvPr id="10" name="TextBox 10"/>
            <p:cNvSpPr txBox="1"/>
            <p:nvPr/>
          </p:nvSpPr>
          <p:spPr>
            <a:xfrm>
              <a:off x="0" y="-66675"/>
              <a:ext cx="268513" cy="509574"/>
            </a:xfrm>
            <a:prstGeom prst="rect">
              <a:avLst/>
            </a:prstGeom>
          </p:spPr>
          <p:txBody>
            <a:bodyPr lIns="50800" tIns="50800" rIns="50800" bIns="50800" rtlCol="0" anchor="ctr"/>
            <a:lstStyle/>
            <a:p>
              <a:pPr algn="ctr">
                <a:lnSpc>
                  <a:spcPts val="3360"/>
                </a:lnSpc>
              </a:pPr>
              <a:endParaRPr/>
            </a:p>
          </p:txBody>
        </p:sp>
      </p:grpSp>
      <p:sp>
        <p:nvSpPr>
          <p:cNvPr id="11" name="Freeform 11"/>
          <p:cNvSpPr/>
          <p:nvPr/>
        </p:nvSpPr>
        <p:spPr>
          <a:xfrm rot="5400000" flipH="1" flipV="1">
            <a:off x="15363004" y="6747630"/>
            <a:ext cx="3792592" cy="3884406"/>
          </a:xfrm>
          <a:custGeom>
            <a:avLst/>
            <a:gdLst/>
            <a:ahLst/>
            <a:cxnLst/>
            <a:rect l="l" t="t" r="r" b="b"/>
            <a:pathLst>
              <a:path w="3792592" h="3884406">
                <a:moveTo>
                  <a:pt x="3792592" y="3884406"/>
                </a:moveTo>
                <a:lnTo>
                  <a:pt x="0" y="3884406"/>
                </a:lnTo>
                <a:lnTo>
                  <a:pt x="0" y="0"/>
                </a:lnTo>
                <a:lnTo>
                  <a:pt x="3792592" y="0"/>
                </a:lnTo>
                <a:lnTo>
                  <a:pt x="3792592" y="3884406"/>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2" name="Freeform 12"/>
          <p:cNvSpPr/>
          <p:nvPr/>
        </p:nvSpPr>
        <p:spPr>
          <a:xfrm rot="5400000">
            <a:off x="36382" y="-45907"/>
            <a:ext cx="3792592" cy="3884406"/>
          </a:xfrm>
          <a:custGeom>
            <a:avLst/>
            <a:gdLst/>
            <a:ahLst/>
            <a:cxnLst/>
            <a:rect l="l" t="t" r="r" b="b"/>
            <a:pathLst>
              <a:path w="3792592" h="3884406">
                <a:moveTo>
                  <a:pt x="0" y="0"/>
                </a:moveTo>
                <a:lnTo>
                  <a:pt x="3792592" y="0"/>
                </a:lnTo>
                <a:lnTo>
                  <a:pt x="3792592" y="3884406"/>
                </a:lnTo>
                <a:lnTo>
                  <a:pt x="0" y="38844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dirty="0"/>
          </a:p>
        </p:txBody>
      </p:sp>
      <p:sp>
        <p:nvSpPr>
          <p:cNvPr id="13" name="Freeform 13"/>
          <p:cNvSpPr/>
          <p:nvPr/>
        </p:nvSpPr>
        <p:spPr>
          <a:xfrm rot="-5400000">
            <a:off x="15877413" y="5999307"/>
            <a:ext cx="1579973" cy="1061144"/>
          </a:xfrm>
          <a:custGeom>
            <a:avLst/>
            <a:gdLst/>
            <a:ahLst/>
            <a:cxnLst/>
            <a:rect l="l" t="t" r="r" b="b"/>
            <a:pathLst>
              <a:path w="1579973" h="1061144">
                <a:moveTo>
                  <a:pt x="0" y="0"/>
                </a:moveTo>
                <a:lnTo>
                  <a:pt x="1579973" y="0"/>
                </a:lnTo>
                <a:lnTo>
                  <a:pt x="1579973" y="1061143"/>
                </a:lnTo>
                <a:lnTo>
                  <a:pt x="0" y="106114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4" name="Freeform 14"/>
          <p:cNvSpPr/>
          <p:nvPr/>
        </p:nvSpPr>
        <p:spPr>
          <a:xfrm rot="-5400000">
            <a:off x="15749252" y="6173479"/>
            <a:ext cx="1579973" cy="1061144"/>
          </a:xfrm>
          <a:custGeom>
            <a:avLst/>
            <a:gdLst/>
            <a:ahLst/>
            <a:cxnLst/>
            <a:rect l="l" t="t" r="r" b="b"/>
            <a:pathLst>
              <a:path w="1579973" h="1061144">
                <a:moveTo>
                  <a:pt x="0" y="0"/>
                </a:moveTo>
                <a:lnTo>
                  <a:pt x="1579973" y="0"/>
                </a:lnTo>
                <a:lnTo>
                  <a:pt x="1579973" y="1061143"/>
                </a:lnTo>
                <a:lnTo>
                  <a:pt x="0" y="106114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5" name="Freeform 15"/>
          <p:cNvSpPr/>
          <p:nvPr/>
        </p:nvSpPr>
        <p:spPr>
          <a:xfrm rot="-1959311">
            <a:off x="16233384" y="-411182"/>
            <a:ext cx="2051831" cy="2879763"/>
          </a:xfrm>
          <a:custGeom>
            <a:avLst/>
            <a:gdLst/>
            <a:ahLst/>
            <a:cxnLst/>
            <a:rect l="l" t="t" r="r" b="b"/>
            <a:pathLst>
              <a:path w="2051831" h="2879763">
                <a:moveTo>
                  <a:pt x="0" y="0"/>
                </a:moveTo>
                <a:lnTo>
                  <a:pt x="2051831" y="0"/>
                </a:lnTo>
                <a:lnTo>
                  <a:pt x="2051831" y="2879763"/>
                </a:lnTo>
                <a:lnTo>
                  <a:pt x="0" y="287976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16" name="TextBox 16"/>
          <p:cNvSpPr txBox="1"/>
          <p:nvPr/>
        </p:nvSpPr>
        <p:spPr>
          <a:xfrm>
            <a:off x="11582400" y="9740227"/>
            <a:ext cx="3441090" cy="349250"/>
          </a:xfrm>
          <a:prstGeom prst="rect">
            <a:avLst/>
          </a:prstGeom>
        </p:spPr>
        <p:txBody>
          <a:bodyPr lIns="0" tIns="0" rIns="0" bIns="0" rtlCol="0" anchor="t">
            <a:spAutoFit/>
          </a:bodyPr>
          <a:lstStyle/>
          <a:p>
            <a:pPr algn="r">
              <a:lnSpc>
                <a:spcPts val="2800"/>
              </a:lnSpc>
            </a:pPr>
            <a:r>
              <a:rPr lang="en-US" sz="2000" b="1" dirty="0">
                <a:solidFill>
                  <a:srgbClr val="FFFFFF"/>
                </a:solidFill>
                <a:latin typeface="TT Firs Neue Bold"/>
                <a:ea typeface="TT Firs Neue Bold"/>
                <a:cs typeface="TT Firs Neue Bold"/>
                <a:sym typeface="TT Firs Neue Bold"/>
              </a:rPr>
              <a:t>www.havendecorltd.com</a:t>
            </a:r>
          </a:p>
        </p:txBody>
      </p:sp>
      <p:sp>
        <p:nvSpPr>
          <p:cNvPr id="17" name="TextBox 17"/>
          <p:cNvSpPr txBox="1"/>
          <p:nvPr/>
        </p:nvSpPr>
        <p:spPr>
          <a:xfrm>
            <a:off x="1917437" y="4744449"/>
            <a:ext cx="13701175" cy="1615827"/>
          </a:xfrm>
          <a:prstGeom prst="rect">
            <a:avLst/>
          </a:prstGeom>
        </p:spPr>
        <p:txBody>
          <a:bodyPr wrap="square" lIns="0" tIns="0" rIns="0" bIns="0" rtlCol="0" anchor="t">
            <a:spAutoFit/>
          </a:bodyPr>
          <a:lstStyle/>
          <a:p>
            <a:pPr marL="342900" indent="-342900">
              <a:lnSpc>
                <a:spcPct val="150000"/>
              </a:lnSpc>
              <a:buFont typeface="Wingdings" panose="05000000000000000000" pitchFamily="2" charset="2"/>
              <a:buChar char="Ø"/>
            </a:pPr>
            <a:r>
              <a:rPr lang="en-US" altLang="en-US" sz="2400" dirty="0">
                <a:solidFill>
                  <a:schemeClr val="bg1"/>
                </a:solidFill>
                <a:latin typeface="TT Firs Neue" panose="020B0604020202020204" charset="0"/>
              </a:rPr>
              <a:t>Instagram and Pinterest will serve as primary discovery platforms, with "shoppable posts" allowing for effortless purchasing (</a:t>
            </a:r>
            <a:r>
              <a:rPr lang="en-US" sz="2400" dirty="0">
                <a:solidFill>
                  <a:schemeClr val="bg1"/>
                </a:solidFill>
                <a:latin typeface="TT Firs Neue" panose="020B0604020202020204" charset="0"/>
              </a:rPr>
              <a:t>Nummelin, 2015)</a:t>
            </a:r>
            <a:r>
              <a:rPr lang="en-US" altLang="en-US" sz="2400" dirty="0">
                <a:solidFill>
                  <a:schemeClr val="bg1"/>
                </a:solidFill>
                <a:latin typeface="TT Firs Neue" panose="020B0604020202020204" charset="0"/>
              </a:rPr>
              <a:t>.</a:t>
            </a:r>
          </a:p>
          <a:p>
            <a:pPr marL="342900" indent="-342900">
              <a:lnSpc>
                <a:spcPct val="150000"/>
              </a:lnSpc>
              <a:buFont typeface="Wingdings" panose="05000000000000000000" pitchFamily="2" charset="2"/>
              <a:buChar char="Ø"/>
            </a:pPr>
            <a:r>
              <a:rPr lang="en-US" altLang="en-US" sz="2400" dirty="0">
                <a:solidFill>
                  <a:schemeClr val="bg1"/>
                </a:solidFill>
                <a:latin typeface="TT Firs Neue" panose="020B0604020202020204" charset="0"/>
              </a:rPr>
              <a:t>Working with creators with modest but active audiences in interior design and sustainability.</a:t>
            </a:r>
            <a:endParaRPr lang="en-US" sz="2299" dirty="0">
              <a:solidFill>
                <a:schemeClr val="bg1"/>
              </a:solidFill>
              <a:latin typeface="TT Firs Neue" panose="020B0604020202020204" charset="0"/>
              <a:ea typeface="TT Firs Neue"/>
              <a:cs typeface="TT Firs Neue"/>
              <a:sym typeface="TT Firs Neue"/>
            </a:endParaRPr>
          </a:p>
        </p:txBody>
      </p:sp>
      <p:sp>
        <p:nvSpPr>
          <p:cNvPr id="18" name="Freeform 18"/>
          <p:cNvSpPr/>
          <p:nvPr/>
        </p:nvSpPr>
        <p:spPr>
          <a:xfrm rot="-1959311" flipH="1" flipV="1">
            <a:off x="-223429" y="8094582"/>
            <a:ext cx="2051831" cy="2879763"/>
          </a:xfrm>
          <a:custGeom>
            <a:avLst/>
            <a:gdLst/>
            <a:ahLst/>
            <a:cxnLst/>
            <a:rect l="l" t="t" r="r" b="b"/>
            <a:pathLst>
              <a:path w="2051831" h="2879763">
                <a:moveTo>
                  <a:pt x="2051832" y="2879763"/>
                </a:moveTo>
                <a:lnTo>
                  <a:pt x="0" y="2879763"/>
                </a:lnTo>
                <a:lnTo>
                  <a:pt x="0" y="0"/>
                </a:lnTo>
                <a:lnTo>
                  <a:pt x="2051832" y="0"/>
                </a:lnTo>
                <a:lnTo>
                  <a:pt x="2051832" y="2879763"/>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pic>
        <p:nvPicPr>
          <p:cNvPr id="20" name="Picture 19">
            <a:extLst>
              <a:ext uri="{FF2B5EF4-FFF2-40B4-BE49-F238E27FC236}">
                <a16:creationId xmlns:a16="http://schemas.microsoft.com/office/drawing/2014/main" id="{E980F71A-BD8F-6D49-AEBE-738E49A9000F}"/>
              </a:ext>
            </a:extLst>
          </p:cNvPr>
          <p:cNvPicPr>
            <a:picLocks noChangeAspect="1"/>
          </p:cNvPicPr>
          <p:nvPr/>
        </p:nvPicPr>
        <p:blipFill>
          <a:blip r:embed="rId11">
            <a:extLst>
              <a:ext uri="{28A0092B-C50C-407E-A947-70E740481C1C}">
                <a14:useLocalDpi xmlns:a14="http://schemas.microsoft.com/office/drawing/2010/main" val="0"/>
              </a:ext>
              <a:ext uri="{837473B0-CC2E-450A-ABE3-18F120FF3D39}">
                <a1611:picAttrSrcUrl xmlns:a1611="http://schemas.microsoft.com/office/drawing/2016/11/main" r:id="rId12"/>
              </a:ext>
            </a:extLst>
          </a:blip>
          <a:stretch>
            <a:fillRect/>
          </a:stretch>
        </p:blipFill>
        <p:spPr>
          <a:xfrm>
            <a:off x="11506200" y="-42937"/>
            <a:ext cx="5243344" cy="4395484"/>
          </a:xfrm>
          <a:prstGeom prst="rect">
            <a:avLst/>
          </a:prstGeom>
        </p:spPr>
      </p:pic>
      <p:sp>
        <p:nvSpPr>
          <p:cNvPr id="22" name="TextBox 21">
            <a:extLst>
              <a:ext uri="{FF2B5EF4-FFF2-40B4-BE49-F238E27FC236}">
                <a16:creationId xmlns:a16="http://schemas.microsoft.com/office/drawing/2014/main" id="{2BF660BB-63A4-7D56-29C0-4E783D01ADA5}"/>
              </a:ext>
            </a:extLst>
          </p:cNvPr>
          <p:cNvSpPr txBox="1"/>
          <p:nvPr/>
        </p:nvSpPr>
        <p:spPr>
          <a:xfrm>
            <a:off x="1886957" y="3643327"/>
            <a:ext cx="4904482" cy="584775"/>
          </a:xfrm>
          <a:prstGeom prst="rect">
            <a:avLst/>
          </a:prstGeom>
          <a:noFill/>
        </p:spPr>
        <p:txBody>
          <a:bodyPr wrap="square" rtlCol="0">
            <a:spAutoFit/>
          </a:bodyPr>
          <a:lstStyle/>
          <a:p>
            <a:pPr marL="514350" indent="-514350">
              <a:buFont typeface="+mj-lt"/>
              <a:buAutoNum type="alphaUcPeriod"/>
            </a:pPr>
            <a:r>
              <a:rPr lang="en-US" sz="3200" b="1" dirty="0">
                <a:solidFill>
                  <a:schemeClr val="bg1"/>
                </a:solidFill>
                <a:latin typeface="TT Firs Neue" panose="020B0604020202020204" charset="0"/>
              </a:rPr>
              <a:t>Social &amp; Influencer</a:t>
            </a:r>
          </a:p>
        </p:txBody>
      </p:sp>
      <p:sp>
        <p:nvSpPr>
          <p:cNvPr id="24" name="TextBox 23">
            <a:extLst>
              <a:ext uri="{FF2B5EF4-FFF2-40B4-BE49-F238E27FC236}">
                <a16:creationId xmlns:a16="http://schemas.microsoft.com/office/drawing/2014/main" id="{DEBC6AD0-15F1-56CC-C52D-7B495FB8A288}"/>
              </a:ext>
            </a:extLst>
          </p:cNvPr>
          <p:cNvSpPr txBox="1"/>
          <p:nvPr/>
        </p:nvSpPr>
        <p:spPr>
          <a:xfrm>
            <a:off x="1877319" y="6859216"/>
            <a:ext cx="4904482" cy="584775"/>
          </a:xfrm>
          <a:prstGeom prst="rect">
            <a:avLst/>
          </a:prstGeom>
          <a:noFill/>
        </p:spPr>
        <p:txBody>
          <a:bodyPr wrap="square" rtlCol="0">
            <a:spAutoFit/>
          </a:bodyPr>
          <a:lstStyle/>
          <a:p>
            <a:r>
              <a:rPr lang="en-US" sz="3200" b="1" dirty="0">
                <a:solidFill>
                  <a:schemeClr val="bg1"/>
                </a:solidFill>
                <a:latin typeface="TT Firs Neue" panose="020B0604020202020204" charset="0"/>
              </a:rPr>
              <a:t>B. Content &amp; Retention</a:t>
            </a:r>
          </a:p>
        </p:txBody>
      </p:sp>
      <p:sp>
        <p:nvSpPr>
          <p:cNvPr id="25" name="TextBox 24">
            <a:extLst>
              <a:ext uri="{FF2B5EF4-FFF2-40B4-BE49-F238E27FC236}">
                <a16:creationId xmlns:a16="http://schemas.microsoft.com/office/drawing/2014/main" id="{E922E6D0-C3FE-688A-645F-D6F8F8116931}"/>
              </a:ext>
            </a:extLst>
          </p:cNvPr>
          <p:cNvSpPr txBox="1"/>
          <p:nvPr/>
        </p:nvSpPr>
        <p:spPr>
          <a:xfrm>
            <a:off x="1947916" y="7622503"/>
            <a:ext cx="14060749" cy="2215991"/>
          </a:xfrm>
          <a:prstGeom prst="rect">
            <a:avLst/>
          </a:prstGeom>
          <a:noFill/>
        </p:spPr>
        <p:txBody>
          <a:bodyPr wrap="square" rtlCol="0">
            <a:spAutoFit/>
          </a:bodyPr>
          <a:lstStyle/>
          <a:p>
            <a:pPr marL="285750" indent="-285750">
              <a:lnSpc>
                <a:spcPct val="150000"/>
              </a:lnSpc>
              <a:buFont typeface="Wingdings" panose="05000000000000000000" pitchFamily="2" charset="2"/>
              <a:buChar char="Ø"/>
            </a:pPr>
            <a:r>
              <a:rPr lang="en-US" altLang="en-US" sz="2000" dirty="0">
                <a:solidFill>
                  <a:schemeClr val="bg1"/>
                </a:solidFill>
                <a:latin typeface="TT Firs Neue" panose="020B0604020202020204" charset="0"/>
              </a:rPr>
              <a:t>Launch of "The Haven Journal" blog, which will feature style advice for small spaces as well as material education (for example, the benefits of organic cotton).</a:t>
            </a:r>
          </a:p>
          <a:p>
            <a:pPr marL="285750" indent="-285750">
              <a:lnSpc>
                <a:spcPct val="150000"/>
              </a:lnSpc>
              <a:buFont typeface="Wingdings" panose="05000000000000000000" pitchFamily="2" charset="2"/>
              <a:buChar char="Ø"/>
            </a:pPr>
            <a:r>
              <a:rPr lang="en-US" altLang="en-US" sz="2000" dirty="0">
                <a:solidFill>
                  <a:schemeClr val="bg1"/>
                </a:solidFill>
                <a:latin typeface="TT Firs Neue" panose="020B0604020202020204" charset="0"/>
              </a:rPr>
              <a:t>Automated procedures, such as a "Welcome Series" that offers a 10% discount to new members, can help drive initial conversion.</a:t>
            </a:r>
          </a:p>
          <a:p>
            <a:pPr marL="285750" indent="-285750">
              <a:buFont typeface="Wingdings" panose="05000000000000000000" pitchFamily="2" charset="2"/>
              <a:buChar char="Ø"/>
            </a:pP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EBE9DD"/>
        </a:solidFill>
        <a:effectLst/>
      </p:bgPr>
    </p:bg>
    <p:spTree>
      <p:nvGrpSpPr>
        <p:cNvPr id="1" name=""/>
        <p:cNvGrpSpPr/>
        <p:nvPr/>
      </p:nvGrpSpPr>
      <p:grpSpPr>
        <a:xfrm>
          <a:off x="0" y="0"/>
          <a:ext cx="0" cy="0"/>
          <a:chOff x="0" y="0"/>
          <a:chExt cx="0" cy="0"/>
        </a:xfrm>
      </p:grpSpPr>
      <p:grpSp>
        <p:nvGrpSpPr>
          <p:cNvPr id="2" name="Group 2"/>
          <p:cNvGrpSpPr/>
          <p:nvPr/>
        </p:nvGrpSpPr>
        <p:grpSpPr>
          <a:xfrm>
            <a:off x="7323713" y="305208"/>
            <a:ext cx="10979527" cy="3086100"/>
            <a:chOff x="0" y="0"/>
            <a:chExt cx="2891727" cy="812800"/>
          </a:xfrm>
        </p:grpSpPr>
        <p:sp>
          <p:nvSpPr>
            <p:cNvPr id="3" name="Freeform 3"/>
            <p:cNvSpPr/>
            <p:nvPr/>
          </p:nvSpPr>
          <p:spPr>
            <a:xfrm>
              <a:off x="0" y="0"/>
              <a:ext cx="2891727" cy="812800"/>
            </a:xfrm>
            <a:custGeom>
              <a:avLst/>
              <a:gdLst/>
              <a:ahLst/>
              <a:cxnLst/>
              <a:rect l="l" t="t" r="r" b="b"/>
              <a:pathLst>
                <a:path w="2891727" h="812800">
                  <a:moveTo>
                    <a:pt x="0" y="0"/>
                  </a:moveTo>
                  <a:lnTo>
                    <a:pt x="2891727" y="0"/>
                  </a:lnTo>
                  <a:lnTo>
                    <a:pt x="2891727" y="812800"/>
                  </a:lnTo>
                  <a:lnTo>
                    <a:pt x="0" y="812800"/>
                  </a:lnTo>
                  <a:close/>
                </a:path>
              </a:pathLst>
            </a:custGeom>
            <a:solidFill>
              <a:srgbClr val="4B4B49"/>
            </a:solidFill>
          </p:spPr>
          <p:txBody>
            <a:bodyPr/>
            <a:lstStyle/>
            <a:p>
              <a:endParaRPr lang="en-US" dirty="0"/>
            </a:p>
          </p:txBody>
        </p:sp>
        <p:sp>
          <p:nvSpPr>
            <p:cNvPr id="4" name="TextBox 4"/>
            <p:cNvSpPr txBox="1"/>
            <p:nvPr/>
          </p:nvSpPr>
          <p:spPr>
            <a:xfrm>
              <a:off x="0" y="-47625"/>
              <a:ext cx="2891727" cy="860425"/>
            </a:xfrm>
            <a:prstGeom prst="rect">
              <a:avLst/>
            </a:prstGeom>
          </p:spPr>
          <p:txBody>
            <a:bodyPr lIns="50800" tIns="50800" rIns="50800" bIns="50800" rtlCol="0" anchor="ctr"/>
            <a:lstStyle/>
            <a:p>
              <a:pPr algn="ctr">
                <a:lnSpc>
                  <a:spcPts val="3359"/>
                </a:lnSpc>
              </a:pPr>
              <a:endParaRPr/>
            </a:p>
          </p:txBody>
        </p:sp>
      </p:grpSp>
      <p:grpSp>
        <p:nvGrpSpPr>
          <p:cNvPr id="7" name="Group 7"/>
          <p:cNvGrpSpPr/>
          <p:nvPr/>
        </p:nvGrpSpPr>
        <p:grpSpPr>
          <a:xfrm>
            <a:off x="1028700" y="0"/>
            <a:ext cx="1186151" cy="10287000"/>
            <a:chOff x="0" y="0"/>
            <a:chExt cx="312402" cy="2709333"/>
          </a:xfrm>
        </p:grpSpPr>
        <p:sp>
          <p:nvSpPr>
            <p:cNvPr id="8" name="Freeform 8"/>
            <p:cNvSpPr/>
            <p:nvPr/>
          </p:nvSpPr>
          <p:spPr>
            <a:xfrm>
              <a:off x="0" y="0"/>
              <a:ext cx="312402" cy="2709333"/>
            </a:xfrm>
            <a:custGeom>
              <a:avLst/>
              <a:gdLst/>
              <a:ahLst/>
              <a:cxnLst/>
              <a:rect l="l" t="t" r="r" b="b"/>
              <a:pathLst>
                <a:path w="312402" h="2709333">
                  <a:moveTo>
                    <a:pt x="0" y="0"/>
                  </a:moveTo>
                  <a:lnTo>
                    <a:pt x="312402" y="0"/>
                  </a:lnTo>
                  <a:lnTo>
                    <a:pt x="312402" y="2709333"/>
                  </a:lnTo>
                  <a:lnTo>
                    <a:pt x="0" y="2709333"/>
                  </a:lnTo>
                  <a:close/>
                </a:path>
              </a:pathLst>
            </a:custGeom>
            <a:solidFill>
              <a:srgbClr val="4B4B49"/>
            </a:solidFill>
          </p:spPr>
          <p:txBody>
            <a:bodyPr/>
            <a:lstStyle/>
            <a:p>
              <a:endParaRPr lang="en-US"/>
            </a:p>
          </p:txBody>
        </p:sp>
        <p:sp>
          <p:nvSpPr>
            <p:cNvPr id="9" name="TextBox 9"/>
            <p:cNvSpPr txBox="1"/>
            <p:nvPr/>
          </p:nvSpPr>
          <p:spPr>
            <a:xfrm>
              <a:off x="0" y="-47625"/>
              <a:ext cx="312402" cy="2756958"/>
            </a:xfrm>
            <a:prstGeom prst="rect">
              <a:avLst/>
            </a:prstGeom>
          </p:spPr>
          <p:txBody>
            <a:bodyPr lIns="50800" tIns="50800" rIns="50800" bIns="50800" rtlCol="0" anchor="ctr"/>
            <a:lstStyle/>
            <a:p>
              <a:pPr algn="ctr">
                <a:lnSpc>
                  <a:spcPts val="3359"/>
                </a:lnSpc>
              </a:pPr>
              <a:endParaRPr/>
            </a:p>
          </p:txBody>
        </p:sp>
      </p:grpSp>
      <p:grpSp>
        <p:nvGrpSpPr>
          <p:cNvPr id="10" name="Group 10"/>
          <p:cNvGrpSpPr/>
          <p:nvPr/>
        </p:nvGrpSpPr>
        <p:grpSpPr>
          <a:xfrm>
            <a:off x="317935" y="612240"/>
            <a:ext cx="8015917" cy="3772709"/>
            <a:chOff x="0" y="0"/>
            <a:chExt cx="1241875" cy="584491"/>
          </a:xfrm>
        </p:grpSpPr>
        <p:sp>
          <p:nvSpPr>
            <p:cNvPr id="11" name="Freeform 11"/>
            <p:cNvSpPr/>
            <p:nvPr/>
          </p:nvSpPr>
          <p:spPr>
            <a:xfrm>
              <a:off x="0" y="0"/>
              <a:ext cx="1241875" cy="584491"/>
            </a:xfrm>
            <a:custGeom>
              <a:avLst/>
              <a:gdLst/>
              <a:ahLst/>
              <a:cxnLst/>
              <a:rect l="l" t="t" r="r" b="b"/>
              <a:pathLst>
                <a:path w="1241875" h="584491">
                  <a:moveTo>
                    <a:pt x="48291" y="0"/>
                  </a:moveTo>
                  <a:lnTo>
                    <a:pt x="1193584" y="0"/>
                  </a:lnTo>
                  <a:cubicBezTo>
                    <a:pt x="1206392" y="0"/>
                    <a:pt x="1218675" y="5088"/>
                    <a:pt x="1227731" y="14144"/>
                  </a:cubicBezTo>
                  <a:cubicBezTo>
                    <a:pt x="1236788" y="23200"/>
                    <a:pt x="1241875" y="35483"/>
                    <a:pt x="1241875" y="48291"/>
                  </a:cubicBezTo>
                  <a:lnTo>
                    <a:pt x="1241875" y="536200"/>
                  </a:lnTo>
                  <a:cubicBezTo>
                    <a:pt x="1241875" y="562871"/>
                    <a:pt x="1220255" y="584491"/>
                    <a:pt x="1193584" y="584491"/>
                  </a:cubicBezTo>
                  <a:lnTo>
                    <a:pt x="48291" y="584491"/>
                  </a:lnTo>
                  <a:cubicBezTo>
                    <a:pt x="21621" y="584491"/>
                    <a:pt x="0" y="562871"/>
                    <a:pt x="0" y="536200"/>
                  </a:cubicBezTo>
                  <a:lnTo>
                    <a:pt x="0" y="48291"/>
                  </a:lnTo>
                  <a:cubicBezTo>
                    <a:pt x="0" y="35483"/>
                    <a:pt x="5088" y="23200"/>
                    <a:pt x="14144" y="14144"/>
                  </a:cubicBezTo>
                  <a:cubicBezTo>
                    <a:pt x="23200" y="5088"/>
                    <a:pt x="35483" y="0"/>
                    <a:pt x="48291" y="0"/>
                  </a:cubicBezTo>
                  <a:close/>
                </a:path>
              </a:pathLst>
            </a:custGeom>
            <a:blipFill>
              <a:blip r:embed="rId3"/>
              <a:stretch>
                <a:fillRect t="-20779" b="-20779"/>
              </a:stretch>
            </a:blipFill>
          </p:spPr>
          <p:txBody>
            <a:bodyPr/>
            <a:lstStyle/>
            <a:p>
              <a:endParaRPr lang="en-US"/>
            </a:p>
          </p:txBody>
        </p:sp>
      </p:grpSp>
      <p:sp>
        <p:nvSpPr>
          <p:cNvPr id="12" name="Freeform 12"/>
          <p:cNvSpPr/>
          <p:nvPr/>
        </p:nvSpPr>
        <p:spPr>
          <a:xfrm rot="2726295" flipV="1">
            <a:off x="17330249" y="3432326"/>
            <a:ext cx="848701" cy="1905247"/>
          </a:xfrm>
          <a:custGeom>
            <a:avLst/>
            <a:gdLst/>
            <a:ahLst/>
            <a:cxnLst/>
            <a:rect l="l" t="t" r="r" b="b"/>
            <a:pathLst>
              <a:path w="848701" h="1905247">
                <a:moveTo>
                  <a:pt x="0" y="1905247"/>
                </a:moveTo>
                <a:lnTo>
                  <a:pt x="848701" y="1905247"/>
                </a:lnTo>
                <a:lnTo>
                  <a:pt x="848701" y="0"/>
                </a:lnTo>
                <a:lnTo>
                  <a:pt x="0" y="0"/>
                </a:lnTo>
                <a:lnTo>
                  <a:pt x="0" y="1905247"/>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23" name="Group 23"/>
          <p:cNvGrpSpPr/>
          <p:nvPr/>
        </p:nvGrpSpPr>
        <p:grpSpPr>
          <a:xfrm>
            <a:off x="17234383" y="484365"/>
            <a:ext cx="821282" cy="821282"/>
            <a:chOff x="0" y="0"/>
            <a:chExt cx="812800" cy="812800"/>
          </a:xfrm>
        </p:grpSpPr>
        <p:sp>
          <p:nvSpPr>
            <p:cNvPr id="24" name="Freeform 2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txBody>
            <a:bodyPr/>
            <a:lstStyle/>
            <a:p>
              <a:endParaRPr lang="en-US"/>
            </a:p>
          </p:txBody>
        </p:sp>
        <p:sp>
          <p:nvSpPr>
            <p:cNvPr id="25" name="TextBox 25"/>
            <p:cNvSpPr txBox="1"/>
            <p:nvPr/>
          </p:nvSpPr>
          <p:spPr>
            <a:xfrm>
              <a:off x="76200" y="0"/>
              <a:ext cx="660400" cy="746125"/>
            </a:xfrm>
            <a:prstGeom prst="rect">
              <a:avLst/>
            </a:prstGeom>
          </p:spPr>
          <p:txBody>
            <a:bodyPr lIns="50800" tIns="50800" rIns="50800" bIns="50800" rtlCol="0" anchor="ctr"/>
            <a:lstStyle/>
            <a:p>
              <a:pPr algn="ctr">
                <a:lnSpc>
                  <a:spcPts val="2239"/>
                </a:lnSpc>
              </a:pPr>
              <a:endParaRPr dirty="0"/>
            </a:p>
          </p:txBody>
        </p:sp>
      </p:grpSp>
      <p:sp>
        <p:nvSpPr>
          <p:cNvPr id="26" name="Freeform 26"/>
          <p:cNvSpPr/>
          <p:nvPr/>
        </p:nvSpPr>
        <p:spPr>
          <a:xfrm>
            <a:off x="17447324" y="697306"/>
            <a:ext cx="395400" cy="395400"/>
          </a:xfrm>
          <a:custGeom>
            <a:avLst/>
            <a:gdLst/>
            <a:ahLst/>
            <a:cxnLst/>
            <a:rect l="l" t="t" r="r" b="b"/>
            <a:pathLst>
              <a:path w="395400" h="395400">
                <a:moveTo>
                  <a:pt x="0" y="0"/>
                </a:moveTo>
                <a:lnTo>
                  <a:pt x="395400" y="0"/>
                </a:lnTo>
                <a:lnTo>
                  <a:pt x="395400" y="395400"/>
                </a:lnTo>
                <a:lnTo>
                  <a:pt x="0" y="3954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27" name="TextBox 27"/>
          <p:cNvSpPr txBox="1"/>
          <p:nvPr/>
        </p:nvSpPr>
        <p:spPr>
          <a:xfrm>
            <a:off x="8519748" y="1298631"/>
            <a:ext cx="9845931" cy="872931"/>
          </a:xfrm>
          <a:prstGeom prst="rect">
            <a:avLst/>
          </a:prstGeom>
        </p:spPr>
        <p:txBody>
          <a:bodyPr wrap="square" lIns="0" tIns="0" rIns="0" bIns="0" rtlCol="0" anchor="t">
            <a:spAutoFit/>
          </a:bodyPr>
          <a:lstStyle/>
          <a:p>
            <a:pPr algn="l">
              <a:lnSpc>
                <a:spcPts val="7480"/>
              </a:lnSpc>
            </a:pPr>
            <a:r>
              <a:rPr lang="en-US" sz="4400" b="1" dirty="0">
                <a:solidFill>
                  <a:schemeClr val="bg1"/>
                </a:solidFill>
                <a:latin typeface="Agrandir Bold"/>
                <a:ea typeface="Agrandir Bold"/>
                <a:cs typeface="Agrandir Bold"/>
                <a:sym typeface="Agrandir Bold"/>
              </a:rPr>
              <a:t>Funding Requirement and Sources</a:t>
            </a:r>
          </a:p>
        </p:txBody>
      </p:sp>
      <p:sp>
        <p:nvSpPr>
          <p:cNvPr id="28" name="TextBox 28"/>
          <p:cNvSpPr txBox="1"/>
          <p:nvPr/>
        </p:nvSpPr>
        <p:spPr>
          <a:xfrm>
            <a:off x="2925616" y="4607459"/>
            <a:ext cx="13065544" cy="4403770"/>
          </a:xfrm>
          <a:prstGeom prst="rect">
            <a:avLst/>
          </a:prstGeom>
        </p:spPr>
        <p:txBody>
          <a:bodyPr wrap="square" lIns="0" tIns="0" rIns="0" bIns="0" rtlCol="0" anchor="t">
            <a:spAutoFit/>
          </a:bodyPr>
          <a:lstStyle/>
          <a:p>
            <a:pPr>
              <a:lnSpc>
                <a:spcPct val="150000"/>
              </a:lnSpc>
            </a:pPr>
            <a:r>
              <a:rPr lang="en-US" altLang="en-US" sz="3600" b="1" dirty="0">
                <a:latin typeface="TT Firs Neue" panose="020B0604020202020204" charset="0"/>
              </a:rPr>
              <a:t>Total seed capital required is £150,000</a:t>
            </a:r>
            <a:r>
              <a:rPr lang="en-US" altLang="en-US" sz="2800" dirty="0">
                <a:latin typeface="TT Firs Neue" panose="020B0604020202020204" charset="0"/>
              </a:rPr>
              <a:t>.</a:t>
            </a:r>
            <a:br>
              <a:rPr lang="en-US" altLang="en-US" sz="2800" dirty="0">
                <a:latin typeface="TT Firs Neue" panose="020B0604020202020204" charset="0"/>
              </a:rPr>
            </a:br>
            <a:r>
              <a:rPr lang="en-US" altLang="en-US" sz="2800" b="1" dirty="0">
                <a:latin typeface="TT Firs Neue" panose="020B0604020202020204" charset="0"/>
              </a:rPr>
              <a:t>Source Breakdown:</a:t>
            </a:r>
            <a:br>
              <a:rPr lang="en-US" altLang="en-US" sz="2800" dirty="0">
                <a:latin typeface="TT Firs Neue" panose="020B0604020202020204" charset="0"/>
              </a:rPr>
            </a:br>
            <a:r>
              <a:rPr lang="en-US" altLang="en-US" sz="2800" b="1" dirty="0">
                <a:latin typeface="TT Firs Neue" panose="020B0604020202020204" charset="0"/>
              </a:rPr>
              <a:t>Founder Contribution (20%): </a:t>
            </a:r>
            <a:r>
              <a:rPr lang="en-US" altLang="en-US" sz="2800" dirty="0">
                <a:latin typeface="TT Firs Neue" panose="020B0604020202020204" charset="0"/>
              </a:rPr>
              <a:t>The owners invested £30,000.</a:t>
            </a:r>
            <a:br>
              <a:rPr lang="en-US" altLang="en-US" sz="2800" dirty="0">
                <a:latin typeface="TT Firs Neue" panose="020B0604020202020204" charset="0"/>
              </a:rPr>
            </a:br>
            <a:r>
              <a:rPr lang="en-US" altLang="en-US" sz="2800" b="1" dirty="0">
                <a:latin typeface="TT Firs Neue" panose="020B0604020202020204" charset="0"/>
              </a:rPr>
              <a:t>Angel Investors (47%) </a:t>
            </a:r>
            <a:r>
              <a:rPr lang="en-US" altLang="en-US" sz="2800" dirty="0">
                <a:latin typeface="TT Firs Neue" panose="020B0604020202020204" charset="0"/>
              </a:rPr>
              <a:t>raised £70,000 through the Seed Enterprise Investment Scheme (SEIS).</a:t>
            </a:r>
            <a:br>
              <a:rPr lang="en-US" altLang="en-US" sz="2800" dirty="0">
                <a:latin typeface="TT Firs Neue" panose="020B0604020202020204" charset="0"/>
              </a:rPr>
            </a:br>
            <a:r>
              <a:rPr lang="en-US" altLang="en-US" sz="2800" b="1" dirty="0">
                <a:latin typeface="TT Firs Neue" panose="020B0604020202020204" charset="0"/>
              </a:rPr>
              <a:t>Start-Up Loan (33%), </a:t>
            </a:r>
            <a:r>
              <a:rPr lang="en-US" altLang="en-US" sz="2800" dirty="0">
                <a:latin typeface="TT Firs Neue" panose="020B0604020202020204" charset="0"/>
              </a:rPr>
              <a:t>a £50,000 government-backed low-interest loan.</a:t>
            </a:r>
          </a:p>
          <a:p>
            <a:pPr algn="l">
              <a:lnSpc>
                <a:spcPts val="2800"/>
              </a:lnSpc>
            </a:pPr>
            <a:r>
              <a:rPr lang="en-US" sz="2000" dirty="0">
                <a:solidFill>
                  <a:srgbClr val="FFFFFF"/>
                </a:solidFill>
                <a:latin typeface="Poppins"/>
                <a:ea typeface="Poppins"/>
                <a:cs typeface="Poppins"/>
                <a:sym typeface="Poppins"/>
              </a:rPr>
              <a:t>  </a:t>
            </a:r>
          </a:p>
        </p:txBody>
      </p:sp>
      <p:sp>
        <p:nvSpPr>
          <p:cNvPr id="32" name="Freeform 32"/>
          <p:cNvSpPr/>
          <p:nvPr/>
        </p:nvSpPr>
        <p:spPr>
          <a:xfrm>
            <a:off x="2199611" y="8381753"/>
            <a:ext cx="848701" cy="1905247"/>
          </a:xfrm>
          <a:custGeom>
            <a:avLst/>
            <a:gdLst/>
            <a:ahLst/>
            <a:cxnLst/>
            <a:rect l="l" t="t" r="r" b="b"/>
            <a:pathLst>
              <a:path w="848701" h="1905247">
                <a:moveTo>
                  <a:pt x="0" y="0"/>
                </a:moveTo>
                <a:lnTo>
                  <a:pt x="848701" y="0"/>
                </a:lnTo>
                <a:lnTo>
                  <a:pt x="848701" y="1905247"/>
                </a:lnTo>
                <a:lnTo>
                  <a:pt x="0" y="190524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33" name="Freeform 33"/>
          <p:cNvSpPr/>
          <p:nvPr/>
        </p:nvSpPr>
        <p:spPr>
          <a:xfrm flipH="1">
            <a:off x="15167510" y="7331739"/>
            <a:ext cx="3043153" cy="3056980"/>
          </a:xfrm>
          <a:custGeom>
            <a:avLst/>
            <a:gdLst/>
            <a:ahLst/>
            <a:cxnLst/>
            <a:rect l="l" t="t" r="r" b="b"/>
            <a:pathLst>
              <a:path w="3043153" h="3056980">
                <a:moveTo>
                  <a:pt x="3043153" y="0"/>
                </a:moveTo>
                <a:lnTo>
                  <a:pt x="0" y="0"/>
                </a:lnTo>
                <a:lnTo>
                  <a:pt x="0" y="3056980"/>
                </a:lnTo>
                <a:lnTo>
                  <a:pt x="3043153" y="3056980"/>
                </a:lnTo>
                <a:lnTo>
                  <a:pt x="3043153"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85005" y="3344791"/>
            <a:ext cx="7287878" cy="7083655"/>
            <a:chOff x="0" y="0"/>
            <a:chExt cx="1919441" cy="1865654"/>
          </a:xfrm>
        </p:grpSpPr>
        <p:sp>
          <p:nvSpPr>
            <p:cNvPr id="3" name="Freeform 3"/>
            <p:cNvSpPr/>
            <p:nvPr/>
          </p:nvSpPr>
          <p:spPr>
            <a:xfrm>
              <a:off x="0" y="0"/>
              <a:ext cx="1919441" cy="1865654"/>
            </a:xfrm>
            <a:custGeom>
              <a:avLst/>
              <a:gdLst/>
              <a:ahLst/>
              <a:cxnLst/>
              <a:rect l="l" t="t" r="r" b="b"/>
              <a:pathLst>
                <a:path w="1919441" h="1865654">
                  <a:moveTo>
                    <a:pt x="0" y="0"/>
                  </a:moveTo>
                  <a:lnTo>
                    <a:pt x="1919441" y="0"/>
                  </a:lnTo>
                  <a:lnTo>
                    <a:pt x="1919441" y="1865654"/>
                  </a:lnTo>
                  <a:lnTo>
                    <a:pt x="0" y="1865654"/>
                  </a:lnTo>
                  <a:close/>
                </a:path>
              </a:pathLst>
            </a:custGeom>
            <a:solidFill>
              <a:srgbClr val="A8704A"/>
            </a:solidFill>
          </p:spPr>
          <p:txBody>
            <a:bodyPr/>
            <a:lstStyle/>
            <a:p>
              <a:endParaRPr lang="en-US"/>
            </a:p>
          </p:txBody>
        </p:sp>
        <p:sp>
          <p:nvSpPr>
            <p:cNvPr id="4" name="TextBox 4"/>
            <p:cNvSpPr txBox="1"/>
            <p:nvPr/>
          </p:nvSpPr>
          <p:spPr>
            <a:xfrm>
              <a:off x="0" y="-47625"/>
              <a:ext cx="1919441" cy="1913279"/>
            </a:xfrm>
            <a:prstGeom prst="rect">
              <a:avLst/>
            </a:prstGeom>
          </p:spPr>
          <p:txBody>
            <a:bodyPr lIns="50800" tIns="50800" rIns="50800" bIns="50800" rtlCol="0" anchor="ctr"/>
            <a:lstStyle/>
            <a:p>
              <a:pPr algn="ctr">
                <a:lnSpc>
                  <a:spcPts val="2800"/>
                </a:lnSpc>
              </a:pPr>
              <a:endParaRPr/>
            </a:p>
          </p:txBody>
        </p:sp>
      </p:grpSp>
      <p:grpSp>
        <p:nvGrpSpPr>
          <p:cNvPr id="5" name="Group 5"/>
          <p:cNvGrpSpPr/>
          <p:nvPr/>
        </p:nvGrpSpPr>
        <p:grpSpPr>
          <a:xfrm>
            <a:off x="7102873" y="0"/>
            <a:ext cx="7350616" cy="3344791"/>
            <a:chOff x="0" y="0"/>
            <a:chExt cx="1935965" cy="880933"/>
          </a:xfrm>
        </p:grpSpPr>
        <p:sp>
          <p:nvSpPr>
            <p:cNvPr id="6" name="Freeform 6"/>
            <p:cNvSpPr/>
            <p:nvPr/>
          </p:nvSpPr>
          <p:spPr>
            <a:xfrm>
              <a:off x="0" y="0"/>
              <a:ext cx="1935965" cy="880933"/>
            </a:xfrm>
            <a:custGeom>
              <a:avLst/>
              <a:gdLst/>
              <a:ahLst/>
              <a:cxnLst/>
              <a:rect l="l" t="t" r="r" b="b"/>
              <a:pathLst>
                <a:path w="1935965" h="880933">
                  <a:moveTo>
                    <a:pt x="0" y="0"/>
                  </a:moveTo>
                  <a:lnTo>
                    <a:pt x="1935965" y="0"/>
                  </a:lnTo>
                  <a:lnTo>
                    <a:pt x="1935965" y="880933"/>
                  </a:lnTo>
                  <a:lnTo>
                    <a:pt x="0" y="880933"/>
                  </a:lnTo>
                  <a:close/>
                </a:path>
              </a:pathLst>
            </a:custGeom>
            <a:solidFill>
              <a:srgbClr val="545454"/>
            </a:solidFill>
          </p:spPr>
          <p:txBody>
            <a:bodyPr/>
            <a:lstStyle/>
            <a:p>
              <a:endParaRPr lang="en-US"/>
            </a:p>
          </p:txBody>
        </p:sp>
        <p:sp>
          <p:nvSpPr>
            <p:cNvPr id="7" name="TextBox 7"/>
            <p:cNvSpPr txBox="1"/>
            <p:nvPr/>
          </p:nvSpPr>
          <p:spPr>
            <a:xfrm>
              <a:off x="0" y="-47625"/>
              <a:ext cx="1935965" cy="928558"/>
            </a:xfrm>
            <a:prstGeom prst="rect">
              <a:avLst/>
            </a:prstGeom>
          </p:spPr>
          <p:txBody>
            <a:bodyPr lIns="50800" tIns="50800" rIns="50800" bIns="50800" rtlCol="0" anchor="ctr"/>
            <a:lstStyle/>
            <a:p>
              <a:pPr algn="ctr">
                <a:lnSpc>
                  <a:spcPts val="2800"/>
                </a:lnSpc>
              </a:pPr>
              <a:endParaRPr/>
            </a:p>
          </p:txBody>
        </p:sp>
      </p:grpSp>
      <p:grpSp>
        <p:nvGrpSpPr>
          <p:cNvPr id="8" name="Group 8"/>
          <p:cNvGrpSpPr/>
          <p:nvPr/>
        </p:nvGrpSpPr>
        <p:grpSpPr>
          <a:xfrm>
            <a:off x="2002292" y="1401604"/>
            <a:ext cx="6733392" cy="7483792"/>
            <a:chOff x="0" y="0"/>
            <a:chExt cx="2917656" cy="3242814"/>
          </a:xfrm>
        </p:grpSpPr>
        <p:sp>
          <p:nvSpPr>
            <p:cNvPr id="9" name="Freeform 9"/>
            <p:cNvSpPr/>
            <p:nvPr/>
          </p:nvSpPr>
          <p:spPr>
            <a:xfrm>
              <a:off x="0" y="0"/>
              <a:ext cx="2917656" cy="3242814"/>
            </a:xfrm>
            <a:custGeom>
              <a:avLst/>
              <a:gdLst/>
              <a:ahLst/>
              <a:cxnLst/>
              <a:rect l="l" t="t" r="r" b="b"/>
              <a:pathLst>
                <a:path w="2917656" h="3242814">
                  <a:moveTo>
                    <a:pt x="2503394" y="38122"/>
                  </a:moveTo>
                  <a:cubicBezTo>
                    <a:pt x="2481694" y="13865"/>
                    <a:pt x="2450689" y="0"/>
                    <a:pt x="2090453" y="0"/>
                  </a:cubicBezTo>
                  <a:lnTo>
                    <a:pt x="528968" y="0"/>
                  </a:lnTo>
                  <a:cubicBezTo>
                    <a:pt x="465795" y="0"/>
                    <a:pt x="414584" y="51211"/>
                    <a:pt x="414584" y="114384"/>
                  </a:cubicBezTo>
                  <a:lnTo>
                    <a:pt x="414584" y="386829"/>
                  </a:lnTo>
                  <a:cubicBezTo>
                    <a:pt x="414584" y="417166"/>
                    <a:pt x="402533" y="446260"/>
                    <a:pt x="381081" y="467712"/>
                  </a:cubicBezTo>
                  <a:cubicBezTo>
                    <a:pt x="359630" y="489163"/>
                    <a:pt x="330536" y="501214"/>
                    <a:pt x="300199" y="501214"/>
                  </a:cubicBezTo>
                  <a:lnTo>
                    <a:pt x="114384" y="501214"/>
                  </a:lnTo>
                  <a:cubicBezTo>
                    <a:pt x="84047" y="501214"/>
                    <a:pt x="54953" y="513266"/>
                    <a:pt x="33502" y="534717"/>
                  </a:cubicBezTo>
                  <a:cubicBezTo>
                    <a:pt x="12051" y="556168"/>
                    <a:pt x="0" y="585262"/>
                    <a:pt x="0" y="615598"/>
                  </a:cubicBezTo>
                  <a:lnTo>
                    <a:pt x="0" y="2632040"/>
                  </a:lnTo>
                  <a:cubicBezTo>
                    <a:pt x="0" y="2660179"/>
                    <a:pt x="10372" y="2687331"/>
                    <a:pt x="29133" y="2708303"/>
                  </a:cubicBezTo>
                  <a:lnTo>
                    <a:pt x="248999" y="2954086"/>
                  </a:lnTo>
                  <a:cubicBezTo>
                    <a:pt x="270698" y="2978343"/>
                    <a:pt x="301704" y="2992207"/>
                    <a:pt x="334250" y="2992207"/>
                  </a:cubicBezTo>
                  <a:lnTo>
                    <a:pt x="587615" y="2992207"/>
                  </a:lnTo>
                  <a:cubicBezTo>
                    <a:pt x="620162" y="2992207"/>
                    <a:pt x="651168" y="3006073"/>
                    <a:pt x="672868" y="3030330"/>
                  </a:cubicBezTo>
                  <a:lnTo>
                    <a:pt x="828844" y="3204692"/>
                  </a:lnTo>
                  <a:cubicBezTo>
                    <a:pt x="850543" y="3228949"/>
                    <a:pt x="881549" y="3242814"/>
                    <a:pt x="914095" y="3242814"/>
                  </a:cubicBezTo>
                  <a:lnTo>
                    <a:pt x="2803271" y="3242814"/>
                  </a:lnTo>
                  <a:cubicBezTo>
                    <a:pt x="2833608" y="3242814"/>
                    <a:pt x="2862702" y="3230763"/>
                    <a:pt x="2884154" y="3209312"/>
                  </a:cubicBezTo>
                  <a:cubicBezTo>
                    <a:pt x="2905605" y="3187861"/>
                    <a:pt x="2917656" y="3158767"/>
                    <a:pt x="2917656" y="3128430"/>
                  </a:cubicBezTo>
                  <a:lnTo>
                    <a:pt x="2917656" y="2992207"/>
                  </a:lnTo>
                  <a:lnTo>
                    <a:pt x="2917656" y="567445"/>
                  </a:lnTo>
                  <a:cubicBezTo>
                    <a:pt x="2917656" y="524794"/>
                    <a:pt x="2901935" y="483639"/>
                    <a:pt x="2873499" y="451851"/>
                  </a:cubicBezTo>
                  <a:close/>
                </a:path>
              </a:pathLst>
            </a:custGeom>
            <a:blipFill>
              <a:blip r:embed="rId3"/>
              <a:stretch>
                <a:fillRect t="-17602" b="-17602"/>
              </a:stretch>
            </a:blipFill>
          </p:spPr>
          <p:txBody>
            <a:bodyPr/>
            <a:lstStyle/>
            <a:p>
              <a:endParaRPr lang="en-US"/>
            </a:p>
          </p:txBody>
        </p:sp>
      </p:grpSp>
      <p:grpSp>
        <p:nvGrpSpPr>
          <p:cNvPr id="10" name="Group 10"/>
          <p:cNvGrpSpPr/>
          <p:nvPr/>
        </p:nvGrpSpPr>
        <p:grpSpPr>
          <a:xfrm>
            <a:off x="14124940" y="376314"/>
            <a:ext cx="4163060" cy="2411336"/>
            <a:chOff x="0" y="0"/>
            <a:chExt cx="1096444" cy="635084"/>
          </a:xfrm>
        </p:grpSpPr>
        <p:sp>
          <p:nvSpPr>
            <p:cNvPr id="11" name="Freeform 11"/>
            <p:cNvSpPr/>
            <p:nvPr/>
          </p:nvSpPr>
          <p:spPr>
            <a:xfrm>
              <a:off x="0" y="0"/>
              <a:ext cx="1096444" cy="635084"/>
            </a:xfrm>
            <a:custGeom>
              <a:avLst/>
              <a:gdLst/>
              <a:ahLst/>
              <a:cxnLst/>
              <a:rect l="l" t="t" r="r" b="b"/>
              <a:pathLst>
                <a:path w="1096444" h="635084">
                  <a:moveTo>
                    <a:pt x="0" y="0"/>
                  </a:moveTo>
                  <a:lnTo>
                    <a:pt x="1096444" y="0"/>
                  </a:lnTo>
                  <a:lnTo>
                    <a:pt x="1096444" y="635084"/>
                  </a:lnTo>
                  <a:lnTo>
                    <a:pt x="0" y="635084"/>
                  </a:lnTo>
                  <a:close/>
                </a:path>
              </a:pathLst>
            </a:custGeom>
            <a:solidFill>
              <a:srgbClr val="A8704A"/>
            </a:solidFill>
          </p:spPr>
          <p:txBody>
            <a:bodyPr/>
            <a:lstStyle/>
            <a:p>
              <a:endParaRPr lang="en-US"/>
            </a:p>
          </p:txBody>
        </p:sp>
        <p:sp>
          <p:nvSpPr>
            <p:cNvPr id="12" name="TextBox 12"/>
            <p:cNvSpPr txBox="1"/>
            <p:nvPr/>
          </p:nvSpPr>
          <p:spPr>
            <a:xfrm>
              <a:off x="0" y="-47625"/>
              <a:ext cx="1096444" cy="682709"/>
            </a:xfrm>
            <a:prstGeom prst="rect">
              <a:avLst/>
            </a:prstGeom>
          </p:spPr>
          <p:txBody>
            <a:bodyPr lIns="50800" tIns="50800" rIns="50800" bIns="50800" rtlCol="0" anchor="ctr"/>
            <a:lstStyle/>
            <a:p>
              <a:pPr algn="ctr">
                <a:lnSpc>
                  <a:spcPts val="2800"/>
                </a:lnSpc>
              </a:pPr>
              <a:endParaRPr/>
            </a:p>
          </p:txBody>
        </p:sp>
      </p:grpSp>
      <p:sp>
        <p:nvSpPr>
          <p:cNvPr id="13" name="TextBox 13"/>
          <p:cNvSpPr txBox="1"/>
          <p:nvPr/>
        </p:nvSpPr>
        <p:spPr>
          <a:xfrm>
            <a:off x="9067800" y="4457700"/>
            <a:ext cx="8650218" cy="3616375"/>
          </a:xfrm>
          <a:prstGeom prst="rect">
            <a:avLst/>
          </a:prstGeom>
        </p:spPr>
        <p:txBody>
          <a:bodyPr wrap="square" lIns="0" tIns="0" rIns="0" bIns="0" rtlCol="0" anchor="t">
            <a:spAutoFit/>
          </a:bodyPr>
          <a:lstStyle/>
          <a:p>
            <a:pPr marL="342900" indent="-342900" algn="just" eaLnBrk="0" fontAlgn="base" hangingPunct="0">
              <a:lnSpc>
                <a:spcPct val="200000"/>
              </a:lnSpc>
              <a:spcBef>
                <a:spcPct val="0"/>
              </a:spcBef>
              <a:spcAft>
                <a:spcPct val="0"/>
              </a:spcAft>
              <a:buFont typeface="Wingdings" panose="05000000000000000000" pitchFamily="2" charset="2"/>
              <a:buChar char="Ø"/>
            </a:pPr>
            <a:r>
              <a:rPr lang="en-US" altLang="en-US" sz="2000" b="1" dirty="0">
                <a:solidFill>
                  <a:schemeClr val="tx1">
                    <a:lumMod val="85000"/>
                    <a:lumOff val="15000"/>
                  </a:schemeClr>
                </a:solidFill>
                <a:latin typeface="TT Firs Neue" panose="020B0604020202020204" charset="0"/>
              </a:rPr>
              <a:t>Legal:</a:t>
            </a:r>
            <a:r>
              <a:rPr lang="en-US" altLang="en-US" sz="2000" dirty="0">
                <a:solidFill>
                  <a:schemeClr val="tx1">
                    <a:lumMod val="85000"/>
                    <a:lumOff val="15000"/>
                  </a:schemeClr>
                </a:solidFill>
                <a:latin typeface="TT Firs Neue" panose="020B0604020202020204" charset="0"/>
              </a:rPr>
              <a:t> £5,000 (Incorporation &amp; contracts).</a:t>
            </a:r>
          </a:p>
          <a:p>
            <a:pPr marL="342900" indent="-342900" algn="just" eaLnBrk="0" fontAlgn="base" hangingPunct="0">
              <a:lnSpc>
                <a:spcPct val="200000"/>
              </a:lnSpc>
              <a:spcBef>
                <a:spcPct val="0"/>
              </a:spcBef>
              <a:spcAft>
                <a:spcPct val="0"/>
              </a:spcAft>
              <a:buFont typeface="Wingdings" panose="05000000000000000000" pitchFamily="2" charset="2"/>
              <a:buChar char="Ø"/>
            </a:pPr>
            <a:r>
              <a:rPr lang="en-US" altLang="en-US" sz="2000" b="1" dirty="0">
                <a:solidFill>
                  <a:schemeClr val="tx1">
                    <a:lumMod val="85000"/>
                    <a:lumOff val="15000"/>
                  </a:schemeClr>
                </a:solidFill>
                <a:latin typeface="TT Firs Neue" panose="020B0604020202020204" charset="0"/>
              </a:rPr>
              <a:t>Logistics:</a:t>
            </a:r>
            <a:r>
              <a:rPr lang="en-US" altLang="en-US" sz="2000" dirty="0">
                <a:solidFill>
                  <a:schemeClr val="tx1">
                    <a:lumMod val="85000"/>
                    <a:lumOff val="15000"/>
                  </a:schemeClr>
                </a:solidFill>
                <a:latin typeface="TT Firs Neue" panose="020B0604020202020204" charset="0"/>
              </a:rPr>
              <a:t> £15,000 (Warehouse deposit &amp; packaging).</a:t>
            </a:r>
          </a:p>
          <a:p>
            <a:pPr marL="342900" lvl="0" indent="-342900" algn="just" eaLnBrk="0" fontAlgn="base" hangingPunct="0">
              <a:lnSpc>
                <a:spcPct val="200000"/>
              </a:lnSpc>
              <a:spcBef>
                <a:spcPct val="0"/>
              </a:spcBef>
              <a:spcAft>
                <a:spcPct val="0"/>
              </a:spcAft>
              <a:buFont typeface="Wingdings" panose="05000000000000000000" pitchFamily="2" charset="2"/>
              <a:buChar char="Ø"/>
            </a:pPr>
            <a:r>
              <a:rPr lang="en-US" altLang="en-US" sz="2000" b="1" dirty="0">
                <a:solidFill>
                  <a:schemeClr val="tx1">
                    <a:lumMod val="85000"/>
                    <a:lumOff val="15000"/>
                  </a:schemeClr>
                </a:solidFill>
                <a:latin typeface="TT Firs Neue" panose="020B0604020202020204" charset="0"/>
              </a:rPr>
              <a:t>Platform Development:</a:t>
            </a:r>
            <a:r>
              <a:rPr lang="en-US" altLang="en-US" sz="2000" dirty="0">
                <a:solidFill>
                  <a:schemeClr val="tx1">
                    <a:lumMod val="85000"/>
                    <a:lumOff val="15000"/>
                  </a:schemeClr>
                </a:solidFill>
                <a:latin typeface="TT Firs Neue" panose="020B0604020202020204" charset="0"/>
              </a:rPr>
              <a:t> £25,000 (Shopify Plus &amp; AR integration).</a:t>
            </a:r>
          </a:p>
          <a:p>
            <a:pPr marL="342900" indent="-342900" algn="just" eaLnBrk="0" fontAlgn="base" hangingPunct="0">
              <a:lnSpc>
                <a:spcPct val="200000"/>
              </a:lnSpc>
              <a:spcBef>
                <a:spcPct val="0"/>
              </a:spcBef>
              <a:spcAft>
                <a:spcPct val="0"/>
              </a:spcAft>
              <a:buFont typeface="Wingdings" panose="05000000000000000000" pitchFamily="2" charset="2"/>
              <a:buChar char="Ø"/>
            </a:pPr>
            <a:r>
              <a:rPr lang="en-US" altLang="en-US" sz="2000" b="1" dirty="0">
                <a:solidFill>
                  <a:schemeClr val="tx1">
                    <a:lumMod val="85000"/>
                    <a:lumOff val="15000"/>
                  </a:schemeClr>
                </a:solidFill>
                <a:latin typeface="TT Firs Neue" panose="020B0604020202020204" charset="0"/>
              </a:rPr>
              <a:t>Inventory Procurement</a:t>
            </a:r>
            <a:r>
              <a:rPr lang="en-US" altLang="en-US" sz="1200" b="1" dirty="0">
                <a:solidFill>
                  <a:schemeClr val="tx1">
                    <a:lumMod val="85000"/>
                    <a:lumOff val="15000"/>
                  </a:schemeClr>
                </a:solidFill>
                <a:latin typeface="TT Firs Neue" panose="020B0604020202020204" charset="0"/>
              </a:rPr>
              <a:t>:</a:t>
            </a:r>
            <a:r>
              <a:rPr lang="en-US" altLang="en-US" dirty="0">
                <a:solidFill>
                  <a:schemeClr val="tx1">
                    <a:lumMod val="85000"/>
                    <a:lumOff val="15000"/>
                  </a:schemeClr>
                </a:solidFill>
                <a:latin typeface="TT Firs Neue" panose="020B0604020202020204" charset="0"/>
              </a:rPr>
              <a:t> </a:t>
            </a:r>
            <a:r>
              <a:rPr lang="en-US" altLang="en-US" sz="2000" dirty="0">
                <a:solidFill>
                  <a:schemeClr val="tx1">
                    <a:lumMod val="85000"/>
                    <a:lumOff val="15000"/>
                  </a:schemeClr>
                </a:solidFill>
                <a:latin typeface="TT Firs Neue" panose="020B0604020202020204" charset="0"/>
              </a:rPr>
              <a:t>£60,000 (Bulk purchasing &amp; freight).</a:t>
            </a:r>
          </a:p>
          <a:p>
            <a:pPr marL="342900" indent="-342900" algn="just" eaLnBrk="0" fontAlgn="base" hangingPunct="0">
              <a:lnSpc>
                <a:spcPct val="200000"/>
              </a:lnSpc>
              <a:spcBef>
                <a:spcPct val="0"/>
              </a:spcBef>
              <a:spcAft>
                <a:spcPct val="0"/>
              </a:spcAft>
              <a:buFont typeface="Wingdings" panose="05000000000000000000" pitchFamily="2" charset="2"/>
              <a:buChar char="Ø"/>
            </a:pPr>
            <a:r>
              <a:rPr lang="en-US" altLang="en-US" sz="2000" b="1" dirty="0">
                <a:solidFill>
                  <a:schemeClr val="tx1">
                    <a:lumMod val="85000"/>
                    <a:lumOff val="15000"/>
                  </a:schemeClr>
                </a:solidFill>
                <a:latin typeface="TT Firs Neue" panose="020B0604020202020204" charset="0"/>
              </a:rPr>
              <a:t>Launch Marketing:</a:t>
            </a:r>
            <a:r>
              <a:rPr lang="en-US" altLang="en-US" sz="2000" dirty="0">
                <a:solidFill>
                  <a:schemeClr val="tx1">
                    <a:lumMod val="85000"/>
                    <a:lumOff val="15000"/>
                  </a:schemeClr>
                </a:solidFill>
                <a:latin typeface="TT Firs Neue" panose="020B0604020202020204" charset="0"/>
              </a:rPr>
              <a:t> £30,000 (Influencers, PR, Paid Ads).</a:t>
            </a:r>
          </a:p>
          <a:p>
            <a:pPr marL="342900" lvl="0" indent="-342900" algn="just" eaLnBrk="0" fontAlgn="base" hangingPunct="0">
              <a:lnSpc>
                <a:spcPct val="200000"/>
              </a:lnSpc>
              <a:spcBef>
                <a:spcPct val="0"/>
              </a:spcBef>
              <a:spcAft>
                <a:spcPct val="0"/>
              </a:spcAft>
              <a:buFont typeface="Wingdings" panose="05000000000000000000" pitchFamily="2" charset="2"/>
              <a:buChar char="Ø"/>
            </a:pPr>
            <a:r>
              <a:rPr lang="en-US" altLang="en-US" sz="2000" b="1" dirty="0">
                <a:solidFill>
                  <a:schemeClr val="tx1">
                    <a:lumMod val="85000"/>
                    <a:lumOff val="15000"/>
                  </a:schemeClr>
                </a:solidFill>
                <a:latin typeface="TT Firs Neue" panose="020B0604020202020204" charset="0"/>
              </a:rPr>
              <a:t>Contingency:</a:t>
            </a:r>
            <a:r>
              <a:rPr lang="en-US" altLang="en-US" sz="2000" dirty="0">
                <a:solidFill>
                  <a:schemeClr val="tx1">
                    <a:lumMod val="85000"/>
                    <a:lumOff val="15000"/>
                  </a:schemeClr>
                </a:solidFill>
                <a:latin typeface="TT Firs Neue" panose="020B0604020202020204" charset="0"/>
              </a:rPr>
              <a:t> £15,000 (Reserve for currency/import variations).</a:t>
            </a:r>
          </a:p>
        </p:txBody>
      </p:sp>
      <p:sp>
        <p:nvSpPr>
          <p:cNvPr id="14" name="TextBox 14"/>
          <p:cNvSpPr txBox="1"/>
          <p:nvPr/>
        </p:nvSpPr>
        <p:spPr>
          <a:xfrm>
            <a:off x="8936742" y="3721105"/>
            <a:ext cx="7348965" cy="492443"/>
          </a:xfrm>
          <a:prstGeom prst="rect">
            <a:avLst/>
          </a:prstGeom>
        </p:spPr>
        <p:txBody>
          <a:bodyPr wrap="square" lIns="0" tIns="0" rIns="0" bIns="0" rtlCol="0" anchor="t">
            <a:spAutoFit/>
          </a:bodyPr>
          <a:lstStyle/>
          <a:p>
            <a:pPr lvl="0" eaLnBrk="0" fontAlgn="base" hangingPunct="0">
              <a:spcBef>
                <a:spcPct val="0"/>
              </a:spcBef>
              <a:spcAft>
                <a:spcPct val="0"/>
              </a:spcAft>
            </a:pPr>
            <a:r>
              <a:rPr lang="en-US" altLang="en-US" sz="3200" b="1" dirty="0">
                <a:solidFill>
                  <a:schemeClr val="tx1">
                    <a:lumMod val="65000"/>
                    <a:lumOff val="35000"/>
                  </a:schemeClr>
                </a:solidFill>
                <a:latin typeface="TT Firs Neue" panose="020B0604020202020204" charset="0"/>
              </a:rPr>
              <a:t>1</a:t>
            </a:r>
            <a:r>
              <a:rPr lang="en-US" altLang="en-US" sz="3200" b="1" baseline="30000" dirty="0">
                <a:solidFill>
                  <a:schemeClr val="tx1">
                    <a:lumMod val="65000"/>
                    <a:lumOff val="35000"/>
                  </a:schemeClr>
                </a:solidFill>
                <a:latin typeface="TT Firs Neue" panose="020B0604020202020204" charset="0"/>
              </a:rPr>
              <a:t>st</a:t>
            </a:r>
            <a:r>
              <a:rPr lang="en-US" altLang="en-US" sz="3200" b="1" dirty="0">
                <a:solidFill>
                  <a:schemeClr val="tx1">
                    <a:lumMod val="65000"/>
                    <a:lumOff val="35000"/>
                  </a:schemeClr>
                </a:solidFill>
                <a:latin typeface="TT Firs Neue" panose="020B0604020202020204" charset="0"/>
              </a:rPr>
              <a:t> Month Projected Expenditures</a:t>
            </a:r>
          </a:p>
        </p:txBody>
      </p:sp>
      <p:sp>
        <p:nvSpPr>
          <p:cNvPr id="15" name="Freeform 15"/>
          <p:cNvSpPr/>
          <p:nvPr/>
        </p:nvSpPr>
        <p:spPr>
          <a:xfrm rot="5400000">
            <a:off x="-650339" y="-152238"/>
            <a:ext cx="3034229" cy="3107683"/>
          </a:xfrm>
          <a:custGeom>
            <a:avLst/>
            <a:gdLst/>
            <a:ahLst/>
            <a:cxnLst/>
            <a:rect l="l" t="t" r="r" b="b"/>
            <a:pathLst>
              <a:path w="3034229" h="3107683">
                <a:moveTo>
                  <a:pt x="0" y="0"/>
                </a:moveTo>
                <a:lnTo>
                  <a:pt x="3034228" y="0"/>
                </a:lnTo>
                <a:lnTo>
                  <a:pt x="3034228" y="3107683"/>
                </a:lnTo>
                <a:lnTo>
                  <a:pt x="0" y="31076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17" name="Freeform 17"/>
          <p:cNvSpPr/>
          <p:nvPr/>
        </p:nvSpPr>
        <p:spPr>
          <a:xfrm rot="-4360533">
            <a:off x="7383794" y="496765"/>
            <a:ext cx="2051831" cy="2879763"/>
          </a:xfrm>
          <a:custGeom>
            <a:avLst/>
            <a:gdLst/>
            <a:ahLst/>
            <a:cxnLst/>
            <a:rect l="l" t="t" r="r" b="b"/>
            <a:pathLst>
              <a:path w="2051831" h="2879763">
                <a:moveTo>
                  <a:pt x="0" y="0"/>
                </a:moveTo>
                <a:lnTo>
                  <a:pt x="2051831" y="0"/>
                </a:lnTo>
                <a:lnTo>
                  <a:pt x="2051831" y="2879763"/>
                </a:lnTo>
                <a:lnTo>
                  <a:pt x="0" y="287976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18" name="TextBox 17">
            <a:extLst>
              <a:ext uri="{FF2B5EF4-FFF2-40B4-BE49-F238E27FC236}">
                <a16:creationId xmlns:a16="http://schemas.microsoft.com/office/drawing/2014/main" id="{EE5A77FD-E891-82D9-4AD1-0609C632F3A7}"/>
              </a:ext>
            </a:extLst>
          </p:cNvPr>
          <p:cNvSpPr txBox="1"/>
          <p:nvPr/>
        </p:nvSpPr>
        <p:spPr>
          <a:xfrm>
            <a:off x="9708196" y="618449"/>
            <a:ext cx="9490586" cy="965264"/>
          </a:xfrm>
          <a:prstGeom prst="rect">
            <a:avLst/>
          </a:prstGeom>
          <a:noFill/>
        </p:spPr>
        <p:txBody>
          <a:bodyPr wrap="square">
            <a:spAutoFit/>
          </a:bodyPr>
          <a:lstStyle/>
          <a:p>
            <a:pPr marL="0" marR="0" lvl="0" indent="0" algn="l" defTabSz="914400" rtl="0" eaLnBrk="1" fontAlgn="auto" latinLnBrk="0" hangingPunct="1">
              <a:lnSpc>
                <a:spcPts val="7480"/>
              </a:lnSpc>
              <a:spcBef>
                <a:spcPts val="0"/>
              </a:spcBef>
              <a:spcAft>
                <a:spcPts val="0"/>
              </a:spcAft>
              <a:buClrTx/>
              <a:buSzTx/>
              <a:buFontTx/>
              <a:buNone/>
              <a:tabLst/>
              <a:defRPr/>
            </a:pPr>
            <a:r>
              <a:rPr lang="en-US" sz="4400" b="1" dirty="0">
                <a:solidFill>
                  <a:prstClr val="white"/>
                </a:solidFill>
                <a:latin typeface="Agrandir Bold"/>
                <a:ea typeface="Agrandir Bold"/>
                <a:cs typeface="Agrandir Bold"/>
                <a:sym typeface="Agrandir Bold"/>
              </a:rPr>
              <a:t>Estimated</a:t>
            </a:r>
            <a:r>
              <a:rPr kumimoji="0" lang="en-US" sz="4400" b="1" i="0" u="none" strike="noStrike" kern="1200" cap="none" spc="0" normalizeH="0" baseline="0" noProof="0" dirty="0">
                <a:ln>
                  <a:noFill/>
                </a:ln>
                <a:solidFill>
                  <a:prstClr val="white"/>
                </a:solidFill>
                <a:effectLst/>
                <a:uLnTx/>
                <a:uFillTx/>
                <a:latin typeface="Agrandir Bold"/>
                <a:ea typeface="Agrandir Bold"/>
                <a:cs typeface="Agrandir Bold"/>
                <a:sym typeface="Agrandir Bold"/>
              </a:rPr>
              <a:t> Expenditure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F8B2EB-8F7B-E951-1731-7B4CDCD4D4D3}"/>
            </a:ext>
          </a:extLst>
        </p:cNvPr>
        <p:cNvGrpSpPr/>
        <p:nvPr/>
      </p:nvGrpSpPr>
      <p:grpSpPr>
        <a:xfrm>
          <a:off x="0" y="0"/>
          <a:ext cx="0" cy="0"/>
          <a:chOff x="0" y="0"/>
          <a:chExt cx="0" cy="0"/>
        </a:xfrm>
      </p:grpSpPr>
      <p:sp>
        <p:nvSpPr>
          <p:cNvPr id="10" name="TextBox 10">
            <a:extLst>
              <a:ext uri="{FF2B5EF4-FFF2-40B4-BE49-F238E27FC236}">
                <a16:creationId xmlns:a16="http://schemas.microsoft.com/office/drawing/2014/main" id="{427A1912-E238-0789-57D8-008484CC0EFA}"/>
              </a:ext>
            </a:extLst>
          </p:cNvPr>
          <p:cNvSpPr txBox="1"/>
          <p:nvPr/>
        </p:nvSpPr>
        <p:spPr>
          <a:xfrm>
            <a:off x="838200" y="1028700"/>
            <a:ext cx="10286999" cy="821507"/>
          </a:xfrm>
          <a:prstGeom prst="rect">
            <a:avLst/>
          </a:prstGeom>
        </p:spPr>
        <p:txBody>
          <a:bodyPr wrap="square" lIns="0" tIns="0" rIns="0" bIns="0" rtlCol="0" anchor="t">
            <a:spAutoFit/>
          </a:bodyPr>
          <a:lstStyle/>
          <a:p>
            <a:pPr algn="l">
              <a:lnSpc>
                <a:spcPts val="6800"/>
              </a:lnSpc>
            </a:pPr>
            <a:r>
              <a:rPr lang="en-US" sz="4800" spc="-374" dirty="0">
                <a:solidFill>
                  <a:srgbClr val="545454"/>
                </a:solidFill>
                <a:latin typeface="Heading Now 71-78"/>
                <a:ea typeface="Heading Now 71-78"/>
                <a:cs typeface="Heading Now 71-78"/>
                <a:sym typeface="Heading Now 71-78"/>
              </a:rPr>
              <a:t>References</a:t>
            </a:r>
            <a:endParaRPr lang="en-US" sz="6800" spc="-374" dirty="0">
              <a:solidFill>
                <a:srgbClr val="545454"/>
              </a:solidFill>
              <a:latin typeface="Heading Now 71-78"/>
              <a:ea typeface="Heading Now 71-78"/>
              <a:cs typeface="Heading Now 71-78"/>
              <a:sym typeface="Heading Now 71-78"/>
            </a:endParaRPr>
          </a:p>
        </p:txBody>
      </p:sp>
      <p:sp>
        <p:nvSpPr>
          <p:cNvPr id="13" name="TextBox 13">
            <a:extLst>
              <a:ext uri="{FF2B5EF4-FFF2-40B4-BE49-F238E27FC236}">
                <a16:creationId xmlns:a16="http://schemas.microsoft.com/office/drawing/2014/main" id="{470C490E-7BC7-6EB0-2A8E-3A752EE4C803}"/>
              </a:ext>
            </a:extLst>
          </p:cNvPr>
          <p:cNvSpPr txBox="1"/>
          <p:nvPr/>
        </p:nvSpPr>
        <p:spPr>
          <a:xfrm>
            <a:off x="838200" y="2019300"/>
            <a:ext cx="16916400" cy="8187947"/>
          </a:xfrm>
          <a:prstGeom prst="rect">
            <a:avLst/>
          </a:prstGeom>
        </p:spPr>
        <p:txBody>
          <a:bodyPr wrap="square" lIns="0" tIns="0" rIns="0" bIns="0" rtlCol="0" anchor="t">
            <a:spAutoFit/>
          </a:bodyPr>
          <a:lstStyle/>
          <a:p>
            <a:pPr marL="285750" marR="0" indent="-285750" algn="just">
              <a:lnSpc>
                <a:spcPct val="150000"/>
              </a:lnSpc>
              <a:spcAft>
                <a:spcPts val="800"/>
              </a:spcAft>
              <a:buFont typeface="Wingdings" panose="05000000000000000000" pitchFamily="2" charset="2"/>
              <a:buChar char="Ø"/>
            </a:pPr>
            <a:r>
              <a:rPr lang="en-US" sz="1400" kern="100" dirty="0">
                <a:effectLst/>
                <a:latin typeface="Arial" panose="020B0604020202020204" pitchFamily="34" charset="0"/>
                <a:ea typeface="Calibri" panose="020F0502020204030204" pitchFamily="34" charset="0"/>
                <a:cs typeface="Times New Roman" panose="02020603050405020304" pitchFamily="18" charset="0"/>
              </a:rPr>
              <a:t>Blank, S. (2013). </a:t>
            </a:r>
            <a:r>
              <a:rPr lang="en-US" sz="1400" i="1" kern="100" dirty="0">
                <a:effectLst/>
                <a:latin typeface="Arial" panose="020B0604020202020204" pitchFamily="34" charset="0"/>
                <a:ea typeface="Calibri" panose="020F0502020204030204" pitchFamily="34" charset="0"/>
                <a:cs typeface="Times New Roman" panose="02020603050405020304" pitchFamily="18" charset="0"/>
              </a:rPr>
              <a:t>The Four Steps to the Epiphany: Successful Strategies for Products that Win</a:t>
            </a:r>
            <a:r>
              <a:rPr lang="en-US" sz="1400" kern="100" dirty="0">
                <a:effectLst/>
                <a:latin typeface="Arial" panose="020B0604020202020204" pitchFamily="34" charset="0"/>
                <a:ea typeface="Calibri" panose="020F0502020204030204" pitchFamily="34" charset="0"/>
                <a:cs typeface="Times New Roman" panose="02020603050405020304" pitchFamily="18" charset="0"/>
              </a:rPr>
              <a:t>. 5th ed. Pescadero: K&amp;S Ranch.</a:t>
            </a:r>
            <a:endParaRPr lang="en-US"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50000"/>
              </a:lnSpc>
              <a:spcAft>
                <a:spcPts val="800"/>
              </a:spcAft>
              <a:buFont typeface="Wingdings" panose="05000000000000000000" pitchFamily="2" charset="2"/>
              <a:buChar char="Ø"/>
            </a:pPr>
            <a:r>
              <a:rPr lang="en-US" sz="1400" kern="100" dirty="0">
                <a:effectLst/>
                <a:latin typeface="Arial" panose="020B0604020202020204" pitchFamily="34" charset="0"/>
                <a:ea typeface="Calibri" panose="020F0502020204030204" pitchFamily="34" charset="0"/>
                <a:cs typeface="Times New Roman" panose="02020603050405020304" pitchFamily="18" charset="0"/>
              </a:rPr>
              <a:t>Chaffey, D. and Ellis-Chadwick, F. (2019). </a:t>
            </a:r>
            <a:r>
              <a:rPr lang="en-US" sz="1400" i="1" kern="100" dirty="0">
                <a:effectLst/>
                <a:latin typeface="Arial" panose="020B0604020202020204" pitchFamily="34" charset="0"/>
                <a:ea typeface="Calibri" panose="020F0502020204030204" pitchFamily="34" charset="0"/>
                <a:cs typeface="Times New Roman" panose="02020603050405020304" pitchFamily="18" charset="0"/>
              </a:rPr>
              <a:t>Digital Marketing: Strategy, Implementation and Practice</a:t>
            </a:r>
            <a:r>
              <a:rPr lang="en-US" sz="1400" kern="100" dirty="0">
                <a:effectLst/>
                <a:latin typeface="Arial" panose="020B0604020202020204" pitchFamily="34" charset="0"/>
                <a:ea typeface="Calibri" panose="020F0502020204030204" pitchFamily="34" charset="0"/>
                <a:cs typeface="Times New Roman" panose="02020603050405020304" pitchFamily="18" charset="0"/>
              </a:rPr>
              <a:t>. 7th ed. Harlow: Pearson.</a:t>
            </a:r>
            <a:endParaRPr lang="en-US"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50000"/>
              </a:lnSpc>
              <a:spcAft>
                <a:spcPts val="800"/>
              </a:spcAft>
              <a:buFont typeface="Wingdings" panose="05000000000000000000" pitchFamily="2" charset="2"/>
              <a:buChar char="Ø"/>
            </a:pPr>
            <a:r>
              <a:rPr lang="en-US" sz="1400" kern="100" dirty="0">
                <a:effectLst/>
                <a:latin typeface="Arial" panose="020B0604020202020204" pitchFamily="34" charset="0"/>
                <a:ea typeface="Calibri" panose="020F0502020204030204" pitchFamily="34" charset="0"/>
                <a:cs typeface="Times New Roman" panose="02020603050405020304" pitchFamily="18" charset="0"/>
              </a:rPr>
              <a:t>Francis, T. and Hoefel, F. (2018). </a:t>
            </a:r>
            <a:r>
              <a:rPr lang="en-US" sz="1400" i="1" kern="100" dirty="0">
                <a:effectLst/>
                <a:latin typeface="Arial" panose="020B0604020202020204" pitchFamily="34" charset="0"/>
                <a:ea typeface="Calibri" panose="020F0502020204030204" pitchFamily="34" charset="0"/>
                <a:cs typeface="Times New Roman" panose="02020603050405020304" pitchFamily="18" charset="0"/>
              </a:rPr>
              <a:t>‘True Gen’: Generation Z and its implications for companies</a:t>
            </a:r>
            <a:r>
              <a:rPr lang="en-US" sz="1400" kern="100" dirty="0">
                <a:effectLst/>
                <a:latin typeface="Arial" panose="020B0604020202020204" pitchFamily="34" charset="0"/>
                <a:ea typeface="Calibri" panose="020F0502020204030204" pitchFamily="34" charset="0"/>
                <a:cs typeface="Times New Roman" panose="02020603050405020304" pitchFamily="18" charset="0"/>
              </a:rPr>
              <a:t>. McKinsey &amp; Company. Available at: https://www.mckinsey.com/industries/consumer-packaged-goods/our-insights/true-gen-generation-z-and-its-implications-for-companies [Accessed 20 May 2024].</a:t>
            </a:r>
            <a:endParaRPr lang="en-US"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50000"/>
              </a:lnSpc>
              <a:spcAft>
                <a:spcPts val="800"/>
              </a:spcAft>
              <a:buFont typeface="Wingdings" panose="05000000000000000000" pitchFamily="2" charset="2"/>
              <a:buChar char="Ø"/>
            </a:pPr>
            <a:r>
              <a:rPr lang="en-US" sz="1400" kern="100" dirty="0">
                <a:effectLst/>
                <a:latin typeface="Arial" panose="020B0604020202020204" pitchFamily="34" charset="0"/>
                <a:ea typeface="Calibri" panose="020F0502020204030204" pitchFamily="34" charset="0"/>
                <a:cs typeface="Times New Roman" panose="02020603050405020304" pitchFamily="18" charset="0"/>
              </a:rPr>
              <a:t>Heller, J., Chylinski, M., de Ruyter, K., Mahr, D. and Keeling, D.I. (2016). Let Me Imagine That for You: Transforming the Retail Frontline Through Augmenting Customer Mental Imagery. </a:t>
            </a:r>
            <a:r>
              <a:rPr lang="en-US" sz="1400" i="1" kern="100" dirty="0">
                <a:effectLst/>
                <a:latin typeface="Arial" panose="020B0604020202020204" pitchFamily="34" charset="0"/>
                <a:ea typeface="Calibri" panose="020F0502020204030204" pitchFamily="34" charset="0"/>
                <a:cs typeface="Times New Roman" panose="02020603050405020304" pitchFamily="18" charset="0"/>
              </a:rPr>
              <a:t>Journal of Retailing</a:t>
            </a:r>
            <a:r>
              <a:rPr lang="en-US" sz="1400" kern="100" dirty="0">
                <a:effectLst/>
                <a:latin typeface="Arial" panose="020B0604020202020204" pitchFamily="34" charset="0"/>
                <a:ea typeface="Calibri" panose="020F0502020204030204" pitchFamily="34" charset="0"/>
                <a:cs typeface="Times New Roman" panose="02020603050405020304" pitchFamily="18" charset="0"/>
              </a:rPr>
              <a:t>, 92(2), pp.309–314.</a:t>
            </a:r>
            <a:endParaRPr lang="en-US"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50000"/>
              </a:lnSpc>
              <a:spcAft>
                <a:spcPts val="800"/>
              </a:spcAft>
              <a:buFont typeface="Wingdings" panose="05000000000000000000" pitchFamily="2" charset="2"/>
              <a:buChar char="Ø"/>
            </a:pPr>
            <a:r>
              <a:rPr lang="en-US" sz="1400" kern="100" dirty="0">
                <a:effectLst/>
                <a:latin typeface="Arial" panose="020B0604020202020204" pitchFamily="34" charset="0"/>
                <a:ea typeface="Calibri" panose="020F0502020204030204" pitchFamily="34" charset="0"/>
                <a:cs typeface="Times New Roman" panose="02020603050405020304" pitchFamily="18" charset="0"/>
              </a:rPr>
              <a:t>HMRC (2023). </a:t>
            </a:r>
            <a:r>
              <a:rPr lang="en-US" sz="1400" i="1" kern="100" dirty="0">
                <a:effectLst/>
                <a:latin typeface="Arial" panose="020B0604020202020204" pitchFamily="34" charset="0"/>
                <a:ea typeface="Calibri" panose="020F0502020204030204" pitchFamily="34" charset="0"/>
                <a:cs typeface="Times New Roman" panose="02020603050405020304" pitchFamily="18" charset="0"/>
              </a:rPr>
              <a:t>Seed Enterprise Investment Scheme (SEIS)</a:t>
            </a:r>
            <a:r>
              <a:rPr lang="en-US" sz="1400" kern="100" dirty="0">
                <a:effectLst/>
                <a:latin typeface="Arial" panose="020B0604020202020204" pitchFamily="34" charset="0"/>
                <a:ea typeface="Calibri" panose="020F0502020204030204" pitchFamily="34" charset="0"/>
                <a:cs typeface="Times New Roman" panose="02020603050405020304" pitchFamily="18" charset="0"/>
              </a:rPr>
              <a:t>. [online] GOV.UK. Available at: https://www.gov.uk/guidance/venture-capital-schemes-apply-to-use-the-seed-enterprise-investment-scheme [Accessed 22 May 2024].</a:t>
            </a:r>
            <a:endParaRPr lang="en-US"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50000"/>
              </a:lnSpc>
              <a:spcAft>
                <a:spcPts val="800"/>
              </a:spcAft>
              <a:buFont typeface="Wingdings" panose="05000000000000000000" pitchFamily="2" charset="2"/>
              <a:buChar char="Ø"/>
            </a:pPr>
            <a:r>
              <a:rPr lang="en-US" sz="1400" kern="100" dirty="0">
                <a:effectLst/>
                <a:latin typeface="Arial" panose="020B0604020202020204" pitchFamily="34" charset="0"/>
                <a:ea typeface="Calibri" panose="020F0502020204030204" pitchFamily="34" charset="0"/>
                <a:cs typeface="Times New Roman" panose="02020603050405020304" pitchFamily="18" charset="0"/>
              </a:rPr>
              <a:t>Kotler, P., Armstrong, G. and </a:t>
            </a:r>
            <a:r>
              <a:rPr lang="en-US" sz="1400" kern="100" dirty="0" err="1">
                <a:effectLst/>
                <a:latin typeface="Arial" panose="020B0604020202020204" pitchFamily="34" charset="0"/>
                <a:ea typeface="Calibri" panose="020F0502020204030204" pitchFamily="34" charset="0"/>
                <a:cs typeface="Times New Roman" panose="02020603050405020304" pitchFamily="18" charset="0"/>
              </a:rPr>
              <a:t>Opresnik</a:t>
            </a:r>
            <a:r>
              <a:rPr lang="en-US" sz="1400" kern="100" dirty="0">
                <a:effectLst/>
                <a:latin typeface="Arial" panose="020B0604020202020204" pitchFamily="34" charset="0"/>
                <a:ea typeface="Calibri" panose="020F0502020204030204" pitchFamily="34" charset="0"/>
                <a:cs typeface="Times New Roman" panose="02020603050405020304" pitchFamily="18" charset="0"/>
              </a:rPr>
              <a:t>, M.O. (2021). </a:t>
            </a:r>
            <a:r>
              <a:rPr lang="en-US" sz="1400" i="1" kern="100" dirty="0">
                <a:effectLst/>
                <a:latin typeface="Arial" panose="020B0604020202020204" pitchFamily="34" charset="0"/>
                <a:ea typeface="Calibri" panose="020F0502020204030204" pitchFamily="34" charset="0"/>
                <a:cs typeface="Times New Roman" panose="02020603050405020304" pitchFamily="18" charset="0"/>
              </a:rPr>
              <a:t>Principles of Marketing</a:t>
            </a:r>
            <a:r>
              <a:rPr lang="en-US" sz="1400" kern="100" dirty="0">
                <a:effectLst/>
                <a:latin typeface="Arial" panose="020B0604020202020204" pitchFamily="34" charset="0"/>
                <a:ea typeface="Calibri" panose="020F0502020204030204" pitchFamily="34" charset="0"/>
                <a:cs typeface="Times New Roman" panose="02020603050405020304" pitchFamily="18" charset="0"/>
              </a:rPr>
              <a:t>. 18th ed. Harlow: Pearson Education.</a:t>
            </a:r>
            <a:endParaRPr lang="en-US"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50000"/>
              </a:lnSpc>
              <a:spcAft>
                <a:spcPts val="800"/>
              </a:spcAft>
              <a:buFont typeface="Wingdings" panose="05000000000000000000" pitchFamily="2" charset="2"/>
              <a:buChar char="Ø"/>
            </a:pPr>
            <a:r>
              <a:rPr lang="en-US" sz="1400" kern="100" dirty="0">
                <a:effectLst/>
                <a:latin typeface="Arial" panose="020B0604020202020204" pitchFamily="34" charset="0"/>
                <a:ea typeface="Calibri" panose="020F0502020204030204" pitchFamily="34" charset="0"/>
                <a:cs typeface="Times New Roman" panose="02020603050405020304" pitchFamily="18" charset="0"/>
              </a:rPr>
              <a:t>Lundqvist, A., Liljander, V., </a:t>
            </a:r>
            <a:r>
              <a:rPr lang="en-US" sz="1400" kern="100" dirty="0" err="1">
                <a:effectLst/>
                <a:latin typeface="Arial" panose="020B0604020202020204" pitchFamily="34" charset="0"/>
                <a:ea typeface="Calibri" panose="020F0502020204030204" pitchFamily="34" charset="0"/>
                <a:cs typeface="Times New Roman" panose="02020603050405020304" pitchFamily="18" charset="0"/>
              </a:rPr>
              <a:t>Gummerus</a:t>
            </a:r>
            <a:r>
              <a:rPr lang="en-US" sz="1400" kern="100" dirty="0">
                <a:effectLst/>
                <a:latin typeface="Arial" panose="020B0604020202020204" pitchFamily="34" charset="0"/>
                <a:ea typeface="Calibri" panose="020F0502020204030204" pitchFamily="34" charset="0"/>
                <a:cs typeface="Times New Roman" panose="02020603050405020304" pitchFamily="18" charset="0"/>
              </a:rPr>
              <a:t>, J. and van Riel, A. (2013). The impact of storytelling on the consumer brand experience: The case of a firm-originated story. </a:t>
            </a:r>
            <a:r>
              <a:rPr lang="en-US" sz="1400" i="1" kern="100" dirty="0">
                <a:effectLst/>
                <a:latin typeface="Arial" panose="020B0604020202020204" pitchFamily="34" charset="0"/>
                <a:ea typeface="Calibri" panose="020F0502020204030204" pitchFamily="34" charset="0"/>
                <a:cs typeface="Times New Roman" panose="02020603050405020304" pitchFamily="18" charset="0"/>
              </a:rPr>
              <a:t>Journal of Brand Management</a:t>
            </a:r>
            <a:r>
              <a:rPr lang="en-US" sz="1400" kern="100" dirty="0">
                <a:effectLst/>
                <a:latin typeface="Arial" panose="020B0604020202020204" pitchFamily="34" charset="0"/>
                <a:ea typeface="Calibri" panose="020F0502020204030204" pitchFamily="34" charset="0"/>
                <a:cs typeface="Times New Roman" panose="02020603050405020304" pitchFamily="18" charset="0"/>
              </a:rPr>
              <a:t>, 20(4), pp.283–297.</a:t>
            </a:r>
            <a:endParaRPr lang="en-US"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50000"/>
              </a:lnSpc>
              <a:spcAft>
                <a:spcPts val="800"/>
              </a:spcAft>
              <a:buFont typeface="Wingdings" panose="05000000000000000000" pitchFamily="2" charset="2"/>
              <a:buChar char="Ø"/>
            </a:pPr>
            <a:r>
              <a:rPr lang="en-US" sz="1400" kern="100" dirty="0">
                <a:effectLst/>
                <a:latin typeface="Arial" panose="020B0604020202020204" pitchFamily="34" charset="0"/>
                <a:ea typeface="Calibri" panose="020F0502020204030204" pitchFamily="34" charset="0"/>
                <a:cs typeface="Times New Roman" panose="02020603050405020304" pitchFamily="18" charset="0"/>
              </a:rPr>
              <a:t>MacDonald, D. and Dildar, Y. (2020). Social and psychological determinants of consumption: Evidence for the lipstick effect during the Great Recession. </a:t>
            </a:r>
            <a:r>
              <a:rPr lang="en-US" sz="1400" i="1" kern="100" dirty="0">
                <a:effectLst/>
                <a:latin typeface="Arial" panose="020B0604020202020204" pitchFamily="34" charset="0"/>
                <a:ea typeface="Calibri" panose="020F0502020204030204" pitchFamily="34" charset="0"/>
                <a:cs typeface="Times New Roman" panose="02020603050405020304" pitchFamily="18" charset="0"/>
              </a:rPr>
              <a:t>Journal of Behavioral and Experimental Economics</a:t>
            </a:r>
            <a:r>
              <a:rPr lang="en-US" sz="1400" kern="100" dirty="0">
                <a:effectLst/>
                <a:latin typeface="Arial" panose="020B0604020202020204" pitchFamily="34" charset="0"/>
                <a:ea typeface="Calibri" panose="020F0502020204030204" pitchFamily="34" charset="0"/>
                <a:cs typeface="Times New Roman" panose="02020603050405020304" pitchFamily="18" charset="0"/>
              </a:rPr>
              <a:t>, [online] 86, p.101527. doi:10.1016/j.socec.2020.101527.</a:t>
            </a:r>
            <a:endParaRPr lang="en-US"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50000"/>
              </a:lnSpc>
              <a:spcAft>
                <a:spcPts val="800"/>
              </a:spcAft>
              <a:buFont typeface="Wingdings" panose="05000000000000000000" pitchFamily="2" charset="2"/>
              <a:buChar char="Ø"/>
            </a:pPr>
            <a:r>
              <a:rPr lang="en-US" sz="1400" kern="100" dirty="0">
                <a:effectLst/>
                <a:latin typeface="Arial" panose="020B0604020202020204" pitchFamily="34" charset="0"/>
                <a:ea typeface="Calibri" panose="020F0502020204030204" pitchFamily="34" charset="0"/>
                <a:cs typeface="Times New Roman" panose="02020603050405020304" pitchFamily="18" charset="0"/>
              </a:rPr>
              <a:t>Mintel (2023). </a:t>
            </a:r>
            <a:r>
              <a:rPr lang="en-US" sz="1400" i="1" kern="100" dirty="0">
                <a:effectLst/>
                <a:latin typeface="Arial" panose="020B0604020202020204" pitchFamily="34" charset="0"/>
                <a:ea typeface="Calibri" panose="020F0502020204030204" pitchFamily="34" charset="0"/>
                <a:cs typeface="Times New Roman" panose="02020603050405020304" pitchFamily="18" charset="0"/>
              </a:rPr>
              <a:t>Homewares Retailing: UK Market Report 2023</a:t>
            </a:r>
            <a:r>
              <a:rPr lang="en-US" sz="1400" kern="100" dirty="0">
                <a:effectLst/>
                <a:latin typeface="Arial" panose="020B0604020202020204" pitchFamily="34" charset="0"/>
                <a:ea typeface="Calibri" panose="020F0502020204030204" pitchFamily="34" charset="0"/>
                <a:cs typeface="Times New Roman" panose="02020603050405020304" pitchFamily="18" charset="0"/>
              </a:rPr>
              <a:t>. [online] Mintel Store. Available at: https://store.mintel.com/report/homewares-retailing-uk-market-report [Accessed 21 May 2024].</a:t>
            </a:r>
            <a:endParaRPr lang="en-US"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50000"/>
              </a:lnSpc>
              <a:spcAft>
                <a:spcPts val="800"/>
              </a:spcAft>
              <a:buFont typeface="Wingdings" panose="05000000000000000000" pitchFamily="2" charset="2"/>
              <a:buChar char="Ø"/>
            </a:pPr>
            <a:r>
              <a:rPr lang="en-US" sz="1400" kern="100" dirty="0">
                <a:effectLst/>
                <a:latin typeface="Arial" panose="020B0604020202020204" pitchFamily="34" charset="0"/>
                <a:ea typeface="Calibri" panose="020F0502020204030204" pitchFamily="34" charset="0"/>
                <a:cs typeface="Times New Roman" panose="02020603050405020304" pitchFamily="18" charset="0"/>
              </a:rPr>
              <a:t>Niinimäki, K., Peters, G., </a:t>
            </a:r>
            <a:r>
              <a:rPr lang="en-US" sz="1400" kern="100" dirty="0" err="1">
                <a:effectLst/>
                <a:latin typeface="Arial" panose="020B0604020202020204" pitchFamily="34" charset="0"/>
                <a:ea typeface="Calibri" panose="020F0502020204030204" pitchFamily="34" charset="0"/>
                <a:cs typeface="Times New Roman" panose="02020603050405020304" pitchFamily="18" charset="0"/>
              </a:rPr>
              <a:t>Dahlbo</a:t>
            </a:r>
            <a:r>
              <a:rPr lang="en-US" sz="1400" kern="100" dirty="0">
                <a:effectLst/>
                <a:latin typeface="Arial" panose="020B0604020202020204" pitchFamily="34" charset="0"/>
                <a:ea typeface="Calibri" panose="020F0502020204030204" pitchFamily="34" charset="0"/>
                <a:cs typeface="Times New Roman" panose="02020603050405020304" pitchFamily="18" charset="0"/>
              </a:rPr>
              <a:t>, H., Perry, P., Rissanen, T. and Gwilt, A. (2020). The environmental price of fast fashion. </a:t>
            </a:r>
            <a:r>
              <a:rPr lang="en-US" sz="1400" i="1" kern="100" dirty="0">
                <a:effectLst/>
                <a:latin typeface="Arial" panose="020B0604020202020204" pitchFamily="34" charset="0"/>
                <a:ea typeface="Calibri" panose="020F0502020204030204" pitchFamily="34" charset="0"/>
                <a:cs typeface="Times New Roman" panose="02020603050405020304" pitchFamily="18" charset="0"/>
              </a:rPr>
              <a:t>Nature Reviews Earth &amp; Environment</a:t>
            </a:r>
            <a:r>
              <a:rPr lang="en-US" sz="1400" kern="100" dirty="0">
                <a:effectLst/>
                <a:latin typeface="Arial" panose="020B0604020202020204" pitchFamily="34" charset="0"/>
                <a:ea typeface="Calibri" panose="020F0502020204030204" pitchFamily="34" charset="0"/>
                <a:cs typeface="Times New Roman" panose="02020603050405020304" pitchFamily="18" charset="0"/>
              </a:rPr>
              <a:t>, 1(4), pp.189–200.</a:t>
            </a:r>
            <a:endParaRPr lang="en-US"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50000"/>
              </a:lnSpc>
              <a:spcAft>
                <a:spcPts val="800"/>
              </a:spcAft>
              <a:buFont typeface="Wingdings" panose="05000000000000000000" pitchFamily="2" charset="2"/>
              <a:buChar char="Ø"/>
            </a:pPr>
            <a:r>
              <a:rPr lang="en-US" sz="1400" kern="100" dirty="0">
                <a:effectLst/>
                <a:latin typeface="Arial" panose="020B0604020202020204" pitchFamily="34" charset="0"/>
                <a:ea typeface="Calibri" panose="020F0502020204030204" pitchFamily="34" charset="0"/>
                <a:cs typeface="Times New Roman" panose="02020603050405020304" pitchFamily="18" charset="0"/>
              </a:rPr>
              <a:t>Nummelin, M. (2015). </a:t>
            </a:r>
            <a:r>
              <a:rPr lang="en-US" sz="1400" i="1" kern="100" dirty="0">
                <a:effectLst/>
                <a:latin typeface="Arial" panose="020B0604020202020204" pitchFamily="34" charset="0"/>
                <a:ea typeface="Calibri" panose="020F0502020204030204" pitchFamily="34" charset="0"/>
                <a:cs typeface="Times New Roman" panose="02020603050405020304" pitchFamily="18" charset="0"/>
              </a:rPr>
              <a:t>Instagram as a Marketing Tool: A Qualitative Study on Social Media Marketing for Swedish Interior Design SMEs</a:t>
            </a:r>
            <a:r>
              <a:rPr lang="en-US" sz="1400" kern="100" dirty="0">
                <a:effectLst/>
                <a:latin typeface="Arial" panose="020B0604020202020204" pitchFamily="34" charset="0"/>
                <a:ea typeface="Calibri" panose="020F0502020204030204" pitchFamily="34" charset="0"/>
                <a:cs typeface="Times New Roman" panose="02020603050405020304" pitchFamily="18" charset="0"/>
              </a:rPr>
              <a:t>. Bachelor’s Thesis. </a:t>
            </a:r>
            <a:r>
              <a:rPr lang="en-US" sz="1400" kern="100" dirty="0" err="1">
                <a:effectLst/>
                <a:latin typeface="Arial" panose="020B0604020202020204" pitchFamily="34" charset="0"/>
                <a:ea typeface="Calibri" panose="020F0502020204030204" pitchFamily="34" charset="0"/>
                <a:cs typeface="Times New Roman" panose="02020603050405020304" pitchFamily="18" charset="0"/>
              </a:rPr>
              <a:t>Luleå</a:t>
            </a:r>
            <a:r>
              <a:rPr lang="en-US" sz="1400" kern="100" dirty="0">
                <a:effectLst/>
                <a:latin typeface="Arial" panose="020B0604020202020204" pitchFamily="34" charset="0"/>
                <a:ea typeface="Calibri" panose="020F0502020204030204" pitchFamily="34" charset="0"/>
                <a:cs typeface="Times New Roman" panose="02020603050405020304" pitchFamily="18" charset="0"/>
              </a:rPr>
              <a:t> University of Technology.</a:t>
            </a:r>
            <a:endParaRPr lang="en-US"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50000"/>
              </a:lnSpc>
              <a:spcAft>
                <a:spcPts val="800"/>
              </a:spcAft>
              <a:buFont typeface="Wingdings" panose="05000000000000000000" pitchFamily="2" charset="2"/>
              <a:buChar char="Ø"/>
            </a:pPr>
            <a:r>
              <a:rPr lang="en-US" sz="1400" kern="100" dirty="0">
                <a:effectLst/>
                <a:latin typeface="Arial" panose="020B0604020202020204" pitchFamily="34" charset="0"/>
                <a:ea typeface="Calibri" panose="020F0502020204030204" pitchFamily="34" charset="0"/>
                <a:cs typeface="Times New Roman" panose="02020603050405020304" pitchFamily="18" charset="0"/>
              </a:rPr>
              <a:t>Osterwalder, A. and Pigneur, Y. (2010). </a:t>
            </a:r>
            <a:r>
              <a:rPr lang="en-US" sz="1400" i="1" kern="100" dirty="0">
                <a:effectLst/>
                <a:latin typeface="Arial" panose="020B0604020202020204" pitchFamily="34" charset="0"/>
                <a:ea typeface="Calibri" panose="020F0502020204030204" pitchFamily="34" charset="0"/>
                <a:cs typeface="Times New Roman" panose="02020603050405020304" pitchFamily="18" charset="0"/>
              </a:rPr>
              <a:t>Business Model Generation: A Handbook for Visionaries, Game Changers, and Challengers</a:t>
            </a:r>
            <a:r>
              <a:rPr lang="en-US" sz="1400" kern="100" dirty="0">
                <a:effectLst/>
                <a:latin typeface="Arial" panose="020B0604020202020204" pitchFamily="34" charset="0"/>
                <a:ea typeface="Calibri" panose="020F0502020204030204" pitchFamily="34" charset="0"/>
                <a:cs typeface="Times New Roman" panose="02020603050405020304" pitchFamily="18" charset="0"/>
              </a:rPr>
              <a:t>. Hoboken, NJ: John Wiley &amp; Sons.</a:t>
            </a:r>
            <a:endParaRPr lang="en-US"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50000"/>
              </a:lnSpc>
              <a:spcAft>
                <a:spcPts val="800"/>
              </a:spcAft>
              <a:buFont typeface="Wingdings" panose="05000000000000000000" pitchFamily="2" charset="2"/>
              <a:buChar char="Ø"/>
            </a:pPr>
            <a:r>
              <a:rPr lang="en-US" sz="1400" kern="100" dirty="0">
                <a:effectLst/>
                <a:latin typeface="Arial" panose="020B0604020202020204" pitchFamily="34" charset="0"/>
                <a:ea typeface="Calibri" panose="020F0502020204030204" pitchFamily="34" charset="0"/>
                <a:cs typeface="Times New Roman" panose="02020603050405020304" pitchFamily="18" charset="0"/>
              </a:rPr>
              <a:t>Porter, M.E. (2008). The Five Competitive Forces That Shape Strategy. </a:t>
            </a:r>
            <a:r>
              <a:rPr lang="en-US" sz="1400" i="1" kern="100" dirty="0">
                <a:effectLst/>
                <a:latin typeface="Arial" panose="020B0604020202020204" pitchFamily="34" charset="0"/>
                <a:ea typeface="Calibri" panose="020F0502020204030204" pitchFamily="34" charset="0"/>
                <a:cs typeface="Times New Roman" panose="02020603050405020304" pitchFamily="18" charset="0"/>
              </a:rPr>
              <a:t>Harvard Business Review</a:t>
            </a:r>
            <a:r>
              <a:rPr lang="en-US" sz="1400" kern="100" dirty="0">
                <a:effectLst/>
                <a:latin typeface="Arial" panose="020B0604020202020204" pitchFamily="34" charset="0"/>
                <a:ea typeface="Calibri" panose="020F0502020204030204" pitchFamily="34" charset="0"/>
                <a:cs typeface="Times New Roman" panose="02020603050405020304" pitchFamily="18" charset="0"/>
              </a:rPr>
              <a:t>, 86(1), pp.78–93.</a:t>
            </a:r>
            <a:endParaRPr lang="en-US"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50000"/>
              </a:lnSpc>
              <a:spcAft>
                <a:spcPts val="800"/>
              </a:spcAft>
              <a:buFont typeface="Wingdings" panose="05000000000000000000" pitchFamily="2" charset="2"/>
              <a:buChar char="Ø"/>
            </a:pPr>
            <a:r>
              <a:rPr lang="en-US" sz="1400" kern="100" dirty="0">
                <a:effectLst/>
                <a:latin typeface="Arial" panose="020B0604020202020204" pitchFamily="34" charset="0"/>
                <a:ea typeface="Calibri" panose="020F0502020204030204" pitchFamily="34" charset="0"/>
                <a:cs typeface="Times New Roman" panose="02020603050405020304" pitchFamily="18" charset="0"/>
              </a:rPr>
              <a:t>Shaw, D. (2019). </a:t>
            </a:r>
            <a:r>
              <a:rPr lang="en-US" sz="1400" i="1" kern="100" dirty="0">
                <a:effectLst/>
                <a:latin typeface="Arial" panose="020B0604020202020204" pitchFamily="34" charset="0"/>
                <a:ea typeface="Calibri" panose="020F0502020204030204" pitchFamily="34" charset="0"/>
                <a:cs typeface="Times New Roman" panose="02020603050405020304" pitchFamily="18" charset="0"/>
              </a:rPr>
              <a:t>The Conscious Consumer: Promoting Economic Justice Through Fair Trade</a:t>
            </a:r>
            <a:r>
              <a:rPr lang="en-US" sz="1400" kern="100" dirty="0">
                <a:effectLst/>
                <a:latin typeface="Arial" panose="020B0604020202020204" pitchFamily="34" charset="0"/>
                <a:ea typeface="Calibri" panose="020F0502020204030204" pitchFamily="34" charset="0"/>
                <a:cs typeface="Times New Roman" panose="02020603050405020304" pitchFamily="18" charset="0"/>
              </a:rPr>
              <a:t>. London: Routledge.</a:t>
            </a:r>
            <a:endParaRPr lang="en-US"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50000"/>
              </a:lnSpc>
              <a:spcAft>
                <a:spcPts val="800"/>
              </a:spcAft>
              <a:buFont typeface="Wingdings" panose="05000000000000000000" pitchFamily="2" charset="2"/>
              <a:buChar char="Ø"/>
            </a:pPr>
            <a:r>
              <a:rPr lang="en-US" sz="1400" kern="100" dirty="0">
                <a:effectLst/>
                <a:latin typeface="Arial" panose="020B0604020202020204" pitchFamily="34" charset="0"/>
                <a:ea typeface="Calibri" panose="020F0502020204030204" pitchFamily="34" charset="0"/>
                <a:cs typeface="Times New Roman" panose="02020603050405020304" pitchFamily="18" charset="0"/>
              </a:rPr>
              <a:t>Statista (2023). </a:t>
            </a:r>
            <a:r>
              <a:rPr lang="en-US" sz="1400" i="1" kern="100" dirty="0">
                <a:effectLst/>
                <a:latin typeface="Arial" panose="020B0604020202020204" pitchFamily="34" charset="0"/>
                <a:ea typeface="Calibri" panose="020F0502020204030204" pitchFamily="34" charset="0"/>
                <a:cs typeface="Times New Roman" panose="02020603050405020304" pitchFamily="18" charset="0"/>
              </a:rPr>
              <a:t>E-commerce share of total retail sales in the United Kingdom (UK) from 2008 to 2023</a:t>
            </a:r>
            <a:r>
              <a:rPr lang="en-US" sz="1400" kern="100" dirty="0">
                <a:effectLst/>
                <a:latin typeface="Arial" panose="020B0604020202020204" pitchFamily="34" charset="0"/>
                <a:ea typeface="Calibri" panose="020F0502020204030204" pitchFamily="34" charset="0"/>
                <a:cs typeface="Times New Roman" panose="02020603050405020304" pitchFamily="18" charset="0"/>
              </a:rPr>
              <a:t>. [online] Statista. Available at: https://www.statista.com/statistics/285978/e-commerce-share-of-retail-sales-in-uk/ [Accessed 21 May </a:t>
            </a:r>
            <a:r>
              <a:rPr lang="en-US" sz="1400" kern="100">
                <a:effectLst/>
                <a:latin typeface="Arial" panose="020B0604020202020204" pitchFamily="34" charset="0"/>
                <a:ea typeface="Calibri" panose="020F0502020204030204" pitchFamily="34" charset="0"/>
                <a:cs typeface="Times New Roman" panose="02020603050405020304" pitchFamily="18" charset="0"/>
              </a:rPr>
              <a:t>2024].</a:t>
            </a:r>
            <a:endParaRPr lang="en-US"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200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28700" y="5143500"/>
            <a:ext cx="16230600" cy="4114800"/>
            <a:chOff x="0" y="0"/>
            <a:chExt cx="4274726" cy="1083733"/>
          </a:xfrm>
        </p:grpSpPr>
        <p:sp>
          <p:nvSpPr>
            <p:cNvPr id="3" name="Freeform 3"/>
            <p:cNvSpPr/>
            <p:nvPr/>
          </p:nvSpPr>
          <p:spPr>
            <a:xfrm>
              <a:off x="0" y="0"/>
              <a:ext cx="4274726" cy="1083733"/>
            </a:xfrm>
            <a:custGeom>
              <a:avLst/>
              <a:gdLst/>
              <a:ahLst/>
              <a:cxnLst/>
              <a:rect l="l" t="t" r="r" b="b"/>
              <a:pathLst>
                <a:path w="4274726" h="1083733">
                  <a:moveTo>
                    <a:pt x="0" y="0"/>
                  </a:moveTo>
                  <a:lnTo>
                    <a:pt x="4274726" y="0"/>
                  </a:lnTo>
                  <a:lnTo>
                    <a:pt x="4274726" y="1083733"/>
                  </a:lnTo>
                  <a:lnTo>
                    <a:pt x="0" y="1083733"/>
                  </a:lnTo>
                  <a:close/>
                </a:path>
              </a:pathLst>
            </a:custGeom>
            <a:solidFill>
              <a:srgbClr val="A6A6A6"/>
            </a:solidFill>
          </p:spPr>
          <p:txBody>
            <a:bodyPr/>
            <a:lstStyle/>
            <a:p>
              <a:endParaRPr lang="en-US"/>
            </a:p>
          </p:txBody>
        </p:sp>
        <p:sp>
          <p:nvSpPr>
            <p:cNvPr id="4" name="TextBox 4"/>
            <p:cNvSpPr txBox="1"/>
            <p:nvPr/>
          </p:nvSpPr>
          <p:spPr>
            <a:xfrm>
              <a:off x="0" y="-47625"/>
              <a:ext cx="4274726" cy="1131358"/>
            </a:xfrm>
            <a:prstGeom prst="rect">
              <a:avLst/>
            </a:prstGeom>
          </p:spPr>
          <p:txBody>
            <a:bodyPr lIns="50800" tIns="50800" rIns="50800" bIns="50800" rtlCol="0" anchor="ctr"/>
            <a:lstStyle/>
            <a:p>
              <a:pPr algn="ctr">
                <a:lnSpc>
                  <a:spcPts val="3359"/>
                </a:lnSpc>
              </a:pPr>
              <a:endParaRPr/>
            </a:p>
          </p:txBody>
        </p:sp>
      </p:grpSp>
      <p:grpSp>
        <p:nvGrpSpPr>
          <p:cNvPr id="5" name="Group 5"/>
          <p:cNvGrpSpPr/>
          <p:nvPr/>
        </p:nvGrpSpPr>
        <p:grpSpPr>
          <a:xfrm>
            <a:off x="9144000" y="1038225"/>
            <a:ext cx="8115300" cy="4114800"/>
            <a:chOff x="0" y="0"/>
            <a:chExt cx="2137363" cy="1083733"/>
          </a:xfrm>
        </p:grpSpPr>
        <p:sp>
          <p:nvSpPr>
            <p:cNvPr id="6" name="Freeform 6"/>
            <p:cNvSpPr/>
            <p:nvPr/>
          </p:nvSpPr>
          <p:spPr>
            <a:xfrm>
              <a:off x="0" y="0"/>
              <a:ext cx="2137363" cy="1083733"/>
            </a:xfrm>
            <a:custGeom>
              <a:avLst/>
              <a:gdLst/>
              <a:ahLst/>
              <a:cxnLst/>
              <a:rect l="l" t="t" r="r" b="b"/>
              <a:pathLst>
                <a:path w="2137363" h="1083733">
                  <a:moveTo>
                    <a:pt x="0" y="0"/>
                  </a:moveTo>
                  <a:lnTo>
                    <a:pt x="2137363" y="0"/>
                  </a:lnTo>
                  <a:lnTo>
                    <a:pt x="2137363" y="1083733"/>
                  </a:lnTo>
                  <a:lnTo>
                    <a:pt x="0" y="1083733"/>
                  </a:lnTo>
                  <a:close/>
                </a:path>
              </a:pathLst>
            </a:custGeom>
            <a:solidFill>
              <a:srgbClr val="D9D9D9"/>
            </a:solidFill>
          </p:spPr>
          <p:txBody>
            <a:bodyPr/>
            <a:lstStyle/>
            <a:p>
              <a:endParaRPr lang="en-US"/>
            </a:p>
          </p:txBody>
        </p:sp>
        <p:sp>
          <p:nvSpPr>
            <p:cNvPr id="7" name="TextBox 7"/>
            <p:cNvSpPr txBox="1"/>
            <p:nvPr/>
          </p:nvSpPr>
          <p:spPr>
            <a:xfrm>
              <a:off x="0" y="-47625"/>
              <a:ext cx="2137363" cy="1131358"/>
            </a:xfrm>
            <a:prstGeom prst="rect">
              <a:avLst/>
            </a:prstGeom>
          </p:spPr>
          <p:txBody>
            <a:bodyPr lIns="50800" tIns="50800" rIns="50800" bIns="50800" rtlCol="0" anchor="ctr"/>
            <a:lstStyle/>
            <a:p>
              <a:pPr algn="ctr">
                <a:lnSpc>
                  <a:spcPts val="3359"/>
                </a:lnSpc>
              </a:pPr>
              <a:endParaRPr/>
            </a:p>
          </p:txBody>
        </p:sp>
      </p:grpSp>
      <p:grpSp>
        <p:nvGrpSpPr>
          <p:cNvPr id="8" name="Group 8"/>
          <p:cNvGrpSpPr/>
          <p:nvPr/>
        </p:nvGrpSpPr>
        <p:grpSpPr>
          <a:xfrm>
            <a:off x="1028700" y="1038225"/>
            <a:ext cx="8115300" cy="4114800"/>
            <a:chOff x="0" y="0"/>
            <a:chExt cx="2137363" cy="1083733"/>
          </a:xfrm>
        </p:grpSpPr>
        <p:sp>
          <p:nvSpPr>
            <p:cNvPr id="9" name="Freeform 9"/>
            <p:cNvSpPr/>
            <p:nvPr/>
          </p:nvSpPr>
          <p:spPr>
            <a:xfrm>
              <a:off x="0" y="0"/>
              <a:ext cx="2137363" cy="1083733"/>
            </a:xfrm>
            <a:custGeom>
              <a:avLst/>
              <a:gdLst/>
              <a:ahLst/>
              <a:cxnLst/>
              <a:rect l="l" t="t" r="r" b="b"/>
              <a:pathLst>
                <a:path w="2137363" h="1083733">
                  <a:moveTo>
                    <a:pt x="0" y="0"/>
                  </a:moveTo>
                  <a:lnTo>
                    <a:pt x="2137363" y="0"/>
                  </a:lnTo>
                  <a:lnTo>
                    <a:pt x="2137363" y="1083733"/>
                  </a:lnTo>
                  <a:lnTo>
                    <a:pt x="0" y="1083733"/>
                  </a:lnTo>
                  <a:close/>
                </a:path>
              </a:pathLst>
            </a:custGeom>
            <a:solidFill>
              <a:srgbClr val="EBE9DD"/>
            </a:solidFill>
          </p:spPr>
          <p:txBody>
            <a:bodyPr/>
            <a:lstStyle/>
            <a:p>
              <a:endParaRPr lang="en-US"/>
            </a:p>
          </p:txBody>
        </p:sp>
        <p:sp>
          <p:nvSpPr>
            <p:cNvPr id="10" name="TextBox 10"/>
            <p:cNvSpPr txBox="1"/>
            <p:nvPr/>
          </p:nvSpPr>
          <p:spPr>
            <a:xfrm>
              <a:off x="0" y="-47625"/>
              <a:ext cx="2137363" cy="1131358"/>
            </a:xfrm>
            <a:prstGeom prst="rect">
              <a:avLst/>
            </a:prstGeom>
          </p:spPr>
          <p:txBody>
            <a:bodyPr lIns="50800" tIns="50800" rIns="50800" bIns="50800" rtlCol="0" anchor="ctr"/>
            <a:lstStyle/>
            <a:p>
              <a:pPr algn="ctr">
                <a:lnSpc>
                  <a:spcPts val="3359"/>
                </a:lnSpc>
              </a:pPr>
              <a:endParaRPr/>
            </a:p>
          </p:txBody>
        </p:sp>
      </p:grpSp>
      <p:sp>
        <p:nvSpPr>
          <p:cNvPr id="11" name="Freeform 11"/>
          <p:cNvSpPr/>
          <p:nvPr/>
        </p:nvSpPr>
        <p:spPr>
          <a:xfrm>
            <a:off x="-1759816" y="-757642"/>
            <a:ext cx="6003024" cy="4114800"/>
          </a:xfrm>
          <a:custGeom>
            <a:avLst/>
            <a:gdLst/>
            <a:ahLst/>
            <a:cxnLst/>
            <a:rect l="l" t="t" r="r" b="b"/>
            <a:pathLst>
              <a:path w="6003024" h="4114800">
                <a:moveTo>
                  <a:pt x="0" y="0"/>
                </a:moveTo>
                <a:lnTo>
                  <a:pt x="6003024" y="0"/>
                </a:lnTo>
                <a:lnTo>
                  <a:pt x="6003024"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12" name="Group 12"/>
          <p:cNvGrpSpPr/>
          <p:nvPr/>
        </p:nvGrpSpPr>
        <p:grpSpPr>
          <a:xfrm>
            <a:off x="1752220" y="2609134"/>
            <a:ext cx="6668259" cy="5344334"/>
            <a:chOff x="0" y="0"/>
            <a:chExt cx="1756249" cy="1407561"/>
          </a:xfrm>
        </p:grpSpPr>
        <p:sp>
          <p:nvSpPr>
            <p:cNvPr id="13" name="Freeform 13"/>
            <p:cNvSpPr/>
            <p:nvPr/>
          </p:nvSpPr>
          <p:spPr>
            <a:xfrm>
              <a:off x="0" y="0"/>
              <a:ext cx="1756249" cy="1407561"/>
            </a:xfrm>
            <a:custGeom>
              <a:avLst/>
              <a:gdLst/>
              <a:ahLst/>
              <a:cxnLst/>
              <a:rect l="l" t="t" r="r" b="b"/>
              <a:pathLst>
                <a:path w="1756249" h="1407561">
                  <a:moveTo>
                    <a:pt x="59212" y="0"/>
                  </a:moveTo>
                  <a:lnTo>
                    <a:pt x="1697038" y="0"/>
                  </a:lnTo>
                  <a:cubicBezTo>
                    <a:pt x="1729739" y="0"/>
                    <a:pt x="1756249" y="26510"/>
                    <a:pt x="1756249" y="59212"/>
                  </a:cubicBezTo>
                  <a:lnTo>
                    <a:pt x="1756249" y="1348350"/>
                  </a:lnTo>
                  <a:cubicBezTo>
                    <a:pt x="1756249" y="1381051"/>
                    <a:pt x="1729739" y="1407561"/>
                    <a:pt x="1697038" y="1407561"/>
                  </a:cubicBezTo>
                  <a:lnTo>
                    <a:pt x="59212" y="1407561"/>
                  </a:lnTo>
                  <a:cubicBezTo>
                    <a:pt x="26510" y="1407561"/>
                    <a:pt x="0" y="1381051"/>
                    <a:pt x="0" y="1348350"/>
                  </a:cubicBezTo>
                  <a:lnTo>
                    <a:pt x="0" y="59212"/>
                  </a:lnTo>
                  <a:cubicBezTo>
                    <a:pt x="0" y="26510"/>
                    <a:pt x="26510" y="0"/>
                    <a:pt x="59212" y="0"/>
                  </a:cubicBezTo>
                  <a:close/>
                </a:path>
              </a:pathLst>
            </a:custGeom>
            <a:solidFill>
              <a:srgbClr val="545454"/>
            </a:solidFill>
          </p:spPr>
          <p:txBody>
            <a:bodyPr/>
            <a:lstStyle/>
            <a:p>
              <a:endParaRPr lang="en-US" dirty="0"/>
            </a:p>
          </p:txBody>
        </p:sp>
        <p:sp>
          <p:nvSpPr>
            <p:cNvPr id="14" name="TextBox 14"/>
            <p:cNvSpPr txBox="1"/>
            <p:nvPr/>
          </p:nvSpPr>
          <p:spPr>
            <a:xfrm>
              <a:off x="0" y="-47625"/>
              <a:ext cx="1756249" cy="1455186"/>
            </a:xfrm>
            <a:prstGeom prst="rect">
              <a:avLst/>
            </a:prstGeom>
          </p:spPr>
          <p:txBody>
            <a:bodyPr lIns="50800" tIns="50800" rIns="50800" bIns="50800" rtlCol="0" anchor="ctr"/>
            <a:lstStyle/>
            <a:p>
              <a:pPr algn="ctr">
                <a:lnSpc>
                  <a:spcPts val="3360"/>
                </a:lnSpc>
              </a:pPr>
              <a:endParaRPr/>
            </a:p>
          </p:txBody>
        </p:sp>
      </p:grpSp>
      <p:sp>
        <p:nvSpPr>
          <p:cNvPr id="15" name="Freeform 15"/>
          <p:cNvSpPr/>
          <p:nvPr/>
        </p:nvSpPr>
        <p:spPr>
          <a:xfrm>
            <a:off x="14257788" y="6523919"/>
            <a:ext cx="6003024" cy="4114800"/>
          </a:xfrm>
          <a:custGeom>
            <a:avLst/>
            <a:gdLst/>
            <a:ahLst/>
            <a:cxnLst/>
            <a:rect l="l" t="t" r="r" b="b"/>
            <a:pathLst>
              <a:path w="6003024" h="4114800">
                <a:moveTo>
                  <a:pt x="0" y="0"/>
                </a:moveTo>
                <a:lnTo>
                  <a:pt x="6003024" y="0"/>
                </a:lnTo>
                <a:lnTo>
                  <a:pt x="6003024"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16" name="Group 16"/>
          <p:cNvGrpSpPr/>
          <p:nvPr/>
        </p:nvGrpSpPr>
        <p:grpSpPr>
          <a:xfrm>
            <a:off x="8801571" y="2471333"/>
            <a:ext cx="7799503" cy="5344334"/>
            <a:chOff x="0" y="0"/>
            <a:chExt cx="1321798" cy="905715"/>
          </a:xfrm>
        </p:grpSpPr>
        <p:sp>
          <p:nvSpPr>
            <p:cNvPr id="17" name="Freeform 17"/>
            <p:cNvSpPr/>
            <p:nvPr/>
          </p:nvSpPr>
          <p:spPr>
            <a:xfrm>
              <a:off x="0" y="0"/>
              <a:ext cx="1321798" cy="905715"/>
            </a:xfrm>
            <a:custGeom>
              <a:avLst/>
              <a:gdLst/>
              <a:ahLst/>
              <a:cxnLst/>
              <a:rect l="l" t="t" r="r" b="b"/>
              <a:pathLst>
                <a:path w="1321798" h="905715">
                  <a:moveTo>
                    <a:pt x="43675" y="0"/>
                  </a:moveTo>
                  <a:lnTo>
                    <a:pt x="1278123" y="0"/>
                  </a:lnTo>
                  <a:cubicBezTo>
                    <a:pt x="1302244" y="0"/>
                    <a:pt x="1321798" y="19554"/>
                    <a:pt x="1321798" y="43675"/>
                  </a:cubicBezTo>
                  <a:lnTo>
                    <a:pt x="1321798" y="862040"/>
                  </a:lnTo>
                  <a:cubicBezTo>
                    <a:pt x="1321798" y="886161"/>
                    <a:pt x="1302244" y="905715"/>
                    <a:pt x="1278123" y="905715"/>
                  </a:cubicBezTo>
                  <a:lnTo>
                    <a:pt x="43675" y="905715"/>
                  </a:lnTo>
                  <a:cubicBezTo>
                    <a:pt x="19554" y="905715"/>
                    <a:pt x="0" y="886161"/>
                    <a:pt x="0" y="862040"/>
                  </a:cubicBezTo>
                  <a:lnTo>
                    <a:pt x="0" y="43675"/>
                  </a:lnTo>
                  <a:cubicBezTo>
                    <a:pt x="0" y="19554"/>
                    <a:pt x="19554" y="0"/>
                    <a:pt x="43675" y="0"/>
                  </a:cubicBezTo>
                  <a:close/>
                </a:path>
              </a:pathLst>
            </a:custGeom>
            <a:blipFill>
              <a:blip r:embed="rId5"/>
              <a:stretch>
                <a:fillRect l="-1344" r="-1344"/>
              </a:stretch>
            </a:blipFill>
          </p:spPr>
          <p:txBody>
            <a:bodyPr/>
            <a:lstStyle/>
            <a:p>
              <a:endParaRPr lang="en-US"/>
            </a:p>
          </p:txBody>
        </p:sp>
      </p:grpSp>
      <p:sp>
        <p:nvSpPr>
          <p:cNvPr id="19" name="Freeform 19"/>
          <p:cNvSpPr/>
          <p:nvPr/>
        </p:nvSpPr>
        <p:spPr>
          <a:xfrm>
            <a:off x="2439430" y="6164894"/>
            <a:ext cx="371173" cy="359026"/>
          </a:xfrm>
          <a:custGeom>
            <a:avLst/>
            <a:gdLst/>
            <a:ahLst/>
            <a:cxnLst/>
            <a:rect l="l" t="t" r="r" b="b"/>
            <a:pathLst>
              <a:path w="371173" h="359026">
                <a:moveTo>
                  <a:pt x="0" y="0"/>
                </a:moveTo>
                <a:lnTo>
                  <a:pt x="371173" y="0"/>
                </a:lnTo>
                <a:lnTo>
                  <a:pt x="371173" y="359025"/>
                </a:lnTo>
                <a:lnTo>
                  <a:pt x="0" y="35902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20" name="Freeform 20"/>
          <p:cNvSpPr/>
          <p:nvPr/>
        </p:nvSpPr>
        <p:spPr>
          <a:xfrm>
            <a:off x="2515319" y="6809669"/>
            <a:ext cx="238960" cy="363061"/>
          </a:xfrm>
          <a:custGeom>
            <a:avLst/>
            <a:gdLst/>
            <a:ahLst/>
            <a:cxnLst/>
            <a:rect l="l" t="t" r="r" b="b"/>
            <a:pathLst>
              <a:path w="238960" h="363061">
                <a:moveTo>
                  <a:pt x="0" y="0"/>
                </a:moveTo>
                <a:lnTo>
                  <a:pt x="238960" y="0"/>
                </a:lnTo>
                <a:lnTo>
                  <a:pt x="238960" y="363062"/>
                </a:lnTo>
                <a:lnTo>
                  <a:pt x="0" y="36306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21" name="TextBox 21"/>
          <p:cNvSpPr txBox="1"/>
          <p:nvPr/>
        </p:nvSpPr>
        <p:spPr>
          <a:xfrm>
            <a:off x="2471413" y="3089904"/>
            <a:ext cx="5265184" cy="1925320"/>
          </a:xfrm>
          <a:prstGeom prst="rect">
            <a:avLst/>
          </a:prstGeom>
        </p:spPr>
        <p:txBody>
          <a:bodyPr lIns="0" tIns="0" rIns="0" bIns="0" rtlCol="0" anchor="t">
            <a:spAutoFit/>
          </a:bodyPr>
          <a:lstStyle/>
          <a:p>
            <a:pPr algn="l">
              <a:lnSpc>
                <a:spcPts val="6800"/>
              </a:lnSpc>
            </a:pPr>
            <a:r>
              <a:rPr lang="en-US" sz="6800" spc="-374" dirty="0">
                <a:solidFill>
                  <a:srgbClr val="FFFFFF"/>
                </a:solidFill>
                <a:latin typeface="Heading Now 71-78"/>
                <a:ea typeface="Heading Now 71-78"/>
                <a:cs typeface="Heading Now 71-78"/>
                <a:sym typeface="Heading Now 71-78"/>
              </a:rPr>
              <a:t>Thank you so much</a:t>
            </a:r>
          </a:p>
        </p:txBody>
      </p:sp>
      <p:sp>
        <p:nvSpPr>
          <p:cNvPr id="22" name="TextBox 22"/>
          <p:cNvSpPr txBox="1"/>
          <p:nvPr/>
        </p:nvSpPr>
        <p:spPr>
          <a:xfrm>
            <a:off x="2919693" y="6071572"/>
            <a:ext cx="3252507" cy="413062"/>
          </a:xfrm>
          <a:prstGeom prst="rect">
            <a:avLst/>
          </a:prstGeom>
        </p:spPr>
        <p:txBody>
          <a:bodyPr wrap="square" lIns="0" tIns="0" rIns="0" bIns="0" rtlCol="0" anchor="t">
            <a:spAutoFit/>
          </a:bodyPr>
          <a:lstStyle/>
          <a:p>
            <a:pPr marL="0" lvl="1" indent="0" algn="l">
              <a:lnSpc>
                <a:spcPts val="3355"/>
              </a:lnSpc>
              <a:spcBef>
                <a:spcPct val="0"/>
              </a:spcBef>
            </a:pPr>
            <a:r>
              <a:rPr lang="en-US" sz="2396" b="1" u="none" strike="noStrike" dirty="0">
                <a:solidFill>
                  <a:srgbClr val="FFFFFF"/>
                </a:solidFill>
                <a:latin typeface="Poppins Medium"/>
                <a:ea typeface="Poppins Medium"/>
                <a:cs typeface="Poppins Medium"/>
                <a:sym typeface="Poppins Medium"/>
              </a:rPr>
              <a:t>@</a:t>
            </a:r>
            <a:r>
              <a:rPr lang="en-US" sz="2396" b="1" dirty="0">
                <a:solidFill>
                  <a:srgbClr val="FFFFFF"/>
                </a:solidFill>
                <a:latin typeface="Poppins Medium"/>
                <a:ea typeface="Poppins Medium"/>
                <a:cs typeface="Poppins Medium"/>
                <a:sym typeface="Poppins Medium"/>
              </a:rPr>
              <a:t>havendecor</a:t>
            </a:r>
            <a:r>
              <a:rPr lang="en-US" sz="2396" b="1" u="none" strike="noStrike" dirty="0">
                <a:solidFill>
                  <a:srgbClr val="FFFFFF"/>
                </a:solidFill>
                <a:latin typeface="Poppins Medium"/>
                <a:ea typeface="Poppins Medium"/>
                <a:cs typeface="Poppins Medium"/>
                <a:sym typeface="Poppins Medium"/>
              </a:rPr>
              <a:t>site</a:t>
            </a:r>
          </a:p>
        </p:txBody>
      </p:sp>
      <p:sp>
        <p:nvSpPr>
          <p:cNvPr id="24" name="TextBox 24"/>
          <p:cNvSpPr txBox="1"/>
          <p:nvPr/>
        </p:nvSpPr>
        <p:spPr>
          <a:xfrm>
            <a:off x="2947695" y="6716347"/>
            <a:ext cx="4433562" cy="424904"/>
          </a:xfrm>
          <a:prstGeom prst="rect">
            <a:avLst/>
          </a:prstGeom>
        </p:spPr>
        <p:txBody>
          <a:bodyPr lIns="0" tIns="0" rIns="0" bIns="0" rtlCol="0" anchor="t">
            <a:spAutoFit/>
          </a:bodyPr>
          <a:lstStyle/>
          <a:p>
            <a:pPr marL="0" lvl="1" indent="0" algn="l">
              <a:lnSpc>
                <a:spcPts val="3355"/>
              </a:lnSpc>
              <a:spcBef>
                <a:spcPct val="0"/>
              </a:spcBef>
            </a:pPr>
            <a:r>
              <a:rPr lang="en-US" sz="2396" b="1" u="none" strike="noStrike" dirty="0">
                <a:solidFill>
                  <a:srgbClr val="FFFFFF"/>
                </a:solidFill>
                <a:latin typeface="Poppins Medium"/>
                <a:ea typeface="Poppins Medium"/>
                <a:cs typeface="Poppins Medium"/>
                <a:sym typeface="Poppins Medium"/>
              </a:rPr>
              <a:t> Anywhere St., Any City</a:t>
            </a:r>
          </a:p>
        </p:txBody>
      </p:sp>
      <p:grpSp>
        <p:nvGrpSpPr>
          <p:cNvPr id="25" name="Group 25"/>
          <p:cNvGrpSpPr/>
          <p:nvPr/>
        </p:nvGrpSpPr>
        <p:grpSpPr>
          <a:xfrm rot="5400000">
            <a:off x="15072361" y="-1226519"/>
            <a:ext cx="2274722" cy="2274722"/>
            <a:chOff x="0" y="0"/>
            <a:chExt cx="812800" cy="812800"/>
          </a:xfrm>
        </p:grpSpPr>
        <p:sp>
          <p:nvSpPr>
            <p:cNvPr id="26" name="Freeform 2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45454"/>
            </a:solidFill>
          </p:spPr>
          <p:txBody>
            <a:bodyPr/>
            <a:lstStyle/>
            <a:p>
              <a:endParaRPr lang="en-US"/>
            </a:p>
          </p:txBody>
        </p:sp>
        <p:sp>
          <p:nvSpPr>
            <p:cNvPr id="27" name="TextBox 27"/>
            <p:cNvSpPr txBox="1"/>
            <p:nvPr/>
          </p:nvSpPr>
          <p:spPr>
            <a:xfrm>
              <a:off x="76200" y="28575"/>
              <a:ext cx="660400" cy="708025"/>
            </a:xfrm>
            <a:prstGeom prst="rect">
              <a:avLst/>
            </a:prstGeom>
          </p:spPr>
          <p:txBody>
            <a:bodyPr lIns="50800" tIns="50800" rIns="50800" bIns="50800" rtlCol="0" anchor="ctr"/>
            <a:lstStyle/>
            <a:p>
              <a:pPr algn="ctr">
                <a:lnSpc>
                  <a:spcPts val="2800"/>
                </a:lnSpc>
              </a:pPr>
              <a:endParaRPr/>
            </a:p>
          </p:txBody>
        </p:sp>
      </p:grpSp>
      <p:grpSp>
        <p:nvGrpSpPr>
          <p:cNvPr id="28" name="Group 28"/>
          <p:cNvGrpSpPr/>
          <p:nvPr/>
        </p:nvGrpSpPr>
        <p:grpSpPr>
          <a:xfrm rot="5400000">
            <a:off x="16228521" y="122249"/>
            <a:ext cx="1165148" cy="1165148"/>
            <a:chOff x="0" y="0"/>
            <a:chExt cx="812800" cy="812800"/>
          </a:xfrm>
        </p:grpSpPr>
        <p:sp>
          <p:nvSpPr>
            <p:cNvPr id="29" name="Freeform 2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BE9DD"/>
            </a:solidFill>
          </p:spPr>
          <p:txBody>
            <a:bodyPr/>
            <a:lstStyle/>
            <a:p>
              <a:endParaRPr lang="en-US"/>
            </a:p>
          </p:txBody>
        </p:sp>
        <p:sp>
          <p:nvSpPr>
            <p:cNvPr id="30" name="TextBox 30"/>
            <p:cNvSpPr txBox="1"/>
            <p:nvPr/>
          </p:nvSpPr>
          <p:spPr>
            <a:xfrm>
              <a:off x="76200" y="28575"/>
              <a:ext cx="660400" cy="708025"/>
            </a:xfrm>
            <a:prstGeom prst="rect">
              <a:avLst/>
            </a:prstGeom>
          </p:spPr>
          <p:txBody>
            <a:bodyPr lIns="50800" tIns="50800" rIns="50800" bIns="50800" rtlCol="0" anchor="ctr"/>
            <a:lstStyle/>
            <a:p>
              <a:pPr algn="ctr">
                <a:lnSpc>
                  <a:spcPts val="2800"/>
                </a:lnSpc>
              </a:pPr>
              <a:endParaRPr/>
            </a:p>
          </p:txBody>
        </p:sp>
      </p:grpSp>
      <p:sp>
        <p:nvSpPr>
          <p:cNvPr id="31" name="Freeform 31"/>
          <p:cNvSpPr/>
          <p:nvPr/>
        </p:nvSpPr>
        <p:spPr>
          <a:xfrm rot="5400000">
            <a:off x="16458404" y="-1501808"/>
            <a:ext cx="2052647" cy="2052647"/>
          </a:xfrm>
          <a:custGeom>
            <a:avLst/>
            <a:gdLst/>
            <a:ahLst/>
            <a:cxnLst/>
            <a:rect l="l" t="t" r="r" b="b"/>
            <a:pathLst>
              <a:path w="2052647" h="2052647">
                <a:moveTo>
                  <a:pt x="0" y="0"/>
                </a:moveTo>
                <a:lnTo>
                  <a:pt x="2052647" y="0"/>
                </a:lnTo>
                <a:lnTo>
                  <a:pt x="2052647" y="2052647"/>
                </a:lnTo>
                <a:lnTo>
                  <a:pt x="0" y="2052647"/>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grpSp>
        <p:nvGrpSpPr>
          <p:cNvPr id="32" name="Group 32"/>
          <p:cNvGrpSpPr/>
          <p:nvPr/>
        </p:nvGrpSpPr>
        <p:grpSpPr>
          <a:xfrm rot="-5400000">
            <a:off x="1163968" y="8820514"/>
            <a:ext cx="2274722" cy="2274722"/>
            <a:chOff x="0" y="0"/>
            <a:chExt cx="812800" cy="812800"/>
          </a:xfrm>
        </p:grpSpPr>
        <p:sp>
          <p:nvSpPr>
            <p:cNvPr id="33" name="Freeform 3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45454"/>
            </a:solidFill>
          </p:spPr>
          <p:txBody>
            <a:bodyPr/>
            <a:lstStyle/>
            <a:p>
              <a:endParaRPr lang="en-US"/>
            </a:p>
          </p:txBody>
        </p:sp>
        <p:sp>
          <p:nvSpPr>
            <p:cNvPr id="34" name="TextBox 34"/>
            <p:cNvSpPr txBox="1"/>
            <p:nvPr/>
          </p:nvSpPr>
          <p:spPr>
            <a:xfrm>
              <a:off x="76200" y="28575"/>
              <a:ext cx="660400" cy="708025"/>
            </a:xfrm>
            <a:prstGeom prst="rect">
              <a:avLst/>
            </a:prstGeom>
          </p:spPr>
          <p:txBody>
            <a:bodyPr lIns="50800" tIns="50800" rIns="50800" bIns="50800" rtlCol="0" anchor="ctr"/>
            <a:lstStyle/>
            <a:p>
              <a:pPr algn="ctr">
                <a:lnSpc>
                  <a:spcPts val="2800"/>
                </a:lnSpc>
              </a:pPr>
              <a:endParaRPr/>
            </a:p>
          </p:txBody>
        </p:sp>
      </p:grpSp>
      <p:grpSp>
        <p:nvGrpSpPr>
          <p:cNvPr id="35" name="Group 35"/>
          <p:cNvGrpSpPr/>
          <p:nvPr/>
        </p:nvGrpSpPr>
        <p:grpSpPr>
          <a:xfrm rot="-5400000">
            <a:off x="1117382" y="8581319"/>
            <a:ext cx="1165148" cy="1165148"/>
            <a:chOff x="0" y="0"/>
            <a:chExt cx="812800" cy="812800"/>
          </a:xfrm>
        </p:grpSpPr>
        <p:sp>
          <p:nvSpPr>
            <p:cNvPr id="36" name="Freeform 3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BE9DD"/>
            </a:solidFill>
          </p:spPr>
          <p:txBody>
            <a:bodyPr/>
            <a:lstStyle/>
            <a:p>
              <a:endParaRPr lang="en-US"/>
            </a:p>
          </p:txBody>
        </p:sp>
        <p:sp>
          <p:nvSpPr>
            <p:cNvPr id="37" name="TextBox 37"/>
            <p:cNvSpPr txBox="1"/>
            <p:nvPr/>
          </p:nvSpPr>
          <p:spPr>
            <a:xfrm>
              <a:off x="76200" y="28575"/>
              <a:ext cx="660400" cy="708025"/>
            </a:xfrm>
            <a:prstGeom prst="rect">
              <a:avLst/>
            </a:prstGeom>
          </p:spPr>
          <p:txBody>
            <a:bodyPr lIns="50800" tIns="50800" rIns="50800" bIns="50800" rtlCol="0" anchor="ctr"/>
            <a:lstStyle/>
            <a:p>
              <a:pPr algn="ctr">
                <a:lnSpc>
                  <a:spcPts val="2800"/>
                </a:lnSpc>
              </a:pPr>
              <a:endParaRPr/>
            </a:p>
          </p:txBody>
        </p:sp>
      </p:grpSp>
      <p:sp>
        <p:nvSpPr>
          <p:cNvPr id="38" name="Freeform 38"/>
          <p:cNvSpPr/>
          <p:nvPr/>
        </p:nvSpPr>
        <p:spPr>
          <a:xfrm rot="-5400000">
            <a:off x="0" y="9317878"/>
            <a:ext cx="2052647" cy="2052647"/>
          </a:xfrm>
          <a:custGeom>
            <a:avLst/>
            <a:gdLst/>
            <a:ahLst/>
            <a:cxnLst/>
            <a:rect l="l" t="t" r="r" b="b"/>
            <a:pathLst>
              <a:path w="2052647" h="2052647">
                <a:moveTo>
                  <a:pt x="0" y="0"/>
                </a:moveTo>
                <a:lnTo>
                  <a:pt x="2052647" y="0"/>
                </a:lnTo>
                <a:lnTo>
                  <a:pt x="2052647" y="2052647"/>
                </a:lnTo>
                <a:lnTo>
                  <a:pt x="0" y="2052647"/>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1400</TotalTime>
  <Words>2269</Words>
  <Application>Microsoft Office PowerPoint</Application>
  <PresentationFormat>Custom</PresentationFormat>
  <Paragraphs>102</Paragraphs>
  <Slides>11</Slides>
  <Notes>11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11</vt:i4>
      </vt:variant>
    </vt:vector>
  </HeadingPairs>
  <TitlesOfParts>
    <vt:vector size="23" baseType="lpstr">
      <vt:lpstr>Poppins Bold</vt:lpstr>
      <vt:lpstr>Poppins</vt:lpstr>
      <vt:lpstr>Calibri</vt:lpstr>
      <vt:lpstr>Wingdings</vt:lpstr>
      <vt:lpstr>TT Firs Neue Bold</vt:lpstr>
      <vt:lpstr>Heading Now 71-78</vt:lpstr>
      <vt:lpstr>Poppins Medium</vt:lpstr>
      <vt:lpstr>TT Firs Neue</vt:lpstr>
      <vt:lpstr>Arial</vt:lpstr>
      <vt:lpstr>Aptos</vt:lpstr>
      <vt:lpstr>Agrandir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SAVERAGE ACKERSON</dc:creator>
  <cp:keywords/>
  <dc:description/>
  <cp:lastModifiedBy>Saverage Ackerson (2437754)</cp:lastModifiedBy>
  <cp:revision>13</cp:revision>
  <dcterms:created xsi:type="dcterms:W3CDTF">2006-08-16T00:00:00Z</dcterms:created>
  <dcterms:modified xsi:type="dcterms:W3CDTF">2026-03-13T12:16:22Z</dcterms:modified>
  <cp:category/>
  <dc:identifier>DAG_xPB_0vE</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2026-03-06T21:55:25Z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43bfd43f-1952-47ce-b956-d0c29c3dc983</vt:lpwstr>
  </property>
  <property fmtid="{D5CDD505-2E9C-101B-9397-08002B2CF9AE}" pid="7" name="MSIP_Label_defa4170-0d19-0005-0004-bc88714345d2_ActionId">
    <vt:lpwstr>a6a00160-bab0-4952-8f38-121ce263227a</vt:lpwstr>
  </property>
  <property fmtid="{D5CDD505-2E9C-101B-9397-08002B2CF9AE}" pid="8" name="MSIP_Label_defa4170-0d19-0005-0004-bc88714345d2_ContentBits">
    <vt:lpwstr>0</vt:lpwstr>
  </property>
  <property fmtid="{D5CDD505-2E9C-101B-9397-08002B2CF9AE}" pid="9" name="MSIP_Label_defa4170-0d19-0005-0004-bc88714345d2_Tag">
    <vt:lpwstr>10, 3, 0, 1</vt:lpwstr>
  </property>
</Properties>
</file>