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7" r:id="rId4"/>
    <p:sldId id="268" r:id="rId5"/>
    <p:sldId id="269" r:id="rId6"/>
    <p:sldId id="271" r:id="rId7"/>
    <p:sldId id="272" r:id="rId8"/>
    <p:sldId id="273" r:id="rId9"/>
    <p:sldId id="274" r:id="rId10"/>
    <p:sldId id="275" r:id="rId11"/>
    <p:sldId id="276" r:id="rId12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408000"/>
    <a:srgbClr val="EFFEE8"/>
    <a:srgbClr val="D0FDB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24" autoAdjust="0"/>
    <p:restoredTop sz="94660"/>
  </p:normalViewPr>
  <p:slideViewPr>
    <p:cSldViewPr>
      <p:cViewPr varScale="1">
        <p:scale>
          <a:sx n="76" d="100"/>
          <a:sy n="76" d="100"/>
        </p:scale>
        <p:origin x="-90" y="-2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3200" b="1"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fld id="{022379C4-B884-4D15-A1BA-6A72B04D6EEB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684213" y="2603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4000" b="1">
              <a:solidFill>
                <a:schemeClr val="tx2"/>
              </a:solidFill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84213" y="404813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4400"/>
          </a:p>
        </p:txBody>
      </p:sp>
      <p:pic>
        <p:nvPicPr>
          <p:cNvPr id="3082" name="Picture 10" descr="SMU-Logo-colour-Longl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60350"/>
            <a:ext cx="7958137" cy="881063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FABB0-A7AA-4193-848B-4BF84C30116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F4BE76-E958-4695-B0DF-66D14568E86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4EE862-6ED4-4DE6-956F-36DBFC8ACC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3E20D2-83BF-42E3-9DC2-9E67648C62B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7A1C08-094C-4DBD-AAB4-BC5FB20F070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D89E4B-31B9-4A5D-B4F2-5AA453B405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9FC5E9-94E8-44B3-BE68-2AEAA9436A8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051A91-7B57-4ECE-8C7D-63F27AC90D4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7E8AB0-B64F-491C-A943-857BC86F21E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0513" y="260350"/>
            <a:ext cx="2057400" cy="5894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19800" cy="5894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F1C684-6150-4AAE-9C6E-4D6336527D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68313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237288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8125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826E118-BB69-4A5C-B791-EB800E545E4F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928794" y="4929198"/>
            <a:ext cx="5168914" cy="1327144"/>
          </a:xfrm>
        </p:spPr>
        <p:txBody>
          <a:bodyPr/>
          <a:lstStyle/>
          <a:p>
            <a:r>
              <a:rPr lang="en-US" sz="1800" dirty="0" smtClean="0">
                <a:solidFill>
                  <a:srgbClr val="408000"/>
                </a:solidFill>
              </a:rPr>
              <a:t>Level : </a:t>
            </a:r>
            <a:r>
              <a:rPr lang="en-US" sz="1800" dirty="0" smtClean="0">
                <a:solidFill>
                  <a:srgbClr val="408000"/>
                </a:solidFill>
              </a:rPr>
              <a:t>Foundation </a:t>
            </a:r>
            <a:endParaRPr lang="en-US" sz="1800" dirty="0" smtClean="0">
              <a:solidFill>
                <a:srgbClr val="408000"/>
              </a:solidFill>
            </a:endParaRPr>
          </a:p>
          <a:p>
            <a:r>
              <a:rPr lang="en-US" sz="1800" dirty="0" smtClean="0">
                <a:solidFill>
                  <a:srgbClr val="408000"/>
                </a:solidFill>
              </a:rPr>
              <a:t>Lecturer :Tim Tudor</a:t>
            </a:r>
          </a:p>
          <a:p>
            <a:r>
              <a:rPr lang="en-US" sz="1800" dirty="0" smtClean="0">
                <a:solidFill>
                  <a:srgbClr val="408000"/>
                </a:solidFill>
              </a:rPr>
              <a:t>Email : timothy.tudor@smu.ac.uk</a:t>
            </a:r>
          </a:p>
          <a:p>
            <a:r>
              <a:rPr lang="en-US" sz="1800" dirty="0" smtClean="0">
                <a:solidFill>
                  <a:srgbClr val="408000"/>
                </a:solidFill>
              </a:rPr>
              <a:t>Year : 2010</a:t>
            </a:r>
            <a:endParaRPr lang="en-US" sz="1800" dirty="0">
              <a:solidFill>
                <a:srgbClr val="408000"/>
              </a:solidFill>
            </a:endParaRP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ctrTitle"/>
          </p:nvPr>
        </p:nvSpPr>
        <p:spPr>
          <a:xfrm>
            <a:off x="571472" y="2285992"/>
            <a:ext cx="7772400" cy="1470025"/>
          </a:xfrm>
          <a:noFill/>
          <a:ln/>
        </p:spPr>
        <p:txBody>
          <a:bodyPr/>
          <a:lstStyle/>
          <a:p>
            <a:r>
              <a:rPr lang="en-US" sz="4400" dirty="0" smtClean="0">
                <a:solidFill>
                  <a:srgbClr val="408000"/>
                </a:solidFill>
              </a:rPr>
              <a:t>Foundation Project</a:t>
            </a:r>
            <a:endParaRPr lang="en-US" sz="4400" dirty="0">
              <a:solidFill>
                <a:srgbClr val="4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Introduction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Why?</a:t>
            </a:r>
            <a:endParaRPr lang="en-US" b="1" dirty="0" smtClean="0">
              <a:solidFill>
                <a:srgbClr val="008000"/>
              </a:solidFill>
            </a:endParaRPr>
          </a:p>
          <a:p>
            <a:pPr>
              <a:buNone/>
            </a:pPr>
            <a:endParaRPr lang="en-US" dirty="0" smtClean="0">
              <a:solidFill>
                <a:srgbClr val="008000"/>
              </a:solidFill>
            </a:endParaRPr>
          </a:p>
          <a:p>
            <a:pPr lvl="1"/>
            <a:r>
              <a:rPr lang="en-GB" i="1" dirty="0" smtClean="0">
                <a:latin typeface="Times New Roman" pitchFamily="18" charset="0"/>
              </a:rPr>
              <a:t>Application of knowledge gained in other year 0 modules</a:t>
            </a:r>
          </a:p>
          <a:p>
            <a:pPr lvl="1">
              <a:buFontTx/>
              <a:buNone/>
            </a:pPr>
            <a:endParaRPr lang="en-GB" i="1" dirty="0" smtClean="0">
              <a:latin typeface="Times New Roman" pitchFamily="18" charset="0"/>
            </a:endParaRPr>
          </a:p>
          <a:p>
            <a:pPr lvl="1"/>
            <a:r>
              <a:rPr lang="en-GB" i="1" dirty="0" smtClean="0">
                <a:latin typeface="Times New Roman" pitchFamily="18" charset="0"/>
              </a:rPr>
              <a:t>Preparation for yrs 1, 2 &amp; 3</a:t>
            </a: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Introduction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The project will be assessed in 3 separate stages</a:t>
            </a:r>
            <a:endParaRPr lang="en-US" b="1" dirty="0" smtClean="0">
              <a:solidFill>
                <a:srgbClr val="008000"/>
              </a:solidFill>
            </a:endParaRPr>
          </a:p>
          <a:p>
            <a:pPr lvl="1">
              <a:lnSpc>
                <a:spcPct val="9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pPr lvl="1">
              <a:lnSpc>
                <a:spcPct val="90000"/>
              </a:lnSpc>
            </a:pPr>
            <a:r>
              <a:rPr lang="en-GB" i="1" dirty="0" smtClean="0">
                <a:latin typeface="Times New Roman" pitchFamily="18" charset="0"/>
              </a:rPr>
              <a:t>Project </a:t>
            </a:r>
            <a:r>
              <a:rPr lang="en-GB" i="1" dirty="0" smtClean="0">
                <a:latin typeface="Times New Roman" pitchFamily="18" charset="0"/>
              </a:rPr>
              <a:t>Brief / Viva</a:t>
            </a:r>
          </a:p>
          <a:p>
            <a:pPr lvl="2">
              <a:lnSpc>
                <a:spcPct val="90000"/>
              </a:lnSpc>
            </a:pPr>
            <a:r>
              <a:rPr lang="en-GB" sz="1800" i="1" dirty="0" smtClean="0">
                <a:latin typeface="Times New Roman" pitchFamily="18" charset="0"/>
              </a:rPr>
              <a:t>Planning and analysis of </a:t>
            </a:r>
          </a:p>
          <a:p>
            <a:pPr lvl="2">
              <a:lnSpc>
                <a:spcPct val="90000"/>
              </a:lnSpc>
              <a:buFontTx/>
              <a:buNone/>
            </a:pPr>
            <a:r>
              <a:rPr lang="en-GB" sz="1800" i="1" dirty="0" smtClean="0">
                <a:latin typeface="Times New Roman" pitchFamily="18" charset="0"/>
              </a:rPr>
              <a:t>	problem				</a:t>
            </a:r>
            <a:r>
              <a:rPr lang="en-GB" b="1" i="1" dirty="0" smtClean="0">
                <a:solidFill>
                  <a:schemeClr val="tx2"/>
                </a:solidFill>
                <a:latin typeface="Times New Roman" pitchFamily="18" charset="0"/>
              </a:rPr>
              <a:t>25%</a:t>
            </a:r>
          </a:p>
          <a:p>
            <a:pPr lvl="1">
              <a:lnSpc>
                <a:spcPct val="90000"/>
              </a:lnSpc>
              <a:buFontTx/>
              <a:buNone/>
            </a:pPr>
            <a:endParaRPr lang="en-GB" b="1" i="1" dirty="0" smtClean="0">
              <a:solidFill>
                <a:schemeClr val="tx2"/>
              </a:solidFill>
              <a:latin typeface="Times New Roman" pitchFamily="18" charset="0"/>
            </a:endParaRPr>
          </a:p>
          <a:p>
            <a:pPr lvl="1">
              <a:lnSpc>
                <a:spcPct val="90000"/>
              </a:lnSpc>
            </a:pPr>
            <a:r>
              <a:rPr lang="en-GB" i="1" dirty="0" smtClean="0">
                <a:latin typeface="Times New Roman" pitchFamily="18" charset="0"/>
              </a:rPr>
              <a:t>Interim Project Report / Viva</a:t>
            </a:r>
          </a:p>
          <a:p>
            <a:pPr lvl="2">
              <a:lnSpc>
                <a:spcPct val="90000"/>
              </a:lnSpc>
            </a:pPr>
            <a:r>
              <a:rPr lang="en-GB" sz="1800" i="1" dirty="0" smtClean="0">
                <a:latin typeface="Times New Roman" pitchFamily="18" charset="0"/>
              </a:rPr>
              <a:t>Proposing Alternative solutions</a:t>
            </a:r>
          </a:p>
          <a:p>
            <a:pPr lvl="2">
              <a:lnSpc>
                <a:spcPct val="90000"/>
              </a:lnSpc>
              <a:buFontTx/>
              <a:buNone/>
            </a:pPr>
            <a:r>
              <a:rPr lang="en-GB" sz="1800" i="1" dirty="0" smtClean="0">
                <a:latin typeface="Times New Roman" pitchFamily="18" charset="0"/>
              </a:rPr>
              <a:t>	and selection of a final solution		</a:t>
            </a:r>
            <a:r>
              <a:rPr lang="en-GB" b="1" i="1" dirty="0" smtClean="0">
                <a:latin typeface="Times New Roman" pitchFamily="18" charset="0"/>
              </a:rPr>
              <a:t>15%</a:t>
            </a:r>
          </a:p>
          <a:p>
            <a:pPr lvl="1">
              <a:lnSpc>
                <a:spcPct val="90000"/>
              </a:lnSpc>
              <a:buFontTx/>
              <a:buNone/>
            </a:pPr>
            <a:endParaRPr lang="en-GB" b="1" i="1" dirty="0" smtClean="0">
              <a:latin typeface="Times New Roman" pitchFamily="18" charset="0"/>
            </a:endParaRPr>
          </a:p>
          <a:p>
            <a:pPr lvl="1">
              <a:lnSpc>
                <a:spcPct val="90000"/>
              </a:lnSpc>
            </a:pPr>
            <a:r>
              <a:rPr lang="en-GB" i="1" dirty="0" smtClean="0">
                <a:latin typeface="Times New Roman" pitchFamily="18" charset="0"/>
              </a:rPr>
              <a:t>Final Project Report / Viva </a:t>
            </a:r>
          </a:p>
          <a:p>
            <a:pPr lvl="2">
              <a:lnSpc>
                <a:spcPct val="90000"/>
              </a:lnSpc>
            </a:pPr>
            <a:r>
              <a:rPr lang="en-GB" sz="1800" i="1" dirty="0" smtClean="0">
                <a:latin typeface="Times New Roman" pitchFamily="18" charset="0"/>
              </a:rPr>
              <a:t>Realisation, evaluation &amp; </a:t>
            </a:r>
          </a:p>
          <a:p>
            <a:pPr lvl="2">
              <a:lnSpc>
                <a:spcPct val="90000"/>
              </a:lnSpc>
              <a:buFontTx/>
              <a:buNone/>
            </a:pPr>
            <a:r>
              <a:rPr lang="en-GB" sz="1800" i="1" dirty="0" smtClean="0">
                <a:latin typeface="Times New Roman" pitchFamily="18" charset="0"/>
              </a:rPr>
              <a:t>	presentation of  final design		</a:t>
            </a:r>
            <a:r>
              <a:rPr lang="en-GB" b="1" i="1" dirty="0" smtClean="0">
                <a:latin typeface="Times New Roman" pitchFamily="18" charset="0"/>
              </a:rPr>
              <a:t>60%</a:t>
            </a:r>
          </a:p>
          <a:p>
            <a:pPr lvl="1"/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Introduction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Coursework</a:t>
            </a:r>
            <a:endParaRPr lang="en-US" b="1" dirty="0" smtClean="0">
              <a:solidFill>
                <a:srgbClr val="008000"/>
              </a:solidFill>
            </a:endParaRPr>
          </a:p>
          <a:p>
            <a:pPr lvl="1">
              <a:lnSpc>
                <a:spcPct val="9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r>
              <a:rPr lang="en-GB" i="1" dirty="0" smtClean="0">
                <a:latin typeface="Times New Roman" pitchFamily="18" charset="0"/>
              </a:rPr>
              <a:t>100% </a:t>
            </a:r>
            <a:r>
              <a:rPr lang="en-GB" i="1" dirty="0" smtClean="0">
                <a:latin typeface="Times New Roman" pitchFamily="18" charset="0"/>
              </a:rPr>
              <a:t>coursework</a:t>
            </a:r>
          </a:p>
          <a:p>
            <a:endParaRPr lang="en-GB" i="1" dirty="0" smtClean="0">
              <a:latin typeface="Times New Roman" pitchFamily="18" charset="0"/>
            </a:endParaRPr>
          </a:p>
          <a:p>
            <a:r>
              <a:rPr lang="en-GB" i="1" dirty="0" smtClean="0">
                <a:latin typeface="Times New Roman" pitchFamily="18" charset="0"/>
              </a:rPr>
              <a:t>Undergraduate Degree Assessment Regulations for late </a:t>
            </a:r>
            <a:r>
              <a:rPr lang="en-GB" i="1" dirty="0" smtClean="0">
                <a:latin typeface="Times New Roman" pitchFamily="18" charset="0"/>
              </a:rPr>
              <a:t>submission</a:t>
            </a:r>
          </a:p>
          <a:p>
            <a:endParaRPr lang="en-GB" i="1" dirty="0" smtClean="0">
              <a:latin typeface="Times New Roman" pitchFamily="18" charset="0"/>
            </a:endParaRPr>
          </a:p>
          <a:p>
            <a:pPr lvl="1"/>
            <a:r>
              <a:rPr lang="en-GB" i="1" dirty="0" smtClean="0">
                <a:latin typeface="Times New Roman" pitchFamily="18" charset="0"/>
              </a:rPr>
              <a:t>For coursework up to 1 week late, the tutor can give no more than the pass mark. For coursework later than this the mark will be zero. </a:t>
            </a:r>
            <a:endParaRPr lang="en-GB" i="1" dirty="0" smtClean="0">
              <a:latin typeface="Times New Roman" pitchFamily="18" charset="0"/>
            </a:endParaRPr>
          </a:p>
          <a:p>
            <a:pPr lvl="1"/>
            <a:endParaRPr lang="en-GB" i="1" dirty="0" smtClean="0">
              <a:latin typeface="Times New Roman" pitchFamily="18" charset="0"/>
            </a:endParaRPr>
          </a:p>
          <a:p>
            <a:r>
              <a:rPr lang="en-GB" i="1" dirty="0" smtClean="0">
                <a:latin typeface="Times New Roman" pitchFamily="18" charset="0"/>
              </a:rPr>
              <a:t>How to hand your work in.</a:t>
            </a:r>
          </a:p>
          <a:p>
            <a:pPr lvl="1"/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Introduction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Plagiarism</a:t>
            </a:r>
            <a:endParaRPr lang="en-US" b="1" dirty="0" smtClean="0">
              <a:solidFill>
                <a:srgbClr val="008000"/>
              </a:solidFill>
            </a:endParaRPr>
          </a:p>
          <a:p>
            <a:pPr lvl="1">
              <a:lnSpc>
                <a:spcPct val="9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r>
              <a:rPr lang="en-GB" i="1" dirty="0" smtClean="0">
                <a:latin typeface="Times New Roman" pitchFamily="18" charset="0"/>
              </a:rPr>
              <a:t>What is plagiarism? </a:t>
            </a:r>
            <a:endParaRPr lang="en-GB" i="1" dirty="0" smtClean="0">
              <a:latin typeface="Times New Roman" pitchFamily="18" charset="0"/>
            </a:endParaRPr>
          </a:p>
          <a:p>
            <a:pPr lvl="1"/>
            <a:r>
              <a:rPr lang="en-GB" i="1" dirty="0" smtClean="0">
                <a:latin typeface="Times New Roman" pitchFamily="18" charset="0"/>
              </a:rPr>
              <a:t>Trying </a:t>
            </a:r>
            <a:r>
              <a:rPr lang="en-GB" i="1" dirty="0" smtClean="0">
                <a:latin typeface="Times New Roman" pitchFamily="18" charset="0"/>
              </a:rPr>
              <a:t>to pass off someone else’s work as your own</a:t>
            </a:r>
            <a:r>
              <a:rPr lang="en-GB" i="1" dirty="0" smtClean="0">
                <a:latin typeface="Times New Roman" pitchFamily="18" charset="0"/>
              </a:rPr>
              <a:t>.</a:t>
            </a:r>
          </a:p>
          <a:p>
            <a:endParaRPr lang="en-GB" i="1" dirty="0" smtClean="0">
              <a:latin typeface="Times New Roman" pitchFamily="18" charset="0"/>
            </a:endParaRPr>
          </a:p>
          <a:p>
            <a:r>
              <a:rPr lang="en-GB" i="1" dirty="0" smtClean="0">
                <a:latin typeface="Times New Roman" pitchFamily="18" charset="0"/>
              </a:rPr>
              <a:t>What are the potential punishments</a:t>
            </a:r>
            <a:r>
              <a:rPr lang="en-GB" i="1" dirty="0" smtClean="0">
                <a:latin typeface="Times New Roman" pitchFamily="18" charset="0"/>
              </a:rPr>
              <a:t>?</a:t>
            </a:r>
          </a:p>
          <a:p>
            <a:pPr lvl="1"/>
            <a:r>
              <a:rPr lang="en-GB" i="1" dirty="0" smtClean="0">
                <a:latin typeface="Times New Roman" pitchFamily="18" charset="0"/>
              </a:rPr>
              <a:t>Marked zero</a:t>
            </a:r>
          </a:p>
          <a:p>
            <a:pPr lvl="1"/>
            <a:r>
              <a:rPr lang="en-GB" i="1" dirty="0" smtClean="0">
                <a:latin typeface="Times New Roman" pitchFamily="18" charset="0"/>
              </a:rPr>
              <a:t>R</a:t>
            </a:r>
            <a:r>
              <a:rPr lang="en-GB" i="1" dirty="0" smtClean="0">
                <a:latin typeface="Times New Roman" pitchFamily="18" charset="0"/>
              </a:rPr>
              <a:t>eported to head of department</a:t>
            </a:r>
          </a:p>
          <a:p>
            <a:endParaRPr lang="en-GB" i="1" dirty="0" smtClean="0">
              <a:latin typeface="Times New Roman" pitchFamily="18" charset="0"/>
            </a:endParaRPr>
          </a:p>
          <a:p>
            <a:r>
              <a:rPr lang="en-GB" i="1" dirty="0" smtClean="0">
                <a:latin typeface="Times New Roman" pitchFamily="18" charset="0"/>
              </a:rPr>
              <a:t>What if you want to include information from an external source</a:t>
            </a:r>
            <a:r>
              <a:rPr lang="en-GB" i="1" dirty="0" smtClean="0">
                <a:latin typeface="Times New Roman" pitchFamily="18" charset="0"/>
              </a:rPr>
              <a:t>?</a:t>
            </a:r>
          </a:p>
          <a:p>
            <a:pPr lvl="1"/>
            <a:r>
              <a:rPr lang="en-GB" i="1" dirty="0" smtClean="0">
                <a:latin typeface="Times New Roman" pitchFamily="18" charset="0"/>
              </a:rPr>
              <a:t>Reference!</a:t>
            </a:r>
          </a:p>
          <a:p>
            <a:pPr lvl="1"/>
            <a:r>
              <a:rPr lang="en-GB" i="1" dirty="0" smtClean="0">
                <a:latin typeface="Times New Roman" pitchFamily="18" charset="0"/>
              </a:rPr>
              <a:t>Looking at how this is done in later lectures</a:t>
            </a:r>
            <a:endParaRPr lang="en-GB" i="1" dirty="0" smtClean="0">
              <a:latin typeface="Times New Roman" pitchFamily="18" charset="0"/>
            </a:endParaRPr>
          </a:p>
          <a:p>
            <a:pPr lvl="1"/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Introduction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Project Subject</a:t>
            </a:r>
            <a:endParaRPr lang="en-US" b="1" dirty="0" smtClean="0">
              <a:solidFill>
                <a:srgbClr val="008000"/>
              </a:solidFill>
            </a:endParaRPr>
          </a:p>
          <a:p>
            <a:pPr lvl="1">
              <a:lnSpc>
                <a:spcPct val="9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pPr>
              <a:lnSpc>
                <a:spcPct val="80000"/>
              </a:lnSpc>
            </a:pPr>
            <a:r>
              <a:rPr lang="en-GB" i="1" dirty="0" smtClean="0">
                <a:latin typeface="Times New Roman" pitchFamily="18" charset="0"/>
              </a:rPr>
              <a:t>The </a:t>
            </a:r>
            <a:r>
              <a:rPr lang="en-GB" i="1" dirty="0" smtClean="0">
                <a:latin typeface="Times New Roman" pitchFamily="18" charset="0"/>
              </a:rPr>
              <a:t>topic choice </a:t>
            </a:r>
            <a:r>
              <a:rPr lang="en-GB" i="1" dirty="0" smtClean="0">
                <a:latin typeface="Times New Roman" pitchFamily="18" charset="0"/>
              </a:rPr>
              <a:t>is yours!</a:t>
            </a:r>
          </a:p>
          <a:p>
            <a:pPr lvl="1">
              <a:lnSpc>
                <a:spcPct val="80000"/>
              </a:lnSpc>
            </a:pPr>
            <a:r>
              <a:rPr lang="en-GB" i="1" dirty="0" smtClean="0">
                <a:latin typeface="Times New Roman" pitchFamily="18" charset="0"/>
              </a:rPr>
              <a:t>But ask yourself the following:</a:t>
            </a:r>
          </a:p>
          <a:p>
            <a:pPr lvl="1">
              <a:lnSpc>
                <a:spcPct val="80000"/>
              </a:lnSpc>
              <a:buFontTx/>
              <a:buNone/>
            </a:pPr>
            <a:endParaRPr lang="en-GB" i="1" dirty="0" smtClean="0">
              <a:latin typeface="Times New Roman" pitchFamily="18" charset="0"/>
            </a:endParaRPr>
          </a:p>
          <a:p>
            <a:pPr>
              <a:lnSpc>
                <a:spcPct val="80000"/>
              </a:lnSpc>
            </a:pPr>
            <a:r>
              <a:rPr lang="en-GB" i="1" dirty="0" smtClean="0">
                <a:latin typeface="Times New Roman" pitchFamily="18" charset="0"/>
              </a:rPr>
              <a:t>Will the project subject allow me to apply the knowledge which I expect to gain in year 0?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i="1" dirty="0" smtClean="0">
              <a:latin typeface="Times New Roman" pitchFamily="18" charset="0"/>
            </a:endParaRPr>
          </a:p>
          <a:p>
            <a:pPr lvl="1">
              <a:lnSpc>
                <a:spcPct val="80000"/>
              </a:lnSpc>
            </a:pPr>
            <a:r>
              <a:rPr lang="en-GB" i="1" dirty="0" smtClean="0">
                <a:latin typeface="Times New Roman" pitchFamily="18" charset="0"/>
              </a:rPr>
              <a:t>Study Skills &amp; IT</a:t>
            </a:r>
          </a:p>
          <a:p>
            <a:pPr lvl="1">
              <a:lnSpc>
                <a:spcPct val="80000"/>
              </a:lnSpc>
            </a:pPr>
            <a:r>
              <a:rPr lang="en-GB" i="1" dirty="0" smtClean="0">
                <a:latin typeface="Times New Roman" pitchFamily="18" charset="0"/>
              </a:rPr>
              <a:t>Manufacturing Technology</a:t>
            </a:r>
          </a:p>
          <a:p>
            <a:pPr lvl="1">
              <a:lnSpc>
                <a:spcPct val="80000"/>
              </a:lnSpc>
            </a:pPr>
            <a:r>
              <a:rPr lang="en-GB" i="1" dirty="0" smtClean="0">
                <a:latin typeface="Times New Roman" pitchFamily="18" charset="0"/>
              </a:rPr>
              <a:t>Engineering Science</a:t>
            </a:r>
          </a:p>
          <a:p>
            <a:pPr lvl="1">
              <a:lnSpc>
                <a:spcPct val="80000"/>
              </a:lnSpc>
            </a:pPr>
            <a:r>
              <a:rPr lang="en-GB" i="1" dirty="0" smtClean="0">
                <a:latin typeface="Times New Roman" pitchFamily="18" charset="0"/>
              </a:rPr>
              <a:t>Mathematics</a:t>
            </a:r>
          </a:p>
          <a:p>
            <a:pPr lvl="1">
              <a:lnSpc>
                <a:spcPct val="80000"/>
              </a:lnSpc>
            </a:pPr>
            <a:r>
              <a:rPr lang="en-GB" i="1" dirty="0" smtClean="0">
                <a:latin typeface="Times New Roman" pitchFamily="18" charset="0"/>
              </a:rPr>
              <a:t>Electronics </a:t>
            </a:r>
          </a:p>
          <a:p>
            <a:pPr lvl="1"/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Introduction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Project Subject</a:t>
            </a:r>
            <a:endParaRPr lang="en-US" b="1" dirty="0" smtClean="0">
              <a:solidFill>
                <a:srgbClr val="008000"/>
              </a:solidFill>
            </a:endParaRPr>
          </a:p>
          <a:p>
            <a:pPr lvl="1">
              <a:lnSpc>
                <a:spcPct val="9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r>
              <a:rPr lang="en-GB" sz="2400" i="1" dirty="0" smtClean="0">
                <a:latin typeface="Times New Roman" pitchFamily="18" charset="0"/>
              </a:rPr>
              <a:t>Is there enough ‘mileage’ in the subject</a:t>
            </a:r>
            <a:r>
              <a:rPr lang="en-GB" sz="2400" i="1" dirty="0" smtClean="0">
                <a:latin typeface="Times New Roman" pitchFamily="18" charset="0"/>
              </a:rPr>
              <a:t>?</a:t>
            </a:r>
          </a:p>
          <a:p>
            <a:pPr lvl="1"/>
            <a:r>
              <a:rPr lang="en-GB" sz="2400" i="1" dirty="0" smtClean="0">
                <a:latin typeface="Times New Roman" pitchFamily="18" charset="0"/>
              </a:rPr>
              <a:t>1 Year project</a:t>
            </a:r>
          </a:p>
          <a:p>
            <a:endParaRPr lang="en-GB" sz="2400" i="1" dirty="0" smtClean="0">
              <a:latin typeface="Times New Roman" pitchFamily="18" charset="0"/>
            </a:endParaRPr>
          </a:p>
          <a:p>
            <a:r>
              <a:rPr lang="en-GB" sz="2400" i="1" dirty="0" smtClean="0">
                <a:latin typeface="Times New Roman" pitchFamily="18" charset="0"/>
              </a:rPr>
              <a:t>Will the proposed project take me longer than the allocated time period to complete</a:t>
            </a:r>
            <a:r>
              <a:rPr lang="en-GB" sz="2400" i="1" dirty="0" smtClean="0">
                <a:latin typeface="Times New Roman" pitchFamily="18" charset="0"/>
              </a:rPr>
              <a:t>?</a:t>
            </a:r>
          </a:p>
          <a:p>
            <a:endParaRPr lang="en-GB" sz="2400" i="1" dirty="0" smtClean="0">
              <a:latin typeface="Times New Roman" pitchFamily="18" charset="0"/>
            </a:endParaRPr>
          </a:p>
          <a:p>
            <a:r>
              <a:rPr lang="en-GB" sz="2400" i="1" dirty="0" smtClean="0">
                <a:latin typeface="Times New Roman" pitchFamily="18" charset="0"/>
              </a:rPr>
              <a:t>Does </a:t>
            </a:r>
            <a:r>
              <a:rPr lang="en-GB" sz="2400" i="1" dirty="0" smtClean="0">
                <a:latin typeface="Times New Roman" pitchFamily="18" charset="0"/>
              </a:rPr>
              <a:t>SMU have </a:t>
            </a:r>
            <a:r>
              <a:rPr lang="en-GB" sz="2400" i="1" dirty="0" smtClean="0">
                <a:latin typeface="Times New Roman" pitchFamily="18" charset="0"/>
              </a:rPr>
              <a:t>the facilities necessary to undertake the project?</a:t>
            </a:r>
          </a:p>
          <a:p>
            <a:pPr lvl="1"/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Introduction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Project Subject</a:t>
            </a:r>
            <a:endParaRPr lang="en-US" b="1" dirty="0" smtClean="0">
              <a:solidFill>
                <a:srgbClr val="008000"/>
              </a:solidFill>
            </a:endParaRPr>
          </a:p>
          <a:p>
            <a:pPr lvl="1">
              <a:lnSpc>
                <a:spcPct val="9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r>
              <a:rPr lang="en-GB" sz="2400" i="1" dirty="0" smtClean="0">
                <a:latin typeface="Times New Roman" pitchFamily="18" charset="0"/>
              </a:rPr>
              <a:t>Will the project budget exceed a reasonable amount</a:t>
            </a:r>
            <a:r>
              <a:rPr lang="en-GB" sz="2400" i="1" dirty="0" smtClean="0">
                <a:latin typeface="Times New Roman" pitchFamily="18" charset="0"/>
              </a:rPr>
              <a:t>?</a:t>
            </a:r>
          </a:p>
          <a:p>
            <a:pPr lvl="1"/>
            <a:r>
              <a:rPr lang="en-GB" sz="2400" i="1" dirty="0" smtClean="0">
                <a:latin typeface="Times New Roman" pitchFamily="18" charset="0"/>
              </a:rPr>
              <a:t>You will be footing the bill</a:t>
            </a:r>
          </a:p>
          <a:p>
            <a:pPr lvl="1"/>
            <a:endParaRPr lang="en-GB" sz="2400" i="1" dirty="0" smtClean="0">
              <a:latin typeface="Times New Roman" pitchFamily="18" charset="0"/>
            </a:endParaRPr>
          </a:p>
          <a:p>
            <a:r>
              <a:rPr lang="en-GB" sz="2400" i="1" dirty="0" smtClean="0">
                <a:latin typeface="Times New Roman" pitchFamily="18" charset="0"/>
              </a:rPr>
              <a:t>Is the project subject appropriate to the course on which I am </a:t>
            </a:r>
            <a:r>
              <a:rPr lang="en-GB" sz="2400" i="1" dirty="0" smtClean="0">
                <a:latin typeface="Times New Roman" pitchFamily="18" charset="0"/>
              </a:rPr>
              <a:t>enrolled?</a:t>
            </a:r>
          </a:p>
          <a:p>
            <a:endParaRPr lang="en-GB" sz="2400" i="1" dirty="0" smtClean="0">
              <a:latin typeface="Times New Roman" pitchFamily="18" charset="0"/>
            </a:endParaRPr>
          </a:p>
          <a:p>
            <a:r>
              <a:rPr lang="en-GB" sz="2400" i="1" dirty="0" smtClean="0">
                <a:latin typeface="Times New Roman" pitchFamily="18" charset="0"/>
              </a:rPr>
              <a:t>Is the project likely to require a level of knowledge or skill which I can reasonably obtain in one academic year?</a:t>
            </a:r>
          </a:p>
          <a:p>
            <a:pPr lvl="1"/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Introduction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Assessment Statements</a:t>
            </a:r>
            <a:endParaRPr lang="en-US" b="1" dirty="0" smtClean="0">
              <a:solidFill>
                <a:srgbClr val="008000"/>
              </a:solidFill>
            </a:endParaRPr>
          </a:p>
          <a:p>
            <a:pPr lvl="1">
              <a:lnSpc>
                <a:spcPct val="9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r>
              <a:rPr lang="en-GB" i="1" dirty="0" smtClean="0">
                <a:latin typeface="Times New Roman" pitchFamily="18" charset="0"/>
              </a:rPr>
              <a:t>The ability to assimilate and apply their knowledge of engineering to the successful completion of an engineering project appropriate to the area of study</a:t>
            </a:r>
            <a:r>
              <a:rPr lang="en-GB" i="1" dirty="0" smtClean="0">
                <a:latin typeface="Times New Roman" pitchFamily="18" charset="0"/>
              </a:rPr>
              <a:t>.</a:t>
            </a:r>
          </a:p>
          <a:p>
            <a:endParaRPr lang="en-GB" i="1" dirty="0" smtClean="0">
              <a:latin typeface="Times New Roman" pitchFamily="18" charset="0"/>
            </a:endParaRPr>
          </a:p>
          <a:p>
            <a:r>
              <a:rPr lang="en-GB" i="1" dirty="0" smtClean="0">
                <a:latin typeface="Times New Roman" pitchFamily="18" charset="0"/>
              </a:rPr>
              <a:t>Experience in the generation of solutions to identified engineering projects from concept through to completion. </a:t>
            </a:r>
            <a:endParaRPr lang="en-GB" i="1" dirty="0" smtClean="0">
              <a:latin typeface="Times New Roman" pitchFamily="18" charset="0"/>
            </a:endParaRPr>
          </a:p>
          <a:p>
            <a:endParaRPr lang="en-GB" i="1" dirty="0" smtClean="0">
              <a:latin typeface="Times New Roman" pitchFamily="18" charset="0"/>
            </a:endParaRPr>
          </a:p>
          <a:p>
            <a:r>
              <a:rPr lang="en-GB" i="1" dirty="0" smtClean="0">
                <a:latin typeface="Times New Roman" pitchFamily="18" charset="0"/>
              </a:rPr>
              <a:t>Experience of planning an engineering project</a:t>
            </a:r>
            <a:r>
              <a:rPr lang="en-GB" i="1" dirty="0" smtClean="0">
                <a:latin typeface="Times New Roman" pitchFamily="18" charset="0"/>
              </a:rPr>
              <a:t>.</a:t>
            </a:r>
          </a:p>
          <a:p>
            <a:endParaRPr lang="en-GB" i="1" dirty="0" smtClean="0">
              <a:latin typeface="Times New Roman" pitchFamily="18" charset="0"/>
            </a:endParaRPr>
          </a:p>
          <a:p>
            <a:r>
              <a:rPr lang="en-GB" i="1" dirty="0" smtClean="0">
                <a:latin typeface="Times New Roman" pitchFamily="18" charset="0"/>
              </a:rPr>
              <a:t>A professional attitude to the engineering activity.</a:t>
            </a:r>
          </a:p>
          <a:p>
            <a:pPr lvl="1"/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Introduction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Design Projects</a:t>
            </a:r>
            <a:endParaRPr lang="en-US" b="1" dirty="0" smtClean="0">
              <a:solidFill>
                <a:srgbClr val="008000"/>
              </a:solidFill>
            </a:endParaRPr>
          </a:p>
          <a:p>
            <a:pPr lvl="1">
              <a:lnSpc>
                <a:spcPct val="9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r>
              <a:rPr lang="en-GB" i="1" dirty="0" smtClean="0">
                <a:latin typeface="Times New Roman" pitchFamily="18" charset="0"/>
              </a:rPr>
              <a:t>It is strongly recommended that a ‘design’ based project for two reasons:</a:t>
            </a:r>
          </a:p>
          <a:p>
            <a:pPr lvl="1"/>
            <a:r>
              <a:rPr lang="en-GB" i="1" dirty="0" smtClean="0">
                <a:latin typeface="Times New Roman" pitchFamily="18" charset="0"/>
              </a:rPr>
              <a:t>Considerations are met</a:t>
            </a:r>
          </a:p>
          <a:p>
            <a:pPr lvl="1"/>
            <a:r>
              <a:rPr lang="en-GB" i="1" dirty="0" smtClean="0">
                <a:latin typeface="Times New Roman" pitchFamily="18" charset="0"/>
              </a:rPr>
              <a:t>Recognised steps / stages can be applied</a:t>
            </a:r>
            <a:r>
              <a:rPr lang="en-GB" i="1" dirty="0" smtClean="0">
                <a:latin typeface="Times New Roman" pitchFamily="18" charset="0"/>
              </a:rPr>
              <a:t>.</a:t>
            </a:r>
          </a:p>
          <a:p>
            <a:pPr lvl="1"/>
            <a:endParaRPr lang="en-GB" i="1" dirty="0" smtClean="0">
              <a:latin typeface="Times New Roman" pitchFamily="18" charset="0"/>
            </a:endParaRPr>
          </a:p>
          <a:p>
            <a:r>
              <a:rPr lang="en-GB" i="1" dirty="0" smtClean="0">
                <a:latin typeface="Times New Roman" pitchFamily="18" charset="0"/>
              </a:rPr>
              <a:t>The subject which you choose to base your project on </a:t>
            </a:r>
            <a:r>
              <a:rPr lang="en-GB" b="1" i="1" dirty="0" smtClean="0">
                <a:latin typeface="Times New Roman" pitchFamily="18" charset="0"/>
              </a:rPr>
              <a:t>must</a:t>
            </a:r>
            <a:r>
              <a:rPr lang="en-GB" i="1" dirty="0" smtClean="0">
                <a:latin typeface="Times New Roman" pitchFamily="18" charset="0"/>
              </a:rPr>
              <a:t> be approved by the lecturer before progressing </a:t>
            </a:r>
          </a:p>
          <a:p>
            <a:pPr lvl="1"/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Introduction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Next Week</a:t>
            </a:r>
            <a:endParaRPr lang="en-US" b="1" dirty="0" smtClean="0">
              <a:solidFill>
                <a:srgbClr val="008000"/>
              </a:solidFill>
            </a:endParaRPr>
          </a:p>
          <a:p>
            <a:pPr lvl="1">
              <a:lnSpc>
                <a:spcPct val="90000"/>
              </a:lnSpc>
            </a:pPr>
            <a:endParaRPr lang="en-GB" i="1" dirty="0" smtClean="0">
              <a:latin typeface="Times New Roman" pitchFamily="18" charset="0"/>
            </a:endParaRPr>
          </a:p>
          <a:p>
            <a:r>
              <a:rPr lang="en-GB" i="1" dirty="0" smtClean="0">
                <a:latin typeface="Times New Roman" pitchFamily="18" charset="0"/>
              </a:rPr>
              <a:t>Think of possible projects (Preferably 2 or 3 ideas)</a:t>
            </a:r>
          </a:p>
          <a:p>
            <a:endParaRPr lang="en-GB" i="1" dirty="0" smtClean="0">
              <a:latin typeface="Times New Roman" pitchFamily="18" charset="0"/>
            </a:endParaRPr>
          </a:p>
          <a:p>
            <a:r>
              <a:rPr lang="en-GB" i="1" dirty="0" smtClean="0">
                <a:latin typeface="Times New Roman" pitchFamily="18" charset="0"/>
              </a:rPr>
              <a:t>List project ideas in order of preference</a:t>
            </a:r>
          </a:p>
          <a:p>
            <a:endParaRPr lang="en-GB" i="1" dirty="0" smtClean="0">
              <a:latin typeface="Times New Roman" pitchFamily="18" charset="0"/>
            </a:endParaRPr>
          </a:p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Future Topics</a:t>
            </a:r>
            <a:endParaRPr lang="en-US" b="1" dirty="0" smtClean="0">
              <a:solidFill>
                <a:srgbClr val="008000"/>
              </a:solidFill>
            </a:endParaRPr>
          </a:p>
          <a:p>
            <a:endParaRPr lang="en-GB" i="1" dirty="0" smtClean="0">
              <a:latin typeface="Times New Roman" pitchFamily="18" charset="0"/>
            </a:endParaRPr>
          </a:p>
          <a:p>
            <a:r>
              <a:rPr lang="en-GB" i="1" dirty="0" smtClean="0">
                <a:latin typeface="Times New Roman" pitchFamily="18" charset="0"/>
              </a:rPr>
              <a:t>We will look at;</a:t>
            </a:r>
          </a:p>
          <a:p>
            <a:pPr lvl="1"/>
            <a:r>
              <a:rPr lang="en-GB" i="1" dirty="0" smtClean="0">
                <a:latin typeface="Times New Roman" pitchFamily="18" charset="0"/>
              </a:rPr>
              <a:t>Project planning</a:t>
            </a:r>
          </a:p>
          <a:p>
            <a:pPr lvl="1"/>
            <a:r>
              <a:rPr lang="en-GB" i="1" dirty="0" smtClean="0">
                <a:latin typeface="Times New Roman" pitchFamily="18" charset="0"/>
              </a:rPr>
              <a:t>Technical Report Structure</a:t>
            </a:r>
          </a:p>
          <a:p>
            <a:pPr lvl="1"/>
            <a:r>
              <a:rPr lang="en-GB" i="1" dirty="0" smtClean="0">
                <a:latin typeface="Times New Roman" pitchFamily="18" charset="0"/>
              </a:rPr>
              <a:t>Referencing</a:t>
            </a:r>
          </a:p>
          <a:p>
            <a:endParaRPr lang="en-GB" i="1" dirty="0" smtClean="0">
              <a:latin typeface="Times New Roman" pitchFamily="18" charset="0"/>
            </a:endParaRPr>
          </a:p>
          <a:p>
            <a:endParaRPr lang="en-GB" i="1" dirty="0" smtClean="0">
              <a:latin typeface="Times New Roman" pitchFamily="18" charset="0"/>
            </a:endParaRPr>
          </a:p>
          <a:p>
            <a:endParaRPr lang="en-GB" i="1" dirty="0" smtClean="0">
              <a:latin typeface="Times New Roman" pitchFamily="18" charset="0"/>
            </a:endParaRPr>
          </a:p>
          <a:p>
            <a:pPr lvl="1"/>
            <a:endParaRPr lang="en-GB" i="1" dirty="0" smtClean="0">
              <a:latin typeface="Times New Roman" pitchFamily="18" charset="0"/>
            </a:endParaRPr>
          </a:p>
          <a:p>
            <a:pPr lvl="1"/>
            <a:endParaRPr lang="en-GB" i="1" dirty="0" smtClean="0">
              <a:latin typeface="Times New Roman" pitchFamily="18" charset="0"/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MU POWERPOINT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POWERPOINT TEMPLATE</Template>
  <TotalTime>496</TotalTime>
  <Words>435</Words>
  <Application>Microsoft Office PowerPoint</Application>
  <PresentationFormat>On-screen Show (4:3)</PresentationFormat>
  <Paragraphs>163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SMU POWERPOINT TEMPLATE</vt:lpstr>
      <vt:lpstr>Foundation Project</vt:lpstr>
      <vt:lpstr>Introduction</vt:lpstr>
      <vt:lpstr>Introduction</vt:lpstr>
      <vt:lpstr>Introduction</vt:lpstr>
      <vt:lpstr>Introduction</vt:lpstr>
      <vt:lpstr>Introduction</vt:lpstr>
      <vt:lpstr>Introduction</vt:lpstr>
      <vt:lpstr>Introduction</vt:lpstr>
      <vt:lpstr>Introduction</vt:lpstr>
      <vt:lpstr>Introduction</vt:lpstr>
      <vt:lpstr>Introduction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Aerodynamics</dc:title>
  <dc:creator>fad-tt</dc:creator>
  <cp:lastModifiedBy>fad-tt</cp:lastModifiedBy>
  <cp:revision>49</cp:revision>
  <dcterms:created xsi:type="dcterms:W3CDTF">2010-09-22T08:44:59Z</dcterms:created>
  <dcterms:modified xsi:type="dcterms:W3CDTF">2010-09-24T15:24:30Z</dcterms:modified>
</cp:coreProperties>
</file>