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97" r:id="rId1"/>
  </p:sldMasterIdLst>
  <p:notesMasterIdLst>
    <p:notesMasterId r:id="rId39"/>
  </p:notesMasterIdLst>
  <p:sldIdLst>
    <p:sldId id="256" r:id="rId2"/>
    <p:sldId id="257" r:id="rId3"/>
    <p:sldId id="258" r:id="rId4"/>
    <p:sldId id="259" r:id="rId5"/>
    <p:sldId id="260" r:id="rId6"/>
    <p:sldId id="288" r:id="rId7"/>
    <p:sldId id="289" r:id="rId8"/>
    <p:sldId id="290" r:id="rId9"/>
    <p:sldId id="291" r:id="rId10"/>
    <p:sldId id="294" r:id="rId11"/>
    <p:sldId id="261" r:id="rId12"/>
    <p:sldId id="262" r:id="rId13"/>
    <p:sldId id="263" r:id="rId14"/>
    <p:sldId id="264" r:id="rId15"/>
    <p:sldId id="265" r:id="rId16"/>
    <p:sldId id="268" r:id="rId17"/>
    <p:sldId id="269" r:id="rId18"/>
    <p:sldId id="270" r:id="rId19"/>
    <p:sldId id="271" r:id="rId20"/>
    <p:sldId id="272" r:id="rId21"/>
    <p:sldId id="275" r:id="rId22"/>
    <p:sldId id="276" r:id="rId23"/>
    <p:sldId id="277" r:id="rId24"/>
    <p:sldId id="278" r:id="rId25"/>
    <p:sldId id="273" r:id="rId26"/>
    <p:sldId id="274" r:id="rId27"/>
    <p:sldId id="279" r:id="rId28"/>
    <p:sldId id="282" r:id="rId29"/>
    <p:sldId id="283" r:id="rId30"/>
    <p:sldId id="284" r:id="rId31"/>
    <p:sldId id="285" r:id="rId32"/>
    <p:sldId id="286" r:id="rId33"/>
    <p:sldId id="287" r:id="rId34"/>
    <p:sldId id="281" r:id="rId35"/>
    <p:sldId id="292" r:id="rId36"/>
    <p:sldId id="293" r:id="rId37"/>
    <p:sldId id="295" r:id="rId3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547"/>
    <p:restoredTop sz="94719"/>
  </p:normalViewPr>
  <p:slideViewPr>
    <p:cSldViewPr snapToGrid="0" snapToObjects="1">
      <p:cViewPr varScale="1">
        <p:scale>
          <a:sx n="120" d="100"/>
          <a:sy n="120" d="100"/>
        </p:scale>
        <p:origin x="608"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C85128-9DA1-DB42-9B9F-4946988D036E}" type="datetimeFigureOut">
              <a:rPr lang="en-US" smtClean="0"/>
              <a:t>1/14/21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C6985B-F232-334C-89AD-8E10F8D86FB3}" type="slidenum">
              <a:rPr lang="en-US" smtClean="0"/>
              <a:t>‹#›</a:t>
            </a:fld>
            <a:endParaRPr lang="en-US"/>
          </a:p>
        </p:txBody>
      </p:sp>
    </p:spTree>
    <p:extLst>
      <p:ext uri="{BB962C8B-B14F-4D97-AF65-F5344CB8AC3E}">
        <p14:creationId xmlns:p14="http://schemas.microsoft.com/office/powerpoint/2010/main" val="9383985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sz="1200" b="0" i="0" u="none" strike="noStrike" kern="1200" dirty="0">
                <a:solidFill>
                  <a:schemeClr val="tx1"/>
                </a:solidFill>
                <a:effectLst/>
                <a:latin typeface="+mn-lt"/>
                <a:ea typeface="+mn-ea"/>
                <a:cs typeface="+mn-cs"/>
              </a:rPr>
              <a:t>Start off the presentation and introduce everyone </a:t>
            </a:r>
          </a:p>
          <a:p>
            <a:pPr marL="171450" indent="-171450">
              <a:buFontTx/>
              <a:buChar char="-"/>
            </a:pPr>
            <a:endParaRPr lang="en-GB" sz="1200" b="0" i="0" u="none" strike="noStrike" kern="1200" dirty="0">
              <a:solidFill>
                <a:schemeClr val="tx1"/>
              </a:solidFill>
              <a:effectLst/>
              <a:latin typeface="+mn-lt"/>
              <a:ea typeface="+mn-ea"/>
              <a:cs typeface="+mn-cs"/>
            </a:endParaRPr>
          </a:p>
          <a:p>
            <a:pPr marL="171450" indent="-171450">
              <a:buFontTx/>
              <a:buChar char="-"/>
            </a:pPr>
            <a:r>
              <a:rPr lang="en-GB" sz="1200" b="0" i="0" u="none" strike="noStrike" kern="1200" dirty="0">
                <a:solidFill>
                  <a:schemeClr val="tx1"/>
                </a:solidFill>
                <a:effectLst/>
                <a:latin typeface="+mn-lt"/>
                <a:ea typeface="+mn-ea"/>
                <a:cs typeface="+mn-cs"/>
              </a:rPr>
              <a:t>By Phoebe Evans (2005329)</a:t>
            </a:r>
          </a:p>
        </p:txBody>
      </p:sp>
      <p:sp>
        <p:nvSpPr>
          <p:cNvPr id="4" name="Slide Number Placeholder 3"/>
          <p:cNvSpPr>
            <a:spLocks noGrp="1"/>
          </p:cNvSpPr>
          <p:nvPr>
            <p:ph type="sldNum" sz="quarter" idx="5"/>
          </p:nvPr>
        </p:nvSpPr>
        <p:spPr/>
        <p:txBody>
          <a:bodyPr/>
          <a:lstStyle/>
          <a:p>
            <a:fld id="{AEC6985B-F232-334C-89AD-8E10F8D86FB3}" type="slidenum">
              <a:rPr lang="en-US" smtClean="0"/>
              <a:t>1</a:t>
            </a:fld>
            <a:endParaRPr lang="en-US"/>
          </a:p>
        </p:txBody>
      </p:sp>
    </p:spTree>
    <p:extLst>
      <p:ext uri="{BB962C8B-B14F-4D97-AF65-F5344CB8AC3E}">
        <p14:creationId xmlns:p14="http://schemas.microsoft.com/office/powerpoint/2010/main" val="3300672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GB" sz="1200" b="0" i="0" u="none" strike="noStrike" kern="1200" dirty="0">
                <a:solidFill>
                  <a:schemeClr val="tx1"/>
                </a:solidFill>
                <a:effectLst/>
                <a:latin typeface="+mn-lt"/>
                <a:ea typeface="+mn-ea"/>
                <a:cs typeface="+mn-cs"/>
              </a:rPr>
              <a:t>- Good morning/ Good afternoon, welcome to our presentation. </a:t>
            </a:r>
          </a:p>
          <a:p>
            <a:pPr rtl="0" fontAlgn="base"/>
            <a:r>
              <a:rPr lang="en-GB" sz="1200" b="0" i="0" u="none" strike="noStrike" kern="1200" dirty="0">
                <a:solidFill>
                  <a:schemeClr val="tx1"/>
                </a:solidFill>
                <a:effectLst/>
                <a:latin typeface="+mn-lt"/>
                <a:ea typeface="+mn-ea"/>
                <a:cs typeface="+mn-cs"/>
              </a:rPr>
              <a:t>- In this presentation we will be telling you about why outdoor learning is so important for children.  </a:t>
            </a:r>
          </a:p>
          <a:p>
            <a:pPr rtl="0" fontAlgn="base"/>
            <a:r>
              <a:rPr lang="en-GB" sz="1200" b="0" i="0" u="none" strike="noStrike" kern="1200" dirty="0">
                <a:solidFill>
                  <a:schemeClr val="tx1"/>
                </a:solidFill>
                <a:effectLst/>
                <a:latin typeface="+mn-lt"/>
                <a:ea typeface="+mn-ea"/>
                <a:cs typeface="+mn-cs"/>
              </a:rPr>
              <a:t>- Here are the points that we will be covering in this power point.</a:t>
            </a:r>
          </a:p>
          <a:p>
            <a:endParaRPr lang="en-US" dirty="0"/>
          </a:p>
          <a:p>
            <a:r>
              <a:rPr lang="en-US" dirty="0"/>
              <a:t>Points to be Covered </a:t>
            </a:r>
          </a:p>
          <a:p>
            <a:pPr rtl="0" fontAlgn="base"/>
            <a:r>
              <a:rPr lang="en-GB" sz="1200" b="0" i="0" u="none" strike="noStrike" kern="1200" dirty="0">
                <a:solidFill>
                  <a:schemeClr val="tx1"/>
                </a:solidFill>
                <a:effectLst/>
                <a:latin typeface="+mn-lt"/>
                <a:ea typeface="+mn-ea"/>
                <a:cs typeface="+mn-cs"/>
              </a:rPr>
              <a:t>- Importance of children being outdoors &amp; how it develops their learning </a:t>
            </a:r>
          </a:p>
          <a:p>
            <a:pPr rtl="0" fontAlgn="base"/>
            <a:r>
              <a:rPr lang="en-GB" sz="1200" b="0" i="0" u="none" strike="noStrike" kern="1200" dirty="0">
                <a:solidFill>
                  <a:schemeClr val="tx1"/>
                </a:solidFill>
                <a:effectLst/>
                <a:latin typeface="+mn-lt"/>
                <a:ea typeface="+mn-ea"/>
                <a:cs typeface="+mn-cs"/>
              </a:rPr>
              <a:t>- How outdoor learning can be planned and assessed  </a:t>
            </a:r>
          </a:p>
          <a:p>
            <a:pPr rtl="0" fontAlgn="base"/>
            <a:r>
              <a:rPr lang="en-GB" sz="1200" b="0" i="0" u="none" strike="noStrike" kern="1200" dirty="0">
                <a:solidFill>
                  <a:schemeClr val="tx1"/>
                </a:solidFill>
                <a:effectLst/>
                <a:latin typeface="+mn-lt"/>
                <a:ea typeface="+mn-ea"/>
                <a:cs typeface="+mn-cs"/>
              </a:rPr>
              <a:t>- The different theories of learning </a:t>
            </a:r>
          </a:p>
          <a:p>
            <a:pPr rtl="0" fontAlgn="base"/>
            <a:r>
              <a:rPr lang="en-GB" sz="1200" b="0" i="0" u="none" strike="noStrike" kern="1200" dirty="0">
                <a:solidFill>
                  <a:schemeClr val="tx1"/>
                </a:solidFill>
                <a:effectLst/>
                <a:latin typeface="+mn-lt"/>
                <a:ea typeface="+mn-ea"/>
                <a:cs typeface="+mn-cs"/>
              </a:rPr>
              <a:t>- A conclusion of the implications of the future.  </a:t>
            </a:r>
          </a:p>
          <a:p>
            <a:endParaRPr lang="en-US" dirty="0"/>
          </a:p>
          <a:p>
            <a:r>
              <a:rPr lang="en-US" dirty="0"/>
              <a:t>By Phoebe Evans (2005329) </a:t>
            </a:r>
          </a:p>
        </p:txBody>
      </p:sp>
      <p:sp>
        <p:nvSpPr>
          <p:cNvPr id="4" name="Slide Number Placeholder 3"/>
          <p:cNvSpPr>
            <a:spLocks noGrp="1"/>
          </p:cNvSpPr>
          <p:nvPr>
            <p:ph type="sldNum" sz="quarter" idx="5"/>
          </p:nvPr>
        </p:nvSpPr>
        <p:spPr/>
        <p:txBody>
          <a:bodyPr/>
          <a:lstStyle/>
          <a:p>
            <a:fld id="{AEC6985B-F232-334C-89AD-8E10F8D86FB3}" type="slidenum">
              <a:rPr lang="en-US" smtClean="0"/>
              <a:t>2</a:t>
            </a:fld>
            <a:endParaRPr lang="en-US"/>
          </a:p>
        </p:txBody>
      </p:sp>
    </p:spTree>
    <p:extLst>
      <p:ext uri="{BB962C8B-B14F-4D97-AF65-F5344CB8AC3E}">
        <p14:creationId xmlns:p14="http://schemas.microsoft.com/office/powerpoint/2010/main" val="26359672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GB" sz="1200" b="0" i="0" u="none" strike="noStrike" kern="1200" dirty="0">
                <a:solidFill>
                  <a:schemeClr val="tx1"/>
                </a:solidFill>
                <a:effectLst/>
                <a:latin typeface="+mn-lt"/>
                <a:ea typeface="+mn-ea"/>
                <a:cs typeface="+mn-cs"/>
              </a:rPr>
              <a:t>The generation we live in now spend more time staring at computers, iPads, TV’s than learning &amp; playing outside </a:t>
            </a:r>
          </a:p>
          <a:p>
            <a:pPr rtl="0" fontAlgn="base"/>
            <a:r>
              <a:rPr lang="en-GB" sz="1200" b="0" i="0" u="none" strike="noStrike" kern="1200" dirty="0">
                <a:solidFill>
                  <a:schemeClr val="tx1"/>
                </a:solidFill>
                <a:effectLst/>
                <a:latin typeface="+mn-lt"/>
                <a:ea typeface="+mn-ea"/>
                <a:cs typeface="+mn-cs"/>
              </a:rPr>
              <a:t>Children aren’t using the outdoors as much as they used to 10-20 years ago </a:t>
            </a:r>
          </a:p>
          <a:p>
            <a:pPr rtl="0" fontAlgn="base"/>
            <a:r>
              <a:rPr lang="en-GB" sz="1200" b="0" i="0" u="none" strike="noStrike" kern="1200" dirty="0">
                <a:solidFill>
                  <a:schemeClr val="tx1"/>
                </a:solidFill>
                <a:effectLst/>
                <a:latin typeface="+mn-lt"/>
                <a:ea typeface="+mn-ea"/>
                <a:cs typeface="+mn-cs"/>
              </a:rPr>
              <a:t>When children play and learn outside they seem as though they are more active, absorbed, motivated and have more of a positive attitude towards learning.  </a:t>
            </a:r>
          </a:p>
          <a:p>
            <a:pPr rtl="0" fontAlgn="base"/>
            <a:r>
              <a:rPr lang="en-GB" sz="1200" b="0" i="0" u="none" strike="noStrike" kern="1200" dirty="0">
                <a:solidFill>
                  <a:schemeClr val="tx1"/>
                </a:solidFill>
                <a:effectLst/>
                <a:latin typeface="+mn-lt"/>
                <a:ea typeface="+mn-ea"/>
                <a:cs typeface="+mn-cs"/>
              </a:rPr>
              <a:t>It’s so important &amp; has so many benefits:  </a:t>
            </a:r>
          </a:p>
          <a:p>
            <a:pPr rtl="0" fontAlgn="base"/>
            <a:r>
              <a:rPr lang="en-GB" sz="1200" b="0" i="0" u="none" strike="noStrike" kern="1200" dirty="0">
                <a:solidFill>
                  <a:schemeClr val="tx1"/>
                </a:solidFill>
                <a:effectLst/>
                <a:latin typeface="+mn-lt"/>
                <a:ea typeface="+mn-ea"/>
                <a:cs typeface="+mn-cs"/>
              </a:rPr>
              <a:t> </a:t>
            </a:r>
          </a:p>
          <a:p>
            <a:pPr rtl="0" fontAlgn="base"/>
            <a:r>
              <a:rPr lang="en-GB" sz="1200" b="1" i="1" u="none" strike="noStrike" kern="1200" dirty="0">
                <a:solidFill>
                  <a:schemeClr val="tx1"/>
                </a:solidFill>
                <a:effectLst/>
                <a:latin typeface="+mn-lt"/>
                <a:ea typeface="+mn-ea"/>
                <a:cs typeface="+mn-cs"/>
              </a:rPr>
              <a:t>Improves fine &amp; gross motor skills-</a:t>
            </a:r>
            <a:r>
              <a:rPr lang="en-GB" sz="1200" b="0" i="0" u="none" strike="noStrike" kern="1200" dirty="0">
                <a:solidFill>
                  <a:schemeClr val="tx1"/>
                </a:solidFill>
                <a:effectLst/>
                <a:latin typeface="+mn-lt"/>
                <a:ea typeface="+mn-ea"/>
                <a:cs typeface="+mn-cs"/>
              </a:rPr>
              <a:t> </a:t>
            </a:r>
          </a:p>
          <a:p>
            <a:pPr rtl="0" fontAlgn="base"/>
            <a:r>
              <a:rPr lang="en-GB" sz="1200" b="0" i="0" u="none" strike="noStrike" kern="1200" dirty="0">
                <a:solidFill>
                  <a:schemeClr val="tx1"/>
                </a:solidFill>
                <a:effectLst/>
                <a:latin typeface="+mn-lt"/>
                <a:ea typeface="+mn-ea"/>
                <a:cs typeface="+mn-cs"/>
              </a:rPr>
              <a:t>- Important for when their older prepares them for holding a pen/pencil </a:t>
            </a:r>
          </a:p>
          <a:p>
            <a:pPr rtl="0" fontAlgn="base"/>
            <a:r>
              <a:rPr lang="en-GB" sz="1200" b="0" i="0" u="none" strike="noStrike" kern="1200" dirty="0">
                <a:solidFill>
                  <a:schemeClr val="tx1"/>
                </a:solidFill>
                <a:effectLst/>
                <a:latin typeface="+mn-lt"/>
                <a:ea typeface="+mn-ea"/>
                <a:cs typeface="+mn-cs"/>
              </a:rPr>
              <a:t>- Strengthens bones/muscles  </a:t>
            </a:r>
          </a:p>
          <a:p>
            <a:pPr rtl="0" fontAlgn="base"/>
            <a:r>
              <a:rPr lang="en-GB" sz="1200" b="0" i="0" u="none" strike="noStrike" kern="1200" dirty="0">
                <a:solidFill>
                  <a:schemeClr val="tx1"/>
                </a:solidFill>
                <a:effectLst/>
                <a:latin typeface="+mn-lt"/>
                <a:ea typeface="+mn-ea"/>
                <a:cs typeface="+mn-cs"/>
              </a:rPr>
              <a:t> </a:t>
            </a:r>
          </a:p>
          <a:p>
            <a:pPr rtl="0" fontAlgn="base"/>
            <a:r>
              <a:rPr lang="en-GB" sz="1200" b="1" i="1" u="none" strike="noStrike" kern="1200" dirty="0">
                <a:solidFill>
                  <a:schemeClr val="tx1"/>
                </a:solidFill>
                <a:effectLst/>
                <a:latin typeface="+mn-lt"/>
                <a:ea typeface="+mn-ea"/>
                <a:cs typeface="+mn-cs"/>
              </a:rPr>
              <a:t>Improves physical development-</a:t>
            </a:r>
            <a:r>
              <a:rPr lang="en-GB" sz="1200" b="0" i="0" u="none" strike="noStrike" kern="1200" dirty="0">
                <a:solidFill>
                  <a:schemeClr val="tx1"/>
                </a:solidFill>
                <a:effectLst/>
                <a:latin typeface="+mn-lt"/>
                <a:ea typeface="+mn-ea"/>
                <a:cs typeface="+mn-cs"/>
              </a:rPr>
              <a:t> </a:t>
            </a:r>
          </a:p>
          <a:p>
            <a:pPr rtl="0" fontAlgn="base"/>
            <a:r>
              <a:rPr lang="en-GB" sz="1200" b="0" i="0" u="none" strike="noStrike" kern="1200" dirty="0">
                <a:solidFill>
                  <a:schemeClr val="tx1"/>
                </a:solidFill>
                <a:effectLst/>
                <a:latin typeface="+mn-lt"/>
                <a:ea typeface="+mn-ea"/>
                <a:cs typeface="+mn-cs"/>
              </a:rPr>
              <a:t>- Allows them to learn through movement  </a:t>
            </a:r>
          </a:p>
          <a:p>
            <a:pPr rtl="0" fontAlgn="base"/>
            <a:r>
              <a:rPr lang="en-GB" sz="1200" b="0" i="0" u="none" strike="noStrike" kern="1200" dirty="0">
                <a:solidFill>
                  <a:schemeClr val="tx1"/>
                </a:solidFill>
                <a:effectLst/>
                <a:latin typeface="+mn-lt"/>
                <a:ea typeface="+mn-ea"/>
                <a:cs typeface="+mn-cs"/>
              </a:rPr>
              <a:t>- Gives them space to run around  </a:t>
            </a:r>
          </a:p>
          <a:p>
            <a:pPr rtl="0" fontAlgn="base"/>
            <a:r>
              <a:rPr lang="en-GB" sz="1200" b="0" i="0" u="none" strike="noStrike" kern="1200" dirty="0">
                <a:solidFill>
                  <a:schemeClr val="tx1"/>
                </a:solidFill>
                <a:effectLst/>
                <a:latin typeface="+mn-lt"/>
                <a:ea typeface="+mn-ea"/>
                <a:cs typeface="+mn-cs"/>
              </a:rPr>
              <a:t>- Lots of activities can be set up outside such as running, jumping, skipping, hopping, using cars &amp; tricycles.  </a:t>
            </a:r>
          </a:p>
          <a:p>
            <a:pPr rtl="0" fontAlgn="base"/>
            <a:endParaRPr lang="en-GB" sz="1200" b="0" i="0" u="none" strike="noStrike" kern="1200" dirty="0">
              <a:solidFill>
                <a:schemeClr val="tx1"/>
              </a:solidFill>
              <a:effectLst/>
              <a:latin typeface="+mn-lt"/>
              <a:ea typeface="+mn-ea"/>
              <a:cs typeface="+mn-cs"/>
            </a:endParaRPr>
          </a:p>
          <a:p>
            <a:pPr rtl="0" fontAlgn="base"/>
            <a:r>
              <a:rPr lang="en-GB" sz="1200" b="0" i="0" u="none" strike="noStrike" kern="1200" dirty="0">
                <a:solidFill>
                  <a:schemeClr val="tx1"/>
                </a:solidFill>
                <a:effectLst/>
                <a:latin typeface="+mn-lt"/>
                <a:ea typeface="+mn-ea"/>
                <a:cs typeface="+mn-cs"/>
              </a:rPr>
              <a:t> </a:t>
            </a:r>
            <a:r>
              <a:rPr lang="en-GB" sz="1200" b="1" i="1" u="none" strike="noStrike" kern="1200" dirty="0">
                <a:solidFill>
                  <a:schemeClr val="tx1"/>
                </a:solidFill>
                <a:effectLst/>
                <a:latin typeface="+mn-lt"/>
                <a:ea typeface="+mn-ea"/>
                <a:cs typeface="+mn-cs"/>
              </a:rPr>
              <a:t>Risk taking &amp; exploring </a:t>
            </a:r>
            <a:r>
              <a:rPr lang="en-GB" sz="1200" b="0" i="0" u="none" strike="noStrike" kern="1200" dirty="0">
                <a:solidFill>
                  <a:schemeClr val="tx1"/>
                </a:solidFill>
                <a:effectLst/>
                <a:latin typeface="+mn-lt"/>
                <a:ea typeface="+mn-ea"/>
                <a:cs typeface="+mn-cs"/>
              </a:rPr>
              <a:t> </a:t>
            </a:r>
          </a:p>
          <a:p>
            <a:pPr rtl="0" fontAlgn="base"/>
            <a:r>
              <a:rPr lang="en-GB" sz="1200" b="0" i="0" u="none" strike="noStrike" kern="1200" dirty="0">
                <a:solidFill>
                  <a:schemeClr val="tx1"/>
                </a:solidFill>
                <a:effectLst/>
                <a:latin typeface="+mn-lt"/>
                <a:ea typeface="+mn-ea"/>
                <a:cs typeface="+mn-cs"/>
              </a:rPr>
              <a:t>- Children need to take risks to learn </a:t>
            </a:r>
            <a:r>
              <a:rPr lang="en-GB" sz="1200" b="1" i="1" u="none" strike="noStrike" kern="1200" dirty="0">
                <a:solidFill>
                  <a:schemeClr val="tx1"/>
                </a:solidFill>
                <a:effectLst/>
                <a:latin typeface="+mn-lt"/>
                <a:ea typeface="+mn-ea"/>
                <a:cs typeface="+mn-cs"/>
              </a:rPr>
              <a:t>E.G- if Timmy climbs to the top of the climbing frame and falls off, he knows not to do it again just in case he falls or not climb to the top. </a:t>
            </a:r>
            <a:r>
              <a:rPr lang="en-GB" sz="1200" b="0" i="0" u="none" strike="noStrike" kern="1200" dirty="0">
                <a:solidFill>
                  <a:schemeClr val="tx1"/>
                </a:solidFill>
                <a:effectLst/>
                <a:latin typeface="+mn-lt"/>
                <a:ea typeface="+mn-ea"/>
                <a:cs typeface="+mn-cs"/>
              </a:rPr>
              <a:t> </a:t>
            </a:r>
          </a:p>
          <a:p>
            <a:pPr rtl="0" fontAlgn="base"/>
            <a:r>
              <a:rPr lang="en-GB" sz="1200" b="0" i="0" u="none" strike="noStrike" kern="1200" dirty="0">
                <a:solidFill>
                  <a:schemeClr val="tx1"/>
                </a:solidFill>
                <a:effectLst/>
                <a:latin typeface="+mn-lt"/>
                <a:ea typeface="+mn-ea"/>
                <a:cs typeface="+mn-cs"/>
              </a:rPr>
              <a:t>- However, it is important that we don’t put the children in danger, but a few bumps, bruises &amp; cuts are all apart of learning.  </a:t>
            </a:r>
          </a:p>
          <a:p>
            <a:pPr rtl="0" fontAlgn="base"/>
            <a:r>
              <a:rPr lang="en-GB" sz="1200" b="0" i="0" u="none" strike="noStrike" kern="1200" dirty="0">
                <a:solidFill>
                  <a:schemeClr val="tx1"/>
                </a:solidFill>
                <a:effectLst/>
                <a:latin typeface="+mn-lt"/>
                <a:ea typeface="+mn-ea"/>
                <a:cs typeface="+mn-cs"/>
              </a:rPr>
              <a:t>- Allow children to take risks, enable them to take them not prevent them.  </a:t>
            </a:r>
          </a:p>
          <a:p>
            <a:pPr rtl="0" fontAlgn="base"/>
            <a:r>
              <a:rPr lang="en-GB" sz="1200" b="0" i="0" u="none" strike="noStrike" kern="1200" dirty="0">
                <a:solidFill>
                  <a:schemeClr val="tx1"/>
                </a:solidFill>
                <a:effectLst/>
                <a:latin typeface="+mn-lt"/>
                <a:ea typeface="+mn-ea"/>
                <a:cs typeface="+mn-cs"/>
              </a:rPr>
              <a:t>- Allows children to build confidence- use positive language, don’t use words such as ‘don’t do this’ ‘that’s too high’. The children can sense the fear from you &amp; will develop anxiety around this.  </a:t>
            </a:r>
          </a:p>
          <a:p>
            <a:pPr rtl="0" fontAlgn="base"/>
            <a:r>
              <a:rPr lang="en-GB" sz="1200" b="0" i="0" u="none" strike="noStrike" kern="1200" dirty="0">
                <a:solidFill>
                  <a:schemeClr val="tx1"/>
                </a:solidFill>
                <a:effectLst/>
                <a:latin typeface="+mn-lt"/>
                <a:ea typeface="+mn-ea"/>
                <a:cs typeface="+mn-cs"/>
              </a:rPr>
              <a:t> </a:t>
            </a:r>
          </a:p>
          <a:p>
            <a:pPr rtl="0" fontAlgn="base"/>
            <a:r>
              <a:rPr lang="en-GB" sz="1200" b="1" i="1" u="none" strike="noStrike" kern="1200" dirty="0">
                <a:solidFill>
                  <a:schemeClr val="tx1"/>
                </a:solidFill>
                <a:effectLst/>
                <a:latin typeface="+mn-lt"/>
                <a:ea typeface="+mn-ea"/>
                <a:cs typeface="+mn-cs"/>
              </a:rPr>
              <a:t>Use of imagination</a:t>
            </a:r>
            <a:r>
              <a:rPr lang="en-GB" sz="1200" b="0" i="0" u="none" strike="noStrike" kern="1200" dirty="0">
                <a:solidFill>
                  <a:schemeClr val="tx1"/>
                </a:solidFill>
                <a:effectLst/>
                <a:latin typeface="+mn-lt"/>
                <a:ea typeface="+mn-ea"/>
                <a:cs typeface="+mn-cs"/>
              </a:rPr>
              <a:t> </a:t>
            </a:r>
          </a:p>
          <a:p>
            <a:pPr rtl="0" fontAlgn="base"/>
            <a:r>
              <a:rPr lang="en-GB" sz="1200" b="0" i="0" u="none" strike="noStrike" kern="1200" dirty="0">
                <a:solidFill>
                  <a:schemeClr val="tx1"/>
                </a:solidFill>
                <a:effectLst/>
                <a:latin typeface="+mn-lt"/>
                <a:ea typeface="+mn-ea"/>
                <a:cs typeface="+mn-cs"/>
              </a:rPr>
              <a:t>- Children use what they’ve already seen in the world when they are playing and using their imagination.  </a:t>
            </a:r>
          </a:p>
          <a:p>
            <a:pPr rtl="0" fontAlgn="base"/>
            <a:r>
              <a:rPr lang="en-GB" sz="1200" b="0" i="0" u="none" strike="noStrike" kern="1200" dirty="0">
                <a:solidFill>
                  <a:schemeClr val="tx1"/>
                </a:solidFill>
                <a:effectLst/>
                <a:latin typeface="+mn-lt"/>
                <a:ea typeface="+mn-ea"/>
                <a:cs typeface="+mn-cs"/>
              </a:rPr>
              <a:t>- A good example of this is using a mud kitchen outside, the children use resources such as mud, bark, leaves and cooking utensils to pretend that they are cooking in a kitchen.  </a:t>
            </a:r>
          </a:p>
          <a:p>
            <a:pPr rtl="0" fontAlgn="base"/>
            <a:r>
              <a:rPr lang="en-GB" sz="1200" b="0" i="0" u="none" strike="noStrike" kern="1200" dirty="0">
                <a:solidFill>
                  <a:schemeClr val="tx1"/>
                </a:solidFill>
                <a:effectLst/>
                <a:latin typeface="+mn-lt"/>
                <a:ea typeface="+mn-ea"/>
                <a:cs typeface="+mn-cs"/>
              </a:rPr>
              <a:t>- They also get to feel the different textures of the mud, leaves &amp; bark which also developing their sensory &amp; fine motor skills.  </a:t>
            </a:r>
          </a:p>
          <a:p>
            <a:pPr rtl="0" fontAlgn="base"/>
            <a:endParaRPr lang="en-GB" sz="1200" b="0" i="0" u="none" strike="noStrike" kern="1200" dirty="0">
              <a:solidFill>
                <a:schemeClr val="tx1"/>
              </a:solidFill>
              <a:effectLst/>
              <a:latin typeface="+mn-lt"/>
              <a:ea typeface="+mn-ea"/>
              <a:cs typeface="+mn-cs"/>
            </a:endParaRPr>
          </a:p>
          <a:p>
            <a:pPr rtl="0" fontAlgn="base"/>
            <a:r>
              <a:rPr lang="en-GB" sz="1200" b="1" i="1" u="none" strike="noStrike" kern="1200" dirty="0">
                <a:solidFill>
                  <a:schemeClr val="tx1"/>
                </a:solidFill>
                <a:effectLst/>
                <a:latin typeface="+mn-lt"/>
                <a:ea typeface="+mn-ea"/>
                <a:cs typeface="+mn-cs"/>
              </a:rPr>
              <a:t>Understand and appreciate wildlife &amp; world around them </a:t>
            </a:r>
            <a:r>
              <a:rPr lang="en-GB" sz="1200" b="0" i="0" u="none" strike="noStrike" kern="1200" dirty="0">
                <a:solidFill>
                  <a:schemeClr val="tx1"/>
                </a:solidFill>
                <a:effectLst/>
                <a:latin typeface="+mn-lt"/>
                <a:ea typeface="+mn-ea"/>
                <a:cs typeface="+mn-cs"/>
              </a:rPr>
              <a:t> </a:t>
            </a:r>
          </a:p>
          <a:p>
            <a:pPr rtl="0" fontAlgn="base"/>
            <a:r>
              <a:rPr lang="en-GB" sz="1200" b="0" i="0" u="none" strike="noStrike" kern="1200" dirty="0">
                <a:solidFill>
                  <a:schemeClr val="tx1"/>
                </a:solidFill>
                <a:effectLst/>
                <a:latin typeface="+mn-lt"/>
                <a:ea typeface="+mn-ea"/>
                <a:cs typeface="+mn-cs"/>
              </a:rPr>
              <a:t>- Tying in with the mud kitchen children get to learn about what resources are outside that they can play with and learn about the wildlife and nature.  </a:t>
            </a:r>
          </a:p>
          <a:p>
            <a:pPr rtl="0" fontAlgn="base"/>
            <a:r>
              <a:rPr lang="en-GB" sz="1200" b="0" i="0" u="none" strike="noStrike" kern="1200" dirty="0">
                <a:solidFill>
                  <a:schemeClr val="tx1"/>
                </a:solidFill>
                <a:effectLst/>
                <a:latin typeface="+mn-lt"/>
                <a:ea typeface="+mn-ea"/>
                <a:cs typeface="+mn-cs"/>
              </a:rPr>
              <a:t>- Outdoor learning helps children to feel like they’re connected with nature  </a:t>
            </a:r>
          </a:p>
          <a:p>
            <a:pPr rtl="0" fontAlgn="base"/>
            <a:r>
              <a:rPr lang="en-GB" sz="1200" b="0" i="0" u="none" strike="noStrike" kern="1200" dirty="0">
                <a:solidFill>
                  <a:schemeClr val="tx1"/>
                </a:solidFill>
                <a:effectLst/>
                <a:latin typeface="+mn-lt"/>
                <a:ea typeface="+mn-ea"/>
                <a:cs typeface="+mn-cs"/>
              </a:rPr>
              <a:t>- There are lots of simple activities that can be done to make children feel like they’re connected to the outdoors.</a:t>
            </a:r>
          </a:p>
          <a:p>
            <a:pPr rtl="0" fontAlgn="base"/>
            <a:r>
              <a:rPr lang="en-GB" sz="1200" b="0" i="0" u="none" strike="noStrike" kern="1200" dirty="0">
                <a:solidFill>
                  <a:schemeClr val="tx1"/>
                </a:solidFill>
                <a:effectLst/>
                <a:latin typeface="+mn-lt"/>
                <a:ea typeface="+mn-ea"/>
                <a:cs typeface="+mn-cs"/>
              </a:rPr>
              <a:t>-These include, a walk in the park or forest, collecting shells &amp; rock pool searching down the beach or looking for bugs in the garden.  </a:t>
            </a:r>
          </a:p>
          <a:p>
            <a:pPr rtl="0" fontAlgn="base"/>
            <a:r>
              <a:rPr lang="en-GB" sz="1200" b="0" i="0" u="none" strike="noStrike" kern="1200" dirty="0">
                <a:solidFill>
                  <a:schemeClr val="tx1"/>
                </a:solidFill>
                <a:effectLst/>
                <a:latin typeface="+mn-lt"/>
                <a:ea typeface="+mn-ea"/>
                <a:cs typeface="+mn-cs"/>
              </a:rPr>
              <a:t>- By allowing children to be outside with nature it helps them to build confidence by being outside.  </a:t>
            </a:r>
          </a:p>
          <a:p>
            <a:pPr rtl="0" fontAlgn="base"/>
            <a:r>
              <a:rPr lang="en-GB" sz="1200" b="0" i="0" u="none" strike="noStrike" kern="1200" dirty="0">
                <a:solidFill>
                  <a:schemeClr val="tx1"/>
                </a:solidFill>
                <a:effectLst/>
                <a:latin typeface="+mn-lt"/>
                <a:ea typeface="+mn-ea"/>
                <a:cs typeface="+mn-cs"/>
              </a:rPr>
              <a:t>- Could even start to teach them about road safety for when they’re older.  </a:t>
            </a:r>
          </a:p>
          <a:p>
            <a:pPr rtl="0" fontAlgn="base"/>
            <a:r>
              <a:rPr lang="en-GB" sz="1200" b="0" i="0" u="none" strike="noStrike" kern="1200" dirty="0">
                <a:solidFill>
                  <a:schemeClr val="tx1"/>
                </a:solidFill>
                <a:effectLst/>
                <a:latin typeface="+mn-lt"/>
                <a:ea typeface="+mn-ea"/>
                <a:cs typeface="+mn-cs"/>
              </a:rPr>
              <a:t> </a:t>
            </a:r>
          </a:p>
          <a:p>
            <a:pPr rtl="0" fontAlgn="base"/>
            <a:r>
              <a:rPr lang="en-GB" sz="1200" b="1" i="1" u="none" strike="noStrike" kern="1200" dirty="0">
                <a:solidFill>
                  <a:schemeClr val="tx1"/>
                </a:solidFill>
                <a:effectLst/>
                <a:latin typeface="+mn-lt"/>
                <a:ea typeface="+mn-ea"/>
                <a:cs typeface="+mn-cs"/>
              </a:rPr>
              <a:t>Builds friendships </a:t>
            </a:r>
            <a:r>
              <a:rPr lang="en-GB" sz="1200" b="0" i="0" u="none" strike="noStrike" kern="1200" dirty="0">
                <a:solidFill>
                  <a:schemeClr val="tx1"/>
                </a:solidFill>
                <a:effectLst/>
                <a:latin typeface="+mn-lt"/>
                <a:ea typeface="+mn-ea"/>
                <a:cs typeface="+mn-cs"/>
              </a:rPr>
              <a:t> </a:t>
            </a:r>
          </a:p>
          <a:p>
            <a:pPr rtl="0" fontAlgn="base"/>
            <a:r>
              <a:rPr lang="en-GB" sz="1200" b="0" i="0" u="none" strike="noStrike" kern="1200" dirty="0">
                <a:solidFill>
                  <a:schemeClr val="tx1"/>
                </a:solidFill>
                <a:effectLst/>
                <a:latin typeface="+mn-lt"/>
                <a:ea typeface="+mn-ea"/>
                <a:cs typeface="+mn-cs"/>
              </a:rPr>
              <a:t>- Outdoor learning helps children to build friendships, this is because children make up their own games, especially while they are playing outside. E.G, playing tag, hide &amp; seek or mummies &amp; daddies.  </a:t>
            </a:r>
          </a:p>
          <a:p>
            <a:pPr rtl="0" fontAlgn="base"/>
            <a:r>
              <a:rPr lang="en-GB" sz="1200" b="0" i="0" u="none" strike="noStrike" kern="1200" dirty="0">
                <a:solidFill>
                  <a:schemeClr val="tx1"/>
                </a:solidFill>
                <a:effectLst/>
                <a:latin typeface="+mn-lt"/>
                <a:ea typeface="+mn-ea"/>
                <a:cs typeface="+mn-cs"/>
              </a:rPr>
              <a:t>- Children are always building new friendships, so by taking them outside they get to play with everyone &amp; maybe with children who maybe they wouldn’t usually play with.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By Phoebe Evans (2005329) </a:t>
            </a:r>
          </a:p>
          <a:p>
            <a:endParaRPr lang="en-US" dirty="0"/>
          </a:p>
        </p:txBody>
      </p:sp>
      <p:sp>
        <p:nvSpPr>
          <p:cNvPr id="4" name="Slide Number Placeholder 3"/>
          <p:cNvSpPr>
            <a:spLocks noGrp="1"/>
          </p:cNvSpPr>
          <p:nvPr>
            <p:ph type="sldNum" sz="quarter" idx="5"/>
          </p:nvPr>
        </p:nvSpPr>
        <p:spPr/>
        <p:txBody>
          <a:bodyPr/>
          <a:lstStyle/>
          <a:p>
            <a:fld id="{AEC6985B-F232-334C-89AD-8E10F8D86FB3}" type="slidenum">
              <a:rPr lang="en-US" smtClean="0"/>
              <a:t>3</a:t>
            </a:fld>
            <a:endParaRPr lang="en-US"/>
          </a:p>
        </p:txBody>
      </p:sp>
    </p:spTree>
    <p:extLst>
      <p:ext uri="{BB962C8B-B14F-4D97-AF65-F5344CB8AC3E}">
        <p14:creationId xmlns:p14="http://schemas.microsoft.com/office/powerpoint/2010/main" val="15599471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US" sz="1200" b="0" i="0" u="none" strike="noStrike" kern="1200" dirty="0">
                <a:solidFill>
                  <a:schemeClr val="tx1"/>
                </a:solidFill>
                <a:effectLst/>
                <a:latin typeface="+mn-lt"/>
                <a:ea typeface="+mn-ea"/>
                <a:cs typeface="+mn-cs"/>
              </a:rPr>
              <a:t>There are lots of activities that can be done outside that will help children to develop their gross motor skills. Some of these include:  </a:t>
            </a:r>
          </a:p>
          <a:p>
            <a:pPr rtl="0" fontAlgn="base"/>
            <a:r>
              <a:rPr lang="en-US" sz="1200" b="0" i="0" u="none" strike="noStrike" kern="1200" dirty="0">
                <a:solidFill>
                  <a:schemeClr val="tx1"/>
                </a:solidFill>
                <a:effectLst/>
                <a:latin typeface="+mn-lt"/>
                <a:ea typeface="+mn-ea"/>
                <a:cs typeface="+mn-cs"/>
              </a:rPr>
              <a:t>- Going on a muddy walk and looking for bugs </a:t>
            </a:r>
          </a:p>
          <a:p>
            <a:pPr rtl="0" fontAlgn="base"/>
            <a:r>
              <a:rPr lang="en-US" sz="1200" b="0" i="0" u="none" strike="noStrike" kern="1200" dirty="0">
                <a:solidFill>
                  <a:schemeClr val="tx1"/>
                </a:solidFill>
                <a:effectLst/>
                <a:latin typeface="+mn-lt"/>
                <a:ea typeface="+mn-ea"/>
                <a:cs typeface="+mn-cs"/>
              </a:rPr>
              <a:t>- Climbing a climbing frame  </a:t>
            </a:r>
          </a:p>
          <a:p>
            <a:pPr rtl="0" fontAlgn="base"/>
            <a:r>
              <a:rPr lang="en-US" sz="1200" b="0" i="0" u="none" strike="noStrike" kern="1200" dirty="0">
                <a:solidFill>
                  <a:schemeClr val="tx1"/>
                </a:solidFill>
                <a:effectLst/>
                <a:latin typeface="+mn-lt"/>
                <a:ea typeface="+mn-ea"/>
                <a:cs typeface="+mn-cs"/>
              </a:rPr>
              <a:t>- Painting or coloring with chalk  </a:t>
            </a:r>
          </a:p>
          <a:p>
            <a:pPr rtl="0" fontAlgn="base"/>
            <a:r>
              <a:rPr lang="en-US" sz="1200" b="0" i="0" u="none" strike="noStrike" kern="1200" dirty="0">
                <a:solidFill>
                  <a:schemeClr val="tx1"/>
                </a:solidFill>
                <a:effectLst/>
                <a:latin typeface="+mn-lt"/>
                <a:ea typeface="+mn-ea"/>
                <a:cs typeface="+mn-cs"/>
              </a:rPr>
              <a:t>- ‘open-ended’ toys- these include skipping ropes, hula hoops or ribbons. These toys all require continuous movements and encouraging the child to use bigger movements. Which improves gross motor skills.  </a:t>
            </a:r>
          </a:p>
          <a:p>
            <a:pPr rtl="0" fontAlgn="base"/>
            <a:r>
              <a:rPr lang="en-US" sz="1200" b="0" i="0" u="none" strike="noStrike" kern="1200" dirty="0">
                <a:solidFill>
                  <a:schemeClr val="tx1"/>
                </a:solidFill>
                <a:effectLst/>
                <a:latin typeface="+mn-lt"/>
                <a:ea typeface="+mn-ea"/>
                <a:cs typeface="+mn-cs"/>
              </a:rPr>
              <a:t>- Running around  </a:t>
            </a:r>
          </a:p>
          <a:p>
            <a:pPr rtl="0" fontAlgn="base"/>
            <a:r>
              <a:rPr lang="en-US" sz="1200" b="0" i="0" u="none" strike="noStrike" kern="1200" dirty="0">
                <a:solidFill>
                  <a:schemeClr val="tx1"/>
                </a:solidFill>
                <a:effectLst/>
                <a:latin typeface="+mn-lt"/>
                <a:ea typeface="+mn-ea"/>
                <a:cs typeface="+mn-cs"/>
              </a:rPr>
              <a:t>- Kicking a ball </a:t>
            </a:r>
          </a:p>
          <a:p>
            <a:pPr rtl="0" fontAlgn="base"/>
            <a:r>
              <a:rPr lang="en-US" sz="1200" b="0" i="0" u="none" strike="noStrike" kern="1200" dirty="0">
                <a:solidFill>
                  <a:schemeClr val="tx1"/>
                </a:solidFill>
                <a:effectLst/>
                <a:latin typeface="+mn-lt"/>
                <a:ea typeface="+mn-ea"/>
                <a:cs typeface="+mn-cs"/>
              </a:rPr>
              <a:t>- Hopscotch  </a:t>
            </a:r>
          </a:p>
          <a:p>
            <a:endParaRPr lang="en-US" dirty="0"/>
          </a:p>
          <a:p>
            <a:r>
              <a:rPr lang="en-US" dirty="0"/>
              <a:t>By Phoebe Evans (2005329)</a:t>
            </a:r>
          </a:p>
        </p:txBody>
      </p:sp>
      <p:sp>
        <p:nvSpPr>
          <p:cNvPr id="4" name="Slide Number Placeholder 3"/>
          <p:cNvSpPr>
            <a:spLocks noGrp="1"/>
          </p:cNvSpPr>
          <p:nvPr>
            <p:ph type="sldNum" sz="quarter" idx="5"/>
          </p:nvPr>
        </p:nvSpPr>
        <p:spPr/>
        <p:txBody>
          <a:bodyPr/>
          <a:lstStyle/>
          <a:p>
            <a:fld id="{AEC6985B-F232-334C-89AD-8E10F8D86FB3}" type="slidenum">
              <a:rPr lang="en-US" smtClean="0"/>
              <a:t>4</a:t>
            </a:fld>
            <a:endParaRPr lang="en-US"/>
          </a:p>
        </p:txBody>
      </p:sp>
    </p:spTree>
    <p:extLst>
      <p:ext uri="{BB962C8B-B14F-4D97-AF65-F5344CB8AC3E}">
        <p14:creationId xmlns:p14="http://schemas.microsoft.com/office/powerpoint/2010/main" val="11215104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GB" sz="1200" b="0" i="0" u="none" strike="noStrike" kern="1200" dirty="0">
                <a:solidFill>
                  <a:schemeClr val="tx1"/>
                </a:solidFill>
                <a:effectLst/>
                <a:latin typeface="+mn-lt"/>
                <a:ea typeface="+mn-ea"/>
                <a:cs typeface="+mn-cs"/>
              </a:rPr>
              <a:t>- Gross motor skills- movements using the bigger bones &amp; muscles such as the arms &amp; legs </a:t>
            </a:r>
          </a:p>
          <a:p>
            <a:pPr rtl="0" fontAlgn="base"/>
            <a:r>
              <a:rPr lang="en-GB" sz="1200" b="0" i="0" u="none" strike="noStrike" kern="1200" dirty="0">
                <a:solidFill>
                  <a:schemeClr val="tx1"/>
                </a:solidFill>
                <a:effectLst/>
                <a:latin typeface="+mn-lt"/>
                <a:ea typeface="+mn-ea"/>
                <a:cs typeface="+mn-cs"/>
              </a:rPr>
              <a:t>- They’re important because they allow the child to grow and develop  </a:t>
            </a:r>
          </a:p>
          <a:p>
            <a:pPr rtl="0" fontAlgn="base"/>
            <a:r>
              <a:rPr lang="en-GB" sz="1200" b="0" i="0" u="none" strike="noStrike" kern="1200" dirty="0">
                <a:solidFill>
                  <a:schemeClr val="tx1"/>
                </a:solidFill>
                <a:effectLst/>
                <a:latin typeface="+mn-lt"/>
                <a:ea typeface="+mn-ea"/>
                <a:cs typeface="+mn-cs"/>
              </a:rPr>
              <a:t>- Outdoor learning especially helps as the child can run around outside and do all these different activities using their arms &amp; legs.  </a:t>
            </a:r>
          </a:p>
          <a:p>
            <a:pPr rtl="0" fontAlgn="base"/>
            <a:endParaRPr lang="en-GB" sz="1200" b="0" i="0" u="none" strike="noStrike" kern="1200" dirty="0">
              <a:solidFill>
                <a:schemeClr val="tx1"/>
              </a:solidFill>
              <a:effectLst/>
              <a:latin typeface="+mn-lt"/>
              <a:ea typeface="+mn-ea"/>
              <a:cs typeface="+mn-cs"/>
            </a:endParaRPr>
          </a:p>
          <a:p>
            <a:pPr rtl="0" fontAlgn="base"/>
            <a:r>
              <a:rPr lang="en-GB" sz="1200" b="0" i="0" u="none" strike="noStrike" kern="1200" dirty="0">
                <a:solidFill>
                  <a:schemeClr val="tx1"/>
                </a:solidFill>
                <a:effectLst/>
                <a:latin typeface="+mn-lt"/>
                <a:ea typeface="+mn-ea"/>
                <a:cs typeface="+mn-cs"/>
              </a:rPr>
              <a:t>By Phoebe Evans (2005329)</a:t>
            </a:r>
          </a:p>
          <a:p>
            <a:endParaRPr lang="en-US" dirty="0"/>
          </a:p>
        </p:txBody>
      </p:sp>
      <p:sp>
        <p:nvSpPr>
          <p:cNvPr id="4" name="Slide Number Placeholder 3"/>
          <p:cNvSpPr>
            <a:spLocks noGrp="1"/>
          </p:cNvSpPr>
          <p:nvPr>
            <p:ph type="sldNum" sz="quarter" idx="5"/>
          </p:nvPr>
        </p:nvSpPr>
        <p:spPr/>
        <p:txBody>
          <a:bodyPr/>
          <a:lstStyle/>
          <a:p>
            <a:fld id="{AEC6985B-F232-334C-89AD-8E10F8D86FB3}" type="slidenum">
              <a:rPr lang="en-US" smtClean="0"/>
              <a:t>5</a:t>
            </a:fld>
            <a:endParaRPr lang="en-US"/>
          </a:p>
        </p:txBody>
      </p:sp>
    </p:spTree>
    <p:extLst>
      <p:ext uri="{BB962C8B-B14F-4D97-AF65-F5344CB8AC3E}">
        <p14:creationId xmlns:p14="http://schemas.microsoft.com/office/powerpoint/2010/main" val="9132155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GB" sz="1200" b="0" i="0" u="none" strike="noStrike" kern="1200" dirty="0">
                <a:solidFill>
                  <a:schemeClr val="tx1"/>
                </a:solidFill>
                <a:effectLst/>
                <a:latin typeface="+mn-lt"/>
                <a:ea typeface="+mn-ea"/>
                <a:cs typeface="+mn-cs"/>
              </a:rPr>
              <a:t>- Fine motor skills are just as important as GMS </a:t>
            </a:r>
          </a:p>
          <a:p>
            <a:pPr rtl="0" fontAlgn="base"/>
            <a:r>
              <a:rPr lang="en-GB" sz="1200" b="0" i="0" u="none" strike="noStrike" kern="1200" dirty="0">
                <a:solidFill>
                  <a:schemeClr val="tx1"/>
                </a:solidFill>
                <a:effectLst/>
                <a:latin typeface="+mn-lt"/>
                <a:ea typeface="+mn-ea"/>
                <a:cs typeface="+mn-cs"/>
              </a:rPr>
              <a:t>- Lots of activities that can be done to help develop these skills:  </a:t>
            </a:r>
          </a:p>
          <a:p>
            <a:pPr rtl="0" fontAlgn="base"/>
            <a:r>
              <a:rPr lang="en-GB" sz="1200" b="0" i="0" u="none" strike="noStrike" kern="1200" dirty="0">
                <a:solidFill>
                  <a:schemeClr val="tx1"/>
                </a:solidFill>
                <a:effectLst/>
                <a:latin typeface="+mn-lt"/>
                <a:ea typeface="+mn-ea"/>
                <a:cs typeface="+mn-cs"/>
              </a:rPr>
              <a:t>- Water play- pouring water into different cups, using water toys </a:t>
            </a:r>
          </a:p>
          <a:p>
            <a:pPr rtl="0" fontAlgn="base"/>
            <a:r>
              <a:rPr lang="en-GB" sz="1200" b="0" i="0" u="none" strike="noStrike" kern="1200" dirty="0">
                <a:solidFill>
                  <a:schemeClr val="tx1"/>
                </a:solidFill>
                <a:effectLst/>
                <a:latin typeface="+mn-lt"/>
                <a:ea typeface="+mn-ea"/>
                <a:cs typeface="+mn-cs"/>
              </a:rPr>
              <a:t>- Making mud pies- using different utensils  </a:t>
            </a:r>
          </a:p>
          <a:p>
            <a:pPr rtl="0" fontAlgn="base"/>
            <a:r>
              <a:rPr lang="en-GB" sz="1200" b="0" i="0" u="none" strike="noStrike" kern="1200" dirty="0">
                <a:solidFill>
                  <a:schemeClr val="tx1"/>
                </a:solidFill>
                <a:effectLst/>
                <a:latin typeface="+mn-lt"/>
                <a:ea typeface="+mn-ea"/>
                <a:cs typeface="+mn-cs"/>
              </a:rPr>
              <a:t>- Writing with chalk- teaches them how to properly hold a pen &amp; practice pincer grasp </a:t>
            </a:r>
          </a:p>
          <a:p>
            <a:endParaRPr lang="en-US" dirty="0"/>
          </a:p>
          <a:p>
            <a:r>
              <a:rPr lang="en-US" dirty="0"/>
              <a:t>By Phoebe Evans (2005329) </a:t>
            </a:r>
          </a:p>
        </p:txBody>
      </p:sp>
      <p:sp>
        <p:nvSpPr>
          <p:cNvPr id="4" name="Slide Number Placeholder 3"/>
          <p:cNvSpPr>
            <a:spLocks noGrp="1"/>
          </p:cNvSpPr>
          <p:nvPr>
            <p:ph type="sldNum" sz="quarter" idx="5"/>
          </p:nvPr>
        </p:nvSpPr>
        <p:spPr/>
        <p:txBody>
          <a:bodyPr/>
          <a:lstStyle/>
          <a:p>
            <a:fld id="{AEC6985B-F232-334C-89AD-8E10F8D86FB3}" type="slidenum">
              <a:rPr lang="en-US" smtClean="0"/>
              <a:t>6</a:t>
            </a:fld>
            <a:endParaRPr lang="en-US"/>
          </a:p>
        </p:txBody>
      </p:sp>
    </p:spTree>
    <p:extLst>
      <p:ext uri="{BB962C8B-B14F-4D97-AF65-F5344CB8AC3E}">
        <p14:creationId xmlns:p14="http://schemas.microsoft.com/office/powerpoint/2010/main" val="17062448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GB" sz="1200" b="0" i="0" u="none" strike="noStrike" kern="1200" dirty="0">
                <a:solidFill>
                  <a:schemeClr val="tx1"/>
                </a:solidFill>
                <a:effectLst/>
                <a:latin typeface="+mn-lt"/>
                <a:ea typeface="+mn-ea"/>
                <a:cs typeface="+mn-cs"/>
              </a:rPr>
              <a:t>- They’re movements using the smaller bones &amp; muscles in the hands &amp; feet  </a:t>
            </a:r>
          </a:p>
          <a:p>
            <a:pPr rtl="0" fontAlgn="base"/>
            <a:r>
              <a:rPr lang="en-GB" sz="1200" b="0" i="0" u="none" strike="noStrike" kern="1200" dirty="0">
                <a:solidFill>
                  <a:schemeClr val="tx1"/>
                </a:solidFill>
                <a:effectLst/>
                <a:latin typeface="+mn-lt"/>
                <a:ea typeface="+mn-ea"/>
                <a:cs typeface="+mn-cs"/>
              </a:rPr>
              <a:t>- It’s important we help children to develop their fine motor skills to prepare them for every day tasks.  </a:t>
            </a:r>
          </a:p>
          <a:p>
            <a:pPr rtl="0" fontAlgn="base"/>
            <a:r>
              <a:rPr lang="en-GB" sz="1200" b="0" i="0" u="none" strike="noStrike" kern="1200" dirty="0">
                <a:solidFill>
                  <a:schemeClr val="tx1"/>
                </a:solidFill>
                <a:effectLst/>
                <a:latin typeface="+mn-lt"/>
                <a:ea typeface="+mn-ea"/>
                <a:cs typeface="+mn-cs"/>
              </a:rPr>
              <a:t>- They’re important because they allow children to do tasks for themselves. E.G- feed themselves, grasping toys, writing, drawing, zipping up zippers &amp; doing up buttons.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By Phoebe Evans (2005329) </a:t>
            </a:r>
          </a:p>
          <a:p>
            <a:endParaRPr lang="en-US" dirty="0"/>
          </a:p>
          <a:p>
            <a:endParaRPr lang="en-US" noProof="0" dirty="0"/>
          </a:p>
        </p:txBody>
      </p:sp>
      <p:sp>
        <p:nvSpPr>
          <p:cNvPr id="4" name="Slide Number Placeholder 3"/>
          <p:cNvSpPr>
            <a:spLocks noGrp="1"/>
          </p:cNvSpPr>
          <p:nvPr>
            <p:ph type="sldNum" sz="quarter" idx="5"/>
          </p:nvPr>
        </p:nvSpPr>
        <p:spPr/>
        <p:txBody>
          <a:bodyPr/>
          <a:lstStyle/>
          <a:p>
            <a:fld id="{AEC6985B-F232-334C-89AD-8E10F8D86FB3}" type="slidenum">
              <a:rPr lang="en-US" smtClean="0"/>
              <a:t>7</a:t>
            </a:fld>
            <a:endParaRPr lang="en-US"/>
          </a:p>
        </p:txBody>
      </p:sp>
    </p:spTree>
    <p:extLst>
      <p:ext uri="{BB962C8B-B14F-4D97-AF65-F5344CB8AC3E}">
        <p14:creationId xmlns:p14="http://schemas.microsoft.com/office/powerpoint/2010/main" val="32779293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GB" sz="1200" b="0" i="0" u="none" strike="noStrike" kern="1200" dirty="0">
                <a:solidFill>
                  <a:schemeClr val="tx1"/>
                </a:solidFill>
                <a:effectLst/>
                <a:latin typeface="+mn-lt"/>
                <a:ea typeface="+mn-ea"/>
                <a:cs typeface="+mn-cs"/>
              </a:rPr>
              <a:t>- St </a:t>
            </a:r>
            <a:r>
              <a:rPr lang="en-GB" sz="1200" b="0" i="0" u="none" strike="noStrike" kern="1200" dirty="0" err="1">
                <a:solidFill>
                  <a:schemeClr val="tx1"/>
                </a:solidFill>
                <a:effectLst/>
                <a:latin typeface="+mn-lt"/>
                <a:ea typeface="+mn-ea"/>
                <a:cs typeface="+mn-cs"/>
              </a:rPr>
              <a:t>Fagans</a:t>
            </a:r>
            <a:r>
              <a:rPr lang="en-GB" sz="1200" b="0" i="0" u="none" strike="noStrike" kern="1200" dirty="0">
                <a:solidFill>
                  <a:schemeClr val="tx1"/>
                </a:solidFill>
                <a:effectLst/>
                <a:latin typeface="+mn-lt"/>
                <a:ea typeface="+mn-ea"/>
                <a:cs typeface="+mn-cs"/>
              </a:rPr>
              <a:t> is the first open air museum and it is named Wales’ most popular heritage attraction for visitors.  </a:t>
            </a:r>
          </a:p>
          <a:p>
            <a:pPr rtl="0" fontAlgn="base"/>
            <a:r>
              <a:rPr lang="en-GB" sz="1200" b="0" i="0" u="none" strike="noStrike" kern="1200" dirty="0">
                <a:solidFill>
                  <a:schemeClr val="tx1"/>
                </a:solidFill>
                <a:effectLst/>
                <a:latin typeface="+mn-lt"/>
                <a:ea typeface="+mn-ea"/>
                <a:cs typeface="+mn-cs"/>
              </a:rPr>
              <a:t>- St </a:t>
            </a:r>
            <a:r>
              <a:rPr lang="en-GB" sz="1200" b="0" i="0" u="none" strike="noStrike" kern="1200" dirty="0" err="1">
                <a:solidFill>
                  <a:schemeClr val="tx1"/>
                </a:solidFill>
                <a:effectLst/>
                <a:latin typeface="+mn-lt"/>
                <a:ea typeface="+mn-ea"/>
                <a:cs typeface="+mn-cs"/>
              </a:rPr>
              <a:t>Fagans</a:t>
            </a:r>
            <a:r>
              <a:rPr lang="en-GB" sz="1200" b="0" i="0" u="none" strike="noStrike" kern="1200" dirty="0">
                <a:solidFill>
                  <a:schemeClr val="tx1"/>
                </a:solidFill>
                <a:effectLst/>
                <a:latin typeface="+mn-lt"/>
                <a:ea typeface="+mn-ea"/>
                <a:cs typeface="+mn-cs"/>
              </a:rPr>
              <a:t> opened on the 1</a:t>
            </a:r>
            <a:r>
              <a:rPr lang="en-GB" sz="1200" b="0" i="0" u="none" strike="noStrike" kern="1200" baseline="30000" dirty="0">
                <a:solidFill>
                  <a:schemeClr val="tx1"/>
                </a:solidFill>
                <a:effectLst/>
                <a:latin typeface="+mn-lt"/>
                <a:ea typeface="+mn-ea"/>
                <a:cs typeface="+mn-cs"/>
              </a:rPr>
              <a:t>st</a:t>
            </a:r>
            <a:r>
              <a:rPr lang="en-GB" sz="1200" b="0" i="0" u="none" strike="noStrike" kern="1200" dirty="0">
                <a:solidFill>
                  <a:schemeClr val="tx1"/>
                </a:solidFill>
                <a:effectLst/>
                <a:latin typeface="+mn-lt"/>
                <a:ea typeface="+mn-ea"/>
                <a:cs typeface="+mn-cs"/>
              </a:rPr>
              <a:t> July 1948 in Cardiff, Wales.  </a:t>
            </a:r>
          </a:p>
          <a:p>
            <a:pPr rtl="0" fontAlgn="base"/>
            <a:r>
              <a:rPr lang="en-GB" sz="1200" b="0" i="0" u="none" strike="noStrike" kern="1200" dirty="0">
                <a:solidFill>
                  <a:schemeClr val="tx1"/>
                </a:solidFill>
                <a:effectLst/>
                <a:latin typeface="+mn-lt"/>
                <a:ea typeface="+mn-ea"/>
                <a:cs typeface="+mn-cs"/>
              </a:rPr>
              <a:t>- St </a:t>
            </a:r>
            <a:r>
              <a:rPr lang="en-GB" sz="1200" b="0" i="0" u="none" strike="noStrike" kern="1200" dirty="0" err="1">
                <a:solidFill>
                  <a:schemeClr val="tx1"/>
                </a:solidFill>
                <a:effectLst/>
                <a:latin typeface="+mn-lt"/>
                <a:ea typeface="+mn-ea"/>
                <a:cs typeface="+mn-cs"/>
              </a:rPr>
              <a:t>Fagans</a:t>
            </a:r>
            <a:r>
              <a:rPr lang="en-GB" sz="1200" b="0" i="0" u="none" strike="noStrike" kern="1200" dirty="0">
                <a:solidFill>
                  <a:schemeClr val="tx1"/>
                </a:solidFill>
                <a:effectLst/>
                <a:latin typeface="+mn-lt"/>
                <a:ea typeface="+mn-ea"/>
                <a:cs typeface="+mn-cs"/>
              </a:rPr>
              <a:t> work closely with schools, they have a learning area on their website dedicated to the key stages &amp; the foundation phase.  </a:t>
            </a:r>
          </a:p>
          <a:p>
            <a:pPr rtl="0" fontAlgn="base"/>
            <a:r>
              <a:rPr lang="en-GB" sz="1200" b="0" i="0" u="none" strike="noStrike" kern="1200" dirty="0">
                <a:solidFill>
                  <a:schemeClr val="tx1"/>
                </a:solidFill>
                <a:effectLst/>
                <a:latin typeface="+mn-lt"/>
                <a:ea typeface="+mn-ea"/>
                <a:cs typeface="+mn-cs"/>
              </a:rPr>
              <a:t>They also have an area on their website where schools can book a virtual tour of </a:t>
            </a:r>
            <a:r>
              <a:rPr lang="en-GB" sz="1200" b="0" i="0" u="none" strike="noStrike" kern="1200" dirty="0" err="1">
                <a:solidFill>
                  <a:schemeClr val="tx1"/>
                </a:solidFill>
                <a:effectLst/>
                <a:latin typeface="+mn-lt"/>
                <a:ea typeface="+mn-ea"/>
                <a:cs typeface="+mn-cs"/>
              </a:rPr>
              <a:t>st</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fagans</a:t>
            </a:r>
            <a:r>
              <a:rPr lang="en-GB" sz="1200" b="0" i="0" u="none" strike="noStrike" kern="1200" dirty="0">
                <a:solidFill>
                  <a:schemeClr val="tx1"/>
                </a:solidFill>
                <a:effectLst/>
                <a:latin typeface="+mn-lt"/>
                <a:ea typeface="+mn-ea"/>
                <a:cs typeface="+mn-cs"/>
              </a:rPr>
              <a:t>.  </a:t>
            </a:r>
          </a:p>
          <a:p>
            <a:pPr rtl="0" fontAlgn="base"/>
            <a:r>
              <a:rPr lang="en-GB" sz="1200" b="0" i="0" u="none" strike="noStrike" kern="1200" dirty="0">
                <a:solidFill>
                  <a:schemeClr val="tx1"/>
                </a:solidFill>
                <a:effectLst/>
                <a:latin typeface="+mn-lt"/>
                <a:ea typeface="+mn-ea"/>
                <a:cs typeface="+mn-cs"/>
              </a:rPr>
              <a:t>It is a very educational place, full of history and makes learning easy and appropriate for all ages.  </a:t>
            </a:r>
          </a:p>
          <a:p>
            <a:pPr rtl="0" fontAlgn="base"/>
            <a:endParaRPr lang="en-GB" sz="1200" b="0" i="0" u="none" strike="noStrike" kern="1200" dirty="0">
              <a:solidFill>
                <a:schemeClr val="tx1"/>
              </a:solidFill>
              <a:effectLst/>
              <a:latin typeface="+mn-lt"/>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lang="en-US" dirty="0"/>
              <a:t>By Phoebe Evans (2005329) </a:t>
            </a:r>
          </a:p>
          <a:p>
            <a:pPr rtl="0" fontAlgn="base"/>
            <a:endParaRPr lang="en-GB" sz="1200" b="0" i="0" u="none" strike="noStrike"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AEC6985B-F232-334C-89AD-8E10F8D86FB3}" type="slidenum">
              <a:rPr lang="en-US" smtClean="0"/>
              <a:t>8</a:t>
            </a:fld>
            <a:endParaRPr lang="en-US"/>
          </a:p>
        </p:txBody>
      </p:sp>
    </p:spTree>
    <p:extLst>
      <p:ext uri="{BB962C8B-B14F-4D97-AF65-F5344CB8AC3E}">
        <p14:creationId xmlns:p14="http://schemas.microsoft.com/office/powerpoint/2010/main" val="40244775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GB" sz="1200" b="0" i="0" u="none" strike="noStrike" kern="1200" dirty="0">
                <a:solidFill>
                  <a:schemeClr val="tx1"/>
                </a:solidFill>
                <a:effectLst/>
                <a:latin typeface="+mn-lt"/>
                <a:ea typeface="+mn-ea"/>
                <a:cs typeface="+mn-cs"/>
              </a:rPr>
              <a:t>- There are lots of different attractions &amp; houses to look at while at St </a:t>
            </a:r>
            <a:r>
              <a:rPr lang="en-GB" sz="1200" b="0" i="0" u="none" strike="noStrike" kern="1200" dirty="0" err="1">
                <a:solidFill>
                  <a:schemeClr val="tx1"/>
                </a:solidFill>
                <a:effectLst/>
                <a:latin typeface="+mn-lt"/>
                <a:ea typeface="+mn-ea"/>
                <a:cs typeface="+mn-cs"/>
              </a:rPr>
              <a:t>Fagans</a:t>
            </a:r>
            <a:r>
              <a:rPr lang="en-GB" sz="1200" b="0" i="0" u="none" strike="noStrike" kern="1200" dirty="0">
                <a:solidFill>
                  <a:schemeClr val="tx1"/>
                </a:solidFill>
                <a:effectLst/>
                <a:latin typeface="+mn-lt"/>
                <a:ea typeface="+mn-ea"/>
                <a:cs typeface="+mn-cs"/>
              </a:rPr>
              <a:t>. Some of these include:  </a:t>
            </a:r>
          </a:p>
          <a:p>
            <a:pPr rtl="0" fontAlgn="base"/>
            <a:r>
              <a:rPr lang="en-GB" sz="1200" b="1" i="0" u="none" strike="noStrike" kern="1200" dirty="0">
                <a:solidFill>
                  <a:schemeClr val="tx1"/>
                </a:solidFill>
                <a:effectLst/>
                <a:latin typeface="+mn-lt"/>
                <a:ea typeface="+mn-ea"/>
                <a:cs typeface="+mn-cs"/>
              </a:rPr>
              <a:t>- The castle &amp; gardens- </a:t>
            </a:r>
            <a:r>
              <a:rPr lang="en-GB" sz="1200" b="0" i="0" u="none" strike="noStrike" kern="1200" dirty="0">
                <a:solidFill>
                  <a:schemeClr val="tx1"/>
                </a:solidFill>
                <a:effectLst/>
                <a:latin typeface="+mn-lt"/>
                <a:ea typeface="+mn-ea"/>
                <a:cs typeface="+mn-cs"/>
              </a:rPr>
              <a:t>opened to public since it opened in 1948, a late 16</a:t>
            </a:r>
            <a:r>
              <a:rPr lang="en-GB" sz="1200" b="0" i="0" u="none" strike="noStrike" kern="1200" baseline="30000" dirty="0">
                <a:solidFill>
                  <a:schemeClr val="tx1"/>
                </a:solidFill>
                <a:effectLst/>
                <a:latin typeface="+mn-lt"/>
                <a:ea typeface="+mn-ea"/>
                <a:cs typeface="+mn-cs"/>
              </a:rPr>
              <a:t>th</a:t>
            </a:r>
            <a:r>
              <a:rPr lang="en-GB" sz="1200" b="0" i="0" u="none" strike="noStrike" kern="1200" dirty="0">
                <a:solidFill>
                  <a:schemeClr val="tx1"/>
                </a:solidFill>
                <a:effectLst/>
                <a:latin typeface="+mn-lt"/>
                <a:ea typeface="+mn-ea"/>
                <a:cs typeface="+mn-cs"/>
              </a:rPr>
              <a:t> century manor house was donated by the Earl of Plymouth. An Italian garden was laid out in 1902 and restored in 2003  </a:t>
            </a:r>
          </a:p>
          <a:p>
            <a:pPr rtl="0" fontAlgn="base"/>
            <a:r>
              <a:rPr lang="en-GB" sz="1200" b="1" i="0" u="none" strike="noStrike" kern="1200" dirty="0">
                <a:solidFill>
                  <a:schemeClr val="tx1"/>
                </a:solidFill>
                <a:effectLst/>
                <a:latin typeface="+mn-lt"/>
                <a:ea typeface="+mn-ea"/>
                <a:cs typeface="+mn-cs"/>
              </a:rPr>
              <a:t>- The historic buildings</a:t>
            </a:r>
            <a:r>
              <a:rPr lang="en-GB" sz="1200" b="0" i="0" u="none" strike="noStrike" kern="1200" dirty="0">
                <a:solidFill>
                  <a:schemeClr val="tx1"/>
                </a:solidFill>
                <a:effectLst/>
                <a:latin typeface="+mn-lt"/>
                <a:ea typeface="+mn-ea"/>
                <a:cs typeface="+mn-cs"/>
              </a:rPr>
              <a:t>- there are lots of historic buildings based at St </a:t>
            </a:r>
            <a:r>
              <a:rPr lang="en-GB" sz="1200" b="0" i="0" u="none" strike="noStrike" kern="1200" dirty="0" err="1">
                <a:solidFill>
                  <a:schemeClr val="tx1"/>
                </a:solidFill>
                <a:effectLst/>
                <a:latin typeface="+mn-lt"/>
                <a:ea typeface="+mn-ea"/>
                <a:cs typeface="+mn-cs"/>
              </a:rPr>
              <a:t>Fagans</a:t>
            </a:r>
            <a:r>
              <a:rPr lang="en-GB" sz="1200" b="0" i="0" u="none" strike="noStrike" kern="1200" dirty="0">
                <a:solidFill>
                  <a:schemeClr val="tx1"/>
                </a:solidFill>
                <a:effectLst/>
                <a:latin typeface="+mn-lt"/>
                <a:ea typeface="+mn-ea"/>
                <a:cs typeface="+mn-cs"/>
              </a:rPr>
              <a:t>. Some of these include:  </a:t>
            </a:r>
          </a:p>
          <a:p>
            <a:pPr rtl="0" fontAlgn="base"/>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Derwen</a:t>
            </a:r>
            <a:r>
              <a:rPr lang="en-GB" sz="1200" b="0" i="0" u="none" strike="noStrike" kern="1200" dirty="0">
                <a:solidFill>
                  <a:schemeClr val="tx1"/>
                </a:solidFill>
                <a:effectLst/>
                <a:latin typeface="+mn-lt"/>
                <a:ea typeface="+mn-ea"/>
                <a:cs typeface="+mn-cs"/>
              </a:rPr>
              <a:t> bakehouse </a:t>
            </a:r>
          </a:p>
          <a:p>
            <a:pPr rtl="0" fontAlgn="base"/>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Hendre</a:t>
            </a:r>
            <a:r>
              <a:rPr lang="en-GB" sz="1200" b="0" i="0" u="none" strike="noStrike" kern="1200" dirty="0">
                <a:solidFill>
                  <a:schemeClr val="tx1"/>
                </a:solidFill>
                <a:effectLst/>
                <a:latin typeface="+mn-lt"/>
                <a:ea typeface="+mn-ea"/>
                <a:cs typeface="+mn-cs"/>
              </a:rPr>
              <a:t>-wen Barn  </a:t>
            </a:r>
          </a:p>
          <a:p>
            <a:pPr rtl="0" fontAlgn="base"/>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Kennixton</a:t>
            </a:r>
            <a:r>
              <a:rPr lang="en-GB" sz="1200" b="0" i="0" u="none" strike="noStrike" kern="1200" dirty="0">
                <a:solidFill>
                  <a:schemeClr val="tx1"/>
                </a:solidFill>
                <a:effectLst/>
                <a:latin typeface="+mn-lt"/>
                <a:ea typeface="+mn-ea"/>
                <a:cs typeface="+mn-cs"/>
              </a:rPr>
              <a:t> farmhouse  </a:t>
            </a:r>
          </a:p>
          <a:p>
            <a:pPr rtl="0" fontAlgn="base"/>
            <a:r>
              <a:rPr lang="en-GB" sz="1200" b="0" i="0" u="none" strike="noStrike" kern="1200" dirty="0">
                <a:solidFill>
                  <a:schemeClr val="tx1"/>
                </a:solidFill>
                <a:effectLst/>
                <a:latin typeface="+mn-lt"/>
                <a:ea typeface="+mn-ea"/>
                <a:cs typeface="+mn-cs"/>
              </a:rPr>
              <a:t>- Oakdale Workmen’s Institute   </a:t>
            </a:r>
          </a:p>
          <a:p>
            <a:pPr rtl="0" fontAlgn="base"/>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Maestir</a:t>
            </a:r>
            <a:r>
              <a:rPr lang="en-GB" sz="1200" b="0" i="0" u="none" strike="noStrike" kern="1200" dirty="0">
                <a:solidFill>
                  <a:schemeClr val="tx1"/>
                </a:solidFill>
                <a:effectLst/>
                <a:latin typeface="+mn-lt"/>
                <a:ea typeface="+mn-ea"/>
                <a:cs typeface="+mn-cs"/>
              </a:rPr>
              <a:t> School  </a:t>
            </a:r>
          </a:p>
          <a:p>
            <a:pPr rtl="0" fontAlgn="base"/>
            <a:r>
              <a:rPr lang="en-GB" sz="1200" b="1" i="0" u="none" strike="noStrike" kern="1200" dirty="0">
                <a:solidFill>
                  <a:schemeClr val="tx1"/>
                </a:solidFill>
                <a:effectLst/>
                <a:latin typeface="+mn-lt"/>
                <a:ea typeface="+mn-ea"/>
                <a:cs typeface="+mn-cs"/>
              </a:rPr>
              <a:t>- The galleries- </a:t>
            </a:r>
            <a:r>
              <a:rPr lang="en-GB" sz="1200" b="0" i="0" u="none" strike="noStrike" kern="1200" dirty="0">
                <a:solidFill>
                  <a:schemeClr val="tx1"/>
                </a:solidFill>
                <a:effectLst/>
                <a:latin typeface="+mn-lt"/>
                <a:ea typeface="+mn-ea"/>
                <a:cs typeface="+mn-cs"/>
              </a:rPr>
              <a:t>as well as having all of these attractions to look at St </a:t>
            </a:r>
            <a:r>
              <a:rPr lang="en-GB" sz="1200" b="0" i="0" u="none" strike="noStrike" kern="1200" dirty="0" err="1">
                <a:solidFill>
                  <a:schemeClr val="tx1"/>
                </a:solidFill>
                <a:effectLst/>
                <a:latin typeface="+mn-lt"/>
                <a:ea typeface="+mn-ea"/>
                <a:cs typeface="+mn-cs"/>
              </a:rPr>
              <a:t>Fagans</a:t>
            </a:r>
            <a:r>
              <a:rPr lang="en-GB" sz="1200" b="0" i="0" u="none" strike="noStrike" kern="1200" dirty="0">
                <a:solidFill>
                  <a:schemeClr val="tx1"/>
                </a:solidFill>
                <a:effectLst/>
                <a:latin typeface="+mn-lt"/>
                <a:ea typeface="+mn-ea"/>
                <a:cs typeface="+mn-cs"/>
              </a:rPr>
              <a:t> also have</a:t>
            </a:r>
            <a:r>
              <a:rPr lang="en-GB" sz="1200" b="1" i="0" u="none" strike="noStrike"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rPr>
              <a:t>gallery to look at.  </a:t>
            </a:r>
          </a:p>
          <a:p>
            <a:pPr rtl="0" fontAlgn="base"/>
            <a:r>
              <a:rPr lang="en-GB" sz="1200" b="0" i="0" u="none" strike="noStrike" kern="1200" dirty="0">
                <a:solidFill>
                  <a:schemeClr val="tx1"/>
                </a:solidFill>
                <a:effectLst/>
                <a:latin typeface="+mn-lt"/>
                <a:ea typeface="+mn-ea"/>
                <a:cs typeface="+mn-cs"/>
              </a:rPr>
              <a:t>- Very interesting pieces of art to look at, these include:  </a:t>
            </a:r>
          </a:p>
          <a:p>
            <a:pPr rtl="0" fontAlgn="base"/>
            <a:r>
              <a:rPr lang="en-GB" sz="1200" b="0" i="0" u="none" strike="noStrike" kern="1200" dirty="0">
                <a:solidFill>
                  <a:schemeClr val="tx1"/>
                </a:solidFill>
                <a:effectLst/>
                <a:latin typeface="+mn-lt"/>
                <a:ea typeface="+mn-ea"/>
                <a:cs typeface="+mn-cs"/>
              </a:rPr>
              <a:t>- Clothing people would’ve worn to work, weddings and play  </a:t>
            </a:r>
          </a:p>
          <a:p>
            <a:pPr rtl="0" fontAlgn="base"/>
            <a:r>
              <a:rPr lang="en-GB" sz="1200" b="0" i="0" u="none" strike="noStrike" kern="1200" dirty="0">
                <a:solidFill>
                  <a:schemeClr val="tx1"/>
                </a:solidFill>
                <a:effectLst/>
                <a:latin typeface="+mn-lt"/>
                <a:ea typeface="+mn-ea"/>
                <a:cs typeface="+mn-cs"/>
              </a:rPr>
              <a:t>- Remains of a 10 year old Neanderthal boy who lived in Wales 230,000 years ago.  </a:t>
            </a:r>
          </a:p>
          <a:p>
            <a:pPr rtl="0" fontAlgn="base"/>
            <a:r>
              <a:rPr lang="en-GB" sz="1200" b="1" i="0" u="none" strike="noStrike" kern="1200" dirty="0">
                <a:solidFill>
                  <a:schemeClr val="tx1"/>
                </a:solidFill>
                <a:effectLst/>
                <a:latin typeface="+mn-lt"/>
                <a:ea typeface="+mn-ea"/>
                <a:cs typeface="+mn-cs"/>
              </a:rPr>
              <a:t>- A working museum- </a:t>
            </a:r>
            <a:r>
              <a:rPr lang="en-GB" sz="1200" b="0" i="0" u="none" strike="noStrike" kern="1200" dirty="0">
                <a:solidFill>
                  <a:schemeClr val="tx1"/>
                </a:solidFill>
                <a:effectLst/>
                <a:latin typeface="+mn-lt"/>
                <a:ea typeface="+mn-ea"/>
                <a:cs typeface="+mn-cs"/>
              </a:rPr>
              <a:t>craftsmen demonstrate traditional skills in workshops  </a:t>
            </a:r>
          </a:p>
          <a:p>
            <a:pPr rtl="0" fontAlgn="base"/>
            <a:r>
              <a:rPr lang="en-GB" sz="1200" b="0" i="0" u="none" strike="noStrike" kern="1200" dirty="0">
                <a:solidFill>
                  <a:schemeClr val="tx1"/>
                </a:solidFill>
                <a:effectLst/>
                <a:latin typeface="+mn-lt"/>
                <a:ea typeface="+mn-ea"/>
                <a:cs typeface="+mn-cs"/>
              </a:rPr>
              <a:t>- There are animals who live an are looked after on the farm in St </a:t>
            </a:r>
            <a:r>
              <a:rPr lang="en-GB" sz="1200" b="0" i="0" u="none" strike="noStrike" kern="1200" dirty="0" err="1">
                <a:solidFill>
                  <a:schemeClr val="tx1"/>
                </a:solidFill>
                <a:effectLst/>
                <a:latin typeface="+mn-lt"/>
                <a:ea typeface="+mn-ea"/>
                <a:cs typeface="+mn-cs"/>
              </a:rPr>
              <a:t>Fagans</a:t>
            </a:r>
            <a:r>
              <a:rPr lang="en-GB" sz="1200" b="0" i="0" u="none" strike="noStrike" kern="1200" dirty="0">
                <a:solidFill>
                  <a:schemeClr val="tx1"/>
                </a:solidFill>
                <a:effectLst/>
                <a:latin typeface="+mn-lt"/>
                <a:ea typeface="+mn-ea"/>
                <a:cs typeface="+mn-cs"/>
              </a:rPr>
              <a:t> , showing people how farming takes place  </a:t>
            </a:r>
          </a:p>
          <a:p>
            <a:pPr rtl="0" fontAlgn="base"/>
            <a:r>
              <a:rPr lang="en-GB" sz="1200" b="0" i="0" u="none" strike="noStrike" kern="1200" dirty="0">
                <a:solidFill>
                  <a:schemeClr val="tx1"/>
                </a:solidFill>
                <a:effectLst/>
                <a:latin typeface="+mn-lt"/>
                <a:ea typeface="+mn-ea"/>
                <a:cs typeface="+mn-cs"/>
              </a:rPr>
              <a:t>- There’s also a Woollen Mill which was built in 1760, they make traditional shawls &amp; blankets here and show the process of how they are made.  </a:t>
            </a:r>
          </a:p>
          <a:p>
            <a:pPr rtl="0" fontAlgn="base"/>
            <a:endParaRPr lang="en-GB" sz="1200" b="0" i="0" u="none" strike="noStrike" kern="1200" dirty="0">
              <a:solidFill>
                <a:schemeClr val="tx1"/>
              </a:solidFill>
              <a:effectLst/>
              <a:latin typeface="+mn-lt"/>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lang="en-US" dirty="0"/>
              <a:t>By Phoebe Evans (2005329) </a:t>
            </a:r>
          </a:p>
          <a:p>
            <a:pPr rtl="0" fontAlgn="base"/>
            <a:endParaRPr lang="en-GB" sz="1200" b="0" i="0" u="none" strike="noStrike" kern="1200" dirty="0">
              <a:solidFill>
                <a:schemeClr val="tx1"/>
              </a:solidFill>
              <a:effectLst/>
              <a:latin typeface="+mn-lt"/>
              <a:ea typeface="+mn-ea"/>
              <a:cs typeface="+mn-cs"/>
            </a:endParaRPr>
          </a:p>
          <a:p>
            <a:pPr rtl="0" fontAlgn="base"/>
            <a:endParaRPr lang="en-GB" sz="1200" b="0" i="0" u="none" strike="noStrike"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AEC6985B-F232-334C-89AD-8E10F8D86FB3}" type="slidenum">
              <a:rPr lang="en-US" smtClean="0"/>
              <a:t>9</a:t>
            </a:fld>
            <a:endParaRPr lang="en-US"/>
          </a:p>
        </p:txBody>
      </p:sp>
    </p:spTree>
    <p:extLst>
      <p:ext uri="{BB962C8B-B14F-4D97-AF65-F5344CB8AC3E}">
        <p14:creationId xmlns:p14="http://schemas.microsoft.com/office/powerpoint/2010/main" val="3518736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GB" sz="1200" b="0" i="0" u="none" strike="noStrike" kern="1200" dirty="0">
                <a:solidFill>
                  <a:schemeClr val="tx1"/>
                </a:solidFill>
                <a:effectLst/>
                <a:latin typeface="+mn-lt"/>
                <a:ea typeface="+mn-ea"/>
                <a:cs typeface="+mn-cs"/>
              </a:rPr>
              <a:t>- Jerome Bruner was an American Psychologist  </a:t>
            </a:r>
          </a:p>
          <a:p>
            <a:pPr rtl="0" fontAlgn="base"/>
            <a:r>
              <a:rPr lang="en-GB" sz="1200" b="0" i="0" u="none" strike="noStrike" kern="1200" dirty="0">
                <a:solidFill>
                  <a:schemeClr val="tx1"/>
                </a:solidFill>
                <a:effectLst/>
                <a:latin typeface="+mn-lt"/>
                <a:ea typeface="+mn-ea"/>
                <a:cs typeface="+mn-cs"/>
              </a:rPr>
              <a:t>- Born on 1</a:t>
            </a:r>
            <a:r>
              <a:rPr lang="en-GB" sz="1200" b="0" i="0" u="none" strike="noStrike" kern="1200" baseline="30000" dirty="0">
                <a:solidFill>
                  <a:schemeClr val="tx1"/>
                </a:solidFill>
                <a:effectLst/>
                <a:latin typeface="+mn-lt"/>
                <a:ea typeface="+mn-ea"/>
                <a:cs typeface="+mn-cs"/>
              </a:rPr>
              <a:t>st</a:t>
            </a:r>
            <a:r>
              <a:rPr lang="en-GB" sz="1200" b="0" i="0" u="none" strike="noStrike" kern="1200" dirty="0">
                <a:solidFill>
                  <a:schemeClr val="tx1"/>
                </a:solidFill>
                <a:effectLst/>
                <a:latin typeface="+mn-lt"/>
                <a:ea typeface="+mn-ea"/>
                <a:cs typeface="+mn-cs"/>
              </a:rPr>
              <a:t> October 1915 died on 5</a:t>
            </a:r>
            <a:r>
              <a:rPr lang="en-GB" sz="1200" b="0" i="0" u="none" strike="noStrike" kern="1200" baseline="30000" dirty="0">
                <a:solidFill>
                  <a:schemeClr val="tx1"/>
                </a:solidFill>
                <a:effectLst/>
                <a:latin typeface="+mn-lt"/>
                <a:ea typeface="+mn-ea"/>
                <a:cs typeface="+mn-cs"/>
              </a:rPr>
              <a:t>th</a:t>
            </a:r>
            <a:r>
              <a:rPr lang="en-GB" sz="1200" b="0" i="0" u="none" strike="noStrike" kern="1200" dirty="0">
                <a:solidFill>
                  <a:schemeClr val="tx1"/>
                </a:solidFill>
                <a:effectLst/>
                <a:latin typeface="+mn-lt"/>
                <a:ea typeface="+mn-ea"/>
                <a:cs typeface="+mn-cs"/>
              </a:rPr>
              <a:t> June 2016  </a:t>
            </a:r>
          </a:p>
          <a:p>
            <a:pPr rtl="0" fontAlgn="base"/>
            <a:r>
              <a:rPr lang="en-GB" sz="1200" b="0" i="0" u="none" strike="noStrike" kern="1200" dirty="0">
                <a:solidFill>
                  <a:schemeClr val="tx1"/>
                </a:solidFill>
                <a:effectLst/>
                <a:latin typeface="+mn-lt"/>
                <a:ea typeface="+mn-ea"/>
                <a:cs typeface="+mn-cs"/>
              </a:rPr>
              <a:t>- In 1952 he became a psychology professor in Harvard University but then left to move to Oxford University where he became a professor of experimental psychology.  </a:t>
            </a:r>
          </a:p>
          <a:p>
            <a:pPr rtl="0" fontAlgn="base"/>
            <a:r>
              <a:rPr lang="en-GB" sz="1200" b="0" i="0" u="none" strike="noStrike" kern="1200" dirty="0">
                <a:solidFill>
                  <a:schemeClr val="tx1"/>
                </a:solidFill>
                <a:effectLst/>
                <a:latin typeface="+mn-lt"/>
                <a:ea typeface="+mn-ea"/>
                <a:cs typeface="+mn-cs"/>
              </a:rPr>
              <a:t>- Bruner’s ‘scaffolding of learning’ theory was heavily influenced by Vygotsky’s ‘zone of proximal development’ theory.  </a:t>
            </a:r>
          </a:p>
          <a:p>
            <a:pPr rtl="0" fontAlgn="base"/>
            <a:r>
              <a:rPr lang="en-GB" sz="1200" b="0" i="0" u="none" strike="noStrike" kern="1200" dirty="0">
                <a:solidFill>
                  <a:schemeClr val="tx1"/>
                </a:solidFill>
                <a:effectLst/>
                <a:latin typeface="+mn-lt"/>
                <a:ea typeface="+mn-ea"/>
                <a:cs typeface="+mn-cs"/>
              </a:rPr>
              <a:t>- Bruner believed that when children are learning they depend on teachers or adults support.  </a:t>
            </a:r>
          </a:p>
          <a:p>
            <a:pPr rtl="0" fontAlgn="base"/>
            <a:r>
              <a:rPr lang="en-GB" sz="1200" b="0" i="0" u="none" strike="noStrike" kern="1200" dirty="0">
                <a:solidFill>
                  <a:schemeClr val="tx1"/>
                </a:solidFill>
                <a:effectLst/>
                <a:latin typeface="+mn-lt"/>
                <a:ea typeface="+mn-ea"/>
                <a:cs typeface="+mn-cs"/>
              </a:rPr>
              <a:t>- When the child is more confident they don’t look for the support as much  </a:t>
            </a:r>
          </a:p>
          <a:p>
            <a:pPr rtl="0" fontAlgn="base"/>
            <a:r>
              <a:rPr lang="en-GB" sz="1200" b="0" i="0" u="none" strike="noStrike" kern="1200" dirty="0">
                <a:solidFill>
                  <a:schemeClr val="tx1"/>
                </a:solidFill>
                <a:effectLst/>
                <a:latin typeface="+mn-lt"/>
                <a:ea typeface="+mn-ea"/>
                <a:cs typeface="+mn-cs"/>
              </a:rPr>
              <a:t>- This is known as ‘scaffolding’ because the interaction between the child and teacher/adult represents scaffolding that would support the making of a building.  </a:t>
            </a:r>
          </a:p>
          <a:p>
            <a:pPr rtl="0" fontAlgn="base"/>
            <a:r>
              <a:rPr lang="en-GB" sz="1200" b="0" i="0" u="none" strike="noStrike" kern="1200" dirty="0">
                <a:solidFill>
                  <a:schemeClr val="tx1"/>
                </a:solidFill>
                <a:effectLst/>
                <a:latin typeface="+mn-lt"/>
                <a:ea typeface="+mn-ea"/>
                <a:cs typeface="+mn-cs"/>
              </a:rPr>
              <a:t>- When the work is completed then the scaffolding gradually get dismantled.  </a:t>
            </a:r>
          </a:p>
          <a:p>
            <a:pPr rtl="0" fontAlgn="base"/>
            <a:endParaRPr lang="en-GB" sz="1200" b="0" i="0" u="none" strike="noStrike" kern="1200" dirty="0">
              <a:solidFill>
                <a:schemeClr val="tx1"/>
              </a:solidFill>
              <a:effectLst/>
              <a:latin typeface="+mn-lt"/>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lang="en-US" dirty="0"/>
              <a:t>By Phoebe Evans (2005329) </a:t>
            </a:r>
          </a:p>
          <a:p>
            <a:pPr rtl="0" fontAlgn="base"/>
            <a:endParaRPr lang="en-GB" sz="1200" b="0" i="0" u="none" strike="noStrike"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AEC6985B-F232-334C-89AD-8E10F8D86FB3}" type="slidenum">
              <a:rPr lang="en-US" smtClean="0"/>
              <a:t>10</a:t>
            </a:fld>
            <a:endParaRPr lang="en-US"/>
          </a:p>
        </p:txBody>
      </p:sp>
    </p:spTree>
    <p:extLst>
      <p:ext uri="{BB962C8B-B14F-4D97-AF65-F5344CB8AC3E}">
        <p14:creationId xmlns:p14="http://schemas.microsoft.com/office/powerpoint/2010/main" val="3165317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Learning outdoors today is seen as an engaging way for children to develop their skills and knowledge. As they are not confined to a classroom, they have more opportunities to develop and thrive. Helen </a:t>
            </a:r>
            <a:r>
              <a:rPr lang="en-GB" sz="1200" kern="1200" dirty="0" err="1">
                <a:solidFill>
                  <a:schemeClr val="tx1"/>
                </a:solidFill>
                <a:effectLst/>
                <a:latin typeface="+mn-lt"/>
                <a:ea typeface="+mn-ea"/>
                <a:cs typeface="+mn-cs"/>
              </a:rPr>
              <a:t>Bilton</a:t>
            </a:r>
            <a:r>
              <a:rPr lang="en-GB" sz="1200" kern="1200" dirty="0">
                <a:solidFill>
                  <a:schemeClr val="tx1"/>
                </a:solidFill>
                <a:effectLst/>
                <a:latin typeface="+mn-lt"/>
                <a:ea typeface="+mn-ea"/>
                <a:cs typeface="+mn-cs"/>
              </a:rPr>
              <a:t> (2010) in her book “Outdoor Learning in the early years: Management and Innovation” explains how “The Outdoor area is a complete learning environment which caters for all children needs, cognitive, linguistic, emotional, social and physical.”</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This is also backed up as through their own actions, Piaget believed the child makes sense of the world around them”</a:t>
            </a:r>
            <a:r>
              <a:rPr lang="en-GB" dirty="0"/>
              <a:t> (</a:t>
            </a:r>
            <a:r>
              <a:rPr lang="en-GB" dirty="0" err="1"/>
              <a:t>Halpenny</a:t>
            </a:r>
            <a:r>
              <a:rPr lang="en-GB" dirty="0"/>
              <a:t> and Pettersen, 2013, p.1)</a:t>
            </a:r>
            <a:r>
              <a:rPr lang="en-GB" sz="1200" kern="1200" dirty="0">
                <a:solidFill>
                  <a:schemeClr val="tx1"/>
                </a:solidFill>
                <a:effectLst/>
                <a:latin typeface="+mn-lt"/>
                <a:ea typeface="+mn-ea"/>
                <a:cs typeface="+mn-cs"/>
              </a:rPr>
              <a:t>. Being outdoors stimulates children’s brains and allows them to be more active and creative as they are able to explore new surroundings and develop new concepts.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By Emma Lauren Perks (2000730) </a:t>
            </a:r>
          </a:p>
          <a:p>
            <a:endParaRPr lang="en-US" dirty="0"/>
          </a:p>
        </p:txBody>
      </p:sp>
      <p:sp>
        <p:nvSpPr>
          <p:cNvPr id="4" name="Slide Number Placeholder 3"/>
          <p:cNvSpPr>
            <a:spLocks noGrp="1"/>
          </p:cNvSpPr>
          <p:nvPr>
            <p:ph type="sldNum" sz="quarter" idx="5"/>
          </p:nvPr>
        </p:nvSpPr>
        <p:spPr/>
        <p:txBody>
          <a:bodyPr/>
          <a:lstStyle/>
          <a:p>
            <a:fld id="{AEC6985B-F232-334C-89AD-8E10F8D86FB3}" type="slidenum">
              <a:rPr lang="en-US" smtClean="0"/>
              <a:t>11</a:t>
            </a:fld>
            <a:endParaRPr lang="en-US"/>
          </a:p>
        </p:txBody>
      </p:sp>
    </p:spTree>
    <p:extLst>
      <p:ext uri="{BB962C8B-B14F-4D97-AF65-F5344CB8AC3E}">
        <p14:creationId xmlns:p14="http://schemas.microsoft.com/office/powerpoint/2010/main" val="14349692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St </a:t>
            </a:r>
            <a:r>
              <a:rPr lang="en-GB" sz="1200" kern="1200" dirty="0" err="1">
                <a:solidFill>
                  <a:schemeClr val="tx1"/>
                </a:solidFill>
                <a:effectLst/>
                <a:latin typeface="+mn-lt"/>
                <a:ea typeface="+mn-ea"/>
                <a:cs typeface="+mn-cs"/>
              </a:rPr>
              <a:t>Fagans</a:t>
            </a:r>
            <a:r>
              <a:rPr lang="en-GB" sz="1200" kern="1200" dirty="0">
                <a:solidFill>
                  <a:schemeClr val="tx1"/>
                </a:solidFill>
                <a:effectLst/>
                <a:latin typeface="+mn-lt"/>
                <a:ea typeface="+mn-ea"/>
                <a:cs typeface="+mn-cs"/>
              </a:rPr>
              <a:t> offers many opportunities for students for example exploring St </a:t>
            </a:r>
            <a:r>
              <a:rPr lang="en-GB" sz="1200" kern="1200" dirty="0" err="1">
                <a:solidFill>
                  <a:schemeClr val="tx1"/>
                </a:solidFill>
                <a:effectLst/>
                <a:latin typeface="+mn-lt"/>
                <a:ea typeface="+mn-ea"/>
                <a:cs typeface="+mn-cs"/>
              </a:rPr>
              <a:t>Fagans</a:t>
            </a:r>
            <a:r>
              <a:rPr lang="en-GB" sz="1200" kern="1200" dirty="0">
                <a:solidFill>
                  <a:schemeClr val="tx1"/>
                </a:solidFill>
                <a:effectLst/>
                <a:latin typeface="+mn-lt"/>
                <a:ea typeface="+mn-ea"/>
                <a:cs typeface="+mn-cs"/>
              </a:rPr>
              <a:t> Castle and examining traditional crafts demonstrated by experts such as blacksmiths and clog makers and often there are opportunities to recreate one of these crafts during the visit or when back in the classroom environment. Outdoor learning in an environment such as St </a:t>
            </a:r>
            <a:r>
              <a:rPr lang="en-GB" sz="1200" kern="1200" dirty="0" err="1">
                <a:solidFill>
                  <a:schemeClr val="tx1"/>
                </a:solidFill>
                <a:effectLst/>
                <a:latin typeface="+mn-lt"/>
                <a:ea typeface="+mn-ea"/>
                <a:cs typeface="+mn-cs"/>
              </a:rPr>
              <a:t>Fagans</a:t>
            </a:r>
            <a:r>
              <a:rPr lang="en-GB" sz="1200" kern="1200" dirty="0">
                <a:solidFill>
                  <a:schemeClr val="tx1"/>
                </a:solidFill>
                <a:effectLst/>
                <a:latin typeface="+mn-lt"/>
                <a:ea typeface="+mn-ea"/>
                <a:cs typeface="+mn-cs"/>
              </a:rPr>
              <a:t> can also help them with problem solving, team working and conversational skills and enables them to learn how to negotiate risk all whilst learning. Helen </a:t>
            </a:r>
            <a:r>
              <a:rPr lang="en-GB" sz="1200" kern="1200" dirty="0" err="1">
                <a:solidFill>
                  <a:schemeClr val="tx1"/>
                </a:solidFill>
                <a:effectLst/>
                <a:latin typeface="+mn-lt"/>
                <a:ea typeface="+mn-ea"/>
                <a:cs typeface="+mn-cs"/>
              </a:rPr>
              <a:t>Bilton</a:t>
            </a:r>
            <a:r>
              <a:rPr lang="en-GB" sz="1200" kern="1200" dirty="0">
                <a:solidFill>
                  <a:schemeClr val="tx1"/>
                </a:solidFill>
                <a:effectLst/>
                <a:latin typeface="+mn-lt"/>
                <a:ea typeface="+mn-ea"/>
                <a:cs typeface="+mn-cs"/>
              </a:rPr>
              <a:t> (2010), in her book states how “Outside is both an educational and social experience.” Being outdoors is seen as being more enjoyable to children and they do not realise how much they are learning and developing in the process.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By Emma Lauren Perks (2000730) </a:t>
            </a:r>
          </a:p>
          <a:p>
            <a:endParaRPr lang="en-US" dirty="0"/>
          </a:p>
        </p:txBody>
      </p:sp>
      <p:sp>
        <p:nvSpPr>
          <p:cNvPr id="4" name="Slide Number Placeholder 3"/>
          <p:cNvSpPr>
            <a:spLocks noGrp="1"/>
          </p:cNvSpPr>
          <p:nvPr>
            <p:ph type="sldNum" sz="quarter" idx="5"/>
          </p:nvPr>
        </p:nvSpPr>
        <p:spPr/>
        <p:txBody>
          <a:bodyPr/>
          <a:lstStyle/>
          <a:p>
            <a:fld id="{AEC6985B-F232-334C-89AD-8E10F8D86FB3}" type="slidenum">
              <a:rPr lang="en-US" smtClean="0"/>
              <a:t>12</a:t>
            </a:fld>
            <a:endParaRPr lang="en-US"/>
          </a:p>
        </p:txBody>
      </p:sp>
    </p:spTree>
    <p:extLst>
      <p:ext uri="{BB962C8B-B14F-4D97-AF65-F5344CB8AC3E}">
        <p14:creationId xmlns:p14="http://schemas.microsoft.com/office/powerpoint/2010/main" val="16048510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St </a:t>
            </a:r>
            <a:r>
              <a:rPr lang="en-GB" sz="1200" kern="1200" dirty="0" err="1">
                <a:solidFill>
                  <a:schemeClr val="tx1"/>
                </a:solidFill>
                <a:effectLst/>
                <a:latin typeface="+mn-lt"/>
                <a:ea typeface="+mn-ea"/>
                <a:cs typeface="+mn-cs"/>
              </a:rPr>
              <a:t>Fagans</a:t>
            </a:r>
            <a:r>
              <a:rPr lang="en-GB" sz="1200" kern="1200" dirty="0">
                <a:solidFill>
                  <a:schemeClr val="tx1"/>
                </a:solidFill>
                <a:effectLst/>
                <a:latin typeface="+mn-lt"/>
                <a:ea typeface="+mn-ea"/>
                <a:cs typeface="+mn-cs"/>
              </a:rPr>
              <a:t> offers children the ability to view different types of houses from different eras and compare them, whilst doing this the children will need to realise, they need to respect objects in the houses by not touching and just observing, so they walk around in a calm and collected manner. Helen </a:t>
            </a:r>
            <a:r>
              <a:rPr lang="en-GB" sz="1200" kern="1200" dirty="0" err="1">
                <a:solidFill>
                  <a:schemeClr val="tx1"/>
                </a:solidFill>
                <a:effectLst/>
                <a:latin typeface="+mn-lt"/>
                <a:ea typeface="+mn-ea"/>
                <a:cs typeface="+mn-cs"/>
              </a:rPr>
              <a:t>Bilton</a:t>
            </a:r>
            <a:r>
              <a:rPr lang="en-GB" sz="1200" kern="1200" dirty="0">
                <a:solidFill>
                  <a:schemeClr val="tx1"/>
                </a:solidFill>
                <a:effectLst/>
                <a:latin typeface="+mn-lt"/>
                <a:ea typeface="+mn-ea"/>
                <a:cs typeface="+mn-cs"/>
              </a:rPr>
              <a:t> (2010) comments that we need to make clear what we expect from the children, as children can become anxious if they are unsure what is expected or what they are allowed to do. Once the children have viewed the houses St </a:t>
            </a:r>
            <a:r>
              <a:rPr lang="en-GB" sz="1200" kern="1200" dirty="0" err="1">
                <a:solidFill>
                  <a:schemeClr val="tx1"/>
                </a:solidFill>
                <a:effectLst/>
                <a:latin typeface="+mn-lt"/>
                <a:ea typeface="+mn-ea"/>
                <a:cs typeface="+mn-cs"/>
              </a:rPr>
              <a:t>Fagans</a:t>
            </a:r>
            <a:r>
              <a:rPr lang="en-GB" sz="1200" kern="1200" dirty="0">
                <a:solidFill>
                  <a:schemeClr val="tx1"/>
                </a:solidFill>
                <a:effectLst/>
                <a:latin typeface="+mn-lt"/>
                <a:ea typeface="+mn-ea"/>
                <a:cs typeface="+mn-cs"/>
              </a:rPr>
              <a:t> have on offer, they are then able to work and discuss with their class peers on their observations and the differences in each one which is relevant to the era which is being taught to the class at the time. This was also supported by Vygotsky who states in his theory how children “learn through play with their peers” </a:t>
            </a:r>
            <a:r>
              <a:rPr lang="en-GB" sz="1200" dirty="0"/>
              <a:t>(Knight, 2020) </a:t>
            </a:r>
            <a:r>
              <a:rPr lang="en-GB" sz="1200" kern="1200" dirty="0">
                <a:solidFill>
                  <a:schemeClr val="tx1"/>
                </a:solidFill>
                <a:effectLst/>
                <a:latin typeface="+mn-lt"/>
                <a:ea typeface="+mn-ea"/>
                <a:cs typeface="+mn-cs"/>
              </a:rPr>
              <a:t>as they sometimes can be considered the “more knowledgeable other” </a:t>
            </a:r>
            <a:r>
              <a:rPr lang="en-GB" sz="1200" dirty="0"/>
              <a:t>(Knight, 2020)</a:t>
            </a:r>
            <a:r>
              <a:rPr lang="en-GB" sz="1200" kern="1200" dirty="0">
                <a:solidFill>
                  <a:schemeClr val="tx1"/>
                </a:solidFill>
                <a:effectLst/>
                <a:latin typeface="+mn-lt"/>
                <a:ea typeface="+mn-ea"/>
                <a:cs typeface="+mn-cs"/>
              </a:rPr>
              <a:t>, demonstrating how today children are able to learn best from each other. </a:t>
            </a:r>
            <a:r>
              <a:rPr lang="en-GB" sz="1200" dirty="0"/>
              <a:t>However, Piaget also states how children learn through play but comments how “There is free play and learning through play” (Knight, 2020), suggesting how some forms of play are more beneficial for learning than others . </a:t>
            </a:r>
            <a:endParaRPr lang="en-GB" sz="1100" dirty="0"/>
          </a:p>
          <a:p>
            <a:endParaRPr lang="en-US" dirty="0"/>
          </a:p>
          <a:p>
            <a:r>
              <a:rPr lang="en-US" dirty="0"/>
              <a:t>By Emma Lauren Perks (2000730) </a:t>
            </a:r>
          </a:p>
        </p:txBody>
      </p:sp>
      <p:sp>
        <p:nvSpPr>
          <p:cNvPr id="4" name="Slide Number Placeholder 3"/>
          <p:cNvSpPr>
            <a:spLocks noGrp="1"/>
          </p:cNvSpPr>
          <p:nvPr>
            <p:ph type="sldNum" sz="quarter" idx="5"/>
          </p:nvPr>
        </p:nvSpPr>
        <p:spPr/>
        <p:txBody>
          <a:bodyPr/>
          <a:lstStyle/>
          <a:p>
            <a:fld id="{AEC6985B-F232-334C-89AD-8E10F8D86FB3}" type="slidenum">
              <a:rPr lang="en-US" smtClean="0"/>
              <a:t>13</a:t>
            </a:fld>
            <a:endParaRPr lang="en-US"/>
          </a:p>
        </p:txBody>
      </p:sp>
    </p:spTree>
    <p:extLst>
      <p:ext uri="{BB962C8B-B14F-4D97-AF65-F5344CB8AC3E}">
        <p14:creationId xmlns:p14="http://schemas.microsoft.com/office/powerpoint/2010/main" val="9478985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outdoors can have a really positive impact on all students. However, for those students with additional learning needs, it can provide them with an alternative way of learning. It also helps the teacher who are accompanying the students to understand the best way they can develop the students’ knowledge. The HWB Outdoor Learning Handbook written by The Welsh Assembly Government (2009) states how “The outdoors is full of special stimuli such as weather, sounds, smells and textures which can enrich and enhance a child’s learning environment”. The outdoors provides the students with more accessibility and the ability to interact in more activities which may allow them to be more engaged in the topic and more interested in what is around them. This then provides the teachers with ideas on how best to help their students learn by incorporating some of these new learning strategies into their lessons which in turn can benefit the students when back in the classroom environment. The Welsh Assembly Government (2009) again state “Observing children while they are involved in activities will help practitioners assess how children’s skills are developing and what they are able to do”.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By Emma Lauren Perks (2000730) </a:t>
            </a:r>
          </a:p>
          <a:p>
            <a:endParaRPr lang="en-US" dirty="0"/>
          </a:p>
        </p:txBody>
      </p:sp>
      <p:sp>
        <p:nvSpPr>
          <p:cNvPr id="4" name="Slide Number Placeholder 3"/>
          <p:cNvSpPr>
            <a:spLocks noGrp="1"/>
          </p:cNvSpPr>
          <p:nvPr>
            <p:ph type="sldNum" sz="quarter" idx="5"/>
          </p:nvPr>
        </p:nvSpPr>
        <p:spPr/>
        <p:txBody>
          <a:bodyPr/>
          <a:lstStyle/>
          <a:p>
            <a:fld id="{AEC6985B-F232-334C-89AD-8E10F8D86FB3}" type="slidenum">
              <a:rPr lang="en-US" smtClean="0"/>
              <a:t>14</a:t>
            </a:fld>
            <a:endParaRPr lang="en-US"/>
          </a:p>
        </p:txBody>
      </p:sp>
    </p:spTree>
    <p:extLst>
      <p:ext uri="{BB962C8B-B14F-4D97-AF65-F5344CB8AC3E}">
        <p14:creationId xmlns:p14="http://schemas.microsoft.com/office/powerpoint/2010/main" val="17678810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St </a:t>
            </a:r>
            <a:r>
              <a:rPr lang="en-GB" sz="1200" kern="1200" dirty="0" err="1">
                <a:solidFill>
                  <a:schemeClr val="tx1"/>
                </a:solidFill>
                <a:effectLst/>
                <a:latin typeface="+mn-lt"/>
                <a:ea typeface="+mn-ea"/>
                <a:cs typeface="+mn-cs"/>
              </a:rPr>
              <a:t>Fagans</a:t>
            </a:r>
            <a:r>
              <a:rPr lang="en-GB" sz="1200" kern="1200" dirty="0">
                <a:solidFill>
                  <a:schemeClr val="tx1"/>
                </a:solidFill>
                <a:effectLst/>
                <a:latin typeface="+mn-lt"/>
                <a:ea typeface="+mn-ea"/>
                <a:cs typeface="+mn-cs"/>
              </a:rPr>
              <a:t> provides many different activities for children from foundation phase to KS2 and beyond. Their activities include looking at old fashioned toys and provides the children with the chance to hold them and try to guess what the toys are and how they worked. Other activities offered by St </a:t>
            </a:r>
            <a:r>
              <a:rPr lang="en-GB" sz="1200" kern="1200" dirty="0" err="1">
                <a:solidFill>
                  <a:schemeClr val="tx1"/>
                </a:solidFill>
                <a:effectLst/>
                <a:latin typeface="+mn-lt"/>
                <a:ea typeface="+mn-ea"/>
                <a:cs typeface="+mn-cs"/>
              </a:rPr>
              <a:t>Fagans</a:t>
            </a:r>
            <a:r>
              <a:rPr lang="en-GB" sz="1200" kern="1200" dirty="0">
                <a:solidFill>
                  <a:schemeClr val="tx1"/>
                </a:solidFill>
                <a:effectLst/>
                <a:latin typeface="+mn-lt"/>
                <a:ea typeface="+mn-ea"/>
                <a:cs typeface="+mn-cs"/>
              </a:rPr>
              <a:t> are where children are able to explore the forest and then use their senses to get creative. They are able to create pieces of artwork, which they can design from the resources they have collected and found in the woods. As Rudolph Steiner suggests in his philosophy, for younger children “there is a emphasis placed upon play, art and drawing, upon the natural world of the child, and upon links between art and science.” (Gray and </a:t>
            </a:r>
            <a:r>
              <a:rPr lang="en-GB" sz="1200" kern="1200" dirty="0" err="1">
                <a:solidFill>
                  <a:schemeClr val="tx1"/>
                </a:solidFill>
                <a:effectLst/>
                <a:latin typeface="+mn-lt"/>
                <a:ea typeface="+mn-ea"/>
                <a:cs typeface="+mn-cs"/>
              </a:rPr>
              <a:t>MacBlain</a:t>
            </a:r>
            <a:r>
              <a:rPr lang="en-GB" sz="1200" kern="1200" dirty="0">
                <a:solidFill>
                  <a:schemeClr val="tx1"/>
                </a:solidFill>
                <a:effectLst/>
                <a:latin typeface="+mn-lt"/>
                <a:ea typeface="+mn-ea"/>
                <a:cs typeface="+mn-cs"/>
              </a:rPr>
              <a:t>, 2015, p.42), suggesting how important developing creativity skills is in the education system today.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By Emma Lauren Perks (2000730)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indent="0">
              <a:buFontTx/>
              <a:buNone/>
            </a:pPr>
            <a:endParaRPr lang="en-GB" dirty="0">
              <a:solidFill>
                <a:srgbClr val="FF000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US" dirty="0"/>
          </a:p>
          <a:p>
            <a:r>
              <a:rPr lang="en-US" dirty="0"/>
              <a:t>By Emma Perks (2000730) </a:t>
            </a:r>
          </a:p>
        </p:txBody>
      </p:sp>
      <p:sp>
        <p:nvSpPr>
          <p:cNvPr id="4" name="Slide Number Placeholder 3"/>
          <p:cNvSpPr>
            <a:spLocks noGrp="1"/>
          </p:cNvSpPr>
          <p:nvPr>
            <p:ph type="sldNum" sz="quarter" idx="5"/>
          </p:nvPr>
        </p:nvSpPr>
        <p:spPr/>
        <p:txBody>
          <a:bodyPr/>
          <a:lstStyle/>
          <a:p>
            <a:fld id="{AEC6985B-F232-334C-89AD-8E10F8D86FB3}" type="slidenum">
              <a:rPr lang="en-US" smtClean="0"/>
              <a:t>15</a:t>
            </a:fld>
            <a:endParaRPr lang="en-US"/>
          </a:p>
        </p:txBody>
      </p:sp>
    </p:spTree>
    <p:extLst>
      <p:ext uri="{BB962C8B-B14F-4D97-AF65-F5344CB8AC3E}">
        <p14:creationId xmlns:p14="http://schemas.microsoft.com/office/powerpoint/2010/main" val="41199236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order for outdoor learning to take place it needs to be planned and assessed, and this is where risk assessments come in. It is essential for any form of outdoor learning to be well organised to ensure the session runs smoothly and for the organiser to be aware of any possible issues which could arise and how to solve them. Helen </a:t>
            </a:r>
            <a:r>
              <a:rPr lang="en-GB" sz="1200" kern="1200" dirty="0" err="1">
                <a:solidFill>
                  <a:schemeClr val="tx1"/>
                </a:solidFill>
                <a:effectLst/>
                <a:latin typeface="+mn-lt"/>
                <a:ea typeface="+mn-ea"/>
                <a:cs typeface="+mn-cs"/>
              </a:rPr>
              <a:t>Bilton</a:t>
            </a:r>
            <a:r>
              <a:rPr lang="en-GB" sz="1200" kern="1200" dirty="0">
                <a:solidFill>
                  <a:schemeClr val="tx1"/>
                </a:solidFill>
                <a:effectLst/>
                <a:latin typeface="+mn-lt"/>
                <a:ea typeface="+mn-ea"/>
                <a:cs typeface="+mn-cs"/>
              </a:rPr>
              <a:t> (2010) agrees and comments on how “A successful teacher is going to consider how they are going to organise their environment and then how they will manage it every day whether this be inside or out”.  Everyone has different capabilities and what may seem risk free for one person may be risky for another, as Helen </a:t>
            </a:r>
            <a:r>
              <a:rPr lang="en-GB" sz="1200" kern="1200" dirty="0" err="1">
                <a:solidFill>
                  <a:schemeClr val="tx1"/>
                </a:solidFill>
                <a:effectLst/>
                <a:latin typeface="+mn-lt"/>
                <a:ea typeface="+mn-ea"/>
                <a:cs typeface="+mn-cs"/>
              </a:rPr>
              <a:t>Bilton</a:t>
            </a:r>
            <a:r>
              <a:rPr lang="en-GB" sz="1200" kern="1200" dirty="0">
                <a:solidFill>
                  <a:schemeClr val="tx1"/>
                </a:solidFill>
                <a:effectLst/>
                <a:latin typeface="+mn-lt"/>
                <a:ea typeface="+mn-ea"/>
                <a:cs typeface="+mn-cs"/>
              </a:rPr>
              <a:t> (2010) comments there are challenges to all aspects of life. However, preparing the children is essential for them to know what is a risk and what is not and breaking down the task for the children and explaining the safety procedure to them is both essential and easier for them to understand. They are then able to ask any questions they may have and then they are able to become more independent and complete activities by themselves or with their peers and should an incident arise it will be recorded correctly and learnings can be taken from it. Again, Helen </a:t>
            </a:r>
            <a:r>
              <a:rPr lang="en-GB" sz="1200" kern="1200" dirty="0" err="1">
                <a:solidFill>
                  <a:schemeClr val="tx1"/>
                </a:solidFill>
                <a:effectLst/>
                <a:latin typeface="+mn-lt"/>
                <a:ea typeface="+mn-ea"/>
                <a:cs typeface="+mn-cs"/>
              </a:rPr>
              <a:t>Bilton</a:t>
            </a:r>
            <a:r>
              <a:rPr lang="en-GB" sz="1200" kern="1200" dirty="0">
                <a:solidFill>
                  <a:schemeClr val="tx1"/>
                </a:solidFill>
                <a:effectLst/>
                <a:latin typeface="+mn-lt"/>
                <a:ea typeface="+mn-ea"/>
                <a:cs typeface="+mn-cs"/>
              </a:rPr>
              <a:t> (2010) highlights how “There will always be accidents and these are awful, but it is important to think how we respond to these accidents”. When planning a trip to St </a:t>
            </a:r>
            <a:r>
              <a:rPr lang="en-GB" sz="1200" kern="1200" dirty="0" err="1">
                <a:solidFill>
                  <a:schemeClr val="tx1"/>
                </a:solidFill>
                <a:effectLst/>
                <a:latin typeface="+mn-lt"/>
                <a:ea typeface="+mn-ea"/>
                <a:cs typeface="+mn-cs"/>
              </a:rPr>
              <a:t>Fagans</a:t>
            </a:r>
            <a:r>
              <a:rPr lang="en-GB" sz="1200" kern="1200" dirty="0">
                <a:solidFill>
                  <a:schemeClr val="tx1"/>
                </a:solidFill>
                <a:effectLst/>
                <a:latin typeface="+mn-lt"/>
                <a:ea typeface="+mn-ea"/>
                <a:cs typeface="+mn-cs"/>
              </a:rPr>
              <a:t>, their website details all the health and safety regulations the students and teachers need to adhere to while visiting including how “pupils remain the responsibility of the school during visit”. </a:t>
            </a:r>
            <a:r>
              <a:rPr lang="en-GB" sz="1200" dirty="0"/>
              <a:t>(National Museum Wales, 2015)</a:t>
            </a:r>
          </a:p>
          <a:p>
            <a:r>
              <a:rPr lang="en-GB" sz="1200" kern="1200" dirty="0">
                <a:solidFill>
                  <a:schemeClr val="tx1"/>
                </a:solidFill>
                <a:effectLst/>
                <a:latin typeface="+mn-lt"/>
                <a:ea typeface="+mn-ea"/>
                <a:cs typeface="+mn-cs"/>
              </a:rPr>
              <a:t> </a:t>
            </a:r>
            <a:endParaRPr lang="en-US" dirty="0"/>
          </a:p>
          <a:p>
            <a:r>
              <a:rPr lang="en-US" dirty="0"/>
              <a:t>By Emma Lauren Perks (2000730) </a:t>
            </a:r>
          </a:p>
        </p:txBody>
      </p:sp>
      <p:sp>
        <p:nvSpPr>
          <p:cNvPr id="4" name="Slide Number Placeholder 3"/>
          <p:cNvSpPr>
            <a:spLocks noGrp="1"/>
          </p:cNvSpPr>
          <p:nvPr>
            <p:ph type="sldNum" sz="quarter" idx="5"/>
          </p:nvPr>
        </p:nvSpPr>
        <p:spPr/>
        <p:txBody>
          <a:bodyPr/>
          <a:lstStyle/>
          <a:p>
            <a:fld id="{AEC6985B-F232-334C-89AD-8E10F8D86FB3}" type="slidenum">
              <a:rPr lang="en-US" smtClean="0"/>
              <a:t>16</a:t>
            </a:fld>
            <a:endParaRPr lang="en-US"/>
          </a:p>
        </p:txBody>
      </p:sp>
    </p:spTree>
    <p:extLst>
      <p:ext uri="{BB962C8B-B14F-4D97-AF65-F5344CB8AC3E}">
        <p14:creationId xmlns:p14="http://schemas.microsoft.com/office/powerpoint/2010/main" val="36883770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When outdoor learning it is important to keep children entertained and engaged on the topic. Hughes and Vass (2001) agree and have the view that the difficultly for teachers is knowing the best way to adapt their learning technique and what main changes to make to their learning strategy to improve the students learning. </a:t>
            </a:r>
          </a:p>
          <a:p>
            <a:r>
              <a:rPr lang="en-GB" sz="1200" kern="1200" dirty="0">
                <a:solidFill>
                  <a:schemeClr val="tx1"/>
                </a:solidFill>
                <a:effectLst/>
                <a:latin typeface="+mn-lt"/>
                <a:ea typeface="+mn-ea"/>
                <a:cs typeface="+mn-cs"/>
              </a:rPr>
              <a:t>If the children are uninterested in the topic then they will not interact well with the session and will not develop their knowledge as much as they could have. From experience, I remember enjoying school trips and learning more when the teacher provided activity sheets to complete as it encouraged me to always keep engaged. It is important for teachers to come up with interactive ways for the children to learn to keep them engaged in the topics and activity sheets is a really effective way of doing this. Although some activities might be delivered by the staff at the facility some will have to be delivered by the teachers so they will need to liaise with the providers of the trip to ensure they know what they will need to do and prepare for on the day. For example, in St </a:t>
            </a:r>
            <a:r>
              <a:rPr lang="en-GB" sz="1200" kern="1200" dirty="0" err="1">
                <a:solidFill>
                  <a:schemeClr val="tx1"/>
                </a:solidFill>
                <a:effectLst/>
                <a:latin typeface="+mn-lt"/>
                <a:ea typeface="+mn-ea"/>
                <a:cs typeface="+mn-cs"/>
              </a:rPr>
              <a:t>Fagans</a:t>
            </a:r>
            <a:r>
              <a:rPr lang="en-GB" sz="1200" kern="1200" dirty="0">
                <a:solidFill>
                  <a:schemeClr val="tx1"/>
                </a:solidFill>
                <a:effectLst/>
                <a:latin typeface="+mn-lt"/>
                <a:ea typeface="+mn-ea"/>
                <a:cs typeface="+mn-cs"/>
              </a:rPr>
              <a:t>, some activities are carried out by the workers but some are taught by the teacher and they then need to attend a course before hand to ensure the deliver the session correctly.</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By Emma Lauren Perks (2000730) </a:t>
            </a:r>
          </a:p>
          <a:p>
            <a:endParaRPr lang="en-US" dirty="0"/>
          </a:p>
        </p:txBody>
      </p:sp>
      <p:sp>
        <p:nvSpPr>
          <p:cNvPr id="4" name="Slide Number Placeholder 3"/>
          <p:cNvSpPr>
            <a:spLocks noGrp="1"/>
          </p:cNvSpPr>
          <p:nvPr>
            <p:ph type="sldNum" sz="quarter" idx="5"/>
          </p:nvPr>
        </p:nvSpPr>
        <p:spPr/>
        <p:txBody>
          <a:bodyPr/>
          <a:lstStyle/>
          <a:p>
            <a:fld id="{AEC6985B-F232-334C-89AD-8E10F8D86FB3}" type="slidenum">
              <a:rPr lang="en-US" smtClean="0"/>
              <a:t>17</a:t>
            </a:fld>
            <a:endParaRPr lang="en-US"/>
          </a:p>
        </p:txBody>
      </p:sp>
    </p:spTree>
    <p:extLst>
      <p:ext uri="{BB962C8B-B14F-4D97-AF65-F5344CB8AC3E}">
        <p14:creationId xmlns:p14="http://schemas.microsoft.com/office/powerpoint/2010/main" val="11092469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These are examples of worksheets students could possibly interact with during and after the outdoor learning session. These will allow them to recall the events and everything they have picked up on and learnt while they were there.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By Emma Lauren Perks (2000730) </a:t>
            </a: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AEC6985B-F232-334C-89AD-8E10F8D86FB3}" type="slidenum">
              <a:rPr lang="en-US" smtClean="0"/>
              <a:t>18</a:t>
            </a:fld>
            <a:endParaRPr lang="en-US"/>
          </a:p>
        </p:txBody>
      </p:sp>
    </p:spTree>
    <p:extLst>
      <p:ext uri="{BB962C8B-B14F-4D97-AF65-F5344CB8AC3E}">
        <p14:creationId xmlns:p14="http://schemas.microsoft.com/office/powerpoint/2010/main" val="31834783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When planning outdoor learning you need ensure you have all the resources available to be able complete activities while outdoors effectively. The Welsh Assembly Government (2009) in the HWB Outdoor Learning Handbook state how “the key to effective resourcing is to think about what you want the children to be able to do outside and developing a bank of flexible resources to support learning.”  This includes bringing extra supplies including pens, pencils, clipboards, documentation and most importantly a first aid kit. As well as having the extra supplies, it is also important to have adults on hand to support the children. The child to adult ratio depends on the age of the child you have taken, and St </a:t>
            </a:r>
            <a:r>
              <a:rPr lang="en-GB" sz="1200" kern="1200" dirty="0" err="1">
                <a:solidFill>
                  <a:schemeClr val="tx1"/>
                </a:solidFill>
                <a:effectLst/>
                <a:latin typeface="+mn-lt"/>
                <a:ea typeface="+mn-ea"/>
                <a:cs typeface="+mn-cs"/>
              </a:rPr>
              <a:t>Fagans</a:t>
            </a:r>
            <a:r>
              <a:rPr lang="en-GB" sz="1200" kern="1200" dirty="0">
                <a:solidFill>
                  <a:schemeClr val="tx1"/>
                </a:solidFill>
                <a:effectLst/>
                <a:latin typeface="+mn-lt"/>
                <a:ea typeface="+mn-ea"/>
                <a:cs typeface="+mn-cs"/>
              </a:rPr>
              <a:t> has kindly offered some guidance to this on their website and they state for example as shown on the slide for student in “years 1 to 3” there should be “1 responsible adult : 5 children” </a:t>
            </a:r>
            <a:r>
              <a:rPr lang="en-GB" sz="1200" dirty="0"/>
              <a:t>(National Museum Wales, 2015). </a:t>
            </a:r>
            <a:r>
              <a:rPr lang="en-GB" sz="1200" kern="1200" dirty="0">
                <a:solidFill>
                  <a:schemeClr val="tx1"/>
                </a:solidFill>
                <a:effectLst/>
                <a:latin typeface="+mn-lt"/>
                <a:ea typeface="+mn-ea"/>
                <a:cs typeface="+mn-cs"/>
              </a:rPr>
              <a:t>It is also worth ensuring whatever facility you are visiting has the relevant access for children or adults who have disabilities. Again, St </a:t>
            </a:r>
            <a:r>
              <a:rPr lang="en-GB" sz="1200" kern="1200" dirty="0" err="1">
                <a:solidFill>
                  <a:schemeClr val="tx1"/>
                </a:solidFill>
                <a:effectLst/>
                <a:latin typeface="+mn-lt"/>
                <a:ea typeface="+mn-ea"/>
                <a:cs typeface="+mn-cs"/>
              </a:rPr>
              <a:t>Fagans</a:t>
            </a:r>
            <a:r>
              <a:rPr lang="en-GB" sz="1200" kern="1200" dirty="0">
                <a:solidFill>
                  <a:schemeClr val="tx1"/>
                </a:solidFill>
                <a:effectLst/>
                <a:latin typeface="+mn-lt"/>
                <a:ea typeface="+mn-ea"/>
                <a:cs typeface="+mn-cs"/>
              </a:rPr>
              <a:t> provides information on this on their website and comments how there is wheelchair access in the majority of the sites, </a:t>
            </a:r>
            <a:r>
              <a:rPr lang="en-GB" sz="1200" dirty="0"/>
              <a:t>but does state “the historic nature of some buildings means that access may be difficult.” (National Museum Wales, 2015)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By Emma Lauren Perks (2000730) </a:t>
            </a: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AEC6985B-F232-334C-89AD-8E10F8D86FB3}" type="slidenum">
              <a:rPr lang="en-US" smtClean="0"/>
              <a:t>19</a:t>
            </a:fld>
            <a:endParaRPr lang="en-US"/>
          </a:p>
        </p:txBody>
      </p:sp>
    </p:spTree>
    <p:extLst>
      <p:ext uri="{BB962C8B-B14F-4D97-AF65-F5344CB8AC3E}">
        <p14:creationId xmlns:p14="http://schemas.microsoft.com/office/powerpoint/2010/main" val="239578736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Also, it is essential the teacher takes into account the cost of the activity. This would include costs made by the attraction you are visiting as well as transport cost to get there, and any other overheads that may be required which the school do not already have. The St </a:t>
            </a:r>
            <a:r>
              <a:rPr lang="en-GB" sz="1200" kern="1200" dirty="0" err="1">
                <a:solidFill>
                  <a:schemeClr val="tx1"/>
                </a:solidFill>
                <a:effectLst/>
                <a:latin typeface="+mn-lt"/>
                <a:ea typeface="+mn-ea"/>
                <a:cs typeface="+mn-cs"/>
              </a:rPr>
              <a:t>Fagans</a:t>
            </a:r>
            <a:r>
              <a:rPr lang="en-GB" sz="1200" kern="1200" dirty="0">
                <a:solidFill>
                  <a:schemeClr val="tx1"/>
                </a:solidFill>
                <a:effectLst/>
                <a:latin typeface="+mn-lt"/>
                <a:ea typeface="+mn-ea"/>
                <a:cs typeface="+mn-cs"/>
              </a:rPr>
              <a:t> website does provide detail on the cost they charge for learning sessions to take place which is dependent on the number of children attending and the length of time they spend there, as for example as shown on the slide, “for sessions of up to half a day for up to 15 pupils” </a:t>
            </a:r>
            <a:r>
              <a:rPr lang="en-GB" dirty="0"/>
              <a:t>(National Museum Wales, 2015)</a:t>
            </a:r>
            <a:r>
              <a:rPr lang="en-GB" sz="1200" kern="1200" dirty="0">
                <a:solidFill>
                  <a:schemeClr val="tx1"/>
                </a:solidFill>
                <a:effectLst/>
                <a:latin typeface="+mn-lt"/>
                <a:ea typeface="+mn-ea"/>
                <a:cs typeface="+mn-cs"/>
              </a:rPr>
              <a:t> it would cost £47 . Once the cost is calculated, the teacher who is organising the activity can then look to the school to see how much the school can afford to contribute, for them to calculate how much the parents will have to contribute. This in turn would show if the activity is feasible or if it can be adjusted in any way to become more affordable.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By Emma Lauren Perks (2000730) </a:t>
            </a: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AEC6985B-F232-334C-89AD-8E10F8D86FB3}" type="slidenum">
              <a:rPr lang="en-US" smtClean="0"/>
              <a:t>20</a:t>
            </a:fld>
            <a:endParaRPr lang="en-US"/>
          </a:p>
        </p:txBody>
      </p:sp>
    </p:spTree>
    <p:extLst>
      <p:ext uri="{BB962C8B-B14F-4D97-AF65-F5344CB8AC3E}">
        <p14:creationId xmlns:p14="http://schemas.microsoft.com/office/powerpoint/2010/main" val="339070632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 Sensorimotor stage task- rolling and bouncing a ball, this improves motor coordination and fine motor skills. Using balls that are different shapes/ colours as well has ones that have noises improves sense development.</a:t>
            </a:r>
          </a:p>
          <a:p>
            <a:pPr lvl="0"/>
            <a:r>
              <a:rPr lang="en-GB" sz="1200" kern="1200" dirty="0">
                <a:solidFill>
                  <a:schemeClr val="tx1"/>
                </a:solidFill>
                <a:effectLst/>
                <a:latin typeface="+mn-lt"/>
                <a:ea typeface="+mn-ea"/>
                <a:cs typeface="+mn-cs"/>
              </a:rPr>
              <a:t>- Symbolic language- language that has meaning to them </a:t>
            </a:r>
          </a:p>
          <a:p>
            <a:pPr lvl="0"/>
            <a:r>
              <a:rPr lang="en-GB" sz="1200" kern="1200" dirty="0">
                <a:solidFill>
                  <a:schemeClr val="tx1"/>
                </a:solidFill>
                <a:effectLst/>
                <a:latin typeface="+mn-lt"/>
                <a:ea typeface="+mn-ea"/>
                <a:cs typeface="+mn-cs"/>
              </a:rPr>
              <a:t>- Egocentrism- thinking only of oneself, without regard for the feelings or desires of others; self-centred.</a:t>
            </a:r>
          </a:p>
          <a:p>
            <a:pPr lvl="0"/>
            <a:r>
              <a:rPr lang="en-GB" sz="1200" kern="1200" dirty="0">
                <a:solidFill>
                  <a:schemeClr val="tx1"/>
                </a:solidFill>
                <a:effectLst/>
                <a:latin typeface="+mn-lt"/>
                <a:ea typeface="+mn-ea"/>
                <a:cs typeface="+mn-cs"/>
              </a:rPr>
              <a:t>- Preoperational stage task- role playing and dressing up as someone else, it overcomes egocentrism as they are putting themselves in someone else’s shoes, beginning to understand their thoughts and feelings. This form of constructive play also helps the child with their communicating skills meaningful language(symbolic language.</a:t>
            </a:r>
          </a:p>
          <a:p>
            <a:r>
              <a:rPr lang="en-GB" sz="1200" kern="1200" dirty="0">
                <a:solidFill>
                  <a:schemeClr val="tx1"/>
                </a:solidFill>
                <a:effectLst/>
                <a:latin typeface="+mn-lt"/>
                <a:ea typeface="+mn-ea"/>
                <a:cs typeface="+mn-cs"/>
              </a:rPr>
              <a:t>- Concrete operational stage task- baking cookies, this activity builds on their mathematical skills as they will need to learn to weigh, measure and fraction ingredients these tasks will build on their logical thinking also.</a:t>
            </a:r>
          </a:p>
          <a:p>
            <a:pPr lvl="0"/>
            <a:r>
              <a:rPr lang="en-GB" sz="1200" kern="1200" dirty="0">
                <a:solidFill>
                  <a:schemeClr val="tx1"/>
                </a:solidFill>
                <a:effectLst/>
                <a:latin typeface="+mn-lt"/>
                <a:ea typeface="+mn-ea"/>
                <a:cs typeface="+mn-cs"/>
              </a:rPr>
              <a:t>- Formal operation stage task- playing board games, this is an enjoyable way to educate young adults at this stage, they can understand and apricate rules more toughly and games such as battleship and chess involves planning and creating a strategy.  </a:t>
            </a:r>
          </a:p>
          <a:p>
            <a:endParaRPr lang="en-US" dirty="0"/>
          </a:p>
          <a:p>
            <a:r>
              <a:rPr lang="en-US" dirty="0"/>
              <a:t>By Sophie Hannah </a:t>
            </a:r>
            <a:r>
              <a:rPr lang="en-US" dirty="0" err="1"/>
              <a:t>Tinson</a:t>
            </a:r>
            <a:r>
              <a:rPr lang="en-US" dirty="0"/>
              <a:t> (2000410)</a:t>
            </a:r>
          </a:p>
        </p:txBody>
      </p:sp>
      <p:sp>
        <p:nvSpPr>
          <p:cNvPr id="4" name="Slide Number Placeholder 3"/>
          <p:cNvSpPr>
            <a:spLocks noGrp="1"/>
          </p:cNvSpPr>
          <p:nvPr>
            <p:ph type="sldNum" sz="quarter" idx="5"/>
          </p:nvPr>
        </p:nvSpPr>
        <p:spPr/>
        <p:txBody>
          <a:bodyPr/>
          <a:lstStyle/>
          <a:p>
            <a:fld id="{AEC6985B-F232-334C-89AD-8E10F8D86FB3}" type="slidenum">
              <a:rPr lang="en-US" smtClean="0"/>
              <a:t>22</a:t>
            </a:fld>
            <a:endParaRPr lang="en-US"/>
          </a:p>
        </p:txBody>
      </p:sp>
    </p:spTree>
    <p:extLst>
      <p:ext uri="{BB962C8B-B14F-4D97-AF65-F5344CB8AC3E}">
        <p14:creationId xmlns:p14="http://schemas.microsoft.com/office/powerpoint/2010/main" val="378689816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C6985B-F232-334C-89AD-8E10F8D86FB3}" type="slidenum">
              <a:rPr lang="en-US" smtClean="0"/>
              <a:t>23</a:t>
            </a:fld>
            <a:endParaRPr lang="en-US"/>
          </a:p>
        </p:txBody>
      </p:sp>
    </p:spTree>
    <p:extLst>
      <p:ext uri="{BB962C8B-B14F-4D97-AF65-F5344CB8AC3E}">
        <p14:creationId xmlns:p14="http://schemas.microsoft.com/office/powerpoint/2010/main" val="153585179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C6985B-F232-334C-89AD-8E10F8D86FB3}" type="slidenum">
              <a:rPr lang="en-US" smtClean="0"/>
              <a:t>25</a:t>
            </a:fld>
            <a:endParaRPr lang="en-US"/>
          </a:p>
        </p:txBody>
      </p:sp>
    </p:spTree>
    <p:extLst>
      <p:ext uri="{BB962C8B-B14F-4D97-AF65-F5344CB8AC3E}">
        <p14:creationId xmlns:p14="http://schemas.microsoft.com/office/powerpoint/2010/main" val="339355330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C6985B-F232-334C-89AD-8E10F8D86FB3}" type="slidenum">
              <a:rPr lang="en-US" smtClean="0"/>
              <a:t>26</a:t>
            </a:fld>
            <a:endParaRPr lang="en-US"/>
          </a:p>
        </p:txBody>
      </p:sp>
    </p:spTree>
    <p:extLst>
      <p:ext uri="{BB962C8B-B14F-4D97-AF65-F5344CB8AC3E}">
        <p14:creationId xmlns:p14="http://schemas.microsoft.com/office/powerpoint/2010/main" val="174014955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 To conclude everything we’ve talked about today, we can definitely support the idea that outdoor learning has many beneficial impacts on children. We know this as it has been proven to improve the child’s visual and personal development, they are constantly looking around and become a lot more alert and interested in what’s going on around them, all the while they don’t even realise that they are in a ‘classroom’ as such.</a:t>
            </a:r>
          </a:p>
          <a:p>
            <a:pPr lvl="0"/>
            <a:r>
              <a:rPr lang="en-GB" sz="1200" kern="1200" dirty="0">
                <a:solidFill>
                  <a:schemeClr val="tx1"/>
                </a:solidFill>
                <a:effectLst/>
                <a:latin typeface="+mn-lt"/>
                <a:ea typeface="+mn-ea"/>
                <a:cs typeface="+mn-cs"/>
              </a:rPr>
              <a:t>- The child’s creativity will be at its strongest when facing problem solving situations, as they are almost playing in the world around them. They’ll be more intrigued in the task set in an outdoor environment whereas if the child were Infront of a whiteboard sat in one place at their desk. Due to the change of scenery and setting, the child can feel more independent and gain a lot more confidence in speaking their thoughts and participating in a task that maybe they would sit out of during class time.</a:t>
            </a:r>
          </a:p>
          <a:p>
            <a:pPr lvl="0"/>
            <a:r>
              <a:rPr lang="en-GB" sz="1200" kern="1200" dirty="0">
                <a:solidFill>
                  <a:schemeClr val="tx1"/>
                </a:solidFill>
                <a:effectLst/>
                <a:latin typeface="+mn-lt"/>
                <a:ea typeface="+mn-ea"/>
                <a:cs typeface="+mn-cs"/>
              </a:rPr>
              <a:t>- Whereas it’s all good to assume these factors will happen for the child, there are many ways we can measure their progress whilst on the educational trip, as Emma has created and demonstrated for us. There are work sheets that can be completed which can help the child remember what they have learnt, which shows us as teachers whether the trip was successful or not by how much they paid attention and participated. </a:t>
            </a:r>
          </a:p>
          <a:p>
            <a:pPr lvl="0"/>
            <a:r>
              <a:rPr lang="en-GB" sz="1200" kern="1200" dirty="0">
                <a:solidFill>
                  <a:schemeClr val="tx1"/>
                </a:solidFill>
                <a:effectLst/>
                <a:latin typeface="+mn-lt"/>
                <a:ea typeface="+mn-ea"/>
                <a:cs typeface="+mn-cs"/>
              </a:rPr>
              <a:t>- Another great way of measuring the child’s development throughout the trip would be to set individual targets for each child to complete, so for example if the child were a slower learner we could ask them to identify 3-5 different animals throughout the trip by describing their colours, pattern and textures and if they knew the name of the animal then that would be a bonus. Yet if we had more advanced learners, we could increase the number of animals they would need to identify throughout, with the name of them being essential and maybe to find a fun fact about each animal they record.</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By Hannah Lewis (2005880)</a:t>
            </a:r>
          </a:p>
          <a:p>
            <a:endParaRPr lang="en-US" dirty="0"/>
          </a:p>
        </p:txBody>
      </p:sp>
      <p:sp>
        <p:nvSpPr>
          <p:cNvPr id="4" name="Slide Number Placeholder 3"/>
          <p:cNvSpPr>
            <a:spLocks noGrp="1"/>
          </p:cNvSpPr>
          <p:nvPr>
            <p:ph type="sldNum" sz="quarter" idx="5"/>
          </p:nvPr>
        </p:nvSpPr>
        <p:spPr/>
        <p:txBody>
          <a:bodyPr/>
          <a:lstStyle/>
          <a:p>
            <a:fld id="{AEC6985B-F232-334C-89AD-8E10F8D86FB3}" type="slidenum">
              <a:rPr lang="en-US" smtClean="0"/>
              <a:t>29</a:t>
            </a:fld>
            <a:endParaRPr lang="en-US"/>
          </a:p>
        </p:txBody>
      </p:sp>
    </p:spTree>
    <p:extLst>
      <p:ext uri="{BB962C8B-B14F-4D97-AF65-F5344CB8AC3E}">
        <p14:creationId xmlns:p14="http://schemas.microsoft.com/office/powerpoint/2010/main" val="61092243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 We chose to focus on St </a:t>
            </a:r>
            <a:r>
              <a:rPr lang="en-GB" sz="1200" kern="1200" dirty="0" err="1">
                <a:solidFill>
                  <a:schemeClr val="tx1"/>
                </a:solidFill>
                <a:effectLst/>
                <a:latin typeface="+mn-lt"/>
                <a:ea typeface="+mn-ea"/>
                <a:cs typeface="+mn-cs"/>
              </a:rPr>
              <a:t>Fagans</a:t>
            </a:r>
            <a:r>
              <a:rPr lang="en-GB" sz="1200" kern="1200" dirty="0">
                <a:solidFill>
                  <a:schemeClr val="tx1"/>
                </a:solidFill>
                <a:effectLst/>
                <a:latin typeface="+mn-lt"/>
                <a:ea typeface="+mn-ea"/>
                <a:cs typeface="+mn-cs"/>
              </a:rPr>
              <a:t> to support and refer back to the question to demonstrate how outdoor contexts can support learning. We thought it would be a perfect example as St </a:t>
            </a:r>
            <a:r>
              <a:rPr lang="en-GB" sz="1200" kern="1200" dirty="0" err="1">
                <a:solidFill>
                  <a:schemeClr val="tx1"/>
                </a:solidFill>
                <a:effectLst/>
                <a:latin typeface="+mn-lt"/>
                <a:ea typeface="+mn-ea"/>
                <a:cs typeface="+mn-cs"/>
              </a:rPr>
              <a:t>Fagans</a:t>
            </a:r>
            <a:r>
              <a:rPr lang="en-GB" sz="1200" kern="1200" dirty="0">
                <a:solidFill>
                  <a:schemeClr val="tx1"/>
                </a:solidFill>
                <a:effectLst/>
                <a:latin typeface="+mn-lt"/>
                <a:ea typeface="+mn-ea"/>
                <a:cs typeface="+mn-cs"/>
              </a:rPr>
              <a:t> is a very visual and inclusive educational setting, which we have spoken about how it encourages children to stay involved and interested. </a:t>
            </a:r>
          </a:p>
          <a:p>
            <a:pPr lvl="0"/>
            <a:r>
              <a:rPr lang="en-GB" sz="1200" kern="1200" dirty="0">
                <a:solidFill>
                  <a:schemeClr val="tx1"/>
                </a:solidFill>
                <a:effectLst/>
                <a:latin typeface="+mn-lt"/>
                <a:ea typeface="+mn-ea"/>
                <a:cs typeface="+mn-cs"/>
              </a:rPr>
              <a:t>- St </a:t>
            </a:r>
            <a:r>
              <a:rPr lang="en-GB" sz="1200" kern="1200" dirty="0" err="1">
                <a:solidFill>
                  <a:schemeClr val="tx1"/>
                </a:solidFill>
                <a:effectLst/>
                <a:latin typeface="+mn-lt"/>
                <a:ea typeface="+mn-ea"/>
                <a:cs typeface="+mn-cs"/>
              </a:rPr>
              <a:t>Fagans</a:t>
            </a:r>
            <a:r>
              <a:rPr lang="en-GB" sz="1200" kern="1200" dirty="0">
                <a:solidFill>
                  <a:schemeClr val="tx1"/>
                </a:solidFill>
                <a:effectLst/>
                <a:latin typeface="+mn-lt"/>
                <a:ea typeface="+mn-ea"/>
                <a:cs typeface="+mn-cs"/>
              </a:rPr>
              <a:t> allows children to have an insight on the life we used to abide, most destinations across the centre could be seen as a bit funny as the children wouldn’t have seen anything like it before, such as the small houses with the small stairs and hay stack beds, by St </a:t>
            </a:r>
            <a:r>
              <a:rPr lang="en-GB" sz="1200" kern="1200" dirty="0" err="1">
                <a:solidFill>
                  <a:schemeClr val="tx1"/>
                </a:solidFill>
                <a:effectLst/>
                <a:latin typeface="+mn-lt"/>
                <a:ea typeface="+mn-ea"/>
                <a:cs typeface="+mn-cs"/>
              </a:rPr>
              <a:t>Fagans</a:t>
            </a:r>
            <a:r>
              <a:rPr lang="en-GB" sz="1200" kern="1200" dirty="0">
                <a:solidFill>
                  <a:schemeClr val="tx1"/>
                </a:solidFill>
                <a:effectLst/>
                <a:latin typeface="+mn-lt"/>
                <a:ea typeface="+mn-ea"/>
                <a:cs typeface="+mn-cs"/>
              </a:rPr>
              <a:t> demonstrating these visual, interactive museum like displays it helps the children, especially young, get a better understanding rather than just being taught.</a:t>
            </a:r>
          </a:p>
          <a:p>
            <a:pPr lvl="0"/>
            <a:r>
              <a:rPr lang="en-GB" sz="1200" kern="1200" dirty="0">
                <a:solidFill>
                  <a:schemeClr val="tx1"/>
                </a:solidFill>
                <a:effectLst/>
                <a:latin typeface="+mn-lt"/>
                <a:ea typeface="+mn-ea"/>
                <a:cs typeface="+mn-cs"/>
              </a:rPr>
              <a:t>- St </a:t>
            </a:r>
            <a:r>
              <a:rPr lang="en-GB" sz="1200" kern="1200" dirty="0" err="1">
                <a:solidFill>
                  <a:schemeClr val="tx1"/>
                </a:solidFill>
                <a:effectLst/>
                <a:latin typeface="+mn-lt"/>
                <a:ea typeface="+mn-ea"/>
                <a:cs typeface="+mn-cs"/>
              </a:rPr>
              <a:t>Fagans</a:t>
            </a:r>
            <a:r>
              <a:rPr lang="en-GB" sz="1200" kern="1200" dirty="0">
                <a:solidFill>
                  <a:schemeClr val="tx1"/>
                </a:solidFill>
                <a:effectLst/>
                <a:latin typeface="+mn-lt"/>
                <a:ea typeface="+mn-ea"/>
                <a:cs typeface="+mn-cs"/>
              </a:rPr>
              <a:t> allows learn through play, children can get dressed up in Tudor clothing, they can interact with animals, talk to a blacksmith and so much more play like activities which is a key learning technique also supported by Vygotsky.</a:t>
            </a:r>
          </a:p>
          <a:p>
            <a:pPr lvl="0"/>
            <a:r>
              <a:rPr lang="en-GB" sz="1200" kern="1200" dirty="0">
                <a:solidFill>
                  <a:schemeClr val="tx1"/>
                </a:solidFill>
                <a:effectLst/>
                <a:latin typeface="+mn-lt"/>
                <a:ea typeface="+mn-ea"/>
                <a:cs typeface="+mn-cs"/>
              </a:rPr>
              <a:t>- Although St </a:t>
            </a:r>
            <a:r>
              <a:rPr lang="en-GB" sz="1200" kern="1200" dirty="0" err="1">
                <a:solidFill>
                  <a:schemeClr val="tx1"/>
                </a:solidFill>
                <a:effectLst/>
                <a:latin typeface="+mn-lt"/>
                <a:ea typeface="+mn-ea"/>
                <a:cs typeface="+mn-cs"/>
              </a:rPr>
              <a:t>Fagans</a:t>
            </a:r>
            <a:r>
              <a:rPr lang="en-GB" sz="1200" kern="1200" dirty="0">
                <a:solidFill>
                  <a:schemeClr val="tx1"/>
                </a:solidFill>
                <a:effectLst/>
                <a:latin typeface="+mn-lt"/>
                <a:ea typeface="+mn-ea"/>
                <a:cs typeface="+mn-cs"/>
              </a:rPr>
              <a:t> is generally there for educational purposes, we tend to not realise we are learning, as it is very different from pencil and paper learning, its takes a lot to get bored or tired whilst exploring this centre with a constantly changing environment and much to learn and see.</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By Hannah Lewis (2005880)</a:t>
            </a:r>
          </a:p>
        </p:txBody>
      </p:sp>
      <p:sp>
        <p:nvSpPr>
          <p:cNvPr id="4" name="Slide Number Placeholder 3"/>
          <p:cNvSpPr>
            <a:spLocks noGrp="1"/>
          </p:cNvSpPr>
          <p:nvPr>
            <p:ph type="sldNum" sz="quarter" idx="5"/>
          </p:nvPr>
        </p:nvSpPr>
        <p:spPr/>
        <p:txBody>
          <a:bodyPr/>
          <a:lstStyle/>
          <a:p>
            <a:fld id="{AEC6985B-F232-334C-89AD-8E10F8D86FB3}" type="slidenum">
              <a:rPr lang="en-US" smtClean="0"/>
              <a:t>30</a:t>
            </a:fld>
            <a:endParaRPr lang="en-US"/>
          </a:p>
        </p:txBody>
      </p:sp>
    </p:spTree>
    <p:extLst>
      <p:ext uri="{BB962C8B-B14F-4D97-AF65-F5344CB8AC3E}">
        <p14:creationId xmlns:p14="http://schemas.microsoft.com/office/powerpoint/2010/main" val="40571863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 A main source of correct learning in the outdoor learning setting would be to have the correct recourses and enough of them! I’d say the more resources the better, this includes whiteboards and pens rather than pencil and paper, whilst I taught forest school in my primary school I found that no matter the weather the children were always able to complete tasks with whiteboards and markers due to the paper not getting ripped and wet, they were easy to clean and the class preferred them as they weren’t the usual pencils they were only able to use In class, giving the child a new way of interacting even as small as giving them a pen can definitely encourage them to be more involved.</a:t>
            </a:r>
          </a:p>
          <a:p>
            <a:pPr lvl="0"/>
            <a:r>
              <a:rPr lang="en-GB" sz="1200" kern="1200" dirty="0">
                <a:solidFill>
                  <a:schemeClr val="tx1"/>
                </a:solidFill>
                <a:effectLst/>
                <a:latin typeface="+mn-lt"/>
                <a:ea typeface="+mn-ea"/>
                <a:cs typeface="+mn-cs"/>
              </a:rPr>
              <a:t>- Having enough teachers or LSA’s is definitely key for trips or outdoor learning as you’re not limited to one small space therefore accidents can happen and children will just run wild and free when given the chance, so having enough adults to help and support is ideal</a:t>
            </a:r>
          </a:p>
          <a:p>
            <a:pPr lvl="0"/>
            <a:r>
              <a:rPr lang="en-GB" sz="1200" kern="1200" dirty="0">
                <a:solidFill>
                  <a:schemeClr val="tx1"/>
                </a:solidFill>
                <a:effectLst/>
                <a:latin typeface="+mn-lt"/>
                <a:ea typeface="+mn-ea"/>
                <a:cs typeface="+mn-cs"/>
              </a:rPr>
              <a:t>- It’s usually a good idea to have packed lunch or prepared meals ready for the children when going on trips as this is the source of energy the child will need after a long day of studying, or having fun, it helps relax the child’s brain and fuels them right up to continue the day. </a:t>
            </a:r>
          </a:p>
          <a:p>
            <a:pPr lvl="0"/>
            <a:r>
              <a:rPr lang="en-GB" sz="1200" kern="1200" dirty="0">
                <a:solidFill>
                  <a:schemeClr val="tx1"/>
                </a:solidFill>
                <a:effectLst/>
                <a:latin typeface="+mn-lt"/>
                <a:ea typeface="+mn-ea"/>
                <a:cs typeface="+mn-cs"/>
              </a:rPr>
              <a:t>- If the outdoor learning were to be set in somewhere much smaller than an education centre, like the forest area in a school, milk and biscuits is always a good idea to give the children something to look forward too and a little break between activities.</a:t>
            </a:r>
          </a:p>
          <a:p>
            <a:endParaRPr lang="en-US" dirty="0"/>
          </a:p>
          <a:p>
            <a:r>
              <a:rPr lang="en-US" dirty="0"/>
              <a:t>By Hannah Lewis (2005880)</a:t>
            </a:r>
          </a:p>
        </p:txBody>
      </p:sp>
      <p:sp>
        <p:nvSpPr>
          <p:cNvPr id="4" name="Slide Number Placeholder 3"/>
          <p:cNvSpPr>
            <a:spLocks noGrp="1"/>
          </p:cNvSpPr>
          <p:nvPr>
            <p:ph type="sldNum" sz="quarter" idx="5"/>
          </p:nvPr>
        </p:nvSpPr>
        <p:spPr/>
        <p:txBody>
          <a:bodyPr/>
          <a:lstStyle/>
          <a:p>
            <a:fld id="{AEC6985B-F232-334C-89AD-8E10F8D86FB3}" type="slidenum">
              <a:rPr lang="en-US" smtClean="0"/>
              <a:t>31</a:t>
            </a:fld>
            <a:endParaRPr lang="en-US"/>
          </a:p>
        </p:txBody>
      </p:sp>
    </p:spTree>
    <p:extLst>
      <p:ext uri="{BB962C8B-B14F-4D97-AF65-F5344CB8AC3E}">
        <p14:creationId xmlns:p14="http://schemas.microsoft.com/office/powerpoint/2010/main" val="38000092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 We included Piaget in our research as we felt as though he was perfect in supporting the idea of outdoor learning being beneficial and we felt he linked in perfectly with the learning they provide at St </a:t>
            </a:r>
            <a:r>
              <a:rPr lang="en-GB" sz="1200" kern="1200" dirty="0" err="1">
                <a:solidFill>
                  <a:schemeClr val="tx1"/>
                </a:solidFill>
                <a:effectLst/>
                <a:latin typeface="+mn-lt"/>
                <a:ea typeface="+mn-ea"/>
                <a:cs typeface="+mn-cs"/>
              </a:rPr>
              <a:t>Fagans</a:t>
            </a:r>
            <a:r>
              <a:rPr lang="en-GB" sz="1200" kern="1200" dirty="0">
                <a:solidFill>
                  <a:schemeClr val="tx1"/>
                </a:solidFill>
                <a:effectLst/>
                <a:latin typeface="+mn-lt"/>
                <a:ea typeface="+mn-ea"/>
                <a:cs typeface="+mn-cs"/>
              </a:rPr>
              <a:t>. </a:t>
            </a:r>
          </a:p>
          <a:p>
            <a:pPr lvl="0"/>
            <a:r>
              <a:rPr lang="en-US" sz="1200" kern="1200" dirty="0">
                <a:solidFill>
                  <a:schemeClr val="tx1"/>
                </a:solidFill>
                <a:effectLst/>
                <a:latin typeface="+mn-lt"/>
                <a:ea typeface="+mn-ea"/>
                <a:cs typeface="+mn-cs"/>
              </a:rPr>
              <a:t>- As Sophie has stated, ‘Piaget believed children learn from doing and from observing the things around them’. There is no question that St </a:t>
            </a:r>
            <a:r>
              <a:rPr lang="en-US" sz="1200" kern="1200" dirty="0" err="1">
                <a:solidFill>
                  <a:schemeClr val="tx1"/>
                </a:solidFill>
                <a:effectLst/>
                <a:latin typeface="+mn-lt"/>
                <a:ea typeface="+mn-ea"/>
                <a:cs typeface="+mn-cs"/>
              </a:rPr>
              <a:t>Fagans</a:t>
            </a:r>
            <a:r>
              <a:rPr lang="en-US" sz="1200" kern="1200" dirty="0">
                <a:solidFill>
                  <a:schemeClr val="tx1"/>
                </a:solidFill>
                <a:effectLst/>
                <a:latin typeface="+mn-lt"/>
                <a:ea typeface="+mn-ea"/>
                <a:cs typeface="+mn-cs"/>
              </a:rPr>
              <a:t> had this in mind when preparing the grounds for educational purposes</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 Both Piaget and St </a:t>
            </a:r>
            <a:r>
              <a:rPr lang="en-US" sz="1200" kern="1200" dirty="0" err="1">
                <a:solidFill>
                  <a:schemeClr val="tx1"/>
                </a:solidFill>
                <a:effectLst/>
                <a:latin typeface="+mn-lt"/>
                <a:ea typeface="+mn-ea"/>
                <a:cs typeface="+mn-cs"/>
              </a:rPr>
              <a:t>Fagans</a:t>
            </a:r>
            <a:r>
              <a:rPr lang="en-US" sz="1200" kern="1200" dirty="0">
                <a:solidFill>
                  <a:schemeClr val="tx1"/>
                </a:solidFill>
                <a:effectLst/>
                <a:latin typeface="+mn-lt"/>
                <a:ea typeface="+mn-ea"/>
                <a:cs typeface="+mn-cs"/>
              </a:rPr>
              <a:t> strongly believe that learning should be practiced outdoors and with many visual and interactive points throughout. This allows the children to always feel engaged with what they are learning.</a:t>
            </a:r>
            <a:endParaRPr lang="en-GB" sz="1200" kern="1200" dirty="0">
              <a:solidFill>
                <a:schemeClr val="tx1"/>
              </a:solidFill>
              <a:effectLst/>
              <a:latin typeface="+mn-lt"/>
              <a:ea typeface="+mn-ea"/>
              <a:cs typeface="+mn-cs"/>
            </a:endParaRPr>
          </a:p>
          <a:p>
            <a:endParaRPr lang="en-US" dirty="0"/>
          </a:p>
          <a:p>
            <a:r>
              <a:rPr lang="en-US" dirty="0"/>
              <a:t>By Hannah Lewis (2005880)</a:t>
            </a:r>
          </a:p>
        </p:txBody>
      </p:sp>
      <p:sp>
        <p:nvSpPr>
          <p:cNvPr id="4" name="Slide Number Placeholder 3"/>
          <p:cNvSpPr>
            <a:spLocks noGrp="1"/>
          </p:cNvSpPr>
          <p:nvPr>
            <p:ph type="sldNum" sz="quarter" idx="5"/>
          </p:nvPr>
        </p:nvSpPr>
        <p:spPr/>
        <p:txBody>
          <a:bodyPr/>
          <a:lstStyle/>
          <a:p>
            <a:fld id="{AEC6985B-F232-334C-89AD-8E10F8D86FB3}" type="slidenum">
              <a:rPr lang="en-US" smtClean="0"/>
              <a:t>32</a:t>
            </a:fld>
            <a:endParaRPr lang="en-US"/>
          </a:p>
        </p:txBody>
      </p:sp>
    </p:spTree>
    <p:extLst>
      <p:ext uri="{BB962C8B-B14F-4D97-AF65-F5344CB8AC3E}">
        <p14:creationId xmlns:p14="http://schemas.microsoft.com/office/powerpoint/2010/main" val="182017459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 As for the implications for the future, I believe that it will have many beneficial factors on both the child and their learning. Studies show that learning in the outdoor environment will have many beneficial effects on the child, these go as far as stress reduction, emotional improvement, the learning can give them a boost in their confidence and allow them to improve on their engagement, as we’ve talked about previously the child can be very expressive, and want to participate more during the lesson. </a:t>
            </a:r>
          </a:p>
          <a:p>
            <a:pPr lvl="0"/>
            <a:r>
              <a:rPr lang="en-GB" sz="1200" kern="1200" dirty="0">
                <a:solidFill>
                  <a:schemeClr val="tx1"/>
                </a:solidFill>
                <a:effectLst/>
                <a:latin typeface="+mn-lt"/>
                <a:ea typeface="+mn-ea"/>
                <a:cs typeface="+mn-cs"/>
              </a:rPr>
              <a:t>- Outdoor learning would also be beneficial for the curriculum, as they work alongside to achieve the child development goals of improving their attainment, increasing the child’s engagement in lessons and tasks and allowing the child to develop a new wide range of skills within the outdoor setting, yet still working on their basic yet essential subjects whilst making it fun. </a:t>
            </a:r>
          </a:p>
          <a:p>
            <a:endParaRPr lang="en-US" dirty="0"/>
          </a:p>
          <a:p>
            <a:r>
              <a:rPr lang="en-US" dirty="0"/>
              <a:t>By Hannah Lewis (2005880)</a:t>
            </a:r>
          </a:p>
        </p:txBody>
      </p:sp>
      <p:sp>
        <p:nvSpPr>
          <p:cNvPr id="4" name="Slide Number Placeholder 3"/>
          <p:cNvSpPr>
            <a:spLocks noGrp="1"/>
          </p:cNvSpPr>
          <p:nvPr>
            <p:ph type="sldNum" sz="quarter" idx="5"/>
          </p:nvPr>
        </p:nvSpPr>
        <p:spPr/>
        <p:txBody>
          <a:bodyPr/>
          <a:lstStyle/>
          <a:p>
            <a:fld id="{AEC6985B-F232-334C-89AD-8E10F8D86FB3}" type="slidenum">
              <a:rPr lang="en-US" smtClean="0"/>
              <a:t>33</a:t>
            </a:fld>
            <a:endParaRPr lang="en-US"/>
          </a:p>
        </p:txBody>
      </p:sp>
    </p:spTree>
    <p:extLst>
      <p:ext uri="{BB962C8B-B14F-4D97-AF65-F5344CB8AC3E}">
        <p14:creationId xmlns:p14="http://schemas.microsoft.com/office/powerpoint/2010/main" val="37816132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A337209F-DFEC-764C-8440-4C756FA1575A}" type="datetimeFigureOut">
              <a:rPr lang="en-US" smtClean="0"/>
              <a:t>1/14/21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4E246C-A4BC-1541-B7E3-94260897F191}" type="slidenum">
              <a:rPr lang="en-US" smtClean="0"/>
              <a:t>‹#›</a:t>
            </a:fld>
            <a:endParaRPr lang="en-US"/>
          </a:p>
        </p:txBody>
      </p:sp>
    </p:spTree>
    <p:extLst>
      <p:ext uri="{BB962C8B-B14F-4D97-AF65-F5344CB8AC3E}">
        <p14:creationId xmlns:p14="http://schemas.microsoft.com/office/powerpoint/2010/main" val="10621477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337209F-DFEC-764C-8440-4C756FA1575A}" type="datetimeFigureOut">
              <a:rPr lang="en-US" smtClean="0"/>
              <a:t>1/14/21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4E246C-A4BC-1541-B7E3-94260897F191}" type="slidenum">
              <a:rPr lang="en-US" smtClean="0"/>
              <a:t>‹#›</a:t>
            </a:fld>
            <a:endParaRPr lang="en-US"/>
          </a:p>
        </p:txBody>
      </p:sp>
    </p:spTree>
    <p:extLst>
      <p:ext uri="{BB962C8B-B14F-4D97-AF65-F5344CB8AC3E}">
        <p14:creationId xmlns:p14="http://schemas.microsoft.com/office/powerpoint/2010/main" val="42529252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337209F-DFEC-764C-8440-4C756FA1575A}" type="datetimeFigureOut">
              <a:rPr lang="en-US" smtClean="0"/>
              <a:t>1/14/21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4E246C-A4BC-1541-B7E3-94260897F191}" type="slidenum">
              <a:rPr lang="en-US" smtClean="0"/>
              <a:t>‹#›</a:t>
            </a:fld>
            <a:endParaRPr lang="en-US"/>
          </a:p>
        </p:txBody>
      </p:sp>
    </p:spTree>
    <p:extLst>
      <p:ext uri="{BB962C8B-B14F-4D97-AF65-F5344CB8AC3E}">
        <p14:creationId xmlns:p14="http://schemas.microsoft.com/office/powerpoint/2010/main" val="16596504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A337209F-DFEC-764C-8440-4C756FA1575A}" type="datetimeFigureOut">
              <a:rPr lang="en-US" smtClean="0"/>
              <a:t>1/14/21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B4E246C-A4BC-1541-B7E3-94260897F191}" type="slidenum">
              <a:rPr lang="en-US" smtClean="0"/>
              <a:t>‹#›</a:t>
            </a:fld>
            <a:endParaRPr lang="en-US"/>
          </a:p>
        </p:txBody>
      </p:sp>
    </p:spTree>
    <p:extLst>
      <p:ext uri="{BB962C8B-B14F-4D97-AF65-F5344CB8AC3E}">
        <p14:creationId xmlns:p14="http://schemas.microsoft.com/office/powerpoint/2010/main" val="14357077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A337209F-DFEC-764C-8440-4C756FA1575A}" type="datetimeFigureOut">
              <a:rPr lang="en-US" smtClean="0"/>
              <a:t>1/14/21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B4E246C-A4BC-1541-B7E3-94260897F191}" type="slidenum">
              <a:rPr lang="en-US" smtClean="0"/>
              <a:t>‹#›</a:t>
            </a:fld>
            <a:endParaRPr lang="en-US"/>
          </a:p>
        </p:txBody>
      </p:sp>
    </p:spTree>
    <p:extLst>
      <p:ext uri="{BB962C8B-B14F-4D97-AF65-F5344CB8AC3E}">
        <p14:creationId xmlns:p14="http://schemas.microsoft.com/office/powerpoint/2010/main" val="37061201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337209F-DFEC-764C-8440-4C756FA1575A}" type="datetimeFigureOut">
              <a:rPr lang="en-US" smtClean="0"/>
              <a:t>1/14/21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B4E246C-A4BC-1541-B7E3-94260897F191}" type="slidenum">
              <a:rPr lang="en-US" smtClean="0"/>
              <a:t>‹#›</a:t>
            </a:fld>
            <a:endParaRPr lang="en-US"/>
          </a:p>
        </p:txBody>
      </p:sp>
    </p:spTree>
    <p:extLst>
      <p:ext uri="{BB962C8B-B14F-4D97-AF65-F5344CB8AC3E}">
        <p14:creationId xmlns:p14="http://schemas.microsoft.com/office/powerpoint/2010/main" val="19046338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337209F-DFEC-764C-8440-4C756FA1575A}" type="datetimeFigureOut">
              <a:rPr lang="en-US" smtClean="0"/>
              <a:t>1/14/21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B4E246C-A4BC-1541-B7E3-94260897F191}" type="slidenum">
              <a:rPr lang="en-US" smtClean="0"/>
              <a:t>‹#›</a:t>
            </a:fld>
            <a:endParaRPr lang="en-US"/>
          </a:p>
        </p:txBody>
      </p:sp>
    </p:spTree>
    <p:extLst>
      <p:ext uri="{BB962C8B-B14F-4D97-AF65-F5344CB8AC3E}">
        <p14:creationId xmlns:p14="http://schemas.microsoft.com/office/powerpoint/2010/main" val="42210838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337209F-DFEC-764C-8440-4C756FA1575A}" type="datetimeFigureOut">
              <a:rPr lang="en-US" smtClean="0"/>
              <a:t>1/14/21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B4E246C-A4BC-1541-B7E3-94260897F191}" type="slidenum">
              <a:rPr lang="en-US" smtClean="0"/>
              <a:t>‹#›</a:t>
            </a:fld>
            <a:endParaRPr lang="en-US"/>
          </a:p>
        </p:txBody>
      </p:sp>
    </p:spTree>
    <p:extLst>
      <p:ext uri="{BB962C8B-B14F-4D97-AF65-F5344CB8AC3E}">
        <p14:creationId xmlns:p14="http://schemas.microsoft.com/office/powerpoint/2010/main" val="2888140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B4E246C-A4BC-1541-B7E3-94260897F191}" type="slidenum">
              <a:rPr lang="en-US" smtClean="0"/>
              <a:t>‹#›</a:t>
            </a:fld>
            <a:endParaRPr lang="en-US"/>
          </a:p>
        </p:txBody>
      </p:sp>
      <p:sp>
        <p:nvSpPr>
          <p:cNvPr id="5" name="Date Placeholder 4"/>
          <p:cNvSpPr>
            <a:spLocks noGrp="1"/>
          </p:cNvSpPr>
          <p:nvPr>
            <p:ph type="dt" sz="half" idx="10"/>
          </p:nvPr>
        </p:nvSpPr>
        <p:spPr/>
        <p:txBody>
          <a:bodyPr/>
          <a:lstStyle/>
          <a:p>
            <a:fld id="{A337209F-DFEC-764C-8440-4C756FA1575A}" type="datetimeFigureOut">
              <a:rPr lang="en-US" smtClean="0"/>
              <a:t>1/14/21</a:t>
            </a:fld>
            <a:endParaRPr lang="en-US"/>
          </a:p>
        </p:txBody>
      </p:sp>
    </p:spTree>
    <p:extLst>
      <p:ext uri="{BB962C8B-B14F-4D97-AF65-F5344CB8AC3E}">
        <p14:creationId xmlns:p14="http://schemas.microsoft.com/office/powerpoint/2010/main" val="42429764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337209F-DFEC-764C-8440-4C756FA1575A}" type="datetimeFigureOut">
              <a:rPr lang="en-US" smtClean="0"/>
              <a:t>1/14/21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4E246C-A4BC-1541-B7E3-94260897F191}" type="slidenum">
              <a:rPr lang="en-US" smtClean="0"/>
              <a:t>‹#›</a:t>
            </a:fld>
            <a:endParaRPr lang="en-US"/>
          </a:p>
        </p:txBody>
      </p:sp>
    </p:spTree>
    <p:extLst>
      <p:ext uri="{BB962C8B-B14F-4D97-AF65-F5344CB8AC3E}">
        <p14:creationId xmlns:p14="http://schemas.microsoft.com/office/powerpoint/2010/main" val="22126681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337209F-DFEC-764C-8440-4C756FA1575A}" type="datetimeFigureOut">
              <a:rPr lang="en-US" smtClean="0"/>
              <a:t>1/14/21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4E246C-A4BC-1541-B7E3-94260897F191}"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076753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337209F-DFEC-764C-8440-4C756FA1575A}" type="datetimeFigureOut">
              <a:rPr lang="en-US" smtClean="0"/>
              <a:t>1/14/21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4E246C-A4BC-1541-B7E3-94260897F191}" type="slidenum">
              <a:rPr lang="en-US" smtClean="0"/>
              <a:t>‹#›</a:t>
            </a:fld>
            <a:endParaRPr lang="en-US"/>
          </a:p>
        </p:txBody>
      </p:sp>
    </p:spTree>
    <p:extLst>
      <p:ext uri="{BB962C8B-B14F-4D97-AF65-F5344CB8AC3E}">
        <p14:creationId xmlns:p14="http://schemas.microsoft.com/office/powerpoint/2010/main" val="30523677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337209F-DFEC-764C-8440-4C756FA1575A}" type="datetimeFigureOut">
              <a:rPr lang="en-US" smtClean="0"/>
              <a:t>1/14/21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4E246C-A4BC-1541-B7E3-94260897F191}"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2824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337209F-DFEC-764C-8440-4C756FA1575A}" type="datetimeFigureOut">
              <a:rPr lang="en-US" smtClean="0"/>
              <a:t>1/14/21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4E246C-A4BC-1541-B7E3-94260897F191}" type="slidenum">
              <a:rPr lang="en-US" smtClean="0"/>
              <a:t>‹#›</a:t>
            </a:fld>
            <a:endParaRPr lang="en-US"/>
          </a:p>
        </p:txBody>
      </p:sp>
    </p:spTree>
    <p:extLst>
      <p:ext uri="{BB962C8B-B14F-4D97-AF65-F5344CB8AC3E}">
        <p14:creationId xmlns:p14="http://schemas.microsoft.com/office/powerpoint/2010/main" val="10267956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337209F-DFEC-764C-8440-4C756FA1575A}" type="datetimeFigureOut">
              <a:rPr lang="en-US" smtClean="0"/>
              <a:t>1/14/21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4E246C-A4BC-1541-B7E3-94260897F191}" type="slidenum">
              <a:rPr lang="en-US" smtClean="0"/>
              <a:t>‹#›</a:t>
            </a:fld>
            <a:endParaRPr lang="en-US"/>
          </a:p>
        </p:txBody>
      </p:sp>
    </p:spTree>
    <p:extLst>
      <p:ext uri="{BB962C8B-B14F-4D97-AF65-F5344CB8AC3E}">
        <p14:creationId xmlns:p14="http://schemas.microsoft.com/office/powerpoint/2010/main" val="29490563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337209F-DFEC-764C-8440-4C756FA1575A}" type="datetimeFigureOut">
              <a:rPr lang="en-US" smtClean="0"/>
              <a:t>1/14/21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4E246C-A4BC-1541-B7E3-94260897F191}" type="slidenum">
              <a:rPr lang="en-US" smtClean="0"/>
              <a:t>‹#›</a:t>
            </a:fld>
            <a:endParaRPr lang="en-US"/>
          </a:p>
        </p:txBody>
      </p:sp>
    </p:spTree>
    <p:extLst>
      <p:ext uri="{BB962C8B-B14F-4D97-AF65-F5344CB8AC3E}">
        <p14:creationId xmlns:p14="http://schemas.microsoft.com/office/powerpoint/2010/main" val="33809240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337209F-DFEC-764C-8440-4C756FA1575A}" type="datetimeFigureOut">
              <a:rPr lang="en-US" smtClean="0"/>
              <a:t>1/14/21</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B4E246C-A4BC-1541-B7E3-94260897F191}" type="slidenum">
              <a:rPr lang="en-US" smtClean="0"/>
              <a:t>‹#›</a:t>
            </a:fld>
            <a:endParaRPr lang="en-US"/>
          </a:p>
        </p:txBody>
      </p:sp>
    </p:spTree>
    <p:extLst>
      <p:ext uri="{BB962C8B-B14F-4D97-AF65-F5344CB8AC3E}">
        <p14:creationId xmlns:p14="http://schemas.microsoft.com/office/powerpoint/2010/main" val="453636525"/>
      </p:ext>
    </p:extLst>
  </p:cSld>
  <p:clrMap bg1="lt1" tx1="dk1" bg2="lt2" tx2="dk2" accent1="accent1" accent2="accent2" accent3="accent3" accent4="accent4" accent5="accent5" accent6="accent6" hlink="hlink" folHlink="folHlink"/>
  <p:sldLayoutIdLst>
    <p:sldLayoutId id="2147483798" r:id="rId1"/>
    <p:sldLayoutId id="2147483799" r:id="rId2"/>
    <p:sldLayoutId id="2147483800" r:id="rId3"/>
    <p:sldLayoutId id="2147483801" r:id="rId4"/>
    <p:sldLayoutId id="2147483802" r:id="rId5"/>
    <p:sldLayoutId id="2147483803" r:id="rId6"/>
    <p:sldLayoutId id="2147483804" r:id="rId7"/>
    <p:sldLayoutId id="2147483805" r:id="rId8"/>
    <p:sldLayoutId id="2147483806" r:id="rId9"/>
    <p:sldLayoutId id="2147483807" r:id="rId10"/>
    <p:sldLayoutId id="2147483808" r:id="rId11"/>
    <p:sldLayoutId id="2147483809" r:id="rId12"/>
    <p:sldLayoutId id="2147483810" r:id="rId13"/>
    <p:sldLayoutId id="2147483811" r:id="rId14"/>
    <p:sldLayoutId id="2147483812" r:id="rId15"/>
    <p:sldLayoutId id="214748381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1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21.jpeg"/><Relationship Id="rId5" Type="http://schemas.openxmlformats.org/officeDocument/2006/relationships/image" Target="../media/image20.jpeg"/><Relationship Id="rId4" Type="http://schemas.openxmlformats.org/officeDocument/2006/relationships/image" Target="../media/image19.jpeg"/></Relationships>
</file>

<file path=ppt/slides/_rels/slide1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4.jpeg"/></Relationships>
</file>

<file path=ppt/slides/_rels/slide1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27.jpeg"/></Relationships>
</file>

<file path=ppt/slides/_rels/slide1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1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2.xml"/><Relationship Id="rId5" Type="http://schemas.openxmlformats.org/officeDocument/2006/relationships/image" Target="../media/image35.png"/><Relationship Id="rId4" Type="http://schemas.openxmlformats.org/officeDocument/2006/relationships/image" Target="../media/image34.png"/></Relationships>
</file>

<file path=ppt/slides/_rels/slide22.xml.rels><?xml version="1.0" encoding="UTF-8" standalone="yes"?>
<Relationships xmlns="http://schemas.openxmlformats.org/package/2006/relationships"><Relationship Id="rId3" Type="http://schemas.openxmlformats.org/officeDocument/2006/relationships/image" Target="../media/image36.png"/><Relationship Id="rId7" Type="http://schemas.openxmlformats.org/officeDocument/2006/relationships/image" Target="../media/image40.jpe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39.jpeg"/><Relationship Id="rId5" Type="http://schemas.openxmlformats.org/officeDocument/2006/relationships/image" Target="../media/image38.png"/><Relationship Id="rId4" Type="http://schemas.openxmlformats.org/officeDocument/2006/relationships/image" Target="../media/image37.jpeg"/></Relationships>
</file>

<file path=ppt/slides/_rels/slide23.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42.jpeg"/></Relationships>
</file>

<file path=ppt/slides/_rels/slide24.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png"/><Relationship Id="rId1" Type="http://schemas.openxmlformats.org/officeDocument/2006/relationships/slideLayout" Target="../slideLayouts/slideLayout2.xml"/><Relationship Id="rId4" Type="http://schemas.openxmlformats.org/officeDocument/2006/relationships/image" Target="../media/image45.png"/></Relationships>
</file>

<file path=ppt/slides/_rels/slide2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jpeg"/></Relationships>
</file>

<file path=ppt/slides/_rels/slide2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image" Target="../media/image52.png"/><Relationship Id="rId4" Type="http://schemas.openxmlformats.org/officeDocument/2006/relationships/image" Target="../media/image51.png"/></Relationships>
</file>

<file path=ppt/slides/_rels/slide27.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image" Target="../media/image53.png"/><Relationship Id="rId1" Type="http://schemas.openxmlformats.org/officeDocument/2006/relationships/slideLayout" Target="../slideLayouts/slideLayout2.xml"/><Relationship Id="rId4" Type="http://schemas.openxmlformats.org/officeDocument/2006/relationships/image" Target="../media/image55.jpeg"/></Relationships>
</file>

<file path=ppt/slides/_rels/slide28.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png"/><Relationship Id="rId1" Type="http://schemas.openxmlformats.org/officeDocument/2006/relationships/slideLayout" Target="../slideLayouts/slideLayout2.xml"/><Relationship Id="rId4" Type="http://schemas.openxmlformats.org/officeDocument/2006/relationships/image" Target="../media/image58.png"/></Relationships>
</file>

<file path=ppt/slides/_rels/slide29.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flickr.com/photos/wwworks/4121373286"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26.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File:Celtic_Village_St_Fagans_01.JPG" TargetMode="Externa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8" Type="http://schemas.openxmlformats.org/officeDocument/2006/relationships/image" Target="../media/image66.svg"/><Relationship Id="rId3" Type="http://schemas.openxmlformats.org/officeDocument/2006/relationships/image" Target="../media/image61.png"/><Relationship Id="rId7" Type="http://schemas.openxmlformats.org/officeDocument/2006/relationships/image" Target="../media/image65.png"/><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image" Target="../media/image64.svg"/><Relationship Id="rId5" Type="http://schemas.openxmlformats.org/officeDocument/2006/relationships/image" Target="../media/image63.png"/><Relationship Id="rId4" Type="http://schemas.openxmlformats.org/officeDocument/2006/relationships/image" Target="../media/image62.svg"/></Relationships>
</file>

<file path=ppt/slides/_rels/slide33.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29.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commons.wikimedia.org/wiki/File:Outdoor_education_STEMs_into_great_learning_opportunity_130502-A-EO110-012.jpg" TargetMode="External"/></Relationships>
</file>

<file path=ppt/slides/_rels/slide34.xml.rels><?xml version="1.0" encoding="UTF-8" standalone="yes"?>
<Relationships xmlns="http://schemas.openxmlformats.org/package/2006/relationships"><Relationship Id="rId8" Type="http://schemas.openxmlformats.org/officeDocument/2006/relationships/hyperlink" Target="https://www.parentingscience.com/outdoor-learning.html" TargetMode="External"/><Relationship Id="rId3" Type="http://schemas.openxmlformats.org/officeDocument/2006/relationships/hyperlink" Target="https://www.pinterest.co.uk/pin/353040058258981221/" TargetMode="External"/><Relationship Id="rId7" Type="http://schemas.openxmlformats.org/officeDocument/2006/relationships/hyperlink" Target="https://pixabay.com/photos/asian-school-children-student-book-1870022/" TargetMode="External"/><Relationship Id="rId2" Type="http://schemas.openxmlformats.org/officeDocument/2006/relationships/hyperlink" Target="https://pixabay.com/illustrations/clipboard-pencil-paper-education-1772235/" TargetMode="External"/><Relationship Id="rId1" Type="http://schemas.openxmlformats.org/officeDocument/2006/relationships/slideLayout" Target="../slideLayouts/slideLayout2.xml"/><Relationship Id="rId6" Type="http://schemas.openxmlformats.org/officeDocument/2006/relationships/hyperlink" Target="https://www.verywellmind.com/what-is-a-psychologist-2794926" TargetMode="External"/><Relationship Id="rId11" Type="http://schemas.openxmlformats.org/officeDocument/2006/relationships/hyperlink" Target="https://educationbusinessuk.net/features/outdoor-learning-reaches-parts-classrooms-can&#8217;t" TargetMode="External"/><Relationship Id="rId5" Type="http://schemas.openxmlformats.org/officeDocument/2006/relationships/hyperlink" Target="https://commons.wikimedia.org/wiki/File:St_Fagans_Celtic_Village_the_main_hut.jpg" TargetMode="External"/><Relationship Id="rId10" Type="http://schemas.openxmlformats.org/officeDocument/2006/relationships/hyperlink" Target="https://www.geograph.org.uk/photo/5692353" TargetMode="External"/><Relationship Id="rId4" Type="http://schemas.openxmlformats.org/officeDocument/2006/relationships/hyperlink" Target="https://pixabay.com/photos/money-cash-pounds-coins-currency-4131986/" TargetMode="External"/><Relationship Id="rId9" Type="http://schemas.openxmlformats.org/officeDocument/2006/relationships/hyperlink" Target="https://www.madeformums.com/baby/introducing-finger-foods/" TargetMode="External"/></Relationships>
</file>

<file path=ppt/slides/_rels/slide35.xml.rels><?xml version="1.0" encoding="UTF-8" standalone="yes"?>
<Relationships xmlns="http://schemas.openxmlformats.org/package/2006/relationships"><Relationship Id="rId8" Type="http://schemas.openxmlformats.org/officeDocument/2006/relationships/hyperlink" Target="https://www.pinterest.co.uk/pin/127930445639529510/" TargetMode="External"/><Relationship Id="rId3" Type="http://schemas.openxmlformats.org/officeDocument/2006/relationships/hyperlink" Target="https://www.goodreads.com/author/show/426909.Jerome_Bruner" TargetMode="External"/><Relationship Id="rId7" Type="http://schemas.openxmlformats.org/officeDocument/2006/relationships/hyperlink" Target="http://www.healthofchildren.com/C/Cognitive-Development.html" TargetMode="External"/><Relationship Id="rId2" Type="http://schemas.openxmlformats.org/officeDocument/2006/relationships/hyperlink" Target="https://www.muddypuddles.com/blog/outdoor-learning-benefits-character-children/" TargetMode="External"/><Relationship Id="rId1" Type="http://schemas.openxmlformats.org/officeDocument/2006/relationships/slideLayout" Target="../slideLayouts/slideLayout2.xml"/><Relationship Id="rId6" Type="http://schemas.openxmlformats.org/officeDocument/2006/relationships/hyperlink" Target="https://www.geograph.org.uk/photo/5896862" TargetMode="External"/><Relationship Id="rId5" Type="http://schemas.openxmlformats.org/officeDocument/2006/relationships/hyperlink" Target="https://pixnio.com/people/children-kids/outdoor-education-students#img_info" TargetMode="External"/><Relationship Id="rId10" Type="http://schemas.openxmlformats.org/officeDocument/2006/relationships/hyperlink" Target="https://www.inspiro.org.au/blog/why-active-play-is-important-for-pre-school-kids" TargetMode="External"/><Relationship Id="rId4" Type="http://schemas.openxmlformats.org/officeDocument/2006/relationships/hyperlink" Target="https://www.geograph.org.uk/photo/5370581" TargetMode="External"/><Relationship Id="rId9" Type="http://schemas.openxmlformats.org/officeDocument/2006/relationships/hyperlink" Target="https://www.estyn.gov.wales/effective-practice/improving-teaching-and-learning" TargetMode="External"/></Relationships>
</file>

<file path=ppt/slides/_rels/slide36.xml.rels><?xml version="1.0" encoding="UTF-8" standalone="yes"?>
<Relationships xmlns="http://schemas.openxmlformats.org/package/2006/relationships"><Relationship Id="rId8" Type="http://schemas.openxmlformats.org/officeDocument/2006/relationships/hyperlink" Target="https://www.verywellfamily.com/what-are-motor-skills-3107058" TargetMode="External"/><Relationship Id="rId3" Type="http://schemas.openxmlformats.org/officeDocument/2006/relationships/hyperlink" Target="https://www.independentschoolparent.com/school/outdoor-learning-benefits/" TargetMode="External"/><Relationship Id="rId7" Type="http://schemas.openxmlformats.org/officeDocument/2006/relationships/hyperlink" Target="https://blog.himama.com/outdoor-play-and-childhood-development/" TargetMode="External"/><Relationship Id="rId12" Type="http://schemas.openxmlformats.org/officeDocument/2006/relationships/hyperlink" Target="https://museum.wales/stfagans/about/" TargetMode="External"/><Relationship Id="rId2" Type="http://schemas.openxmlformats.org/officeDocument/2006/relationships/hyperlink" Target="https://commons.wikimedia.org/wiki/File:St_Fagans_Celtic_hut_inside.jpg" TargetMode="External"/><Relationship Id="rId1" Type="http://schemas.openxmlformats.org/officeDocument/2006/relationships/slideLayout" Target="../slideLayouts/slideLayout2.xml"/><Relationship Id="rId6" Type="http://schemas.openxmlformats.org/officeDocument/2006/relationships/hyperlink" Target="https://penfieldbuildingblocks.org/developmental-milestones/importance-fine-motor-skill-development/" TargetMode="External"/><Relationship Id="rId11" Type="http://schemas.openxmlformats.org/officeDocument/2006/relationships/hyperlink" Target="https://museum.wales/stfagans/buildings/castle/" TargetMode="External"/><Relationship Id="rId5" Type="http://schemas.openxmlformats.org/officeDocument/2006/relationships/hyperlink" Target="https://commons.wikimedia.org/wiki/File:St_Fagans_-_Clogmaker%27s_workshop_-_Geraint_Parfitt_demonstrates_his_skill.JPG" TargetMode="External"/><Relationship Id="rId10" Type="http://schemas.openxmlformats.org/officeDocument/2006/relationships/hyperlink" Target="https://museum.wales/stfagans/learning/" TargetMode="External"/><Relationship Id="rId4" Type="http://schemas.openxmlformats.org/officeDocument/2006/relationships/hyperlink" Target="https://www.geograph.org.uk/photo/2072617" TargetMode="External"/><Relationship Id="rId9" Type="http://schemas.openxmlformats.org/officeDocument/2006/relationships/hyperlink" Target="https://psychologydictionary.org/genetic-epistemology/" TargetMode="External"/></Relationships>
</file>

<file path=ppt/slides/_rels/slide37.xml.rels><?xml version="1.0" encoding="UTF-8" standalone="yes"?>
<Relationships xmlns="http://schemas.openxmlformats.org/package/2006/relationships"><Relationship Id="rId8" Type="http://schemas.openxmlformats.org/officeDocument/2006/relationships/hyperlink" Target="https://teachingmama.org/gross-motor-skills-why-they-are-important/" TargetMode="External"/><Relationship Id="rId3" Type="http://schemas.openxmlformats.org/officeDocument/2006/relationships/hyperlink" Target="https://www.verywellfamily.com/gross-motor-preschool-activities-2764707" TargetMode="External"/><Relationship Id="rId7" Type="http://schemas.openxmlformats.org/officeDocument/2006/relationships/hyperlink" Target="https://pxhere.com/en/photo/1199837" TargetMode="External"/><Relationship Id="rId12" Type="http://schemas.openxmlformats.org/officeDocument/2006/relationships/hyperlink" Target="https://www.picpedia.org/post-it-note/s/safety.html" TargetMode="External"/><Relationship Id="rId2" Type="http://schemas.openxmlformats.org/officeDocument/2006/relationships/hyperlink" Target="https://commons.wikimedia.org/wiki/File:Children_at_school_(8720604364).jpg" TargetMode="External"/><Relationship Id="rId1" Type="http://schemas.openxmlformats.org/officeDocument/2006/relationships/slideLayout" Target="../slideLayouts/slideLayout2.xml"/><Relationship Id="rId6" Type="http://schemas.openxmlformats.org/officeDocument/2006/relationships/hyperlink" Target="https://www.pinterest.co.uk/pin/557601997594316306/" TargetMode="External"/><Relationship Id="rId11" Type="http://schemas.openxmlformats.org/officeDocument/2006/relationships/hyperlink" Target="https://www.teachthought.com/learning/learning-theories-jerome-bruner-scaffolding-learning/" TargetMode="External"/><Relationship Id="rId5" Type="http://schemas.openxmlformats.org/officeDocument/2006/relationships/hyperlink" Target="https://www.sixthbloom.com/30-fine-and-gross-motor-skills-developed-outdoors/" TargetMode="External"/><Relationship Id="rId10" Type="http://schemas.openxmlformats.org/officeDocument/2006/relationships/hyperlink" Target="https://hwb.gov.wales/storage/fcb8539c-9be7-4883-8542-35d7b54b56f2/foundation-phase-outdoor-learning-handbook.pdf" TargetMode="External"/><Relationship Id="rId4" Type="http://schemas.openxmlformats.org/officeDocument/2006/relationships/hyperlink" Target="https://www.walesonline.co.uk/whats-on/arts-culture-news/st-fagans-named-best-museum-16528557" TargetMode="External"/><Relationship Id="rId9" Type="http://schemas.openxmlformats.org/officeDocument/2006/relationships/hyperlink" Target="https://commons.wikimedia.org/wiki/File:Tudor1.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68E5E-B047-F441-B809-248339C47962}"/>
              </a:ext>
            </a:extLst>
          </p:cNvPr>
          <p:cNvSpPr>
            <a:spLocks noGrp="1"/>
          </p:cNvSpPr>
          <p:nvPr>
            <p:ph type="ctrTitle"/>
          </p:nvPr>
        </p:nvSpPr>
        <p:spPr>
          <a:xfrm>
            <a:off x="492275" y="2371876"/>
            <a:ext cx="9562011" cy="1646302"/>
          </a:xfrm>
        </p:spPr>
        <p:txBody>
          <a:bodyPr/>
          <a:lstStyle/>
          <a:p>
            <a:pPr algn="l"/>
            <a:r>
              <a:rPr lang="en-US" dirty="0"/>
              <a:t>How St </a:t>
            </a:r>
            <a:r>
              <a:rPr lang="en-US" dirty="0" err="1"/>
              <a:t>Fagans</a:t>
            </a:r>
            <a:r>
              <a:rPr lang="en-US" dirty="0"/>
              <a:t> Supports Children’s Outdoor Learning</a:t>
            </a:r>
          </a:p>
        </p:txBody>
      </p:sp>
      <p:sp>
        <p:nvSpPr>
          <p:cNvPr id="3" name="Subtitle 2">
            <a:extLst>
              <a:ext uri="{FF2B5EF4-FFF2-40B4-BE49-F238E27FC236}">
                <a16:creationId xmlns:a16="http://schemas.microsoft.com/office/drawing/2014/main" id="{DDAFFD43-35A8-6649-989A-BC49BB38A0B1}"/>
              </a:ext>
            </a:extLst>
          </p:cNvPr>
          <p:cNvSpPr>
            <a:spLocks noGrp="1"/>
          </p:cNvSpPr>
          <p:nvPr>
            <p:ph type="subTitle" idx="1"/>
          </p:nvPr>
        </p:nvSpPr>
        <p:spPr>
          <a:xfrm>
            <a:off x="507604" y="4096684"/>
            <a:ext cx="3418420" cy="1646302"/>
          </a:xfrm>
        </p:spPr>
        <p:txBody>
          <a:bodyPr>
            <a:normAutofit fontScale="92500" lnSpcReduction="20000"/>
          </a:bodyPr>
          <a:lstStyle/>
          <a:p>
            <a:pPr algn="l" fontAlgn="base"/>
            <a:r>
              <a:rPr lang="en-US" dirty="0">
                <a:solidFill>
                  <a:schemeClr val="tx1"/>
                </a:solidFill>
              </a:rPr>
              <a:t>Created by:</a:t>
            </a:r>
          </a:p>
          <a:p>
            <a:pPr algn="l" fontAlgn="base"/>
            <a:r>
              <a:rPr lang="en-US" dirty="0">
                <a:solidFill>
                  <a:schemeClr val="tx1"/>
                </a:solidFill>
              </a:rPr>
              <a:t>Phoebe Evans -  2005329​</a:t>
            </a:r>
          </a:p>
          <a:p>
            <a:pPr algn="l" fontAlgn="base"/>
            <a:r>
              <a:rPr lang="en-US" dirty="0">
                <a:solidFill>
                  <a:schemeClr val="tx1"/>
                </a:solidFill>
              </a:rPr>
              <a:t>Emma Lauren Perks - 2000730 ​</a:t>
            </a:r>
          </a:p>
          <a:p>
            <a:pPr algn="l" fontAlgn="base"/>
            <a:r>
              <a:rPr lang="en-US" dirty="0">
                <a:solidFill>
                  <a:schemeClr val="tx1"/>
                </a:solidFill>
              </a:rPr>
              <a:t>Sophie Hannah </a:t>
            </a:r>
            <a:r>
              <a:rPr lang="en-US" dirty="0" err="1">
                <a:solidFill>
                  <a:schemeClr val="tx1"/>
                </a:solidFill>
              </a:rPr>
              <a:t>Tinson</a:t>
            </a:r>
            <a:r>
              <a:rPr lang="en-US" dirty="0">
                <a:solidFill>
                  <a:schemeClr val="tx1"/>
                </a:solidFill>
              </a:rPr>
              <a:t>​ - 2000410</a:t>
            </a:r>
          </a:p>
          <a:p>
            <a:pPr algn="l" fontAlgn="base"/>
            <a:r>
              <a:rPr lang="en-US" dirty="0">
                <a:solidFill>
                  <a:schemeClr val="tx1"/>
                </a:solidFill>
              </a:rPr>
              <a:t>Hannah Lewis - 2005880 ​</a:t>
            </a:r>
          </a:p>
          <a:p>
            <a:endParaRPr lang="en-US" dirty="0"/>
          </a:p>
        </p:txBody>
      </p:sp>
      <p:sp>
        <p:nvSpPr>
          <p:cNvPr id="4" name="TextBox 3">
            <a:extLst>
              <a:ext uri="{FF2B5EF4-FFF2-40B4-BE49-F238E27FC236}">
                <a16:creationId xmlns:a16="http://schemas.microsoft.com/office/drawing/2014/main" id="{1F13D897-2EEC-D744-A0D7-ADD4C4FF2AA4}"/>
              </a:ext>
            </a:extLst>
          </p:cNvPr>
          <p:cNvSpPr txBox="1"/>
          <p:nvPr/>
        </p:nvSpPr>
        <p:spPr>
          <a:xfrm>
            <a:off x="7465109" y="73631"/>
            <a:ext cx="1962781" cy="369332"/>
          </a:xfrm>
          <a:prstGeom prst="rect">
            <a:avLst/>
          </a:prstGeom>
          <a:noFill/>
        </p:spPr>
        <p:txBody>
          <a:bodyPr wrap="none" rtlCol="0">
            <a:spAutoFit/>
          </a:bodyPr>
          <a:lstStyle/>
          <a:p>
            <a:r>
              <a:rPr lang="en-US" dirty="0"/>
              <a:t>By Phoebe Evans </a:t>
            </a:r>
          </a:p>
        </p:txBody>
      </p:sp>
      <p:pic>
        <p:nvPicPr>
          <p:cNvPr id="10242" name="Picture 2">
            <a:extLst>
              <a:ext uri="{FF2B5EF4-FFF2-40B4-BE49-F238E27FC236}">
                <a16:creationId xmlns:a16="http://schemas.microsoft.com/office/drawing/2014/main" id="{D8F27C75-A5B2-7448-A767-39C1126EA3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7943" y="88106"/>
            <a:ext cx="2193471" cy="1462314"/>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C6A1DDF6-A97B-E94D-82A2-DE0C62DD6D25}"/>
              </a:ext>
            </a:extLst>
          </p:cNvPr>
          <p:cNvSpPr/>
          <p:nvPr/>
        </p:nvSpPr>
        <p:spPr>
          <a:xfrm>
            <a:off x="1244841" y="1591816"/>
            <a:ext cx="1672574" cy="369332"/>
          </a:xfrm>
          <a:prstGeom prst="rect">
            <a:avLst/>
          </a:prstGeom>
        </p:spPr>
        <p:txBody>
          <a:bodyPr wrap="none">
            <a:spAutoFit/>
          </a:bodyPr>
          <a:lstStyle/>
          <a:p>
            <a:r>
              <a:rPr lang="en-US" dirty="0">
                <a:solidFill>
                  <a:srgbClr val="000000"/>
                </a:solidFill>
                <a:latin typeface="Calibri" panose="020F0502020204030204" pitchFamily="34" charset="0"/>
              </a:rPr>
              <a:t>(Salter, no date)</a:t>
            </a:r>
            <a:endParaRPr lang="en-US" dirty="0"/>
          </a:p>
        </p:txBody>
      </p:sp>
      <p:pic>
        <p:nvPicPr>
          <p:cNvPr id="10244" name="Picture 4">
            <a:extLst>
              <a:ext uri="{FF2B5EF4-FFF2-40B4-BE49-F238E27FC236}">
                <a16:creationId xmlns:a16="http://schemas.microsoft.com/office/drawing/2014/main" id="{A33FD0FB-1CA5-3A42-893A-C8AE57DA877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89814" y="4096684"/>
            <a:ext cx="2971800" cy="1485900"/>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5E6EE2FB-FDDB-5841-8F80-F0B5FF3EEEDF}"/>
              </a:ext>
            </a:extLst>
          </p:cNvPr>
          <p:cNvSpPr/>
          <p:nvPr/>
        </p:nvSpPr>
        <p:spPr>
          <a:xfrm>
            <a:off x="5741399" y="5661090"/>
            <a:ext cx="2705100" cy="646331"/>
          </a:xfrm>
          <a:prstGeom prst="rect">
            <a:avLst/>
          </a:prstGeom>
        </p:spPr>
        <p:txBody>
          <a:bodyPr wrap="square">
            <a:spAutoFit/>
          </a:bodyPr>
          <a:lstStyle/>
          <a:p>
            <a:r>
              <a:rPr lang="en-US" dirty="0">
                <a:solidFill>
                  <a:srgbClr val="000000"/>
                </a:solidFill>
                <a:latin typeface="Calibri" panose="020F0502020204030204" pitchFamily="34" charset="0"/>
              </a:rPr>
              <a:t>(Independent School Parent, no date) </a:t>
            </a:r>
            <a:endParaRPr lang="en-US" dirty="0"/>
          </a:p>
        </p:txBody>
      </p:sp>
    </p:spTree>
    <p:extLst>
      <p:ext uri="{BB962C8B-B14F-4D97-AF65-F5344CB8AC3E}">
        <p14:creationId xmlns:p14="http://schemas.microsoft.com/office/powerpoint/2010/main" val="27836623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B6F11-5B2E-D142-927A-B8140C910177}"/>
              </a:ext>
            </a:extLst>
          </p:cNvPr>
          <p:cNvSpPr>
            <a:spLocks noGrp="1"/>
          </p:cNvSpPr>
          <p:nvPr>
            <p:ph type="title"/>
          </p:nvPr>
        </p:nvSpPr>
        <p:spPr/>
        <p:txBody>
          <a:bodyPr/>
          <a:lstStyle/>
          <a:p>
            <a:r>
              <a:rPr lang="en-GB" dirty="0">
                <a:solidFill>
                  <a:schemeClr val="tx1"/>
                </a:solidFill>
              </a:rPr>
              <a:t>Points that will be covered in this presentation: </a:t>
            </a:r>
            <a:endParaRPr lang="en-US" dirty="0">
              <a:solidFill>
                <a:schemeClr val="tx1"/>
              </a:solidFill>
            </a:endParaRPr>
          </a:p>
        </p:txBody>
      </p:sp>
      <p:sp>
        <p:nvSpPr>
          <p:cNvPr id="3" name="Content Placeholder 2">
            <a:extLst>
              <a:ext uri="{FF2B5EF4-FFF2-40B4-BE49-F238E27FC236}">
                <a16:creationId xmlns:a16="http://schemas.microsoft.com/office/drawing/2014/main" id="{D1E5A83C-6826-0046-A0B0-4E806628DC5C}"/>
              </a:ext>
            </a:extLst>
          </p:cNvPr>
          <p:cNvSpPr>
            <a:spLocks noGrp="1"/>
          </p:cNvSpPr>
          <p:nvPr>
            <p:ph idx="1"/>
          </p:nvPr>
        </p:nvSpPr>
        <p:spPr/>
        <p:txBody>
          <a:bodyPr/>
          <a:lstStyle/>
          <a:p>
            <a:pPr fontAlgn="base">
              <a:buFont typeface="Arial" panose="020B0604020202020204" pitchFamily="34" charset="0"/>
              <a:buChar char="•"/>
            </a:pPr>
            <a:r>
              <a:rPr lang="en-US" dirty="0">
                <a:solidFill>
                  <a:schemeClr val="tx1"/>
                </a:solidFill>
              </a:rPr>
              <a:t>The importance of children being outdoors and how it helps to develop their learning​.</a:t>
            </a:r>
          </a:p>
          <a:p>
            <a:pPr fontAlgn="base">
              <a:buFont typeface="Arial" panose="020B0604020202020204" pitchFamily="34" charset="0"/>
              <a:buChar char="•"/>
            </a:pPr>
            <a:r>
              <a:rPr lang="en-US" dirty="0">
                <a:solidFill>
                  <a:schemeClr val="tx1"/>
                </a:solidFill>
              </a:rPr>
              <a:t>How outdoor learning can be planned and assessed​.</a:t>
            </a:r>
          </a:p>
          <a:p>
            <a:pPr fontAlgn="base">
              <a:buFont typeface="Arial" panose="020B0604020202020204" pitchFamily="34" charset="0"/>
              <a:buChar char="•"/>
            </a:pPr>
            <a:r>
              <a:rPr lang="en-US" dirty="0">
                <a:solidFill>
                  <a:schemeClr val="tx1"/>
                </a:solidFill>
              </a:rPr>
              <a:t>Different theories of learning.</a:t>
            </a:r>
          </a:p>
          <a:p>
            <a:pPr fontAlgn="base">
              <a:buFont typeface="Arial" panose="020B0604020202020204" pitchFamily="34" charset="0"/>
              <a:buChar char="•"/>
            </a:pPr>
            <a:r>
              <a:rPr lang="en-US" dirty="0">
                <a:solidFill>
                  <a:schemeClr val="tx1"/>
                </a:solidFill>
              </a:rPr>
              <a:t>A conclusion of the implications of the future. </a:t>
            </a:r>
          </a:p>
          <a:p>
            <a:endParaRPr lang="en-US" dirty="0"/>
          </a:p>
        </p:txBody>
      </p:sp>
      <p:sp>
        <p:nvSpPr>
          <p:cNvPr id="5" name="TextBox 4">
            <a:extLst>
              <a:ext uri="{FF2B5EF4-FFF2-40B4-BE49-F238E27FC236}">
                <a16:creationId xmlns:a16="http://schemas.microsoft.com/office/drawing/2014/main" id="{0858EE83-7277-EE4D-A449-7A8E8797DBAA}"/>
              </a:ext>
            </a:extLst>
          </p:cNvPr>
          <p:cNvSpPr txBox="1"/>
          <p:nvPr/>
        </p:nvSpPr>
        <p:spPr>
          <a:xfrm>
            <a:off x="7465109" y="73631"/>
            <a:ext cx="1962781" cy="369332"/>
          </a:xfrm>
          <a:prstGeom prst="rect">
            <a:avLst/>
          </a:prstGeom>
          <a:noFill/>
        </p:spPr>
        <p:txBody>
          <a:bodyPr wrap="none" rtlCol="0">
            <a:spAutoFit/>
          </a:bodyPr>
          <a:lstStyle/>
          <a:p>
            <a:r>
              <a:rPr lang="en-US" dirty="0"/>
              <a:t>By Phoebe Evans </a:t>
            </a:r>
          </a:p>
        </p:txBody>
      </p:sp>
      <p:pic>
        <p:nvPicPr>
          <p:cNvPr id="1026" name="Picture 2">
            <a:extLst>
              <a:ext uri="{FF2B5EF4-FFF2-40B4-BE49-F238E27FC236}">
                <a16:creationId xmlns:a16="http://schemas.microsoft.com/office/drawing/2014/main" id="{57B3A6E6-0AF0-684C-B590-7C7BB2E9C4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7334" y="4233454"/>
            <a:ext cx="2901889" cy="1626333"/>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726B6CC8-CF5C-874B-97FC-3BF96BDB5D8A}"/>
              </a:ext>
            </a:extLst>
          </p:cNvPr>
          <p:cNvSpPr/>
          <p:nvPr/>
        </p:nvSpPr>
        <p:spPr>
          <a:xfrm>
            <a:off x="5977217" y="3244334"/>
            <a:ext cx="237566" cy="369332"/>
          </a:xfrm>
          <a:prstGeom prst="rect">
            <a:avLst/>
          </a:prstGeom>
        </p:spPr>
        <p:txBody>
          <a:bodyPr wrap="none">
            <a:spAutoFit/>
          </a:bodyPr>
          <a:lstStyle/>
          <a:p>
            <a:r>
              <a:rPr lang="en-GB" dirty="0">
                <a:solidFill>
                  <a:srgbClr val="000000"/>
                </a:solidFill>
                <a:latin typeface="-webkit-standard"/>
              </a:rPr>
              <a:t> </a:t>
            </a:r>
            <a:endParaRPr lang="en-US" dirty="0"/>
          </a:p>
        </p:txBody>
      </p:sp>
      <p:sp>
        <p:nvSpPr>
          <p:cNvPr id="7" name="TextBox 6">
            <a:extLst>
              <a:ext uri="{FF2B5EF4-FFF2-40B4-BE49-F238E27FC236}">
                <a16:creationId xmlns:a16="http://schemas.microsoft.com/office/drawing/2014/main" id="{11C80701-AC3B-B740-B8D1-7661C8AA66BF}"/>
              </a:ext>
            </a:extLst>
          </p:cNvPr>
          <p:cNvSpPr txBox="1"/>
          <p:nvPr/>
        </p:nvSpPr>
        <p:spPr>
          <a:xfrm>
            <a:off x="1593669" y="6335486"/>
            <a:ext cx="253596" cy="369332"/>
          </a:xfrm>
          <a:prstGeom prst="rect">
            <a:avLst/>
          </a:prstGeom>
          <a:noFill/>
        </p:spPr>
        <p:txBody>
          <a:bodyPr wrap="none" rtlCol="0">
            <a:spAutoFit/>
          </a:bodyPr>
          <a:lstStyle/>
          <a:p>
            <a:r>
              <a:rPr lang="en-GB" dirty="0"/>
              <a:t> </a:t>
            </a:r>
            <a:endParaRPr lang="en-US" dirty="0"/>
          </a:p>
        </p:txBody>
      </p:sp>
      <p:sp>
        <p:nvSpPr>
          <p:cNvPr id="8" name="Rectangle 7">
            <a:extLst>
              <a:ext uri="{FF2B5EF4-FFF2-40B4-BE49-F238E27FC236}">
                <a16:creationId xmlns:a16="http://schemas.microsoft.com/office/drawing/2014/main" id="{29EA044B-65E2-F04C-91CE-9AFA19B5474A}"/>
              </a:ext>
            </a:extLst>
          </p:cNvPr>
          <p:cNvSpPr/>
          <p:nvPr/>
        </p:nvSpPr>
        <p:spPr>
          <a:xfrm>
            <a:off x="677334" y="5929676"/>
            <a:ext cx="2995500" cy="369332"/>
          </a:xfrm>
          <a:prstGeom prst="rect">
            <a:avLst/>
          </a:prstGeom>
        </p:spPr>
        <p:txBody>
          <a:bodyPr wrap="none">
            <a:spAutoFit/>
          </a:bodyPr>
          <a:lstStyle/>
          <a:p>
            <a:r>
              <a:rPr lang="en-GB" dirty="0">
                <a:solidFill>
                  <a:srgbClr val="000000"/>
                </a:solidFill>
                <a:latin typeface="Calibri" panose="020F0502020204030204" pitchFamily="34" charset="0"/>
              </a:rPr>
              <a:t>(Education Business, no date) </a:t>
            </a:r>
            <a:endParaRPr lang="en-US" dirty="0"/>
          </a:p>
        </p:txBody>
      </p:sp>
      <p:pic>
        <p:nvPicPr>
          <p:cNvPr id="1030" name="Picture 6">
            <a:extLst>
              <a:ext uri="{FF2B5EF4-FFF2-40B4-BE49-F238E27FC236}">
                <a16:creationId xmlns:a16="http://schemas.microsoft.com/office/drawing/2014/main" id="{5C2F91DA-008A-514C-B881-A849F8C4571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01994" y="4233454"/>
            <a:ext cx="2942848" cy="1958516"/>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E6FE902C-7C20-F340-BC04-6E62360FE409}"/>
              </a:ext>
            </a:extLst>
          </p:cNvPr>
          <p:cNvSpPr/>
          <p:nvPr/>
        </p:nvSpPr>
        <p:spPr>
          <a:xfrm>
            <a:off x="5359844" y="6223740"/>
            <a:ext cx="2227148" cy="369332"/>
          </a:xfrm>
          <a:prstGeom prst="rect">
            <a:avLst/>
          </a:prstGeom>
        </p:spPr>
        <p:txBody>
          <a:bodyPr wrap="none">
            <a:spAutoFit/>
          </a:bodyPr>
          <a:lstStyle/>
          <a:p>
            <a:r>
              <a:rPr lang="en-GB" dirty="0">
                <a:solidFill>
                  <a:srgbClr val="000000"/>
                </a:solidFill>
                <a:latin typeface="Calibri" panose="020F0502020204030204" pitchFamily="34" charset="0"/>
              </a:rPr>
              <a:t>(Get Outdoors, 2020) </a:t>
            </a:r>
            <a:endParaRPr lang="en-US" dirty="0"/>
          </a:p>
        </p:txBody>
      </p:sp>
    </p:spTree>
    <p:extLst>
      <p:ext uri="{BB962C8B-B14F-4D97-AF65-F5344CB8AC3E}">
        <p14:creationId xmlns:p14="http://schemas.microsoft.com/office/powerpoint/2010/main" val="42784600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CC516-17B9-1E47-A53E-D3F7A4320BD6}"/>
              </a:ext>
            </a:extLst>
          </p:cNvPr>
          <p:cNvSpPr>
            <a:spLocks noGrp="1"/>
          </p:cNvSpPr>
          <p:nvPr>
            <p:ph type="title"/>
          </p:nvPr>
        </p:nvSpPr>
        <p:spPr/>
        <p:txBody>
          <a:bodyPr/>
          <a:lstStyle/>
          <a:p>
            <a:r>
              <a:rPr lang="en-US" dirty="0">
                <a:solidFill>
                  <a:schemeClr val="tx1"/>
                </a:solidFill>
              </a:rPr>
              <a:t>Why is Outdoor Play so important for children? </a:t>
            </a:r>
          </a:p>
        </p:txBody>
      </p:sp>
      <p:sp>
        <p:nvSpPr>
          <p:cNvPr id="3" name="Content Placeholder 2">
            <a:extLst>
              <a:ext uri="{FF2B5EF4-FFF2-40B4-BE49-F238E27FC236}">
                <a16:creationId xmlns:a16="http://schemas.microsoft.com/office/drawing/2014/main" id="{96A902F9-901E-554F-B020-432A78D3F3F5}"/>
              </a:ext>
            </a:extLst>
          </p:cNvPr>
          <p:cNvSpPr>
            <a:spLocks noGrp="1"/>
          </p:cNvSpPr>
          <p:nvPr>
            <p:ph idx="1"/>
          </p:nvPr>
        </p:nvSpPr>
        <p:spPr>
          <a:xfrm>
            <a:off x="677334" y="2160589"/>
            <a:ext cx="6307666" cy="3880773"/>
          </a:xfrm>
        </p:spPr>
        <p:txBody>
          <a:bodyPr>
            <a:normAutofit fontScale="85000" lnSpcReduction="10000"/>
          </a:bodyPr>
          <a:lstStyle/>
          <a:p>
            <a:pPr marL="0" indent="0" fontAlgn="base">
              <a:buNone/>
            </a:pPr>
            <a:r>
              <a:rPr lang="en-US" dirty="0">
                <a:solidFill>
                  <a:schemeClr val="tx1"/>
                </a:solidFill>
              </a:rPr>
              <a:t>In this generation children are now spending more time indoors playing on tablets and watching TV. Many studies have shown how this is affecting children’s health and development. Here are a few reasons why outdoor play is beneficial to children and their learning:​</a:t>
            </a:r>
          </a:p>
          <a:p>
            <a:pPr marL="0" indent="0" fontAlgn="base">
              <a:buNone/>
            </a:pPr>
            <a:endParaRPr lang="en-US" dirty="0"/>
          </a:p>
          <a:p>
            <a:pPr fontAlgn="base">
              <a:buFont typeface="Arial" panose="020B0604020202020204" pitchFamily="34" charset="0"/>
              <a:buChar char="•"/>
            </a:pPr>
            <a:r>
              <a:rPr lang="en-US" dirty="0">
                <a:solidFill>
                  <a:schemeClr val="tx1"/>
                </a:solidFill>
              </a:rPr>
              <a:t>Develops children’s fine and gross motor skills.​</a:t>
            </a:r>
          </a:p>
          <a:p>
            <a:pPr fontAlgn="base">
              <a:buFont typeface="Arial" panose="020B0604020202020204" pitchFamily="34" charset="0"/>
              <a:buChar char="•"/>
            </a:pPr>
            <a:r>
              <a:rPr lang="en-US" dirty="0">
                <a:solidFill>
                  <a:schemeClr val="tx1"/>
                </a:solidFill>
              </a:rPr>
              <a:t>Children can take risks and explore the world around them &amp; wildlife​.</a:t>
            </a:r>
          </a:p>
          <a:p>
            <a:pPr fontAlgn="base">
              <a:buFont typeface="Arial" panose="020B0604020202020204" pitchFamily="34" charset="0"/>
              <a:buChar char="•"/>
            </a:pPr>
            <a:r>
              <a:rPr lang="en-US" dirty="0">
                <a:solidFill>
                  <a:schemeClr val="tx1"/>
                </a:solidFill>
              </a:rPr>
              <a:t>It improves physical development.</a:t>
            </a:r>
          </a:p>
          <a:p>
            <a:pPr fontAlgn="base">
              <a:buFont typeface="Arial" panose="020B0604020202020204" pitchFamily="34" charset="0"/>
              <a:buChar char="•"/>
            </a:pPr>
            <a:r>
              <a:rPr lang="en-US" dirty="0">
                <a:solidFill>
                  <a:schemeClr val="tx1"/>
                </a:solidFill>
              </a:rPr>
              <a:t>It allows children to use their imagination.​</a:t>
            </a:r>
          </a:p>
          <a:p>
            <a:pPr fontAlgn="base">
              <a:buFont typeface="Arial" panose="020B0604020202020204" pitchFamily="34" charset="0"/>
              <a:buChar char="•"/>
            </a:pPr>
            <a:r>
              <a:rPr lang="en-US" dirty="0">
                <a:solidFill>
                  <a:schemeClr val="tx1"/>
                </a:solidFill>
              </a:rPr>
              <a:t>It allows children to understand and appreciate the world around them. ​</a:t>
            </a:r>
          </a:p>
          <a:p>
            <a:pPr fontAlgn="base">
              <a:buFont typeface="Arial" panose="020B0604020202020204" pitchFamily="34" charset="0"/>
              <a:buChar char="•"/>
            </a:pPr>
            <a:r>
              <a:rPr lang="en-US" dirty="0">
                <a:solidFill>
                  <a:schemeClr val="tx1"/>
                </a:solidFill>
              </a:rPr>
              <a:t>It allows children to build and make friendships </a:t>
            </a:r>
            <a:r>
              <a:rPr lang="en-US" b="1" i="1" dirty="0">
                <a:solidFill>
                  <a:schemeClr val="tx1"/>
                </a:solidFill>
              </a:rPr>
              <a:t>(Louis, 2018)</a:t>
            </a:r>
            <a:r>
              <a:rPr lang="en-US" dirty="0">
                <a:solidFill>
                  <a:schemeClr val="tx1"/>
                </a:solidFill>
              </a:rPr>
              <a:t>​ .</a:t>
            </a:r>
          </a:p>
          <a:p>
            <a:endParaRPr lang="en-US" dirty="0"/>
          </a:p>
        </p:txBody>
      </p:sp>
      <p:sp>
        <p:nvSpPr>
          <p:cNvPr id="4" name="TextBox 3">
            <a:extLst>
              <a:ext uri="{FF2B5EF4-FFF2-40B4-BE49-F238E27FC236}">
                <a16:creationId xmlns:a16="http://schemas.microsoft.com/office/drawing/2014/main" id="{3E873D01-3D69-674A-A672-3A9CF8143DBE}"/>
              </a:ext>
            </a:extLst>
          </p:cNvPr>
          <p:cNvSpPr txBox="1"/>
          <p:nvPr/>
        </p:nvSpPr>
        <p:spPr>
          <a:xfrm>
            <a:off x="7465109" y="73631"/>
            <a:ext cx="1962781" cy="369332"/>
          </a:xfrm>
          <a:prstGeom prst="rect">
            <a:avLst/>
          </a:prstGeom>
          <a:noFill/>
        </p:spPr>
        <p:txBody>
          <a:bodyPr wrap="none" rtlCol="0">
            <a:spAutoFit/>
          </a:bodyPr>
          <a:lstStyle/>
          <a:p>
            <a:r>
              <a:rPr lang="en-US" dirty="0"/>
              <a:t>By Phoebe Evans </a:t>
            </a:r>
          </a:p>
        </p:txBody>
      </p:sp>
      <p:pic>
        <p:nvPicPr>
          <p:cNvPr id="2050" name="Picture 2">
            <a:extLst>
              <a:ext uri="{FF2B5EF4-FFF2-40B4-BE49-F238E27FC236}">
                <a16:creationId xmlns:a16="http://schemas.microsoft.com/office/drawing/2014/main" id="{44BCCFFA-0E2A-CD42-8C03-D8A6DB2955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14890" y="2048615"/>
            <a:ext cx="2413000" cy="32131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02259477-9598-D346-AFF8-D8B8A9523E07}"/>
              </a:ext>
            </a:extLst>
          </p:cNvPr>
          <p:cNvSpPr/>
          <p:nvPr/>
        </p:nvSpPr>
        <p:spPr>
          <a:xfrm>
            <a:off x="7345082" y="5261715"/>
            <a:ext cx="1692836" cy="369332"/>
          </a:xfrm>
          <a:prstGeom prst="rect">
            <a:avLst/>
          </a:prstGeom>
        </p:spPr>
        <p:txBody>
          <a:bodyPr wrap="none">
            <a:spAutoFit/>
          </a:bodyPr>
          <a:lstStyle/>
          <a:p>
            <a:r>
              <a:rPr lang="en-GB" dirty="0">
                <a:solidFill>
                  <a:srgbClr val="000000"/>
                </a:solidFill>
                <a:latin typeface="Calibri" panose="020F0502020204030204" pitchFamily="34" charset="0"/>
              </a:rPr>
              <a:t>(Taylor, no date)</a:t>
            </a:r>
            <a:endParaRPr lang="en-US" dirty="0"/>
          </a:p>
        </p:txBody>
      </p:sp>
    </p:spTree>
    <p:extLst>
      <p:ext uri="{BB962C8B-B14F-4D97-AF65-F5344CB8AC3E}">
        <p14:creationId xmlns:p14="http://schemas.microsoft.com/office/powerpoint/2010/main" val="16896022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DDFEE-3BEE-6742-8FD6-D77BE3AA2BBE}"/>
              </a:ext>
            </a:extLst>
          </p:cNvPr>
          <p:cNvSpPr>
            <a:spLocks noGrp="1"/>
          </p:cNvSpPr>
          <p:nvPr>
            <p:ph type="title"/>
          </p:nvPr>
        </p:nvSpPr>
        <p:spPr/>
        <p:txBody>
          <a:bodyPr/>
          <a:lstStyle/>
          <a:p>
            <a:r>
              <a:rPr lang="en-US" dirty="0">
                <a:solidFill>
                  <a:schemeClr val="tx1"/>
                </a:solidFill>
              </a:rPr>
              <a:t>Activities that outdoor learning helps to develop gross motor skills ​</a:t>
            </a:r>
          </a:p>
        </p:txBody>
      </p:sp>
      <p:sp>
        <p:nvSpPr>
          <p:cNvPr id="3" name="Content Placeholder 2">
            <a:extLst>
              <a:ext uri="{FF2B5EF4-FFF2-40B4-BE49-F238E27FC236}">
                <a16:creationId xmlns:a16="http://schemas.microsoft.com/office/drawing/2014/main" id="{3753A643-66E9-5C46-9C9E-9B1C8240801F}"/>
              </a:ext>
            </a:extLst>
          </p:cNvPr>
          <p:cNvSpPr>
            <a:spLocks noGrp="1"/>
          </p:cNvSpPr>
          <p:nvPr>
            <p:ph idx="1"/>
          </p:nvPr>
        </p:nvSpPr>
        <p:spPr/>
        <p:txBody>
          <a:bodyPr/>
          <a:lstStyle/>
          <a:p>
            <a:pPr marL="0" indent="0">
              <a:buNone/>
            </a:pPr>
            <a:r>
              <a:rPr lang="en-GB" dirty="0"/>
              <a:t> </a:t>
            </a:r>
            <a:endParaRPr lang="en-US" dirty="0"/>
          </a:p>
        </p:txBody>
      </p:sp>
      <p:sp>
        <p:nvSpPr>
          <p:cNvPr id="4" name="Rectangle 3">
            <a:extLst>
              <a:ext uri="{FF2B5EF4-FFF2-40B4-BE49-F238E27FC236}">
                <a16:creationId xmlns:a16="http://schemas.microsoft.com/office/drawing/2014/main" id="{DC160172-3284-0C4E-AB4D-78459CD1A47E}"/>
              </a:ext>
            </a:extLst>
          </p:cNvPr>
          <p:cNvSpPr/>
          <p:nvPr/>
        </p:nvSpPr>
        <p:spPr>
          <a:xfrm>
            <a:off x="3433011" y="2228671"/>
            <a:ext cx="6096000" cy="1200329"/>
          </a:xfrm>
          <a:prstGeom prst="rect">
            <a:avLst/>
          </a:prstGeom>
        </p:spPr>
        <p:txBody>
          <a:bodyPr>
            <a:spAutoFit/>
          </a:bodyPr>
          <a:lstStyle/>
          <a:p>
            <a:r>
              <a:rPr lang="en-US" dirty="0">
                <a:latin typeface="Arial" panose="020B0604020202020204" pitchFamily="34" charset="0"/>
              </a:rPr>
              <a:t>The list of these activities are examples of gross motor skills. Gross motor skills allow children to develop and use these skills when they are older. For example, being able to walk, crawl, jump etc. ​</a:t>
            </a:r>
            <a:endParaRPr lang="en-US" dirty="0"/>
          </a:p>
        </p:txBody>
      </p:sp>
      <p:sp>
        <p:nvSpPr>
          <p:cNvPr id="6" name="TextBox 5">
            <a:extLst>
              <a:ext uri="{FF2B5EF4-FFF2-40B4-BE49-F238E27FC236}">
                <a16:creationId xmlns:a16="http://schemas.microsoft.com/office/drawing/2014/main" id="{F3CDC25D-67A4-7C47-84F7-41B8CC2A7682}"/>
              </a:ext>
            </a:extLst>
          </p:cNvPr>
          <p:cNvSpPr txBox="1"/>
          <p:nvPr/>
        </p:nvSpPr>
        <p:spPr>
          <a:xfrm>
            <a:off x="870233" y="2228671"/>
            <a:ext cx="1441420" cy="2585323"/>
          </a:xfrm>
          <a:prstGeom prst="rect">
            <a:avLst/>
          </a:prstGeom>
          <a:noFill/>
        </p:spPr>
        <p:txBody>
          <a:bodyPr wrap="none" rtlCol="0">
            <a:spAutoFit/>
          </a:bodyPr>
          <a:lstStyle/>
          <a:p>
            <a:pPr marL="285750" indent="-285750" fontAlgn="base">
              <a:buClr>
                <a:schemeClr val="accent1"/>
              </a:buClr>
              <a:buFont typeface="Arial" panose="020B0604020202020204" pitchFamily="34" charset="0"/>
              <a:buChar char="•"/>
            </a:pPr>
            <a:r>
              <a:rPr lang="en-US" dirty="0"/>
              <a:t>Walking​</a:t>
            </a:r>
          </a:p>
          <a:p>
            <a:pPr marL="285750" indent="-285750" fontAlgn="base">
              <a:buClr>
                <a:schemeClr val="accent1"/>
              </a:buClr>
              <a:buFont typeface="Arial" panose="020B0604020202020204" pitchFamily="34" charset="0"/>
              <a:buChar char="•"/>
            </a:pPr>
            <a:r>
              <a:rPr lang="en-US" dirty="0"/>
              <a:t>Jumping​</a:t>
            </a:r>
          </a:p>
          <a:p>
            <a:pPr marL="285750" indent="-285750" fontAlgn="base">
              <a:buClr>
                <a:schemeClr val="accent1"/>
              </a:buClr>
              <a:buFont typeface="Arial" panose="020B0604020202020204" pitchFamily="34" charset="0"/>
              <a:buChar char="•"/>
            </a:pPr>
            <a:r>
              <a:rPr lang="en-US" dirty="0"/>
              <a:t>Running​</a:t>
            </a:r>
          </a:p>
          <a:p>
            <a:pPr marL="285750" indent="-285750" fontAlgn="base">
              <a:buClr>
                <a:schemeClr val="accent1"/>
              </a:buClr>
              <a:buFont typeface="Arial" panose="020B0604020202020204" pitchFamily="34" charset="0"/>
              <a:buChar char="•"/>
            </a:pPr>
            <a:r>
              <a:rPr lang="en-US" dirty="0"/>
              <a:t>Climbing ​</a:t>
            </a:r>
          </a:p>
          <a:p>
            <a:pPr marL="285750" indent="-285750" fontAlgn="base">
              <a:buClr>
                <a:schemeClr val="accent1"/>
              </a:buClr>
              <a:buFont typeface="Arial" panose="020B0604020202020204" pitchFamily="34" charset="0"/>
              <a:buChar char="•"/>
            </a:pPr>
            <a:r>
              <a:rPr lang="en-US" dirty="0"/>
              <a:t>Pushing​</a:t>
            </a:r>
          </a:p>
          <a:p>
            <a:pPr marL="285750" indent="-285750" fontAlgn="base">
              <a:buClr>
                <a:schemeClr val="accent1"/>
              </a:buClr>
              <a:buFont typeface="Arial" panose="020B0604020202020204" pitchFamily="34" charset="0"/>
              <a:buChar char="•"/>
            </a:pPr>
            <a:r>
              <a:rPr lang="en-US" dirty="0"/>
              <a:t>Sliding ​</a:t>
            </a:r>
          </a:p>
          <a:p>
            <a:pPr marL="285750" indent="-285750" fontAlgn="base">
              <a:buClr>
                <a:schemeClr val="accent1"/>
              </a:buClr>
              <a:buFont typeface="Arial" panose="020B0604020202020204" pitchFamily="34" charset="0"/>
              <a:buChar char="•"/>
            </a:pPr>
            <a:r>
              <a:rPr lang="en-US" dirty="0"/>
              <a:t>Swinging ​</a:t>
            </a:r>
          </a:p>
          <a:p>
            <a:pPr marL="285750" indent="-285750" fontAlgn="base">
              <a:buClr>
                <a:schemeClr val="accent1"/>
              </a:buClr>
              <a:buFont typeface="Arial" panose="020B0604020202020204" pitchFamily="34" charset="0"/>
              <a:buChar char="•"/>
            </a:pPr>
            <a:r>
              <a:rPr lang="en-US" dirty="0"/>
              <a:t>Hopping</a:t>
            </a:r>
          </a:p>
          <a:p>
            <a:endParaRPr lang="en-US" dirty="0"/>
          </a:p>
        </p:txBody>
      </p:sp>
      <p:sp>
        <p:nvSpPr>
          <p:cNvPr id="7" name="TextBox 6">
            <a:extLst>
              <a:ext uri="{FF2B5EF4-FFF2-40B4-BE49-F238E27FC236}">
                <a16:creationId xmlns:a16="http://schemas.microsoft.com/office/drawing/2014/main" id="{C6F401CD-F3AB-094C-8E8E-7B04F670CB23}"/>
              </a:ext>
            </a:extLst>
          </p:cNvPr>
          <p:cNvSpPr txBox="1"/>
          <p:nvPr/>
        </p:nvSpPr>
        <p:spPr>
          <a:xfrm>
            <a:off x="870233" y="4697410"/>
            <a:ext cx="2339102" cy="369332"/>
          </a:xfrm>
          <a:prstGeom prst="rect">
            <a:avLst/>
          </a:prstGeom>
          <a:noFill/>
        </p:spPr>
        <p:txBody>
          <a:bodyPr wrap="none" rtlCol="0">
            <a:spAutoFit/>
          </a:bodyPr>
          <a:lstStyle/>
          <a:p>
            <a:r>
              <a:rPr lang="en-GB" b="1" i="1" dirty="0"/>
              <a:t>(Sixth-Bloom, 2019)</a:t>
            </a:r>
            <a:endParaRPr lang="en-US" dirty="0"/>
          </a:p>
        </p:txBody>
      </p:sp>
      <p:sp>
        <p:nvSpPr>
          <p:cNvPr id="8" name="TextBox 7">
            <a:extLst>
              <a:ext uri="{FF2B5EF4-FFF2-40B4-BE49-F238E27FC236}">
                <a16:creationId xmlns:a16="http://schemas.microsoft.com/office/drawing/2014/main" id="{7D8CAF7F-544A-3340-8EA0-D722A893BEDC}"/>
              </a:ext>
            </a:extLst>
          </p:cNvPr>
          <p:cNvSpPr txBox="1"/>
          <p:nvPr/>
        </p:nvSpPr>
        <p:spPr>
          <a:xfrm>
            <a:off x="7465109" y="73631"/>
            <a:ext cx="1962781" cy="369332"/>
          </a:xfrm>
          <a:prstGeom prst="rect">
            <a:avLst/>
          </a:prstGeom>
          <a:noFill/>
        </p:spPr>
        <p:txBody>
          <a:bodyPr wrap="none" rtlCol="0">
            <a:spAutoFit/>
          </a:bodyPr>
          <a:lstStyle/>
          <a:p>
            <a:r>
              <a:rPr lang="en-US" dirty="0"/>
              <a:t>By Phoebe Evans </a:t>
            </a:r>
          </a:p>
        </p:txBody>
      </p:sp>
      <p:pic>
        <p:nvPicPr>
          <p:cNvPr id="3074" name="Picture 2">
            <a:extLst>
              <a:ext uri="{FF2B5EF4-FFF2-40B4-BE49-F238E27FC236}">
                <a16:creationId xmlns:a16="http://schemas.microsoft.com/office/drawing/2014/main" id="{ABF7083B-21C0-1149-887C-9BBA148791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91911" y="3611231"/>
            <a:ext cx="3378200" cy="22479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91DF2032-7DD3-2C4B-A29F-0BC4C6135C84}"/>
              </a:ext>
            </a:extLst>
          </p:cNvPr>
          <p:cNvSpPr/>
          <p:nvPr/>
        </p:nvSpPr>
        <p:spPr>
          <a:xfrm>
            <a:off x="5806755" y="5879068"/>
            <a:ext cx="1348511" cy="369332"/>
          </a:xfrm>
          <a:prstGeom prst="rect">
            <a:avLst/>
          </a:prstGeom>
        </p:spPr>
        <p:txBody>
          <a:bodyPr wrap="none">
            <a:spAutoFit/>
          </a:bodyPr>
          <a:lstStyle/>
          <a:p>
            <a:r>
              <a:rPr lang="en-GB" dirty="0">
                <a:solidFill>
                  <a:srgbClr val="000000"/>
                </a:solidFill>
                <a:latin typeface="Calibri" panose="020F0502020204030204" pitchFamily="34" charset="0"/>
              </a:rPr>
              <a:t>(Rock, 2018)</a:t>
            </a:r>
            <a:endParaRPr lang="en-US" dirty="0"/>
          </a:p>
        </p:txBody>
      </p:sp>
    </p:spTree>
    <p:extLst>
      <p:ext uri="{BB962C8B-B14F-4D97-AF65-F5344CB8AC3E}">
        <p14:creationId xmlns:p14="http://schemas.microsoft.com/office/powerpoint/2010/main" val="29171897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7226B-1CAF-3440-9C5A-211412AB0794}"/>
              </a:ext>
            </a:extLst>
          </p:cNvPr>
          <p:cNvSpPr>
            <a:spLocks noGrp="1"/>
          </p:cNvSpPr>
          <p:nvPr>
            <p:ph type="title"/>
          </p:nvPr>
        </p:nvSpPr>
        <p:spPr/>
        <p:txBody>
          <a:bodyPr/>
          <a:lstStyle/>
          <a:p>
            <a:r>
              <a:rPr lang="en-US" i="1" dirty="0">
                <a:solidFill>
                  <a:schemeClr val="tx1"/>
                </a:solidFill>
              </a:rPr>
              <a:t>What are gross motor skills? -Why are they important?</a:t>
            </a:r>
            <a:endParaRPr lang="en-US" dirty="0">
              <a:solidFill>
                <a:schemeClr val="tx1"/>
              </a:solidFill>
            </a:endParaRPr>
          </a:p>
        </p:txBody>
      </p:sp>
      <p:sp>
        <p:nvSpPr>
          <p:cNvPr id="3" name="Content Placeholder 2">
            <a:extLst>
              <a:ext uri="{FF2B5EF4-FFF2-40B4-BE49-F238E27FC236}">
                <a16:creationId xmlns:a16="http://schemas.microsoft.com/office/drawing/2014/main" id="{49DB712F-727B-FF44-B031-57C4A33C506B}"/>
              </a:ext>
            </a:extLst>
          </p:cNvPr>
          <p:cNvSpPr>
            <a:spLocks noGrp="1"/>
          </p:cNvSpPr>
          <p:nvPr>
            <p:ph idx="1"/>
          </p:nvPr>
        </p:nvSpPr>
        <p:spPr>
          <a:xfrm>
            <a:off x="600390" y="2564605"/>
            <a:ext cx="8750556" cy="1268411"/>
          </a:xfrm>
        </p:spPr>
        <p:txBody>
          <a:bodyPr>
            <a:normAutofit fontScale="40000" lnSpcReduction="20000"/>
          </a:bodyPr>
          <a:lstStyle/>
          <a:p>
            <a:pPr marL="0" indent="0" fontAlgn="base">
              <a:buNone/>
            </a:pPr>
            <a:r>
              <a:rPr lang="en-US" sz="4500" dirty="0">
                <a:solidFill>
                  <a:schemeClr val="tx1"/>
                </a:solidFill>
              </a:rPr>
              <a:t>Gross motor skills are skills that enable us to move on the daily basis, this skill uses the bigger muscles we have in our body. These muscles include our arms and legs. </a:t>
            </a:r>
            <a:r>
              <a:rPr lang="en-US" sz="4500" b="1" i="1" dirty="0">
                <a:solidFill>
                  <a:schemeClr val="tx1"/>
                </a:solidFill>
              </a:rPr>
              <a:t>(Mauro, 2019) </a:t>
            </a:r>
            <a:r>
              <a:rPr lang="en-US" sz="4500" dirty="0">
                <a:solidFill>
                  <a:schemeClr val="tx1"/>
                </a:solidFill>
              </a:rPr>
              <a:t>​</a:t>
            </a:r>
          </a:p>
          <a:p>
            <a:pPr marL="0" indent="0" fontAlgn="base">
              <a:buNone/>
            </a:pPr>
            <a:endParaRPr lang="en-US" dirty="0">
              <a:solidFill>
                <a:schemeClr val="tx1"/>
              </a:solidFill>
            </a:endParaRPr>
          </a:p>
          <a:p>
            <a:pPr marL="0" indent="0" fontAlgn="base">
              <a:buNone/>
            </a:pPr>
            <a:r>
              <a:rPr lang="en-US" dirty="0">
                <a:solidFill>
                  <a:schemeClr val="tx1"/>
                </a:solidFill>
              </a:rPr>
              <a:t>​</a:t>
            </a:r>
          </a:p>
        </p:txBody>
      </p:sp>
      <p:sp>
        <p:nvSpPr>
          <p:cNvPr id="4" name="TextBox 3">
            <a:extLst>
              <a:ext uri="{FF2B5EF4-FFF2-40B4-BE49-F238E27FC236}">
                <a16:creationId xmlns:a16="http://schemas.microsoft.com/office/drawing/2014/main" id="{251A04B4-3F8B-6A44-A9D3-8785BEE2D604}"/>
              </a:ext>
            </a:extLst>
          </p:cNvPr>
          <p:cNvSpPr txBox="1"/>
          <p:nvPr/>
        </p:nvSpPr>
        <p:spPr>
          <a:xfrm>
            <a:off x="7465109" y="73631"/>
            <a:ext cx="1962781" cy="369332"/>
          </a:xfrm>
          <a:prstGeom prst="rect">
            <a:avLst/>
          </a:prstGeom>
          <a:noFill/>
        </p:spPr>
        <p:txBody>
          <a:bodyPr wrap="none" rtlCol="0">
            <a:spAutoFit/>
          </a:bodyPr>
          <a:lstStyle/>
          <a:p>
            <a:r>
              <a:rPr lang="en-US" dirty="0"/>
              <a:t>By Phoebe Evans </a:t>
            </a:r>
          </a:p>
        </p:txBody>
      </p:sp>
      <p:sp>
        <p:nvSpPr>
          <p:cNvPr id="5" name="Rectangle 4">
            <a:extLst>
              <a:ext uri="{FF2B5EF4-FFF2-40B4-BE49-F238E27FC236}">
                <a16:creationId xmlns:a16="http://schemas.microsoft.com/office/drawing/2014/main" id="{E86EBFE9-04B5-B14C-B94D-C450F5EB74DD}"/>
              </a:ext>
            </a:extLst>
          </p:cNvPr>
          <p:cNvSpPr/>
          <p:nvPr/>
        </p:nvSpPr>
        <p:spPr>
          <a:xfrm>
            <a:off x="2354317" y="3659189"/>
            <a:ext cx="7483366" cy="646331"/>
          </a:xfrm>
          <a:prstGeom prst="rect">
            <a:avLst/>
          </a:prstGeom>
        </p:spPr>
        <p:txBody>
          <a:bodyPr wrap="square">
            <a:spAutoFit/>
          </a:bodyPr>
          <a:lstStyle/>
          <a:p>
            <a:pPr fontAlgn="base"/>
            <a:r>
              <a:rPr lang="en-US" dirty="0"/>
              <a:t>Gross motor skills are important because it helps the child to gain more confidence and strength in their body.  </a:t>
            </a:r>
            <a:r>
              <a:rPr lang="en-US" b="1" i="1" dirty="0"/>
              <a:t>(Thayer, no date) </a:t>
            </a:r>
            <a:endParaRPr lang="en-US" dirty="0"/>
          </a:p>
        </p:txBody>
      </p:sp>
      <p:pic>
        <p:nvPicPr>
          <p:cNvPr id="4098" name="Picture 2">
            <a:extLst>
              <a:ext uri="{FF2B5EF4-FFF2-40B4-BE49-F238E27FC236}">
                <a16:creationId xmlns:a16="http://schemas.microsoft.com/office/drawing/2014/main" id="{529BF0C5-1359-C64F-BBF9-F9119168C3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9871" y="4543421"/>
            <a:ext cx="2908891" cy="18669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78EDEF72-A494-7F43-8906-72B63E5B5332}"/>
              </a:ext>
            </a:extLst>
          </p:cNvPr>
          <p:cNvSpPr/>
          <p:nvPr/>
        </p:nvSpPr>
        <p:spPr>
          <a:xfrm>
            <a:off x="1583047" y="6382079"/>
            <a:ext cx="1542538" cy="369332"/>
          </a:xfrm>
          <a:prstGeom prst="rect">
            <a:avLst/>
          </a:prstGeom>
        </p:spPr>
        <p:txBody>
          <a:bodyPr wrap="none">
            <a:spAutoFit/>
          </a:bodyPr>
          <a:lstStyle/>
          <a:p>
            <a:r>
              <a:rPr lang="en-US" dirty="0">
                <a:solidFill>
                  <a:srgbClr val="000000"/>
                </a:solidFill>
                <a:latin typeface="Calibri" panose="020F0502020204030204" pitchFamily="34" charset="0"/>
              </a:rPr>
              <a:t>(</a:t>
            </a:r>
            <a:r>
              <a:rPr lang="en-US" dirty="0" err="1">
                <a:solidFill>
                  <a:srgbClr val="000000"/>
                </a:solidFill>
                <a:latin typeface="Calibri" panose="020F0502020204030204" pitchFamily="34" charset="0"/>
              </a:rPr>
              <a:t>Inspiro</a:t>
            </a:r>
            <a:r>
              <a:rPr lang="en-US" dirty="0">
                <a:solidFill>
                  <a:srgbClr val="000000"/>
                </a:solidFill>
                <a:latin typeface="Calibri" panose="020F0502020204030204" pitchFamily="34" charset="0"/>
              </a:rPr>
              <a:t>, 2019)</a:t>
            </a:r>
            <a:endParaRPr lang="en-US" dirty="0"/>
          </a:p>
        </p:txBody>
      </p:sp>
    </p:spTree>
    <p:extLst>
      <p:ext uri="{BB962C8B-B14F-4D97-AF65-F5344CB8AC3E}">
        <p14:creationId xmlns:p14="http://schemas.microsoft.com/office/powerpoint/2010/main" val="31307482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68296-2AA3-2843-B1D9-4089768368AF}"/>
              </a:ext>
            </a:extLst>
          </p:cNvPr>
          <p:cNvSpPr>
            <a:spLocks noGrp="1"/>
          </p:cNvSpPr>
          <p:nvPr>
            <p:ph type="title"/>
          </p:nvPr>
        </p:nvSpPr>
        <p:spPr/>
        <p:txBody>
          <a:bodyPr/>
          <a:lstStyle/>
          <a:p>
            <a:r>
              <a:rPr lang="en-US" dirty="0">
                <a:solidFill>
                  <a:schemeClr val="tx1"/>
                </a:solidFill>
              </a:rPr>
              <a:t>Activities that help to develop fine motor skills </a:t>
            </a:r>
          </a:p>
        </p:txBody>
      </p:sp>
      <p:sp>
        <p:nvSpPr>
          <p:cNvPr id="3" name="Content Placeholder 2">
            <a:extLst>
              <a:ext uri="{FF2B5EF4-FFF2-40B4-BE49-F238E27FC236}">
                <a16:creationId xmlns:a16="http://schemas.microsoft.com/office/drawing/2014/main" id="{E1104816-B5C7-1446-B0B8-2BF50AC42787}"/>
              </a:ext>
            </a:extLst>
          </p:cNvPr>
          <p:cNvSpPr>
            <a:spLocks noGrp="1"/>
          </p:cNvSpPr>
          <p:nvPr>
            <p:ph idx="1"/>
          </p:nvPr>
        </p:nvSpPr>
        <p:spPr>
          <a:xfrm>
            <a:off x="677334" y="2367627"/>
            <a:ext cx="8596668" cy="3880773"/>
          </a:xfrm>
        </p:spPr>
        <p:txBody>
          <a:bodyPr/>
          <a:lstStyle/>
          <a:p>
            <a:pPr fontAlgn="base">
              <a:buFont typeface="Arial" panose="020B0604020202020204" pitchFamily="34" charset="0"/>
              <a:buChar char="•"/>
            </a:pPr>
            <a:r>
              <a:rPr lang="en-US" dirty="0">
                <a:solidFill>
                  <a:schemeClr val="tx1"/>
                </a:solidFill>
              </a:rPr>
              <a:t>Making mud pies.​</a:t>
            </a:r>
          </a:p>
          <a:p>
            <a:pPr fontAlgn="base">
              <a:buFont typeface="Arial" panose="020B0604020202020204" pitchFamily="34" charset="0"/>
              <a:buChar char="•"/>
            </a:pPr>
            <a:r>
              <a:rPr lang="en-US" dirty="0">
                <a:solidFill>
                  <a:schemeClr val="tx1"/>
                </a:solidFill>
              </a:rPr>
              <a:t>Writing with chalk​.</a:t>
            </a:r>
          </a:p>
          <a:p>
            <a:pPr fontAlgn="base">
              <a:buFont typeface="Arial" panose="020B0604020202020204" pitchFamily="34" charset="0"/>
              <a:buChar char="•"/>
            </a:pPr>
            <a:r>
              <a:rPr lang="en-US" dirty="0">
                <a:solidFill>
                  <a:schemeClr val="tx1"/>
                </a:solidFill>
              </a:rPr>
              <a:t>Picking flowers​.</a:t>
            </a:r>
          </a:p>
          <a:p>
            <a:pPr fontAlgn="base">
              <a:buFont typeface="Arial" panose="020B0604020202020204" pitchFamily="34" charset="0"/>
              <a:buChar char="•"/>
            </a:pPr>
            <a:r>
              <a:rPr lang="en-US" dirty="0">
                <a:solidFill>
                  <a:schemeClr val="tx1"/>
                </a:solidFill>
              </a:rPr>
              <a:t>Collecting rocks.​</a:t>
            </a:r>
          </a:p>
          <a:p>
            <a:pPr fontAlgn="base">
              <a:buFont typeface="Arial" panose="020B0604020202020204" pitchFamily="34" charset="0"/>
              <a:buChar char="•"/>
            </a:pPr>
            <a:r>
              <a:rPr lang="en-US" dirty="0">
                <a:solidFill>
                  <a:schemeClr val="tx1"/>
                </a:solidFill>
              </a:rPr>
              <a:t>Making letters with rocks.</a:t>
            </a:r>
          </a:p>
          <a:p>
            <a:pPr>
              <a:buFont typeface="Arial" panose="020B0604020202020204" pitchFamily="34" charset="0"/>
              <a:buChar char="•"/>
            </a:pPr>
            <a:endParaRPr lang="en-US" dirty="0">
              <a:solidFill>
                <a:schemeClr val="tx1"/>
              </a:solidFill>
            </a:endParaRPr>
          </a:p>
          <a:p>
            <a:pPr marL="0" indent="0">
              <a:buNone/>
            </a:pPr>
            <a:r>
              <a:rPr lang="en-GB" b="1" i="1" dirty="0">
                <a:solidFill>
                  <a:schemeClr val="tx1"/>
                </a:solidFill>
              </a:rPr>
              <a:t>(Sixth-bloom, 2019)</a:t>
            </a:r>
            <a:endParaRPr lang="en-US" dirty="0">
              <a:solidFill>
                <a:schemeClr val="tx1"/>
              </a:solidFill>
            </a:endParaRPr>
          </a:p>
        </p:txBody>
      </p:sp>
      <p:sp>
        <p:nvSpPr>
          <p:cNvPr id="4" name="TextBox 3">
            <a:extLst>
              <a:ext uri="{FF2B5EF4-FFF2-40B4-BE49-F238E27FC236}">
                <a16:creationId xmlns:a16="http://schemas.microsoft.com/office/drawing/2014/main" id="{55616AC3-EE48-8C42-9F82-9066AB3AE95E}"/>
              </a:ext>
            </a:extLst>
          </p:cNvPr>
          <p:cNvSpPr txBox="1"/>
          <p:nvPr/>
        </p:nvSpPr>
        <p:spPr>
          <a:xfrm>
            <a:off x="7465109" y="73631"/>
            <a:ext cx="1962781" cy="369332"/>
          </a:xfrm>
          <a:prstGeom prst="rect">
            <a:avLst/>
          </a:prstGeom>
          <a:noFill/>
        </p:spPr>
        <p:txBody>
          <a:bodyPr wrap="none" rtlCol="0">
            <a:spAutoFit/>
          </a:bodyPr>
          <a:lstStyle/>
          <a:p>
            <a:r>
              <a:rPr lang="en-US" dirty="0"/>
              <a:t>By Phoebe Evans </a:t>
            </a:r>
          </a:p>
        </p:txBody>
      </p:sp>
      <p:pic>
        <p:nvPicPr>
          <p:cNvPr id="5122" name="Picture 2">
            <a:extLst>
              <a:ext uri="{FF2B5EF4-FFF2-40B4-BE49-F238E27FC236}">
                <a16:creationId xmlns:a16="http://schemas.microsoft.com/office/drawing/2014/main" id="{C38E8C80-E064-B041-9FBE-C5506E3698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71499" y="1930400"/>
            <a:ext cx="3175000" cy="31750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0546DB5B-EA76-454F-8997-A48D15F54379}"/>
              </a:ext>
            </a:extLst>
          </p:cNvPr>
          <p:cNvSpPr/>
          <p:nvPr/>
        </p:nvSpPr>
        <p:spPr>
          <a:xfrm>
            <a:off x="5862476" y="5173295"/>
            <a:ext cx="1993046" cy="369332"/>
          </a:xfrm>
          <a:prstGeom prst="rect">
            <a:avLst/>
          </a:prstGeom>
        </p:spPr>
        <p:txBody>
          <a:bodyPr wrap="none">
            <a:spAutoFit/>
          </a:bodyPr>
          <a:lstStyle/>
          <a:p>
            <a:r>
              <a:rPr lang="en-US" dirty="0">
                <a:solidFill>
                  <a:srgbClr val="000000"/>
                </a:solidFill>
                <a:latin typeface="Calibri" panose="020F0502020204030204" pitchFamily="34" charset="0"/>
              </a:rPr>
              <a:t>(</a:t>
            </a:r>
            <a:r>
              <a:rPr lang="en-US" dirty="0" err="1">
                <a:solidFill>
                  <a:srgbClr val="000000"/>
                </a:solidFill>
                <a:latin typeface="Calibri" panose="020F0502020204030204" pitchFamily="34" charset="0"/>
              </a:rPr>
              <a:t>Hellobee</a:t>
            </a:r>
            <a:r>
              <a:rPr lang="en-US" dirty="0">
                <a:solidFill>
                  <a:srgbClr val="000000"/>
                </a:solidFill>
                <a:latin typeface="Calibri" panose="020F0502020204030204" pitchFamily="34" charset="0"/>
              </a:rPr>
              <a:t>, no date)</a:t>
            </a:r>
            <a:endParaRPr lang="en-US" dirty="0"/>
          </a:p>
        </p:txBody>
      </p:sp>
    </p:spTree>
    <p:extLst>
      <p:ext uri="{BB962C8B-B14F-4D97-AF65-F5344CB8AC3E}">
        <p14:creationId xmlns:p14="http://schemas.microsoft.com/office/powerpoint/2010/main" val="3258323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B6AB3-64CE-CE41-97B5-56AAA296FEA2}"/>
              </a:ext>
            </a:extLst>
          </p:cNvPr>
          <p:cNvSpPr>
            <a:spLocks noGrp="1"/>
          </p:cNvSpPr>
          <p:nvPr>
            <p:ph type="title"/>
          </p:nvPr>
        </p:nvSpPr>
        <p:spPr/>
        <p:txBody>
          <a:bodyPr/>
          <a:lstStyle/>
          <a:p>
            <a:r>
              <a:rPr lang="en-US" dirty="0">
                <a:solidFill>
                  <a:schemeClr val="tx1"/>
                </a:solidFill>
              </a:rPr>
              <a:t>What are fine motor skills? -Why are they important? </a:t>
            </a:r>
            <a:r>
              <a:rPr lang="en-US" i="1" dirty="0"/>
              <a:t> </a:t>
            </a:r>
            <a:r>
              <a:rPr lang="en-US" dirty="0"/>
              <a:t>​</a:t>
            </a:r>
          </a:p>
        </p:txBody>
      </p:sp>
      <p:sp>
        <p:nvSpPr>
          <p:cNvPr id="3" name="Content Placeholder 2">
            <a:extLst>
              <a:ext uri="{FF2B5EF4-FFF2-40B4-BE49-F238E27FC236}">
                <a16:creationId xmlns:a16="http://schemas.microsoft.com/office/drawing/2014/main" id="{B5E39EEB-65DE-0447-8784-A90D1E1B751C}"/>
              </a:ext>
            </a:extLst>
          </p:cNvPr>
          <p:cNvSpPr>
            <a:spLocks noGrp="1"/>
          </p:cNvSpPr>
          <p:nvPr>
            <p:ph idx="1"/>
          </p:nvPr>
        </p:nvSpPr>
        <p:spPr/>
        <p:txBody>
          <a:bodyPr>
            <a:normAutofit fontScale="92500" lnSpcReduction="20000"/>
          </a:bodyPr>
          <a:lstStyle/>
          <a:p>
            <a:pPr marL="0" indent="0">
              <a:buNone/>
            </a:pPr>
            <a:r>
              <a:rPr lang="en-US" dirty="0">
                <a:solidFill>
                  <a:schemeClr val="tx1"/>
                </a:solidFill>
              </a:rPr>
              <a:t>Fine motor skills are made up of the smaller muscles in our body which help us to do activities which require more precision than our gross motor skills. This skill is made up of coordinating movements of the hands and eyes. This is called hand-eye coordination.  </a:t>
            </a:r>
            <a:r>
              <a:rPr lang="en-US" b="1" i="1" dirty="0">
                <a:solidFill>
                  <a:schemeClr val="tx1"/>
                </a:solidFill>
              </a:rPr>
              <a:t>(Mauro, 2019) </a:t>
            </a:r>
            <a:r>
              <a:rPr lang="en-US" dirty="0">
                <a:solidFill>
                  <a:schemeClr val="tx1"/>
                </a:solidFill>
              </a:rPr>
              <a:t>​</a:t>
            </a:r>
          </a:p>
          <a:p>
            <a:pPr marL="0" indent="0">
              <a:buNone/>
            </a:pPr>
            <a:endParaRPr lang="en-US" dirty="0">
              <a:solidFill>
                <a:schemeClr val="tx1"/>
              </a:solidFill>
            </a:endParaRPr>
          </a:p>
          <a:p>
            <a:pPr marL="0" indent="0" fontAlgn="base">
              <a:buNone/>
            </a:pPr>
            <a:r>
              <a:rPr lang="en-US" dirty="0">
                <a:solidFill>
                  <a:schemeClr val="tx1"/>
                </a:solidFill>
              </a:rPr>
              <a:t>Fine motor skills are the use of small muscles which controls the hand, fingers &amp; thumb.  This motor skill prepares the child for important tasks that they will need such as:​</a:t>
            </a:r>
          </a:p>
          <a:p>
            <a:pPr fontAlgn="base">
              <a:buFont typeface="Arial" panose="020B0604020202020204" pitchFamily="34" charset="0"/>
              <a:buChar char="•"/>
            </a:pPr>
            <a:r>
              <a:rPr lang="en-US" dirty="0">
                <a:solidFill>
                  <a:schemeClr val="tx1"/>
                </a:solidFill>
              </a:rPr>
              <a:t>Finger feeding.​</a:t>
            </a:r>
          </a:p>
          <a:p>
            <a:pPr fontAlgn="base">
              <a:buFont typeface="Arial" panose="020B0604020202020204" pitchFamily="34" charset="0"/>
              <a:buChar char="•"/>
            </a:pPr>
            <a:r>
              <a:rPr lang="en-US" dirty="0">
                <a:solidFill>
                  <a:schemeClr val="tx1"/>
                </a:solidFill>
              </a:rPr>
              <a:t>Writing. ​</a:t>
            </a:r>
          </a:p>
          <a:p>
            <a:pPr fontAlgn="base">
              <a:buFont typeface="Arial" panose="020B0604020202020204" pitchFamily="34" charset="0"/>
              <a:buChar char="•"/>
            </a:pPr>
            <a:r>
              <a:rPr lang="en-US" dirty="0">
                <a:solidFill>
                  <a:schemeClr val="tx1"/>
                </a:solidFill>
              </a:rPr>
              <a:t>Using buttons.​</a:t>
            </a:r>
          </a:p>
          <a:p>
            <a:pPr fontAlgn="base">
              <a:buFont typeface="Arial" panose="020B0604020202020204" pitchFamily="34" charset="0"/>
              <a:buChar char="•"/>
            </a:pPr>
            <a:r>
              <a:rPr lang="en-US" dirty="0">
                <a:solidFill>
                  <a:schemeClr val="tx1"/>
                </a:solidFill>
              </a:rPr>
              <a:t>Doing up zippers.    ​</a:t>
            </a:r>
          </a:p>
          <a:p>
            <a:pPr marL="0" indent="0" fontAlgn="base">
              <a:buNone/>
            </a:pPr>
            <a:r>
              <a:rPr lang="en-US" b="1" i="1" dirty="0">
                <a:solidFill>
                  <a:schemeClr val="tx1"/>
                </a:solidFill>
              </a:rPr>
              <a:t>(Kohl’s, 2020)</a:t>
            </a:r>
            <a:r>
              <a:rPr lang="en-US" dirty="0">
                <a:solidFill>
                  <a:schemeClr val="tx1"/>
                </a:solidFill>
              </a:rPr>
              <a:t>​</a:t>
            </a:r>
          </a:p>
          <a:p>
            <a:endParaRPr lang="en-US" dirty="0"/>
          </a:p>
        </p:txBody>
      </p:sp>
      <p:sp>
        <p:nvSpPr>
          <p:cNvPr id="4" name="TextBox 3">
            <a:extLst>
              <a:ext uri="{FF2B5EF4-FFF2-40B4-BE49-F238E27FC236}">
                <a16:creationId xmlns:a16="http://schemas.microsoft.com/office/drawing/2014/main" id="{0F704418-D6FC-CD46-BA8D-554174F0B0D0}"/>
              </a:ext>
            </a:extLst>
          </p:cNvPr>
          <p:cNvSpPr txBox="1"/>
          <p:nvPr/>
        </p:nvSpPr>
        <p:spPr>
          <a:xfrm>
            <a:off x="7465109" y="73631"/>
            <a:ext cx="1962781" cy="369332"/>
          </a:xfrm>
          <a:prstGeom prst="rect">
            <a:avLst/>
          </a:prstGeom>
          <a:noFill/>
        </p:spPr>
        <p:txBody>
          <a:bodyPr wrap="none" rtlCol="0">
            <a:spAutoFit/>
          </a:bodyPr>
          <a:lstStyle/>
          <a:p>
            <a:r>
              <a:rPr lang="en-US" dirty="0"/>
              <a:t>By Phoebe Evans </a:t>
            </a:r>
          </a:p>
        </p:txBody>
      </p:sp>
      <p:pic>
        <p:nvPicPr>
          <p:cNvPr id="6146" name="Picture 2">
            <a:extLst>
              <a:ext uri="{FF2B5EF4-FFF2-40B4-BE49-F238E27FC236}">
                <a16:creationId xmlns:a16="http://schemas.microsoft.com/office/drawing/2014/main" id="{ED3D3A72-5B7A-BD49-A2C6-5BD87610F7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37368" y="4059037"/>
            <a:ext cx="2209800" cy="1473200"/>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a:extLst>
              <a:ext uri="{FF2B5EF4-FFF2-40B4-BE49-F238E27FC236}">
                <a16:creationId xmlns:a16="http://schemas.microsoft.com/office/drawing/2014/main" id="{2875ABC2-7A34-924B-8838-C02E97ACFFF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68951" y="4100975"/>
            <a:ext cx="2235200" cy="15875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51BC7EC8-259F-4846-AB72-85734C031C81}"/>
              </a:ext>
            </a:extLst>
          </p:cNvPr>
          <p:cNvSpPr/>
          <p:nvPr/>
        </p:nvSpPr>
        <p:spPr>
          <a:xfrm>
            <a:off x="3337368" y="5577760"/>
            <a:ext cx="2076979" cy="369332"/>
          </a:xfrm>
          <a:prstGeom prst="rect">
            <a:avLst/>
          </a:prstGeom>
        </p:spPr>
        <p:txBody>
          <a:bodyPr wrap="none">
            <a:spAutoFit/>
          </a:bodyPr>
          <a:lstStyle/>
          <a:p>
            <a:r>
              <a:rPr lang="en-US" dirty="0">
                <a:solidFill>
                  <a:srgbClr val="000000"/>
                </a:solidFill>
                <a:latin typeface="Calibri" panose="020F0502020204030204" pitchFamily="34" charset="0"/>
              </a:rPr>
              <a:t>(</a:t>
            </a:r>
            <a:r>
              <a:rPr lang="en-US" dirty="0" err="1">
                <a:solidFill>
                  <a:srgbClr val="000000"/>
                </a:solidFill>
                <a:latin typeface="Calibri" panose="020F0502020204030204" pitchFamily="34" charset="0"/>
              </a:rPr>
              <a:t>Dimbylow</a:t>
            </a:r>
            <a:r>
              <a:rPr lang="en-US" dirty="0">
                <a:solidFill>
                  <a:srgbClr val="000000"/>
                </a:solidFill>
                <a:latin typeface="Calibri" panose="020F0502020204030204" pitchFamily="34" charset="0"/>
              </a:rPr>
              <a:t>, no date)</a:t>
            </a:r>
            <a:endParaRPr lang="en-US" dirty="0"/>
          </a:p>
        </p:txBody>
      </p:sp>
      <p:sp>
        <p:nvSpPr>
          <p:cNvPr id="7" name="Rectangle 6">
            <a:extLst>
              <a:ext uri="{FF2B5EF4-FFF2-40B4-BE49-F238E27FC236}">
                <a16:creationId xmlns:a16="http://schemas.microsoft.com/office/drawing/2014/main" id="{55DB23F1-45A5-3940-AE19-4050B17A7C18}"/>
              </a:ext>
            </a:extLst>
          </p:cNvPr>
          <p:cNvSpPr/>
          <p:nvPr/>
        </p:nvSpPr>
        <p:spPr>
          <a:xfrm>
            <a:off x="6280144" y="5730160"/>
            <a:ext cx="2294539" cy="369332"/>
          </a:xfrm>
          <a:prstGeom prst="rect">
            <a:avLst/>
          </a:prstGeom>
        </p:spPr>
        <p:txBody>
          <a:bodyPr wrap="none">
            <a:spAutoFit/>
          </a:bodyPr>
          <a:lstStyle/>
          <a:p>
            <a:r>
              <a:rPr lang="en-GB" dirty="0">
                <a:solidFill>
                  <a:srgbClr val="000000"/>
                </a:solidFill>
                <a:latin typeface="Calibri" panose="020F0502020204030204" pitchFamily="34" charset="0"/>
              </a:rPr>
              <a:t>(Baby Centre, no date)</a:t>
            </a:r>
            <a:endParaRPr lang="en-US" dirty="0"/>
          </a:p>
        </p:txBody>
      </p:sp>
    </p:spTree>
    <p:extLst>
      <p:ext uri="{BB962C8B-B14F-4D97-AF65-F5344CB8AC3E}">
        <p14:creationId xmlns:p14="http://schemas.microsoft.com/office/powerpoint/2010/main" val="15795817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C6319-B196-5541-AE9D-EC774FDF6F57}"/>
              </a:ext>
            </a:extLst>
          </p:cNvPr>
          <p:cNvSpPr>
            <a:spLocks noGrp="1"/>
          </p:cNvSpPr>
          <p:nvPr>
            <p:ph type="title"/>
          </p:nvPr>
        </p:nvSpPr>
        <p:spPr>
          <a:xfrm>
            <a:off x="677334" y="609600"/>
            <a:ext cx="8596668" cy="641131"/>
          </a:xfrm>
        </p:spPr>
        <p:txBody>
          <a:bodyPr/>
          <a:lstStyle/>
          <a:p>
            <a:r>
              <a:rPr lang="en-GB" dirty="0">
                <a:solidFill>
                  <a:schemeClr val="tx1"/>
                </a:solidFill>
              </a:rPr>
              <a:t>St </a:t>
            </a:r>
            <a:r>
              <a:rPr lang="en-GB" dirty="0" err="1">
                <a:solidFill>
                  <a:schemeClr val="tx1"/>
                </a:solidFill>
              </a:rPr>
              <a:t>Fagans</a:t>
            </a:r>
            <a:r>
              <a:rPr lang="en-GB" dirty="0">
                <a:solidFill>
                  <a:schemeClr val="tx1"/>
                </a:solidFill>
              </a:rPr>
              <a:t> </a:t>
            </a:r>
            <a:endParaRPr lang="en-US" dirty="0">
              <a:solidFill>
                <a:schemeClr val="tx1"/>
              </a:solidFill>
            </a:endParaRPr>
          </a:p>
        </p:txBody>
      </p:sp>
      <p:sp>
        <p:nvSpPr>
          <p:cNvPr id="3" name="Content Placeholder 2">
            <a:extLst>
              <a:ext uri="{FF2B5EF4-FFF2-40B4-BE49-F238E27FC236}">
                <a16:creationId xmlns:a16="http://schemas.microsoft.com/office/drawing/2014/main" id="{8F9244E9-5488-6642-978C-CBA8E650D508}"/>
              </a:ext>
            </a:extLst>
          </p:cNvPr>
          <p:cNvSpPr>
            <a:spLocks noGrp="1"/>
          </p:cNvSpPr>
          <p:nvPr>
            <p:ph idx="1"/>
          </p:nvPr>
        </p:nvSpPr>
        <p:spPr>
          <a:xfrm>
            <a:off x="677334" y="1250731"/>
            <a:ext cx="8596668" cy="3880773"/>
          </a:xfrm>
        </p:spPr>
        <p:txBody>
          <a:bodyPr/>
          <a:lstStyle/>
          <a:p>
            <a:pPr marL="0" indent="0" fontAlgn="base">
              <a:buNone/>
            </a:pPr>
            <a:r>
              <a:rPr lang="en-US" dirty="0">
                <a:solidFill>
                  <a:schemeClr val="tx1"/>
                </a:solidFill>
              </a:rPr>
              <a:t>As a group we have decided to research and talk about a museum called St </a:t>
            </a:r>
            <a:r>
              <a:rPr lang="en-US" dirty="0" err="1">
                <a:solidFill>
                  <a:schemeClr val="tx1"/>
                </a:solidFill>
              </a:rPr>
              <a:t>Fagans</a:t>
            </a:r>
            <a:r>
              <a:rPr lang="en-US" dirty="0">
                <a:solidFill>
                  <a:schemeClr val="tx1"/>
                </a:solidFill>
              </a:rPr>
              <a:t>. We have decided to chose St </a:t>
            </a:r>
            <a:r>
              <a:rPr lang="en-US" dirty="0" err="1">
                <a:solidFill>
                  <a:schemeClr val="tx1"/>
                </a:solidFill>
              </a:rPr>
              <a:t>Fagans</a:t>
            </a:r>
            <a:r>
              <a:rPr lang="en-US" dirty="0">
                <a:solidFill>
                  <a:schemeClr val="tx1"/>
                </a:solidFill>
              </a:rPr>
              <a:t> because it’s a very popular museum that also supports children’s learning and it also looks at outdoor play as most of their attractions are outside. ​</a:t>
            </a:r>
          </a:p>
          <a:p>
            <a:pPr marL="0" indent="0" fontAlgn="base">
              <a:buNone/>
            </a:pPr>
            <a:r>
              <a:rPr lang="en-US" dirty="0">
                <a:solidFill>
                  <a:schemeClr val="tx1"/>
                </a:solidFill>
              </a:rPr>
              <a:t>​</a:t>
            </a:r>
          </a:p>
          <a:p>
            <a:pPr marL="0" indent="0" fontAlgn="base">
              <a:buNone/>
            </a:pPr>
            <a:r>
              <a:rPr lang="en-US" dirty="0">
                <a:solidFill>
                  <a:schemeClr val="tx1"/>
                </a:solidFill>
              </a:rPr>
              <a:t>“St </a:t>
            </a:r>
            <a:r>
              <a:rPr lang="en-US" dirty="0" err="1">
                <a:solidFill>
                  <a:schemeClr val="tx1"/>
                </a:solidFill>
              </a:rPr>
              <a:t>Fagans</a:t>
            </a:r>
            <a:r>
              <a:rPr lang="en-US" dirty="0">
                <a:solidFill>
                  <a:schemeClr val="tx1"/>
                </a:solidFill>
              </a:rPr>
              <a:t> is Europe’s leading open-air museum and Wales’ most popular heritage attraction.” </a:t>
            </a:r>
            <a:r>
              <a:rPr lang="en-US" b="1" i="1" dirty="0">
                <a:solidFill>
                  <a:schemeClr val="tx1"/>
                </a:solidFill>
              </a:rPr>
              <a:t>(St </a:t>
            </a:r>
            <a:r>
              <a:rPr lang="en-US" b="1" i="1" dirty="0" err="1">
                <a:solidFill>
                  <a:schemeClr val="tx1"/>
                </a:solidFill>
              </a:rPr>
              <a:t>Fagans</a:t>
            </a:r>
            <a:r>
              <a:rPr lang="en-US" b="1" i="1" dirty="0">
                <a:solidFill>
                  <a:schemeClr val="tx1"/>
                </a:solidFill>
              </a:rPr>
              <a:t>, no date) </a:t>
            </a:r>
            <a:r>
              <a:rPr lang="en-US" dirty="0">
                <a:solidFill>
                  <a:schemeClr val="tx1"/>
                </a:solidFill>
              </a:rPr>
              <a:t>​</a:t>
            </a:r>
          </a:p>
          <a:p>
            <a:pPr marL="0" indent="0" fontAlgn="base">
              <a:buNone/>
            </a:pPr>
            <a:endParaRPr lang="en-US" dirty="0">
              <a:solidFill>
                <a:schemeClr val="tx1"/>
              </a:solidFill>
            </a:endParaRPr>
          </a:p>
          <a:p>
            <a:pPr marL="0" indent="0" fontAlgn="base">
              <a:buNone/>
            </a:pPr>
            <a:r>
              <a:rPr lang="en-US" dirty="0">
                <a:solidFill>
                  <a:schemeClr val="tx1"/>
                </a:solidFill>
              </a:rPr>
              <a:t>They have an area on their page which includes activities for children from Key Stage 2 to 4. they also look at the Foundation Phase, Early years and also an area for adult learners. ​</a:t>
            </a:r>
          </a:p>
          <a:p>
            <a:endParaRPr lang="en-US" dirty="0"/>
          </a:p>
        </p:txBody>
      </p:sp>
      <p:sp>
        <p:nvSpPr>
          <p:cNvPr id="4" name="TextBox 3">
            <a:extLst>
              <a:ext uri="{FF2B5EF4-FFF2-40B4-BE49-F238E27FC236}">
                <a16:creationId xmlns:a16="http://schemas.microsoft.com/office/drawing/2014/main" id="{FB85D751-1B6F-DF41-9719-B1FD68048E96}"/>
              </a:ext>
            </a:extLst>
          </p:cNvPr>
          <p:cNvSpPr txBox="1"/>
          <p:nvPr/>
        </p:nvSpPr>
        <p:spPr>
          <a:xfrm>
            <a:off x="7465109" y="73631"/>
            <a:ext cx="1962781" cy="369332"/>
          </a:xfrm>
          <a:prstGeom prst="rect">
            <a:avLst/>
          </a:prstGeom>
          <a:noFill/>
        </p:spPr>
        <p:txBody>
          <a:bodyPr wrap="none" rtlCol="0">
            <a:spAutoFit/>
          </a:bodyPr>
          <a:lstStyle/>
          <a:p>
            <a:r>
              <a:rPr lang="en-US" dirty="0"/>
              <a:t>By Phoebe Evans </a:t>
            </a:r>
          </a:p>
        </p:txBody>
      </p:sp>
      <p:pic>
        <p:nvPicPr>
          <p:cNvPr id="7170" name="Picture 2">
            <a:extLst>
              <a:ext uri="{FF2B5EF4-FFF2-40B4-BE49-F238E27FC236}">
                <a16:creationId xmlns:a16="http://schemas.microsoft.com/office/drawing/2014/main" id="{548742CD-BACC-4843-956F-8708B294DB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93865" y="5029904"/>
            <a:ext cx="2458404" cy="1628154"/>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81974EF5-8C76-644A-8377-2C03586BAB7B}"/>
              </a:ext>
            </a:extLst>
          </p:cNvPr>
          <p:cNvSpPr/>
          <p:nvPr/>
        </p:nvSpPr>
        <p:spPr>
          <a:xfrm>
            <a:off x="4085979" y="5607269"/>
            <a:ext cx="3449662" cy="369332"/>
          </a:xfrm>
          <a:prstGeom prst="rect">
            <a:avLst/>
          </a:prstGeom>
        </p:spPr>
        <p:txBody>
          <a:bodyPr wrap="none">
            <a:spAutoFit/>
          </a:bodyPr>
          <a:lstStyle/>
          <a:p>
            <a:r>
              <a:rPr lang="en-US" dirty="0">
                <a:solidFill>
                  <a:srgbClr val="000000"/>
                </a:solidFill>
                <a:latin typeface="Calibri" panose="020F0502020204030204" pitchFamily="34" charset="0"/>
              </a:rPr>
              <a:t>(National Museum Wales, no date)</a:t>
            </a:r>
            <a:endParaRPr lang="en-US" dirty="0"/>
          </a:p>
        </p:txBody>
      </p:sp>
    </p:spTree>
    <p:extLst>
      <p:ext uri="{BB962C8B-B14F-4D97-AF65-F5344CB8AC3E}">
        <p14:creationId xmlns:p14="http://schemas.microsoft.com/office/powerpoint/2010/main" val="35995527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3BE6F-7FCE-6A49-A380-55EA2584698C}"/>
              </a:ext>
            </a:extLst>
          </p:cNvPr>
          <p:cNvSpPr>
            <a:spLocks noGrp="1"/>
          </p:cNvSpPr>
          <p:nvPr>
            <p:ph type="title"/>
          </p:nvPr>
        </p:nvSpPr>
        <p:spPr/>
        <p:txBody>
          <a:bodyPr/>
          <a:lstStyle/>
          <a:p>
            <a:r>
              <a:rPr lang="en-GB" dirty="0">
                <a:solidFill>
                  <a:schemeClr val="tx1"/>
                </a:solidFill>
              </a:rPr>
              <a:t>St </a:t>
            </a:r>
            <a:r>
              <a:rPr lang="en-GB" dirty="0" err="1">
                <a:solidFill>
                  <a:schemeClr val="tx1"/>
                </a:solidFill>
              </a:rPr>
              <a:t>Fagans</a:t>
            </a:r>
            <a:r>
              <a:rPr lang="en-GB" dirty="0">
                <a:solidFill>
                  <a:schemeClr val="tx1"/>
                </a:solidFill>
              </a:rPr>
              <a:t> Attractions</a:t>
            </a:r>
            <a:endParaRPr lang="en-US" dirty="0">
              <a:solidFill>
                <a:schemeClr val="tx1"/>
              </a:solidFill>
            </a:endParaRPr>
          </a:p>
        </p:txBody>
      </p:sp>
      <p:sp>
        <p:nvSpPr>
          <p:cNvPr id="3" name="Content Placeholder 2">
            <a:extLst>
              <a:ext uri="{FF2B5EF4-FFF2-40B4-BE49-F238E27FC236}">
                <a16:creationId xmlns:a16="http://schemas.microsoft.com/office/drawing/2014/main" id="{5D302284-5754-AD41-A4B9-D4D740089D7D}"/>
              </a:ext>
            </a:extLst>
          </p:cNvPr>
          <p:cNvSpPr>
            <a:spLocks noGrp="1"/>
          </p:cNvSpPr>
          <p:nvPr>
            <p:ph idx="1"/>
          </p:nvPr>
        </p:nvSpPr>
        <p:spPr>
          <a:xfrm>
            <a:off x="2655583" y="2443619"/>
            <a:ext cx="6405566" cy="2767012"/>
          </a:xfrm>
        </p:spPr>
        <p:txBody>
          <a:bodyPr/>
          <a:lstStyle/>
          <a:p>
            <a:pPr marL="0" indent="0" fontAlgn="base">
              <a:buNone/>
            </a:pPr>
            <a:r>
              <a:rPr lang="en-US" dirty="0">
                <a:solidFill>
                  <a:schemeClr val="tx1"/>
                </a:solidFill>
              </a:rPr>
              <a:t>There are many attractions at St </a:t>
            </a:r>
            <a:r>
              <a:rPr lang="en-US" dirty="0" err="1">
                <a:solidFill>
                  <a:schemeClr val="tx1"/>
                </a:solidFill>
              </a:rPr>
              <a:t>Fagans</a:t>
            </a:r>
            <a:r>
              <a:rPr lang="en-US" dirty="0">
                <a:solidFill>
                  <a:schemeClr val="tx1"/>
                </a:solidFill>
              </a:rPr>
              <a:t> some of these include: ​</a:t>
            </a:r>
          </a:p>
          <a:p>
            <a:pPr marL="0" indent="0" fontAlgn="base">
              <a:buNone/>
            </a:pPr>
            <a:endParaRPr lang="en-US" dirty="0">
              <a:solidFill>
                <a:schemeClr val="tx1"/>
              </a:solidFill>
            </a:endParaRPr>
          </a:p>
          <a:p>
            <a:pPr fontAlgn="base">
              <a:buFont typeface="Arial" panose="020B0604020202020204" pitchFamily="34" charset="0"/>
              <a:buChar char="•"/>
            </a:pPr>
            <a:r>
              <a:rPr lang="en-US" dirty="0">
                <a:solidFill>
                  <a:schemeClr val="tx1"/>
                </a:solidFill>
              </a:rPr>
              <a:t>The castle and gardens. ​</a:t>
            </a:r>
          </a:p>
          <a:p>
            <a:pPr fontAlgn="base">
              <a:buFont typeface="Arial" panose="020B0604020202020204" pitchFamily="34" charset="0"/>
              <a:buChar char="•"/>
            </a:pPr>
            <a:r>
              <a:rPr lang="en-US" dirty="0">
                <a:solidFill>
                  <a:schemeClr val="tx1"/>
                </a:solidFill>
              </a:rPr>
              <a:t>The historic buildings.​</a:t>
            </a:r>
          </a:p>
          <a:p>
            <a:pPr fontAlgn="base">
              <a:buFont typeface="Arial" panose="020B0604020202020204" pitchFamily="34" charset="0"/>
              <a:buChar char="•"/>
            </a:pPr>
            <a:r>
              <a:rPr lang="en-US" dirty="0">
                <a:solidFill>
                  <a:schemeClr val="tx1"/>
                </a:solidFill>
              </a:rPr>
              <a:t>The galleries.</a:t>
            </a:r>
          </a:p>
          <a:p>
            <a:pPr fontAlgn="base">
              <a:buFont typeface="Arial" panose="020B0604020202020204" pitchFamily="34" charset="0"/>
              <a:buChar char="•"/>
            </a:pPr>
            <a:r>
              <a:rPr lang="en-US" dirty="0">
                <a:solidFill>
                  <a:schemeClr val="tx1"/>
                </a:solidFill>
              </a:rPr>
              <a:t>A working museum.</a:t>
            </a:r>
          </a:p>
          <a:p>
            <a:endParaRPr lang="en-US" dirty="0"/>
          </a:p>
        </p:txBody>
      </p:sp>
      <p:sp>
        <p:nvSpPr>
          <p:cNvPr id="4" name="TextBox 3">
            <a:extLst>
              <a:ext uri="{FF2B5EF4-FFF2-40B4-BE49-F238E27FC236}">
                <a16:creationId xmlns:a16="http://schemas.microsoft.com/office/drawing/2014/main" id="{DD4D1DB7-90E4-D741-B20A-33E9F5C41760}"/>
              </a:ext>
            </a:extLst>
          </p:cNvPr>
          <p:cNvSpPr txBox="1"/>
          <p:nvPr/>
        </p:nvSpPr>
        <p:spPr>
          <a:xfrm>
            <a:off x="7465109" y="73631"/>
            <a:ext cx="1962781" cy="369332"/>
          </a:xfrm>
          <a:prstGeom prst="rect">
            <a:avLst/>
          </a:prstGeom>
          <a:noFill/>
        </p:spPr>
        <p:txBody>
          <a:bodyPr wrap="none" rtlCol="0">
            <a:spAutoFit/>
          </a:bodyPr>
          <a:lstStyle/>
          <a:p>
            <a:r>
              <a:rPr lang="en-US" dirty="0"/>
              <a:t>By Phoebe Evans </a:t>
            </a:r>
          </a:p>
        </p:txBody>
      </p:sp>
      <p:pic>
        <p:nvPicPr>
          <p:cNvPr id="8196" name="Picture 4">
            <a:extLst>
              <a:ext uri="{FF2B5EF4-FFF2-40B4-BE49-F238E27FC236}">
                <a16:creationId xmlns:a16="http://schemas.microsoft.com/office/drawing/2014/main" id="{1BCF103D-1BE4-B247-B7F5-265ECAD4A4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7736" y="1267517"/>
            <a:ext cx="2208893" cy="1659040"/>
          </a:xfrm>
          <a:prstGeom prst="rect">
            <a:avLst/>
          </a:prstGeom>
          <a:noFill/>
          <a:extLst>
            <a:ext uri="{909E8E84-426E-40DD-AFC4-6F175D3DCCD1}">
              <a14:hiddenFill xmlns:a14="http://schemas.microsoft.com/office/drawing/2010/main">
                <a:solidFill>
                  <a:srgbClr val="FFFFFF"/>
                </a:solidFill>
              </a14:hiddenFill>
            </a:ext>
          </a:extLst>
        </p:spPr>
      </p:pic>
      <p:pic>
        <p:nvPicPr>
          <p:cNvPr id="8200" name="Picture 8">
            <a:extLst>
              <a:ext uri="{FF2B5EF4-FFF2-40B4-BE49-F238E27FC236}">
                <a16:creationId xmlns:a16="http://schemas.microsoft.com/office/drawing/2014/main" id="{C70B2951-B40C-5244-B2AC-A2A4A97BD78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20829" y="4064810"/>
            <a:ext cx="2488560" cy="165904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D3B23FB5-EC6A-8141-993D-ADE81FEAC27E}"/>
              </a:ext>
            </a:extLst>
          </p:cNvPr>
          <p:cNvSpPr/>
          <p:nvPr/>
        </p:nvSpPr>
        <p:spPr>
          <a:xfrm>
            <a:off x="207736" y="2998500"/>
            <a:ext cx="1800678" cy="923330"/>
          </a:xfrm>
          <a:prstGeom prst="rect">
            <a:avLst/>
          </a:prstGeom>
        </p:spPr>
        <p:txBody>
          <a:bodyPr wrap="square">
            <a:spAutoFit/>
          </a:bodyPr>
          <a:lstStyle/>
          <a:p>
            <a:r>
              <a:rPr lang="en-GB" dirty="0">
                <a:solidFill>
                  <a:srgbClr val="000000"/>
                </a:solidFill>
                <a:latin typeface="Calibri" panose="020F0502020204030204" pitchFamily="34" charset="0"/>
              </a:rPr>
              <a:t>(National Museum Wales, no date) </a:t>
            </a:r>
            <a:endParaRPr lang="en-US" dirty="0"/>
          </a:p>
        </p:txBody>
      </p:sp>
      <p:sp>
        <p:nvSpPr>
          <p:cNvPr id="6" name="TextBox 5">
            <a:extLst>
              <a:ext uri="{FF2B5EF4-FFF2-40B4-BE49-F238E27FC236}">
                <a16:creationId xmlns:a16="http://schemas.microsoft.com/office/drawing/2014/main" id="{A97D9A62-3C85-0248-8B95-AB037C803FA3}"/>
              </a:ext>
            </a:extLst>
          </p:cNvPr>
          <p:cNvSpPr txBox="1"/>
          <p:nvPr/>
        </p:nvSpPr>
        <p:spPr>
          <a:xfrm>
            <a:off x="6096000" y="5723850"/>
            <a:ext cx="1872343" cy="923330"/>
          </a:xfrm>
          <a:prstGeom prst="rect">
            <a:avLst/>
          </a:prstGeom>
          <a:noFill/>
        </p:spPr>
        <p:txBody>
          <a:bodyPr wrap="square" rtlCol="0">
            <a:spAutoFit/>
          </a:bodyPr>
          <a:lstStyle/>
          <a:p>
            <a:r>
              <a:rPr lang="en-GB" dirty="0"/>
              <a:t>(National Museum Wales, no date)</a:t>
            </a:r>
            <a:endParaRPr lang="en-US" dirty="0"/>
          </a:p>
        </p:txBody>
      </p:sp>
    </p:spTree>
    <p:extLst>
      <p:ext uri="{BB962C8B-B14F-4D97-AF65-F5344CB8AC3E}">
        <p14:creationId xmlns:p14="http://schemas.microsoft.com/office/powerpoint/2010/main" val="8600737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E2781-0261-214F-847A-C33CAFEED7E3}"/>
              </a:ext>
            </a:extLst>
          </p:cNvPr>
          <p:cNvSpPr>
            <a:spLocks noGrp="1"/>
          </p:cNvSpPr>
          <p:nvPr>
            <p:ph type="title"/>
          </p:nvPr>
        </p:nvSpPr>
        <p:spPr/>
        <p:txBody>
          <a:bodyPr/>
          <a:lstStyle/>
          <a:p>
            <a:r>
              <a:rPr lang="en-GB" dirty="0">
                <a:solidFill>
                  <a:schemeClr val="tx1"/>
                </a:solidFill>
              </a:rPr>
              <a:t>Jerome Bruner- The theory</a:t>
            </a:r>
            <a:endParaRPr lang="en-US" dirty="0">
              <a:solidFill>
                <a:schemeClr val="tx1"/>
              </a:solidFill>
            </a:endParaRPr>
          </a:p>
        </p:txBody>
      </p:sp>
      <p:sp>
        <p:nvSpPr>
          <p:cNvPr id="4" name="Rectangle 3">
            <a:extLst>
              <a:ext uri="{FF2B5EF4-FFF2-40B4-BE49-F238E27FC236}">
                <a16:creationId xmlns:a16="http://schemas.microsoft.com/office/drawing/2014/main" id="{3AB30E9C-99E3-D744-A0FA-986487886856}"/>
              </a:ext>
            </a:extLst>
          </p:cNvPr>
          <p:cNvSpPr/>
          <p:nvPr/>
        </p:nvSpPr>
        <p:spPr>
          <a:xfrm>
            <a:off x="245888" y="1397675"/>
            <a:ext cx="4006443" cy="2031325"/>
          </a:xfrm>
          <a:prstGeom prst="rect">
            <a:avLst/>
          </a:prstGeom>
        </p:spPr>
        <p:txBody>
          <a:bodyPr wrap="square">
            <a:spAutoFit/>
          </a:bodyPr>
          <a:lstStyle/>
          <a:p>
            <a:r>
              <a:rPr lang="en-GB" dirty="0">
                <a:solidFill>
                  <a:srgbClr val="000000"/>
                </a:solidFill>
                <a:latin typeface="-webkit-standard"/>
              </a:rPr>
              <a:t> </a:t>
            </a:r>
            <a:r>
              <a:rPr lang="en-US" dirty="0"/>
              <a:t>Bruner came up with a theory which was known as ‘The Scaffolding of learning’ theory. He was heavily influenced by Lev Vygotsky and his ‘Zone of Proximal Development’.  </a:t>
            </a:r>
            <a:r>
              <a:rPr lang="en-US" b="1" i="1" dirty="0"/>
              <a:t>(Wheeler, 2014)</a:t>
            </a:r>
            <a:endParaRPr lang="en-US" dirty="0"/>
          </a:p>
        </p:txBody>
      </p:sp>
      <p:sp>
        <p:nvSpPr>
          <p:cNvPr id="5" name="Rectangle 4">
            <a:extLst>
              <a:ext uri="{FF2B5EF4-FFF2-40B4-BE49-F238E27FC236}">
                <a16:creationId xmlns:a16="http://schemas.microsoft.com/office/drawing/2014/main" id="{177A2755-D38A-7A47-AA9C-1E85D92C54B5}"/>
              </a:ext>
            </a:extLst>
          </p:cNvPr>
          <p:cNvSpPr/>
          <p:nvPr/>
        </p:nvSpPr>
        <p:spPr>
          <a:xfrm>
            <a:off x="381897" y="3718679"/>
            <a:ext cx="3870434" cy="3139321"/>
          </a:xfrm>
          <a:prstGeom prst="rect">
            <a:avLst/>
          </a:prstGeom>
        </p:spPr>
        <p:txBody>
          <a:bodyPr wrap="square">
            <a:spAutoFit/>
          </a:bodyPr>
          <a:lstStyle/>
          <a:p>
            <a:r>
              <a:rPr lang="en-US" dirty="0">
                <a:solidFill>
                  <a:srgbClr val="000000"/>
                </a:solidFill>
                <a:latin typeface="Arial" panose="020B0604020202020204" pitchFamily="34" charset="0"/>
              </a:rPr>
              <a:t>Bruner’s opinion was that when children are learning about new subjects or topic’s they depend on support from teachers &amp; other adults. Then when they are familiar with the topic or subject and become more confident, they won’t need as much support or no support at all. This is known as the scaffolding of learning. </a:t>
            </a:r>
            <a:r>
              <a:rPr lang="en-US" b="1" i="1" dirty="0">
                <a:solidFill>
                  <a:srgbClr val="000000"/>
                </a:solidFill>
                <a:latin typeface="Arial" panose="020B0604020202020204" pitchFamily="34" charset="0"/>
              </a:rPr>
              <a:t>(Wheeler, 2014) </a:t>
            </a:r>
            <a:endParaRPr lang="en-US" dirty="0"/>
          </a:p>
        </p:txBody>
      </p:sp>
      <p:pic>
        <p:nvPicPr>
          <p:cNvPr id="9218" name="Picture 2">
            <a:extLst>
              <a:ext uri="{FF2B5EF4-FFF2-40B4-BE49-F238E27FC236}">
                <a16:creationId xmlns:a16="http://schemas.microsoft.com/office/drawing/2014/main" id="{C207C29D-783E-1043-B815-BBDE153905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52331" y="2114794"/>
            <a:ext cx="2061029" cy="2918091"/>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13746CAA-45BB-EE47-9B67-BB420788B3C9}"/>
              </a:ext>
            </a:extLst>
          </p:cNvPr>
          <p:cNvSpPr/>
          <p:nvPr/>
        </p:nvSpPr>
        <p:spPr>
          <a:xfrm>
            <a:off x="6313360" y="1270000"/>
            <a:ext cx="2960642" cy="5078313"/>
          </a:xfrm>
          <a:prstGeom prst="rect">
            <a:avLst/>
          </a:prstGeom>
        </p:spPr>
        <p:txBody>
          <a:bodyPr wrap="square">
            <a:spAutoFit/>
          </a:bodyPr>
          <a:lstStyle/>
          <a:p>
            <a:r>
              <a:rPr lang="en-US" dirty="0">
                <a:solidFill>
                  <a:srgbClr val="000000"/>
                </a:solidFill>
                <a:latin typeface="Arial" panose="020B0604020202020204" pitchFamily="34" charset="0"/>
              </a:rPr>
              <a:t>It’s important that teachers allow children to have new opportunities to learn new things. This is linked in well with outdoor learning as children are constantly learning when they are outdoors. For example, when children are learning to kick or throw a ball outside. They may need some support off the teacher or an adult to help them but once they are confident In being able to do it they no longer need help. </a:t>
            </a:r>
            <a:r>
              <a:rPr lang="en-US" b="1" i="1" dirty="0">
                <a:solidFill>
                  <a:srgbClr val="000000"/>
                </a:solidFill>
                <a:latin typeface="Arial" panose="020B0604020202020204" pitchFamily="34" charset="0"/>
              </a:rPr>
              <a:t>(Wheeler, 2014) </a:t>
            </a:r>
            <a:endParaRPr lang="en-US" dirty="0"/>
          </a:p>
        </p:txBody>
      </p:sp>
    </p:spTree>
    <p:extLst>
      <p:ext uri="{BB962C8B-B14F-4D97-AF65-F5344CB8AC3E}">
        <p14:creationId xmlns:p14="http://schemas.microsoft.com/office/powerpoint/2010/main" val="41665728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8F0B2-F4C0-CB47-BFBC-FAE369528AE9}"/>
              </a:ext>
            </a:extLst>
          </p:cNvPr>
          <p:cNvSpPr>
            <a:spLocks noGrp="1"/>
          </p:cNvSpPr>
          <p:nvPr>
            <p:ph type="title"/>
          </p:nvPr>
        </p:nvSpPr>
        <p:spPr/>
        <p:txBody>
          <a:bodyPr/>
          <a:lstStyle/>
          <a:p>
            <a:r>
              <a:rPr lang="en-US" dirty="0">
                <a:solidFill>
                  <a:schemeClr val="tx1"/>
                </a:solidFill>
              </a:rPr>
              <a:t>How Can Learning outdoors develop skills and knowledge ? </a:t>
            </a:r>
          </a:p>
        </p:txBody>
      </p:sp>
      <p:sp>
        <p:nvSpPr>
          <p:cNvPr id="4" name="TextBox 3">
            <a:extLst>
              <a:ext uri="{FF2B5EF4-FFF2-40B4-BE49-F238E27FC236}">
                <a16:creationId xmlns:a16="http://schemas.microsoft.com/office/drawing/2014/main" id="{A54DAD45-130E-C547-BCD1-A7329AA68DA2}"/>
              </a:ext>
            </a:extLst>
          </p:cNvPr>
          <p:cNvSpPr txBox="1"/>
          <p:nvPr/>
        </p:nvSpPr>
        <p:spPr>
          <a:xfrm>
            <a:off x="677334" y="1930400"/>
            <a:ext cx="8949266" cy="1754326"/>
          </a:xfrm>
          <a:prstGeom prst="rect">
            <a:avLst/>
          </a:prstGeom>
          <a:noFill/>
          <a:ln>
            <a:noFill/>
          </a:ln>
        </p:spPr>
        <p:txBody>
          <a:bodyPr wrap="square" rtlCol="0">
            <a:spAutoFit/>
          </a:bodyPr>
          <a:lstStyle/>
          <a:p>
            <a:r>
              <a:rPr lang="en-US" dirty="0"/>
              <a:t>Learning Outdoors today is seen as an engaging way for children to develop their skills and knowledge.</a:t>
            </a:r>
          </a:p>
          <a:p>
            <a:endParaRPr lang="en-US" dirty="0"/>
          </a:p>
          <a:p>
            <a:r>
              <a:rPr lang="en-GB" dirty="0"/>
              <a:t>“</a:t>
            </a:r>
            <a:r>
              <a:rPr lang="en-GB" i="1" dirty="0"/>
              <a:t>The Outdoor area is a complete learning environment which caters for all children needs, cognitive, linguistic, emotional, social and physical.” </a:t>
            </a:r>
            <a:r>
              <a:rPr lang="en-GB" dirty="0"/>
              <a:t>(</a:t>
            </a:r>
            <a:r>
              <a:rPr lang="en-GB" dirty="0" err="1"/>
              <a:t>Bilton</a:t>
            </a:r>
            <a:r>
              <a:rPr lang="en-GB" dirty="0"/>
              <a:t>, 2010, p. 1)</a:t>
            </a:r>
            <a:endParaRPr lang="en-US" dirty="0"/>
          </a:p>
          <a:p>
            <a:endParaRPr lang="en-US" dirty="0"/>
          </a:p>
        </p:txBody>
      </p:sp>
      <p:sp>
        <p:nvSpPr>
          <p:cNvPr id="8" name="TextBox 7">
            <a:extLst>
              <a:ext uri="{FF2B5EF4-FFF2-40B4-BE49-F238E27FC236}">
                <a16:creationId xmlns:a16="http://schemas.microsoft.com/office/drawing/2014/main" id="{F5383D61-CA7E-8044-AB3D-C5488B176587}"/>
              </a:ext>
            </a:extLst>
          </p:cNvPr>
          <p:cNvSpPr txBox="1"/>
          <p:nvPr/>
        </p:nvSpPr>
        <p:spPr>
          <a:xfrm>
            <a:off x="677334" y="3684726"/>
            <a:ext cx="4673419" cy="2585323"/>
          </a:xfrm>
          <a:prstGeom prst="rect">
            <a:avLst/>
          </a:prstGeom>
          <a:noFill/>
          <a:ln>
            <a:noFill/>
          </a:ln>
        </p:spPr>
        <p:txBody>
          <a:bodyPr wrap="square" rtlCol="0">
            <a:spAutoFit/>
          </a:bodyPr>
          <a:lstStyle/>
          <a:p>
            <a:r>
              <a:rPr lang="en-US" i="1" dirty="0"/>
              <a:t>“Through their own actions, Piaget believed the child makes sense of the world around them.</a:t>
            </a:r>
            <a:r>
              <a:rPr lang="en-GB" i="1" dirty="0"/>
              <a:t>” </a:t>
            </a:r>
            <a:r>
              <a:rPr lang="en-GB" dirty="0"/>
              <a:t>(</a:t>
            </a:r>
            <a:r>
              <a:rPr lang="en-GB" dirty="0" err="1"/>
              <a:t>Halpenny</a:t>
            </a:r>
            <a:r>
              <a:rPr lang="en-GB" dirty="0"/>
              <a:t> and Pettersen, 2013, p.1). </a:t>
            </a:r>
          </a:p>
          <a:p>
            <a:endParaRPr lang="en-GB" dirty="0"/>
          </a:p>
          <a:p>
            <a:r>
              <a:rPr lang="en-GB" dirty="0"/>
              <a:t>Being outdoors stimulates children’s brains and allows them to be more active and creative. </a:t>
            </a:r>
          </a:p>
          <a:p>
            <a:endParaRPr lang="en-US" dirty="0"/>
          </a:p>
        </p:txBody>
      </p:sp>
      <p:pic>
        <p:nvPicPr>
          <p:cNvPr id="1026" name="Picture 2" descr="outdoor, education, students">
            <a:extLst>
              <a:ext uri="{FF2B5EF4-FFF2-40B4-BE49-F238E27FC236}">
                <a16:creationId xmlns:a16="http://schemas.microsoft.com/office/drawing/2014/main" id="{C0B10C6D-2DF8-0C4B-AD02-87C1B11301C4}"/>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5699468" y="3684726"/>
            <a:ext cx="3024117" cy="2014688"/>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C2799BC1-F5C0-C24B-B1EC-DAF354E4CB46}"/>
              </a:ext>
            </a:extLst>
          </p:cNvPr>
          <p:cNvSpPr txBox="1"/>
          <p:nvPr/>
        </p:nvSpPr>
        <p:spPr>
          <a:xfrm>
            <a:off x="6164041" y="5919104"/>
            <a:ext cx="1920240" cy="365760"/>
          </a:xfrm>
          <a:prstGeom prst="rect">
            <a:avLst/>
          </a:prstGeom>
          <a:noFill/>
        </p:spPr>
        <p:txBody>
          <a:bodyPr wrap="square" rtlCol="0">
            <a:spAutoFit/>
          </a:bodyPr>
          <a:lstStyle/>
          <a:p>
            <a:r>
              <a:rPr lang="en-GB" dirty="0"/>
              <a:t>(Hagerty, n.d.)</a:t>
            </a:r>
            <a:endParaRPr lang="en-US" dirty="0"/>
          </a:p>
        </p:txBody>
      </p:sp>
      <p:sp>
        <p:nvSpPr>
          <p:cNvPr id="3" name="TextBox 2">
            <a:extLst>
              <a:ext uri="{FF2B5EF4-FFF2-40B4-BE49-F238E27FC236}">
                <a16:creationId xmlns:a16="http://schemas.microsoft.com/office/drawing/2014/main" id="{D19616AB-7A57-5E41-986C-2CD89FE2FC4F}"/>
              </a:ext>
            </a:extLst>
          </p:cNvPr>
          <p:cNvSpPr txBox="1"/>
          <p:nvPr/>
        </p:nvSpPr>
        <p:spPr>
          <a:xfrm>
            <a:off x="6875150" y="59174"/>
            <a:ext cx="2586349" cy="369332"/>
          </a:xfrm>
          <a:prstGeom prst="rect">
            <a:avLst/>
          </a:prstGeom>
          <a:noFill/>
        </p:spPr>
        <p:txBody>
          <a:bodyPr wrap="none" rtlCol="0">
            <a:spAutoFit/>
          </a:bodyPr>
          <a:lstStyle/>
          <a:p>
            <a:r>
              <a:rPr lang="en-US" dirty="0"/>
              <a:t>By Emma Lauren Perks </a:t>
            </a:r>
          </a:p>
        </p:txBody>
      </p:sp>
    </p:spTree>
    <p:extLst>
      <p:ext uri="{BB962C8B-B14F-4D97-AF65-F5344CB8AC3E}">
        <p14:creationId xmlns:p14="http://schemas.microsoft.com/office/powerpoint/2010/main" val="28333438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7B94A98-2CA9-9842-B928-89D82EB661B8}"/>
              </a:ext>
            </a:extLst>
          </p:cNvPr>
          <p:cNvSpPr txBox="1"/>
          <p:nvPr/>
        </p:nvSpPr>
        <p:spPr>
          <a:xfrm>
            <a:off x="70591" y="688736"/>
            <a:ext cx="5313605" cy="2862322"/>
          </a:xfrm>
          <a:prstGeom prst="rect">
            <a:avLst/>
          </a:prstGeom>
          <a:noFill/>
        </p:spPr>
        <p:txBody>
          <a:bodyPr wrap="square" rtlCol="0">
            <a:spAutoFit/>
          </a:bodyPr>
          <a:lstStyle/>
          <a:p>
            <a:r>
              <a:rPr lang="en-GB" dirty="0"/>
              <a:t>St </a:t>
            </a:r>
            <a:r>
              <a:rPr lang="en-GB" dirty="0" err="1"/>
              <a:t>Fagans</a:t>
            </a:r>
            <a:r>
              <a:rPr lang="en-GB" dirty="0"/>
              <a:t> offers many opportunities for students for example exploring St </a:t>
            </a:r>
            <a:r>
              <a:rPr lang="en-GB" dirty="0" err="1"/>
              <a:t>Fagans</a:t>
            </a:r>
            <a:r>
              <a:rPr lang="en-GB" dirty="0"/>
              <a:t> Castle and examining traditional crafts demonstrated by experts such as blacksmiths and clog makers. </a:t>
            </a:r>
          </a:p>
          <a:p>
            <a:endParaRPr lang="en-GB" dirty="0"/>
          </a:p>
          <a:p>
            <a:r>
              <a:rPr lang="en-GB" dirty="0"/>
              <a:t>Outdoor learning in an environment such as St </a:t>
            </a:r>
            <a:r>
              <a:rPr lang="en-GB" dirty="0" err="1"/>
              <a:t>Fagans</a:t>
            </a:r>
            <a:r>
              <a:rPr lang="en-GB" dirty="0"/>
              <a:t> can also help them with problem solving, team working and conversational skills and enables them to learn how to negotiate risk. </a:t>
            </a:r>
          </a:p>
          <a:p>
            <a:endParaRPr lang="en-US" dirty="0"/>
          </a:p>
        </p:txBody>
      </p:sp>
      <p:sp>
        <p:nvSpPr>
          <p:cNvPr id="6" name="TextBox 5">
            <a:extLst>
              <a:ext uri="{FF2B5EF4-FFF2-40B4-BE49-F238E27FC236}">
                <a16:creationId xmlns:a16="http://schemas.microsoft.com/office/drawing/2014/main" id="{3659773E-4E8D-9C46-B115-403B1F3B550E}"/>
              </a:ext>
            </a:extLst>
          </p:cNvPr>
          <p:cNvSpPr txBox="1"/>
          <p:nvPr/>
        </p:nvSpPr>
        <p:spPr>
          <a:xfrm>
            <a:off x="4793546" y="3385155"/>
            <a:ext cx="4671060" cy="2862322"/>
          </a:xfrm>
          <a:prstGeom prst="rect">
            <a:avLst/>
          </a:prstGeom>
          <a:noFill/>
        </p:spPr>
        <p:txBody>
          <a:bodyPr wrap="square" rtlCol="0">
            <a:spAutoFit/>
          </a:bodyPr>
          <a:lstStyle/>
          <a:p>
            <a:endParaRPr lang="en-GB" dirty="0"/>
          </a:p>
          <a:p>
            <a:r>
              <a:rPr lang="en-GB" i="1" dirty="0"/>
              <a:t>“Outside is both an educational and social experience.”  </a:t>
            </a:r>
            <a:r>
              <a:rPr lang="en-GB" dirty="0"/>
              <a:t>(</a:t>
            </a:r>
            <a:r>
              <a:rPr lang="en-GB" dirty="0" err="1"/>
              <a:t>Bilton</a:t>
            </a:r>
            <a:r>
              <a:rPr lang="en-GB" dirty="0"/>
              <a:t>, 2010 ,p.12)</a:t>
            </a:r>
          </a:p>
          <a:p>
            <a:endParaRPr lang="en-GB" dirty="0"/>
          </a:p>
          <a:p>
            <a:r>
              <a:rPr lang="en-GB" dirty="0"/>
              <a:t>Being outdoors is seen as being more enjoyable to children and they do not realise how much they are learning and developing in the process. </a:t>
            </a:r>
          </a:p>
          <a:p>
            <a:r>
              <a:rPr lang="en-GB" dirty="0"/>
              <a:t> </a:t>
            </a:r>
          </a:p>
          <a:p>
            <a:endParaRPr lang="en-GB" dirty="0"/>
          </a:p>
        </p:txBody>
      </p:sp>
      <p:sp>
        <p:nvSpPr>
          <p:cNvPr id="8" name="TextBox 7">
            <a:extLst>
              <a:ext uri="{FF2B5EF4-FFF2-40B4-BE49-F238E27FC236}">
                <a16:creationId xmlns:a16="http://schemas.microsoft.com/office/drawing/2014/main" id="{7264A951-0A51-A848-8003-42B7D2EBA8F9}"/>
              </a:ext>
            </a:extLst>
          </p:cNvPr>
          <p:cNvSpPr txBox="1"/>
          <p:nvPr/>
        </p:nvSpPr>
        <p:spPr>
          <a:xfrm>
            <a:off x="6773335" y="2922236"/>
            <a:ext cx="1851660" cy="365761"/>
          </a:xfrm>
          <a:prstGeom prst="rect">
            <a:avLst/>
          </a:prstGeom>
          <a:noFill/>
        </p:spPr>
        <p:txBody>
          <a:bodyPr wrap="square" rtlCol="0">
            <a:spAutoFit/>
          </a:bodyPr>
          <a:lstStyle/>
          <a:p>
            <a:r>
              <a:rPr lang="en-GB" dirty="0"/>
              <a:t>(</a:t>
            </a:r>
            <a:r>
              <a:rPr lang="en-GB" dirty="0" err="1"/>
              <a:t>Kaiho</a:t>
            </a:r>
            <a:r>
              <a:rPr lang="en-GB" dirty="0"/>
              <a:t>, 2013)</a:t>
            </a:r>
            <a:endParaRPr lang="en-US" dirty="0"/>
          </a:p>
        </p:txBody>
      </p:sp>
      <p:pic>
        <p:nvPicPr>
          <p:cNvPr id="7" name="Picture 2">
            <a:extLst>
              <a:ext uri="{FF2B5EF4-FFF2-40B4-BE49-F238E27FC236}">
                <a16:creationId xmlns:a16="http://schemas.microsoft.com/office/drawing/2014/main" id="{AE17F528-96BD-9D45-AA22-A9343134DA0C}"/>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5834775" y="749816"/>
            <a:ext cx="3260668" cy="2172420"/>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St. Fagans Castle © Gareth James :: Geograph Britain and Ireland">
            <a:extLst>
              <a:ext uri="{FF2B5EF4-FFF2-40B4-BE49-F238E27FC236}">
                <a16:creationId xmlns:a16="http://schemas.microsoft.com/office/drawing/2014/main" id="{682E6026-BCB3-944C-8B46-D25F499435C1}"/>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565061" y="3539233"/>
            <a:ext cx="3192455" cy="239434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67C1667-1327-FA4D-A1E8-BBC30CE5CD97}"/>
              </a:ext>
            </a:extLst>
          </p:cNvPr>
          <p:cNvSpPr txBox="1"/>
          <p:nvPr/>
        </p:nvSpPr>
        <p:spPr>
          <a:xfrm>
            <a:off x="1141437" y="5901582"/>
            <a:ext cx="1640193" cy="369332"/>
          </a:xfrm>
          <a:prstGeom prst="rect">
            <a:avLst/>
          </a:prstGeom>
          <a:noFill/>
        </p:spPr>
        <p:txBody>
          <a:bodyPr wrap="none" rtlCol="0">
            <a:spAutoFit/>
          </a:bodyPr>
          <a:lstStyle/>
          <a:p>
            <a:r>
              <a:rPr lang="en-GB" dirty="0"/>
              <a:t>(James, 2010)</a:t>
            </a:r>
            <a:endParaRPr lang="en-US" dirty="0"/>
          </a:p>
        </p:txBody>
      </p:sp>
      <p:sp>
        <p:nvSpPr>
          <p:cNvPr id="9" name="TextBox 8">
            <a:extLst>
              <a:ext uri="{FF2B5EF4-FFF2-40B4-BE49-F238E27FC236}">
                <a16:creationId xmlns:a16="http://schemas.microsoft.com/office/drawing/2014/main" id="{463F7067-BBC1-734D-BFB1-9D7A5F2650EA}"/>
              </a:ext>
            </a:extLst>
          </p:cNvPr>
          <p:cNvSpPr txBox="1"/>
          <p:nvPr/>
        </p:nvSpPr>
        <p:spPr>
          <a:xfrm>
            <a:off x="6875150" y="59174"/>
            <a:ext cx="2586349" cy="369332"/>
          </a:xfrm>
          <a:prstGeom prst="rect">
            <a:avLst/>
          </a:prstGeom>
          <a:noFill/>
        </p:spPr>
        <p:txBody>
          <a:bodyPr wrap="none" rtlCol="0">
            <a:spAutoFit/>
          </a:bodyPr>
          <a:lstStyle/>
          <a:p>
            <a:r>
              <a:rPr lang="en-US" dirty="0"/>
              <a:t>By Emma Lauren Perks </a:t>
            </a:r>
          </a:p>
        </p:txBody>
      </p:sp>
    </p:spTree>
    <p:extLst>
      <p:ext uri="{BB962C8B-B14F-4D97-AF65-F5344CB8AC3E}">
        <p14:creationId xmlns:p14="http://schemas.microsoft.com/office/powerpoint/2010/main" val="31198334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4AF4D84-C4BE-7E49-BDCE-95AFE17E9274}"/>
              </a:ext>
            </a:extLst>
          </p:cNvPr>
          <p:cNvSpPr txBox="1"/>
          <p:nvPr/>
        </p:nvSpPr>
        <p:spPr>
          <a:xfrm>
            <a:off x="113251" y="2792073"/>
            <a:ext cx="8361790" cy="1077218"/>
          </a:xfrm>
          <a:prstGeom prst="rect">
            <a:avLst/>
          </a:prstGeom>
          <a:noFill/>
        </p:spPr>
        <p:txBody>
          <a:bodyPr wrap="square" rtlCol="0">
            <a:spAutoFit/>
          </a:bodyPr>
          <a:lstStyle/>
          <a:p>
            <a:r>
              <a:rPr lang="en-GB" sz="1600" dirty="0"/>
              <a:t>St </a:t>
            </a:r>
            <a:r>
              <a:rPr lang="en-GB" sz="1600" dirty="0" err="1"/>
              <a:t>Fagans</a:t>
            </a:r>
            <a:r>
              <a:rPr lang="en-GB" sz="1600" dirty="0"/>
              <a:t> offers children the ability to view different types of houses from different eras and compare them . The children will need to realise that they need to respect objects in the houses by not touching and just observing.</a:t>
            </a:r>
          </a:p>
          <a:p>
            <a:endParaRPr lang="en-GB" sz="1600" dirty="0"/>
          </a:p>
        </p:txBody>
      </p:sp>
      <p:sp>
        <p:nvSpPr>
          <p:cNvPr id="5" name="TextBox 4">
            <a:extLst>
              <a:ext uri="{FF2B5EF4-FFF2-40B4-BE49-F238E27FC236}">
                <a16:creationId xmlns:a16="http://schemas.microsoft.com/office/drawing/2014/main" id="{A1C53320-8BA4-9F45-A735-0FFF895ACA7C}"/>
              </a:ext>
            </a:extLst>
          </p:cNvPr>
          <p:cNvSpPr txBox="1"/>
          <p:nvPr/>
        </p:nvSpPr>
        <p:spPr>
          <a:xfrm>
            <a:off x="648088" y="5288160"/>
            <a:ext cx="7602161" cy="1600438"/>
          </a:xfrm>
          <a:prstGeom prst="rect">
            <a:avLst/>
          </a:prstGeom>
          <a:noFill/>
        </p:spPr>
        <p:txBody>
          <a:bodyPr wrap="square" rtlCol="0">
            <a:spAutoFit/>
          </a:bodyPr>
          <a:lstStyle/>
          <a:p>
            <a:endParaRPr lang="en-GB" sz="1600" dirty="0"/>
          </a:p>
          <a:p>
            <a:r>
              <a:rPr lang="en-GB" sz="1600" dirty="0"/>
              <a:t>Vygotsky states how children learn “</a:t>
            </a:r>
            <a:r>
              <a:rPr lang="en-GB" sz="1600" i="1" dirty="0"/>
              <a:t>through play with their peers</a:t>
            </a:r>
            <a:r>
              <a:rPr lang="en-GB" sz="1600" dirty="0"/>
              <a:t>” (Knight, 2020) as they sometimes can be considered the “</a:t>
            </a:r>
            <a:r>
              <a:rPr lang="en-GB" sz="1600" i="1" dirty="0"/>
              <a:t>more knowledgeable other</a:t>
            </a:r>
            <a:r>
              <a:rPr lang="en-GB" sz="1600" dirty="0"/>
              <a:t>” (Knight, 2020). However, Piaget also states how children learn through play but comments how “</a:t>
            </a:r>
            <a:r>
              <a:rPr lang="en-GB" sz="1600" i="1" dirty="0"/>
              <a:t>There is free play and learning through play</a:t>
            </a:r>
            <a:r>
              <a:rPr lang="en-GB" sz="1600" dirty="0"/>
              <a:t>.”(Knight, 2020). </a:t>
            </a:r>
          </a:p>
          <a:p>
            <a:endParaRPr lang="en-US" dirty="0"/>
          </a:p>
        </p:txBody>
      </p:sp>
      <p:pic>
        <p:nvPicPr>
          <p:cNvPr id="3074" name="Picture 2">
            <a:extLst>
              <a:ext uri="{FF2B5EF4-FFF2-40B4-BE49-F238E27FC236}">
                <a16:creationId xmlns:a16="http://schemas.microsoft.com/office/drawing/2014/main" id="{D67B8EB6-6659-D44A-8F5D-A9CF79D02386}"/>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4944079" y="512332"/>
            <a:ext cx="2013663" cy="1510247"/>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a:extLst>
              <a:ext uri="{FF2B5EF4-FFF2-40B4-BE49-F238E27FC236}">
                <a16:creationId xmlns:a16="http://schemas.microsoft.com/office/drawing/2014/main" id="{8C357C9F-58B2-234B-9CC3-AEA91DD2D9E8}"/>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179660" y="482571"/>
            <a:ext cx="2115259" cy="1586445"/>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a:extLst>
              <a:ext uri="{FF2B5EF4-FFF2-40B4-BE49-F238E27FC236}">
                <a16:creationId xmlns:a16="http://schemas.microsoft.com/office/drawing/2014/main" id="{C86A95F2-6F64-0D4A-AB59-B3C68C192BEF}"/>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2524994" y="482570"/>
            <a:ext cx="2115260" cy="1586445"/>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Medieval House, St Fagans Museum, Cardiff">
            <a:extLst>
              <a:ext uri="{FF2B5EF4-FFF2-40B4-BE49-F238E27FC236}">
                <a16:creationId xmlns:a16="http://schemas.microsoft.com/office/drawing/2014/main" id="{8970BC4D-0347-FF42-99EA-B1533EB41E3B}"/>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7243418" y="524385"/>
            <a:ext cx="2013663" cy="151024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14DBD038-85E4-8047-9836-7E5348B2ECC6}"/>
              </a:ext>
            </a:extLst>
          </p:cNvPr>
          <p:cNvSpPr txBox="1"/>
          <p:nvPr/>
        </p:nvSpPr>
        <p:spPr>
          <a:xfrm>
            <a:off x="179660" y="2106854"/>
            <a:ext cx="2345334" cy="430887"/>
          </a:xfrm>
          <a:prstGeom prst="rect">
            <a:avLst/>
          </a:prstGeom>
          <a:noFill/>
        </p:spPr>
        <p:txBody>
          <a:bodyPr wrap="square" rtlCol="0">
            <a:spAutoFit/>
          </a:bodyPr>
          <a:lstStyle/>
          <a:p>
            <a:r>
              <a:rPr lang="en-GB" sz="1100" dirty="0"/>
              <a:t>(Celtic Hut in St Fagan's National Museum Wales, 2007)</a:t>
            </a:r>
            <a:endParaRPr lang="en-US" sz="1100" dirty="0"/>
          </a:p>
        </p:txBody>
      </p:sp>
      <p:sp>
        <p:nvSpPr>
          <p:cNvPr id="12" name="TextBox 11">
            <a:extLst>
              <a:ext uri="{FF2B5EF4-FFF2-40B4-BE49-F238E27FC236}">
                <a16:creationId xmlns:a16="http://schemas.microsoft.com/office/drawing/2014/main" id="{F48C6F4B-E818-E641-8435-16B03D8103AC}"/>
              </a:ext>
            </a:extLst>
          </p:cNvPr>
          <p:cNvSpPr txBox="1"/>
          <p:nvPr/>
        </p:nvSpPr>
        <p:spPr>
          <a:xfrm>
            <a:off x="2446832" y="2102218"/>
            <a:ext cx="2345334" cy="600164"/>
          </a:xfrm>
          <a:prstGeom prst="rect">
            <a:avLst/>
          </a:prstGeom>
          <a:noFill/>
        </p:spPr>
        <p:txBody>
          <a:bodyPr wrap="square" rtlCol="0">
            <a:spAutoFit/>
          </a:bodyPr>
          <a:lstStyle/>
          <a:p>
            <a:r>
              <a:rPr lang="en-GB" sz="1100" dirty="0"/>
              <a:t>(Interior of Celtic Hut in St Fagan's National Museum Wales, 2007)</a:t>
            </a:r>
            <a:endParaRPr lang="en-US" sz="1100" dirty="0"/>
          </a:p>
        </p:txBody>
      </p:sp>
      <p:sp>
        <p:nvSpPr>
          <p:cNvPr id="13" name="TextBox 12">
            <a:extLst>
              <a:ext uri="{FF2B5EF4-FFF2-40B4-BE49-F238E27FC236}">
                <a16:creationId xmlns:a16="http://schemas.microsoft.com/office/drawing/2014/main" id="{70F6A553-46E8-534E-9166-732F363E75BF}"/>
              </a:ext>
            </a:extLst>
          </p:cNvPr>
          <p:cNvSpPr txBox="1"/>
          <p:nvPr/>
        </p:nvSpPr>
        <p:spPr>
          <a:xfrm>
            <a:off x="7534577" y="2079146"/>
            <a:ext cx="1669955" cy="261610"/>
          </a:xfrm>
          <a:prstGeom prst="rect">
            <a:avLst/>
          </a:prstGeom>
          <a:noFill/>
        </p:spPr>
        <p:txBody>
          <a:bodyPr wrap="square" rtlCol="0">
            <a:spAutoFit/>
          </a:bodyPr>
          <a:lstStyle/>
          <a:p>
            <a:r>
              <a:rPr lang="en-GB" sz="1100" dirty="0"/>
              <a:t>(Hallam-Jones, 2018)</a:t>
            </a:r>
            <a:endParaRPr lang="en-US" sz="1100" dirty="0"/>
          </a:p>
        </p:txBody>
      </p:sp>
      <p:sp>
        <p:nvSpPr>
          <p:cNvPr id="14" name="TextBox 13">
            <a:extLst>
              <a:ext uri="{FF2B5EF4-FFF2-40B4-BE49-F238E27FC236}">
                <a16:creationId xmlns:a16="http://schemas.microsoft.com/office/drawing/2014/main" id="{CA9491C9-A0DE-4C4F-A447-6852D2B2E5BD}"/>
              </a:ext>
            </a:extLst>
          </p:cNvPr>
          <p:cNvSpPr txBox="1"/>
          <p:nvPr/>
        </p:nvSpPr>
        <p:spPr>
          <a:xfrm>
            <a:off x="4893281" y="2082769"/>
            <a:ext cx="2115259" cy="600164"/>
          </a:xfrm>
          <a:prstGeom prst="rect">
            <a:avLst/>
          </a:prstGeom>
          <a:noFill/>
        </p:spPr>
        <p:txBody>
          <a:bodyPr wrap="square" rtlCol="0">
            <a:spAutoFit/>
          </a:bodyPr>
          <a:lstStyle/>
          <a:p>
            <a:r>
              <a:rPr lang="en-GB" sz="1100" dirty="0"/>
              <a:t>(Tudor Trader's House in St Fagan's National Museum Wales, 2013)</a:t>
            </a:r>
            <a:endParaRPr lang="en-US" sz="1100" dirty="0"/>
          </a:p>
        </p:txBody>
      </p:sp>
      <p:sp>
        <p:nvSpPr>
          <p:cNvPr id="2" name="TextBox 1">
            <a:extLst>
              <a:ext uri="{FF2B5EF4-FFF2-40B4-BE49-F238E27FC236}">
                <a16:creationId xmlns:a16="http://schemas.microsoft.com/office/drawing/2014/main" id="{30A88A56-3315-464B-9687-5EE07A5C8636}"/>
              </a:ext>
            </a:extLst>
          </p:cNvPr>
          <p:cNvSpPr txBox="1"/>
          <p:nvPr/>
        </p:nvSpPr>
        <p:spPr>
          <a:xfrm>
            <a:off x="2294919" y="3647651"/>
            <a:ext cx="7602161" cy="1107996"/>
          </a:xfrm>
          <a:prstGeom prst="rect">
            <a:avLst/>
          </a:prstGeom>
          <a:noFill/>
        </p:spPr>
        <p:txBody>
          <a:bodyPr wrap="square" rtlCol="0">
            <a:spAutoFit/>
          </a:bodyPr>
          <a:lstStyle/>
          <a:p>
            <a:r>
              <a:rPr lang="en-GB" sz="1600" dirty="0"/>
              <a:t>Helen </a:t>
            </a:r>
            <a:r>
              <a:rPr lang="en-GB" sz="1600" dirty="0" err="1"/>
              <a:t>Bilton</a:t>
            </a:r>
            <a:r>
              <a:rPr lang="en-GB" sz="1600" dirty="0"/>
              <a:t> (2010) comments that we need to make clear what we expect from the children, as children can become anxious if they are unsure what is expected or what they are allowed to do.</a:t>
            </a:r>
          </a:p>
          <a:p>
            <a:endParaRPr lang="en-US" dirty="0"/>
          </a:p>
        </p:txBody>
      </p:sp>
      <p:sp>
        <p:nvSpPr>
          <p:cNvPr id="3" name="TextBox 2">
            <a:extLst>
              <a:ext uri="{FF2B5EF4-FFF2-40B4-BE49-F238E27FC236}">
                <a16:creationId xmlns:a16="http://schemas.microsoft.com/office/drawing/2014/main" id="{95B4517D-E305-E340-A7EF-B2E766EB55CC}"/>
              </a:ext>
            </a:extLst>
          </p:cNvPr>
          <p:cNvSpPr txBox="1"/>
          <p:nvPr/>
        </p:nvSpPr>
        <p:spPr>
          <a:xfrm>
            <a:off x="179660" y="4532734"/>
            <a:ext cx="7774847" cy="1107996"/>
          </a:xfrm>
          <a:prstGeom prst="rect">
            <a:avLst/>
          </a:prstGeom>
          <a:noFill/>
        </p:spPr>
        <p:txBody>
          <a:bodyPr wrap="square" rtlCol="0">
            <a:spAutoFit/>
          </a:bodyPr>
          <a:lstStyle/>
          <a:p>
            <a:r>
              <a:rPr lang="en-US" sz="1600" dirty="0"/>
              <a:t>The children are then able to </a:t>
            </a:r>
            <a:r>
              <a:rPr lang="en-GB" sz="1600" dirty="0"/>
              <a:t>work and discuss with their class peers on their observations and the differences in each one which is relevant to the era which is being taught to the class at the time. </a:t>
            </a:r>
          </a:p>
          <a:p>
            <a:endParaRPr lang="en-US" dirty="0"/>
          </a:p>
        </p:txBody>
      </p:sp>
      <p:sp>
        <p:nvSpPr>
          <p:cNvPr id="15" name="TextBox 14">
            <a:extLst>
              <a:ext uri="{FF2B5EF4-FFF2-40B4-BE49-F238E27FC236}">
                <a16:creationId xmlns:a16="http://schemas.microsoft.com/office/drawing/2014/main" id="{75C9FE10-1E79-6047-AC02-45CE48540B00}"/>
              </a:ext>
            </a:extLst>
          </p:cNvPr>
          <p:cNvSpPr txBox="1"/>
          <p:nvPr/>
        </p:nvSpPr>
        <p:spPr>
          <a:xfrm>
            <a:off x="6875150" y="59174"/>
            <a:ext cx="2586349" cy="369332"/>
          </a:xfrm>
          <a:prstGeom prst="rect">
            <a:avLst/>
          </a:prstGeom>
          <a:noFill/>
        </p:spPr>
        <p:txBody>
          <a:bodyPr wrap="none" rtlCol="0">
            <a:spAutoFit/>
          </a:bodyPr>
          <a:lstStyle/>
          <a:p>
            <a:r>
              <a:rPr lang="en-US" dirty="0"/>
              <a:t>By Emma Lauren Perks </a:t>
            </a:r>
          </a:p>
        </p:txBody>
      </p:sp>
    </p:spTree>
    <p:extLst>
      <p:ext uri="{BB962C8B-B14F-4D97-AF65-F5344CB8AC3E}">
        <p14:creationId xmlns:p14="http://schemas.microsoft.com/office/powerpoint/2010/main" val="38202463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035EF2-D6E1-B548-9565-15BB26720E3A}"/>
              </a:ext>
            </a:extLst>
          </p:cNvPr>
          <p:cNvSpPr txBox="1"/>
          <p:nvPr/>
        </p:nvSpPr>
        <p:spPr>
          <a:xfrm>
            <a:off x="216569" y="549095"/>
            <a:ext cx="7940842" cy="923330"/>
          </a:xfrm>
          <a:prstGeom prst="rect">
            <a:avLst/>
          </a:prstGeom>
          <a:noFill/>
        </p:spPr>
        <p:txBody>
          <a:bodyPr wrap="square" rtlCol="0">
            <a:spAutoFit/>
          </a:bodyPr>
          <a:lstStyle/>
          <a:p>
            <a:r>
              <a:rPr lang="en-GB" dirty="0"/>
              <a:t>The outdoors can have a positive impact on all students. However, for those students with additional learning needs, it can provide them with an alternative way of learning. </a:t>
            </a:r>
            <a:endParaRPr lang="en-US" dirty="0"/>
          </a:p>
        </p:txBody>
      </p:sp>
      <p:sp>
        <p:nvSpPr>
          <p:cNvPr id="5" name="TextBox 4">
            <a:extLst>
              <a:ext uri="{FF2B5EF4-FFF2-40B4-BE49-F238E27FC236}">
                <a16:creationId xmlns:a16="http://schemas.microsoft.com/office/drawing/2014/main" id="{4346EC0A-3C92-D546-A369-912E682CEE2A}"/>
              </a:ext>
            </a:extLst>
          </p:cNvPr>
          <p:cNvSpPr txBox="1"/>
          <p:nvPr/>
        </p:nvSpPr>
        <p:spPr>
          <a:xfrm>
            <a:off x="4730791" y="1505394"/>
            <a:ext cx="4772525" cy="1477328"/>
          </a:xfrm>
          <a:prstGeom prst="rect">
            <a:avLst/>
          </a:prstGeom>
          <a:noFill/>
        </p:spPr>
        <p:txBody>
          <a:bodyPr wrap="square" rtlCol="0">
            <a:spAutoFit/>
          </a:bodyPr>
          <a:lstStyle/>
          <a:p>
            <a:r>
              <a:rPr lang="en-GB" dirty="0"/>
              <a:t>“</a:t>
            </a:r>
            <a:r>
              <a:rPr lang="en-GB" i="1" dirty="0"/>
              <a:t>The outdoors is full of special stimuli such as weather, sounds, smells and textures which can enrich and enhance a child’s learning environment</a:t>
            </a:r>
            <a:r>
              <a:rPr lang="en-GB" dirty="0"/>
              <a:t>.” (Welsh Assembly Government, 2009)</a:t>
            </a:r>
            <a:r>
              <a:rPr lang="en-GB" dirty="0">
                <a:solidFill>
                  <a:srgbClr val="FF0000"/>
                </a:solidFill>
              </a:rPr>
              <a:t>  </a:t>
            </a:r>
            <a:endParaRPr lang="en-US" dirty="0">
              <a:solidFill>
                <a:srgbClr val="FF0000"/>
              </a:solidFill>
            </a:endParaRPr>
          </a:p>
        </p:txBody>
      </p:sp>
      <p:sp>
        <p:nvSpPr>
          <p:cNvPr id="6" name="TextBox 5">
            <a:extLst>
              <a:ext uri="{FF2B5EF4-FFF2-40B4-BE49-F238E27FC236}">
                <a16:creationId xmlns:a16="http://schemas.microsoft.com/office/drawing/2014/main" id="{BA3D2BB7-37D8-C149-864E-2D4F15BDDBAA}"/>
              </a:ext>
            </a:extLst>
          </p:cNvPr>
          <p:cNvSpPr txBox="1"/>
          <p:nvPr/>
        </p:nvSpPr>
        <p:spPr>
          <a:xfrm>
            <a:off x="3383280" y="3302733"/>
            <a:ext cx="6302734" cy="1754326"/>
          </a:xfrm>
          <a:prstGeom prst="rect">
            <a:avLst/>
          </a:prstGeom>
          <a:noFill/>
        </p:spPr>
        <p:txBody>
          <a:bodyPr wrap="square" rtlCol="0">
            <a:spAutoFit/>
          </a:bodyPr>
          <a:lstStyle/>
          <a:p>
            <a:r>
              <a:rPr lang="en-GB" dirty="0"/>
              <a:t>The outdoors provides the students with more accessibility and the ability to interact in more activities which may allow them to be more engaged in the topic and more interested in what is around them. This then provides the teachers with ideas on how best to help their students learn. </a:t>
            </a:r>
            <a:endParaRPr lang="en-US" dirty="0"/>
          </a:p>
        </p:txBody>
      </p:sp>
      <p:sp>
        <p:nvSpPr>
          <p:cNvPr id="7" name="TextBox 6">
            <a:extLst>
              <a:ext uri="{FF2B5EF4-FFF2-40B4-BE49-F238E27FC236}">
                <a16:creationId xmlns:a16="http://schemas.microsoft.com/office/drawing/2014/main" id="{BED912A5-1B99-FB48-AD41-26360485701C}"/>
              </a:ext>
            </a:extLst>
          </p:cNvPr>
          <p:cNvSpPr txBox="1"/>
          <p:nvPr/>
        </p:nvSpPr>
        <p:spPr>
          <a:xfrm>
            <a:off x="1658728" y="5263882"/>
            <a:ext cx="6144126" cy="1200329"/>
          </a:xfrm>
          <a:prstGeom prst="rect">
            <a:avLst/>
          </a:prstGeom>
          <a:noFill/>
        </p:spPr>
        <p:txBody>
          <a:bodyPr wrap="square" rtlCol="0">
            <a:spAutoFit/>
          </a:bodyPr>
          <a:lstStyle/>
          <a:p>
            <a:r>
              <a:rPr lang="en-GB" dirty="0"/>
              <a:t>“</a:t>
            </a:r>
            <a:r>
              <a:rPr lang="en-GB" i="1" dirty="0"/>
              <a:t>Observing children while they are involved in activities will help practitioners assess how children’s skills are developing and what they are able to do.” (Welsh Assembly Government</a:t>
            </a:r>
            <a:r>
              <a:rPr lang="en-GB" dirty="0"/>
              <a:t>, 2009).</a:t>
            </a:r>
            <a:endParaRPr lang="en-GB" dirty="0">
              <a:solidFill>
                <a:srgbClr val="FF0000"/>
              </a:solidFill>
            </a:endParaRPr>
          </a:p>
        </p:txBody>
      </p:sp>
      <p:pic>
        <p:nvPicPr>
          <p:cNvPr id="4098" name="Picture 2" descr="nature, person, people, play, leaf, fall, boy, kid, young, spring, small, autumn, park, child, fashion, childhood, season, outdoors, happy, toddler, little, style, games, junior, clothes, brown leaves, collecting, picking, child playing, human positions, toddler in the park, child picking up leaves">
            <a:extLst>
              <a:ext uri="{FF2B5EF4-FFF2-40B4-BE49-F238E27FC236}">
                <a16:creationId xmlns:a16="http://schemas.microsoft.com/office/drawing/2014/main" id="{7D3B38DC-151C-7A44-A421-F3F4241F8FC6}"/>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461929" y="1691590"/>
            <a:ext cx="2044057" cy="3066086"/>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E0DB91FE-583A-B344-9206-220E96D94AD8}"/>
              </a:ext>
            </a:extLst>
          </p:cNvPr>
          <p:cNvSpPr txBox="1"/>
          <p:nvPr/>
        </p:nvSpPr>
        <p:spPr>
          <a:xfrm>
            <a:off x="632881" y="4757676"/>
            <a:ext cx="1702151" cy="369332"/>
          </a:xfrm>
          <a:prstGeom prst="rect">
            <a:avLst/>
          </a:prstGeom>
          <a:noFill/>
        </p:spPr>
        <p:txBody>
          <a:bodyPr wrap="square" rtlCol="0">
            <a:spAutoFit/>
          </a:bodyPr>
          <a:lstStyle/>
          <a:p>
            <a:r>
              <a:rPr lang="en-GB" dirty="0"/>
              <a:t>(</a:t>
            </a:r>
            <a:r>
              <a:rPr lang="en-GB" dirty="0" err="1"/>
              <a:t>Tentis</a:t>
            </a:r>
            <a:r>
              <a:rPr lang="en-GB" dirty="0"/>
              <a:t>, n.d.)</a:t>
            </a:r>
            <a:endParaRPr lang="en-US" dirty="0"/>
          </a:p>
        </p:txBody>
      </p:sp>
      <p:sp>
        <p:nvSpPr>
          <p:cNvPr id="9" name="TextBox 8">
            <a:extLst>
              <a:ext uri="{FF2B5EF4-FFF2-40B4-BE49-F238E27FC236}">
                <a16:creationId xmlns:a16="http://schemas.microsoft.com/office/drawing/2014/main" id="{B52D16DE-E359-6B4C-9A64-57D75F2F8A30}"/>
              </a:ext>
            </a:extLst>
          </p:cNvPr>
          <p:cNvSpPr txBox="1"/>
          <p:nvPr/>
        </p:nvSpPr>
        <p:spPr>
          <a:xfrm>
            <a:off x="6875150" y="59174"/>
            <a:ext cx="2586349" cy="369332"/>
          </a:xfrm>
          <a:prstGeom prst="rect">
            <a:avLst/>
          </a:prstGeom>
          <a:noFill/>
        </p:spPr>
        <p:txBody>
          <a:bodyPr wrap="none" rtlCol="0">
            <a:spAutoFit/>
          </a:bodyPr>
          <a:lstStyle/>
          <a:p>
            <a:r>
              <a:rPr lang="en-US" dirty="0"/>
              <a:t>By Emma Lauren Perks </a:t>
            </a:r>
          </a:p>
        </p:txBody>
      </p:sp>
    </p:spTree>
    <p:extLst>
      <p:ext uri="{BB962C8B-B14F-4D97-AF65-F5344CB8AC3E}">
        <p14:creationId xmlns:p14="http://schemas.microsoft.com/office/powerpoint/2010/main" val="11522374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82AFADB-2690-0445-9D46-06E00D593EFB}"/>
              </a:ext>
            </a:extLst>
          </p:cNvPr>
          <p:cNvSpPr txBox="1"/>
          <p:nvPr/>
        </p:nvSpPr>
        <p:spPr>
          <a:xfrm>
            <a:off x="100785" y="601909"/>
            <a:ext cx="4541150" cy="2554545"/>
          </a:xfrm>
          <a:prstGeom prst="rect">
            <a:avLst/>
          </a:prstGeom>
          <a:noFill/>
        </p:spPr>
        <p:txBody>
          <a:bodyPr wrap="square" rtlCol="0">
            <a:spAutoFit/>
          </a:bodyPr>
          <a:lstStyle/>
          <a:p>
            <a:r>
              <a:rPr lang="en-GB" sz="1600" dirty="0"/>
              <a:t>St </a:t>
            </a:r>
            <a:r>
              <a:rPr lang="en-GB" sz="1600" dirty="0" err="1"/>
              <a:t>Fagans</a:t>
            </a:r>
            <a:r>
              <a:rPr lang="en-GB" sz="1600" dirty="0"/>
              <a:t> provides many different activities for children from foundation phase to KS2 and beyond.</a:t>
            </a:r>
          </a:p>
          <a:p>
            <a:endParaRPr lang="en-GB" sz="1600" dirty="0"/>
          </a:p>
          <a:p>
            <a:pPr>
              <a:buClr>
                <a:schemeClr val="accent1"/>
              </a:buClr>
            </a:pPr>
            <a:r>
              <a:rPr lang="en-GB" sz="1600" dirty="0"/>
              <a:t>These include  </a:t>
            </a:r>
          </a:p>
          <a:p>
            <a:pPr marL="285750" indent="-285750">
              <a:buClr>
                <a:schemeClr val="accent1"/>
              </a:buClr>
              <a:buFont typeface="Arial" panose="020B0604020202020204" pitchFamily="34" charset="0"/>
              <a:buChar char="•"/>
            </a:pPr>
            <a:r>
              <a:rPr lang="en-GB" sz="1600" dirty="0"/>
              <a:t>Looking at old fashioned toys. </a:t>
            </a:r>
          </a:p>
          <a:p>
            <a:pPr marL="285750" indent="-285750">
              <a:buClr>
                <a:schemeClr val="accent1"/>
              </a:buClr>
              <a:buFont typeface="Arial" panose="020B0604020202020204" pitchFamily="34" charset="0"/>
              <a:buChar char="•"/>
            </a:pPr>
            <a:r>
              <a:rPr lang="en-GB" sz="1600" dirty="0"/>
              <a:t>Exploring the forest through their senses. </a:t>
            </a:r>
          </a:p>
          <a:p>
            <a:pPr marL="285750" indent="-285750">
              <a:buClr>
                <a:schemeClr val="accent1"/>
              </a:buClr>
              <a:buFont typeface="Arial" panose="020B0604020202020204" pitchFamily="34" charset="0"/>
              <a:buChar char="•"/>
            </a:pPr>
            <a:r>
              <a:rPr lang="en-US" sz="1600" dirty="0"/>
              <a:t>Visit Gwalia stores to discover what  shopping was like years ago.</a:t>
            </a:r>
          </a:p>
          <a:p>
            <a:pPr marL="285750" indent="-285750">
              <a:buClr>
                <a:schemeClr val="accent1"/>
              </a:buClr>
              <a:buFont typeface="Arial" panose="020B0604020202020204" pitchFamily="34" charset="0"/>
              <a:buChar char="•"/>
            </a:pPr>
            <a:r>
              <a:rPr lang="en-US" sz="1600" dirty="0"/>
              <a:t>Completing the wildlife trail.</a:t>
            </a:r>
          </a:p>
        </p:txBody>
      </p:sp>
      <p:sp>
        <p:nvSpPr>
          <p:cNvPr id="7" name="TextBox 6">
            <a:extLst>
              <a:ext uri="{FF2B5EF4-FFF2-40B4-BE49-F238E27FC236}">
                <a16:creationId xmlns:a16="http://schemas.microsoft.com/office/drawing/2014/main" id="{D3407E99-7469-0547-B052-8BAA548F009E}"/>
              </a:ext>
            </a:extLst>
          </p:cNvPr>
          <p:cNvSpPr txBox="1"/>
          <p:nvPr/>
        </p:nvSpPr>
        <p:spPr>
          <a:xfrm>
            <a:off x="3718557" y="3588472"/>
            <a:ext cx="5215775" cy="2585323"/>
          </a:xfrm>
          <a:prstGeom prst="rect">
            <a:avLst/>
          </a:prstGeom>
          <a:noFill/>
        </p:spPr>
        <p:txBody>
          <a:bodyPr wrap="square" rtlCol="0">
            <a:spAutoFit/>
          </a:bodyPr>
          <a:lstStyle/>
          <a:p>
            <a:r>
              <a:rPr lang="en-US" sz="1600" dirty="0"/>
              <a:t>The children are able to view and handle traditional toys </a:t>
            </a:r>
            <a:r>
              <a:rPr lang="en-GB" sz="1600" dirty="0"/>
              <a:t>and they are also able to to create pieces of artwork, which they can design from the resources they have collected and found in the woods. </a:t>
            </a:r>
          </a:p>
          <a:p>
            <a:pPr marL="285750" indent="-285750">
              <a:buFontTx/>
              <a:buChar char="-"/>
            </a:pPr>
            <a:endParaRPr lang="en-GB" sz="1600" dirty="0"/>
          </a:p>
          <a:p>
            <a:r>
              <a:rPr lang="en-GB" sz="1600" dirty="0"/>
              <a:t>As Rudolph Steiner suggests “</a:t>
            </a:r>
            <a:r>
              <a:rPr lang="en-GB" sz="1600" i="1" dirty="0"/>
              <a:t>There is a emphasis placed upon play, art and drawing, upon the natural world of the child, and upon links between art and science.” </a:t>
            </a:r>
            <a:r>
              <a:rPr lang="en-GB" sz="1600" dirty="0"/>
              <a:t>(Gray and </a:t>
            </a:r>
            <a:r>
              <a:rPr lang="en-GB" sz="1600" dirty="0" err="1"/>
              <a:t>MacBlain</a:t>
            </a:r>
            <a:r>
              <a:rPr lang="en-GB" sz="1600" dirty="0"/>
              <a:t>, 2015, p.42)</a:t>
            </a:r>
          </a:p>
          <a:p>
            <a:pPr marL="285750" indent="-285750">
              <a:buFontTx/>
              <a:buChar char="-"/>
            </a:pPr>
            <a:endParaRPr lang="en-US" dirty="0"/>
          </a:p>
        </p:txBody>
      </p:sp>
      <p:pic>
        <p:nvPicPr>
          <p:cNvPr id="5124" name="Picture 4" descr="National History Museum, St Fagans">
            <a:extLst>
              <a:ext uri="{FF2B5EF4-FFF2-40B4-BE49-F238E27FC236}">
                <a16:creationId xmlns:a16="http://schemas.microsoft.com/office/drawing/2014/main" id="{A2211541-84EE-234A-B86D-626C19927674}"/>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405056" y="3588472"/>
            <a:ext cx="3151537" cy="2363653"/>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3458D1B0-8624-0B49-A252-7FAC2BE1476E}"/>
              </a:ext>
            </a:extLst>
          </p:cNvPr>
          <p:cNvSpPr txBox="1"/>
          <p:nvPr/>
        </p:nvSpPr>
        <p:spPr>
          <a:xfrm>
            <a:off x="6326444" y="2987177"/>
            <a:ext cx="1622560" cy="338554"/>
          </a:xfrm>
          <a:prstGeom prst="rect">
            <a:avLst/>
          </a:prstGeom>
          <a:noFill/>
        </p:spPr>
        <p:txBody>
          <a:bodyPr wrap="none" rtlCol="0">
            <a:spAutoFit/>
          </a:bodyPr>
          <a:lstStyle/>
          <a:p>
            <a:r>
              <a:rPr lang="en-GB" sz="1600" dirty="0"/>
              <a:t>(Drayton, 2018)</a:t>
            </a:r>
            <a:endParaRPr lang="en-US" sz="1600" dirty="0"/>
          </a:p>
        </p:txBody>
      </p:sp>
      <p:sp>
        <p:nvSpPr>
          <p:cNvPr id="11" name="TextBox 10">
            <a:extLst>
              <a:ext uri="{FF2B5EF4-FFF2-40B4-BE49-F238E27FC236}">
                <a16:creationId xmlns:a16="http://schemas.microsoft.com/office/drawing/2014/main" id="{17D1C66B-4F2B-664C-906D-8E056F1E334F}"/>
              </a:ext>
            </a:extLst>
          </p:cNvPr>
          <p:cNvSpPr txBox="1"/>
          <p:nvPr/>
        </p:nvSpPr>
        <p:spPr>
          <a:xfrm>
            <a:off x="1085614" y="6173795"/>
            <a:ext cx="1462260" cy="338554"/>
          </a:xfrm>
          <a:prstGeom prst="rect">
            <a:avLst/>
          </a:prstGeom>
          <a:noFill/>
        </p:spPr>
        <p:txBody>
          <a:bodyPr wrap="none" rtlCol="0">
            <a:spAutoFit/>
          </a:bodyPr>
          <a:lstStyle/>
          <a:p>
            <a:r>
              <a:rPr lang="en-GB" sz="1600" dirty="0"/>
              <a:t>(</a:t>
            </a:r>
            <a:r>
              <a:rPr lang="en-GB" sz="1600" dirty="0" err="1"/>
              <a:t>Gunns</a:t>
            </a:r>
            <a:r>
              <a:rPr lang="en-GB" sz="1600" dirty="0"/>
              <a:t>, 2016)</a:t>
            </a:r>
            <a:endParaRPr lang="en-US" sz="1600" dirty="0"/>
          </a:p>
        </p:txBody>
      </p:sp>
      <p:pic>
        <p:nvPicPr>
          <p:cNvPr id="14" name="Picture 2" descr="Gwalia Stores, St Fagans National History Museum">
            <a:extLst>
              <a:ext uri="{FF2B5EF4-FFF2-40B4-BE49-F238E27FC236}">
                <a16:creationId xmlns:a16="http://schemas.microsoft.com/office/drawing/2014/main" id="{D938A400-FF03-F448-9E01-9E6C2A6FD0C1}"/>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5416603" y="640192"/>
            <a:ext cx="3517729" cy="2346985"/>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BFBE6FD9-5128-D64F-AFC0-B4ABC99BE5D5}"/>
              </a:ext>
            </a:extLst>
          </p:cNvPr>
          <p:cNvSpPr txBox="1"/>
          <p:nvPr/>
        </p:nvSpPr>
        <p:spPr>
          <a:xfrm>
            <a:off x="6875150" y="59174"/>
            <a:ext cx="2586349" cy="369332"/>
          </a:xfrm>
          <a:prstGeom prst="rect">
            <a:avLst/>
          </a:prstGeom>
          <a:noFill/>
        </p:spPr>
        <p:txBody>
          <a:bodyPr wrap="none" rtlCol="0">
            <a:spAutoFit/>
          </a:bodyPr>
          <a:lstStyle/>
          <a:p>
            <a:r>
              <a:rPr lang="en-US" dirty="0"/>
              <a:t>By Emma Lauren Perks </a:t>
            </a:r>
          </a:p>
        </p:txBody>
      </p:sp>
    </p:spTree>
    <p:extLst>
      <p:ext uri="{BB962C8B-B14F-4D97-AF65-F5344CB8AC3E}">
        <p14:creationId xmlns:p14="http://schemas.microsoft.com/office/powerpoint/2010/main" val="31240743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E2A6CB-A28F-554F-B578-9D2657E4D18A}"/>
              </a:ext>
            </a:extLst>
          </p:cNvPr>
          <p:cNvSpPr>
            <a:spLocks noGrp="1"/>
          </p:cNvSpPr>
          <p:nvPr>
            <p:ph type="title"/>
          </p:nvPr>
        </p:nvSpPr>
        <p:spPr>
          <a:xfrm>
            <a:off x="243840" y="372413"/>
            <a:ext cx="8596668" cy="762000"/>
          </a:xfrm>
        </p:spPr>
        <p:txBody>
          <a:bodyPr>
            <a:normAutofit fontScale="90000"/>
          </a:bodyPr>
          <a:lstStyle/>
          <a:p>
            <a:r>
              <a:rPr lang="en-US" dirty="0">
                <a:solidFill>
                  <a:schemeClr val="tx1"/>
                </a:solidFill>
              </a:rPr>
              <a:t>How can learning be planned and assessed?</a:t>
            </a:r>
          </a:p>
        </p:txBody>
      </p:sp>
      <p:sp>
        <p:nvSpPr>
          <p:cNvPr id="4" name="TextBox 3">
            <a:extLst>
              <a:ext uri="{FF2B5EF4-FFF2-40B4-BE49-F238E27FC236}">
                <a16:creationId xmlns:a16="http://schemas.microsoft.com/office/drawing/2014/main" id="{12C01180-8DF4-B545-AECB-94EF0EC8B08A}"/>
              </a:ext>
            </a:extLst>
          </p:cNvPr>
          <p:cNvSpPr txBox="1"/>
          <p:nvPr/>
        </p:nvSpPr>
        <p:spPr>
          <a:xfrm>
            <a:off x="243840" y="1284998"/>
            <a:ext cx="6108990" cy="1846659"/>
          </a:xfrm>
          <a:prstGeom prst="rect">
            <a:avLst/>
          </a:prstGeom>
          <a:noFill/>
        </p:spPr>
        <p:txBody>
          <a:bodyPr wrap="square" rtlCol="0">
            <a:spAutoFit/>
          </a:bodyPr>
          <a:lstStyle/>
          <a:p>
            <a:r>
              <a:rPr lang="en-GB" sz="1600" dirty="0"/>
              <a:t>In order for outdoor learning to take place it needs to be planned and assessed, and this is where risk assessments come in. </a:t>
            </a:r>
          </a:p>
          <a:p>
            <a:r>
              <a:rPr lang="en-GB" sz="1600" dirty="0"/>
              <a:t>“</a:t>
            </a:r>
            <a:r>
              <a:rPr lang="en-GB" sz="1600" i="1" dirty="0"/>
              <a:t>A successful teacher is going to consider how they are going to organise their environment and then how they will manage it every day whether this be inside or out</a:t>
            </a:r>
            <a:r>
              <a:rPr lang="en-GB" sz="1600" dirty="0"/>
              <a:t>.” (</a:t>
            </a:r>
            <a:r>
              <a:rPr lang="en-GB" sz="1600" dirty="0" err="1"/>
              <a:t>Bilton</a:t>
            </a:r>
            <a:r>
              <a:rPr lang="en-GB" sz="1600" dirty="0"/>
              <a:t>, 2010, p.36)</a:t>
            </a:r>
            <a:endParaRPr lang="en-US" sz="1600" dirty="0"/>
          </a:p>
          <a:p>
            <a:endParaRPr lang="en-US" dirty="0"/>
          </a:p>
        </p:txBody>
      </p:sp>
      <p:sp>
        <p:nvSpPr>
          <p:cNvPr id="6" name="TextBox 5">
            <a:extLst>
              <a:ext uri="{FF2B5EF4-FFF2-40B4-BE49-F238E27FC236}">
                <a16:creationId xmlns:a16="http://schemas.microsoft.com/office/drawing/2014/main" id="{63ABA873-798A-EC44-A8B4-997EAAC1BE16}"/>
              </a:ext>
            </a:extLst>
          </p:cNvPr>
          <p:cNvSpPr txBox="1"/>
          <p:nvPr/>
        </p:nvSpPr>
        <p:spPr>
          <a:xfrm>
            <a:off x="0" y="3077033"/>
            <a:ext cx="8075187" cy="861774"/>
          </a:xfrm>
          <a:prstGeom prst="rect">
            <a:avLst/>
          </a:prstGeom>
          <a:noFill/>
        </p:spPr>
        <p:txBody>
          <a:bodyPr wrap="square" rtlCol="0">
            <a:spAutoFit/>
          </a:bodyPr>
          <a:lstStyle/>
          <a:p>
            <a:r>
              <a:rPr lang="en-GB" sz="1600" dirty="0"/>
              <a:t>Everyone has different capabilities and what may seem risk free for one person may be risky for another, as Helen </a:t>
            </a:r>
            <a:r>
              <a:rPr lang="en-GB" sz="1600" dirty="0" err="1"/>
              <a:t>Bilton</a:t>
            </a:r>
            <a:r>
              <a:rPr lang="en-GB" sz="1600" dirty="0"/>
              <a:t> (2010) comments there are challenges to all aspects of life</a:t>
            </a:r>
            <a:r>
              <a:rPr lang="en-GB" dirty="0"/>
              <a:t>. </a:t>
            </a:r>
            <a:endParaRPr lang="en-US" dirty="0"/>
          </a:p>
        </p:txBody>
      </p:sp>
      <p:sp>
        <p:nvSpPr>
          <p:cNvPr id="7" name="TextBox 6">
            <a:extLst>
              <a:ext uri="{FF2B5EF4-FFF2-40B4-BE49-F238E27FC236}">
                <a16:creationId xmlns:a16="http://schemas.microsoft.com/office/drawing/2014/main" id="{3BA60FE3-7053-5840-8A8C-6B97BD04888B}"/>
              </a:ext>
            </a:extLst>
          </p:cNvPr>
          <p:cNvSpPr txBox="1"/>
          <p:nvPr/>
        </p:nvSpPr>
        <p:spPr>
          <a:xfrm>
            <a:off x="2333219" y="3869930"/>
            <a:ext cx="7525562" cy="584775"/>
          </a:xfrm>
          <a:prstGeom prst="rect">
            <a:avLst/>
          </a:prstGeom>
          <a:noFill/>
        </p:spPr>
        <p:txBody>
          <a:bodyPr wrap="square" rtlCol="0">
            <a:spAutoFit/>
          </a:bodyPr>
          <a:lstStyle/>
          <a:p>
            <a:r>
              <a:rPr lang="en-GB" sz="1600" dirty="0"/>
              <a:t>“</a:t>
            </a:r>
            <a:r>
              <a:rPr lang="en-GB" sz="1600" i="1" dirty="0"/>
              <a:t>There will always be accidents and these are awful, but it is important to think how we respond to these accidents</a:t>
            </a:r>
            <a:r>
              <a:rPr lang="en-GB" sz="1600" dirty="0"/>
              <a:t>.”  (</a:t>
            </a:r>
            <a:r>
              <a:rPr lang="en-GB" sz="1600" dirty="0" err="1"/>
              <a:t>Bilton</a:t>
            </a:r>
            <a:r>
              <a:rPr lang="en-GB" sz="1600" dirty="0"/>
              <a:t>, 2010, p.28) </a:t>
            </a:r>
            <a:endParaRPr lang="en-US" sz="1600" dirty="0"/>
          </a:p>
        </p:txBody>
      </p:sp>
      <p:sp>
        <p:nvSpPr>
          <p:cNvPr id="8" name="TextBox 7">
            <a:extLst>
              <a:ext uri="{FF2B5EF4-FFF2-40B4-BE49-F238E27FC236}">
                <a16:creationId xmlns:a16="http://schemas.microsoft.com/office/drawing/2014/main" id="{4B696253-139C-B846-B76A-C0372ABE581D}"/>
              </a:ext>
            </a:extLst>
          </p:cNvPr>
          <p:cNvSpPr txBox="1"/>
          <p:nvPr/>
        </p:nvSpPr>
        <p:spPr>
          <a:xfrm>
            <a:off x="382938" y="4548687"/>
            <a:ext cx="7906297" cy="2831544"/>
          </a:xfrm>
          <a:prstGeom prst="rect">
            <a:avLst/>
          </a:prstGeom>
          <a:noFill/>
        </p:spPr>
        <p:txBody>
          <a:bodyPr wrap="square" rtlCol="0">
            <a:spAutoFit/>
          </a:bodyPr>
          <a:lstStyle/>
          <a:p>
            <a:r>
              <a:rPr lang="en-GB" sz="1600" dirty="0"/>
              <a:t>When planning a trip to St </a:t>
            </a:r>
            <a:r>
              <a:rPr lang="en-GB" sz="1600" dirty="0" err="1"/>
              <a:t>Fagans</a:t>
            </a:r>
            <a:r>
              <a:rPr lang="en-GB" sz="1600" dirty="0"/>
              <a:t>, their website details all the health and safety regulations the students and teachers need to adhere to while visiting, including how </a:t>
            </a:r>
          </a:p>
          <a:p>
            <a:pPr marL="285750" lvl="0" indent="-285750">
              <a:buClr>
                <a:schemeClr val="accent1"/>
              </a:buClr>
              <a:buFont typeface="Arial" panose="020B0604020202020204" pitchFamily="34" charset="0"/>
              <a:buChar char="•"/>
            </a:pPr>
            <a:r>
              <a:rPr lang="en-GB" sz="1600" i="1" dirty="0"/>
              <a:t>“Pupils remain the responsibility of the school during visit.”</a:t>
            </a:r>
          </a:p>
          <a:p>
            <a:pPr marL="285750" lvl="0" indent="-285750">
              <a:buClr>
                <a:schemeClr val="accent1"/>
              </a:buClr>
              <a:buFont typeface="Arial" panose="020B0604020202020204" pitchFamily="34" charset="0"/>
              <a:buChar char="•"/>
            </a:pPr>
            <a:r>
              <a:rPr lang="en-GB" sz="1600" i="1" dirty="0"/>
              <a:t>“In case of an emergency evacuation, follow the guidance of the museum staff.”</a:t>
            </a:r>
          </a:p>
          <a:p>
            <a:pPr marL="285750" indent="-285750">
              <a:buClr>
                <a:schemeClr val="accent1"/>
              </a:buClr>
              <a:buFont typeface="Arial" panose="020B0604020202020204" pitchFamily="34" charset="0"/>
              <a:buChar char="•"/>
            </a:pPr>
            <a:r>
              <a:rPr lang="en-GB" sz="1600" i="1" dirty="0"/>
              <a:t>“If first aid is needed, please contact a Museum Assistant who will summon a trained first aider.”</a:t>
            </a:r>
          </a:p>
          <a:p>
            <a:pPr>
              <a:buClr>
                <a:schemeClr val="accent1"/>
              </a:buClr>
            </a:pPr>
            <a:r>
              <a:rPr lang="en-GB" sz="1600" dirty="0"/>
              <a:t>(National Museum Wales, 2015)</a:t>
            </a:r>
          </a:p>
          <a:p>
            <a:pPr marL="285750" lvl="0" indent="-285750">
              <a:buClr>
                <a:schemeClr val="accent1"/>
              </a:buClr>
              <a:buFont typeface="Arial" panose="020B0604020202020204" pitchFamily="34" charset="0"/>
              <a:buChar char="•"/>
            </a:pPr>
            <a:endParaRPr lang="en-GB" sz="1600" dirty="0"/>
          </a:p>
          <a:p>
            <a:endParaRPr lang="en-US" dirty="0"/>
          </a:p>
        </p:txBody>
      </p:sp>
      <p:sp>
        <p:nvSpPr>
          <p:cNvPr id="9" name="TextBox 8">
            <a:extLst>
              <a:ext uri="{FF2B5EF4-FFF2-40B4-BE49-F238E27FC236}">
                <a16:creationId xmlns:a16="http://schemas.microsoft.com/office/drawing/2014/main" id="{A062156A-5A6B-2B4C-A358-C8984726DBF9}"/>
              </a:ext>
            </a:extLst>
          </p:cNvPr>
          <p:cNvSpPr txBox="1"/>
          <p:nvPr/>
        </p:nvSpPr>
        <p:spPr>
          <a:xfrm>
            <a:off x="243840" y="888311"/>
            <a:ext cx="2191690" cy="369332"/>
          </a:xfrm>
          <a:prstGeom prst="rect">
            <a:avLst/>
          </a:prstGeom>
          <a:noFill/>
        </p:spPr>
        <p:txBody>
          <a:bodyPr wrap="none" rtlCol="0">
            <a:spAutoFit/>
          </a:bodyPr>
          <a:lstStyle/>
          <a:p>
            <a:r>
              <a:rPr lang="en-US" u="sng" dirty="0"/>
              <a:t>1.Risk Assessments </a:t>
            </a:r>
          </a:p>
        </p:txBody>
      </p:sp>
      <p:pic>
        <p:nvPicPr>
          <p:cNvPr id="3074" name="Picture 2" descr="Safety - Free Creative Commons Post it Note image">
            <a:extLst>
              <a:ext uri="{FF2B5EF4-FFF2-40B4-BE49-F238E27FC236}">
                <a16:creationId xmlns:a16="http://schemas.microsoft.com/office/drawing/2014/main" id="{F879FFFF-CE63-5244-AFBD-6026DAE0C422}"/>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6366710" y="981609"/>
            <a:ext cx="2498007" cy="1665338"/>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B6393CD4-DEFA-1245-ADF8-7D1C0F5500F3}"/>
              </a:ext>
            </a:extLst>
          </p:cNvPr>
          <p:cNvSpPr txBox="1"/>
          <p:nvPr/>
        </p:nvSpPr>
        <p:spPr>
          <a:xfrm>
            <a:off x="6835701" y="2685688"/>
            <a:ext cx="1687193" cy="338554"/>
          </a:xfrm>
          <a:prstGeom prst="rect">
            <a:avLst/>
          </a:prstGeom>
          <a:noFill/>
        </p:spPr>
        <p:txBody>
          <a:bodyPr wrap="none" rtlCol="0">
            <a:spAutoFit/>
          </a:bodyPr>
          <a:lstStyle/>
          <a:p>
            <a:r>
              <a:rPr lang="en-GB" sz="1600" dirty="0"/>
              <a:t>(</a:t>
            </a:r>
            <a:r>
              <a:rPr lang="en-GB" sz="1600" dirty="0" err="1"/>
              <a:t>Youngson</a:t>
            </a:r>
            <a:r>
              <a:rPr lang="en-GB" sz="1600" dirty="0"/>
              <a:t>, n.d.)</a:t>
            </a:r>
            <a:endParaRPr lang="en-US" dirty="0"/>
          </a:p>
        </p:txBody>
      </p:sp>
      <p:sp>
        <p:nvSpPr>
          <p:cNvPr id="13" name="TextBox 12">
            <a:extLst>
              <a:ext uri="{FF2B5EF4-FFF2-40B4-BE49-F238E27FC236}">
                <a16:creationId xmlns:a16="http://schemas.microsoft.com/office/drawing/2014/main" id="{F982FC9C-4C69-8D4E-9077-AF5CB2DF86AA}"/>
              </a:ext>
            </a:extLst>
          </p:cNvPr>
          <p:cNvSpPr txBox="1"/>
          <p:nvPr/>
        </p:nvSpPr>
        <p:spPr>
          <a:xfrm>
            <a:off x="6875150" y="59174"/>
            <a:ext cx="2586349" cy="369332"/>
          </a:xfrm>
          <a:prstGeom prst="rect">
            <a:avLst/>
          </a:prstGeom>
          <a:noFill/>
        </p:spPr>
        <p:txBody>
          <a:bodyPr wrap="none" rtlCol="0">
            <a:spAutoFit/>
          </a:bodyPr>
          <a:lstStyle/>
          <a:p>
            <a:r>
              <a:rPr lang="en-US" dirty="0"/>
              <a:t>By Emma Lauren Perks </a:t>
            </a:r>
          </a:p>
        </p:txBody>
      </p:sp>
    </p:spTree>
    <p:extLst>
      <p:ext uri="{BB962C8B-B14F-4D97-AF65-F5344CB8AC3E}">
        <p14:creationId xmlns:p14="http://schemas.microsoft.com/office/powerpoint/2010/main" val="33127377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D69EE1D-DC05-0F41-B326-3C6ABC7A6F43}"/>
              </a:ext>
            </a:extLst>
          </p:cNvPr>
          <p:cNvSpPr txBox="1"/>
          <p:nvPr/>
        </p:nvSpPr>
        <p:spPr>
          <a:xfrm>
            <a:off x="4075550" y="861711"/>
            <a:ext cx="5172497" cy="2031325"/>
          </a:xfrm>
          <a:prstGeom prst="rect">
            <a:avLst/>
          </a:prstGeom>
          <a:noFill/>
        </p:spPr>
        <p:txBody>
          <a:bodyPr wrap="square" rtlCol="0">
            <a:spAutoFit/>
          </a:bodyPr>
          <a:lstStyle/>
          <a:p>
            <a:r>
              <a:rPr lang="en-GB" dirty="0"/>
              <a:t>When outdoor learning it is important to keep children entertained and engaged on the topic. </a:t>
            </a:r>
          </a:p>
          <a:p>
            <a:r>
              <a:rPr lang="en-GB" dirty="0"/>
              <a:t>Hughes and Vass (2001) agree and have the view that the difficultly for teachers is knowing the best way to adapt their learning technique and what main changes to make to their learning strategy to improve the students learning.</a:t>
            </a:r>
            <a:endParaRPr lang="en-US" dirty="0"/>
          </a:p>
        </p:txBody>
      </p:sp>
      <p:sp>
        <p:nvSpPr>
          <p:cNvPr id="5" name="TextBox 4">
            <a:extLst>
              <a:ext uri="{FF2B5EF4-FFF2-40B4-BE49-F238E27FC236}">
                <a16:creationId xmlns:a16="http://schemas.microsoft.com/office/drawing/2014/main" id="{FD6CF03D-8F15-5F4C-93AB-BA4ED1E6E75C}"/>
              </a:ext>
            </a:extLst>
          </p:cNvPr>
          <p:cNvSpPr txBox="1"/>
          <p:nvPr/>
        </p:nvSpPr>
        <p:spPr>
          <a:xfrm>
            <a:off x="224449" y="3364971"/>
            <a:ext cx="8812343" cy="923330"/>
          </a:xfrm>
          <a:prstGeom prst="rect">
            <a:avLst/>
          </a:prstGeom>
          <a:noFill/>
        </p:spPr>
        <p:txBody>
          <a:bodyPr wrap="square" rtlCol="0">
            <a:spAutoFit/>
          </a:bodyPr>
          <a:lstStyle/>
          <a:p>
            <a:r>
              <a:rPr lang="en-GB" dirty="0"/>
              <a:t>If the children are uninterested in the topic then they will not interact well with the session which shows how important it is for teachers to come up with interactive ways for the children to learn to keep them engaged in the topics. </a:t>
            </a:r>
            <a:endParaRPr lang="en-US" dirty="0"/>
          </a:p>
        </p:txBody>
      </p:sp>
      <p:sp>
        <p:nvSpPr>
          <p:cNvPr id="7" name="TextBox 6">
            <a:extLst>
              <a:ext uri="{FF2B5EF4-FFF2-40B4-BE49-F238E27FC236}">
                <a16:creationId xmlns:a16="http://schemas.microsoft.com/office/drawing/2014/main" id="{EF882B87-6C4F-FF46-8EC4-DDEC07A6E617}"/>
              </a:ext>
            </a:extLst>
          </p:cNvPr>
          <p:cNvSpPr txBox="1"/>
          <p:nvPr/>
        </p:nvSpPr>
        <p:spPr>
          <a:xfrm>
            <a:off x="356328" y="4467536"/>
            <a:ext cx="5175792" cy="2585323"/>
          </a:xfrm>
          <a:prstGeom prst="rect">
            <a:avLst/>
          </a:prstGeom>
          <a:noFill/>
        </p:spPr>
        <p:txBody>
          <a:bodyPr wrap="square" rtlCol="0">
            <a:spAutoFit/>
          </a:bodyPr>
          <a:lstStyle/>
          <a:p>
            <a:r>
              <a:rPr lang="en-GB" dirty="0"/>
              <a:t>Although some activities might be delivered by the staff at the facility some will have to be delivered by the teachers. For example, in St </a:t>
            </a:r>
            <a:r>
              <a:rPr lang="en-GB" dirty="0" err="1"/>
              <a:t>Fagans</a:t>
            </a:r>
            <a:r>
              <a:rPr lang="en-GB" dirty="0"/>
              <a:t>, some activities are carried out by the workers but some are taught by the teacher and they then need to attend a course before hand to ensure the deliver the session correctly.</a:t>
            </a:r>
          </a:p>
          <a:p>
            <a:r>
              <a:rPr lang="en-GB" dirty="0">
                <a:solidFill>
                  <a:srgbClr val="FF0000"/>
                </a:solidFill>
              </a:rPr>
              <a:t> </a:t>
            </a:r>
          </a:p>
          <a:p>
            <a:endParaRPr lang="en-US" dirty="0"/>
          </a:p>
        </p:txBody>
      </p:sp>
      <p:sp>
        <p:nvSpPr>
          <p:cNvPr id="10" name="TextBox 9">
            <a:extLst>
              <a:ext uri="{FF2B5EF4-FFF2-40B4-BE49-F238E27FC236}">
                <a16:creationId xmlns:a16="http://schemas.microsoft.com/office/drawing/2014/main" id="{94B7086F-5B75-034F-93A1-8AE0D3D8958C}"/>
              </a:ext>
            </a:extLst>
          </p:cNvPr>
          <p:cNvSpPr txBox="1"/>
          <p:nvPr/>
        </p:nvSpPr>
        <p:spPr>
          <a:xfrm>
            <a:off x="179294" y="322729"/>
            <a:ext cx="2052228" cy="369332"/>
          </a:xfrm>
          <a:prstGeom prst="rect">
            <a:avLst/>
          </a:prstGeom>
          <a:noFill/>
        </p:spPr>
        <p:txBody>
          <a:bodyPr wrap="none" rtlCol="0">
            <a:spAutoFit/>
          </a:bodyPr>
          <a:lstStyle/>
          <a:p>
            <a:r>
              <a:rPr lang="en-US" u="sng" dirty="0"/>
              <a:t>2.Activity Sheets </a:t>
            </a:r>
          </a:p>
        </p:txBody>
      </p:sp>
      <p:pic>
        <p:nvPicPr>
          <p:cNvPr id="4098" name="Picture 2">
            <a:extLst>
              <a:ext uri="{FF2B5EF4-FFF2-40B4-BE49-F238E27FC236}">
                <a16:creationId xmlns:a16="http://schemas.microsoft.com/office/drawing/2014/main" id="{35AEC9A5-3831-DE4B-A300-741AC9C47D35}"/>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5796819" y="4470608"/>
            <a:ext cx="2486596" cy="1657219"/>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AB2081A2-A391-3747-9395-0CA9E4BECE80}"/>
              </a:ext>
            </a:extLst>
          </p:cNvPr>
          <p:cNvSpPr txBox="1"/>
          <p:nvPr/>
        </p:nvSpPr>
        <p:spPr>
          <a:xfrm>
            <a:off x="5796819" y="6163002"/>
            <a:ext cx="1729961" cy="369332"/>
          </a:xfrm>
          <a:prstGeom prst="rect">
            <a:avLst/>
          </a:prstGeom>
          <a:noFill/>
        </p:spPr>
        <p:txBody>
          <a:bodyPr wrap="none" rtlCol="0">
            <a:spAutoFit/>
          </a:bodyPr>
          <a:lstStyle/>
          <a:p>
            <a:r>
              <a:rPr lang="en-GB" dirty="0"/>
              <a:t>(Ribeiro, 2008)</a:t>
            </a:r>
            <a:endParaRPr lang="en-US" dirty="0"/>
          </a:p>
        </p:txBody>
      </p:sp>
      <p:pic>
        <p:nvPicPr>
          <p:cNvPr id="4100" name="Picture 4" descr="500+ Free Children Learning &amp; School Images - Pixabay">
            <a:extLst>
              <a:ext uri="{FF2B5EF4-FFF2-40B4-BE49-F238E27FC236}">
                <a16:creationId xmlns:a16="http://schemas.microsoft.com/office/drawing/2014/main" id="{5B94F015-73E0-9044-B0AA-F88A75D9A524}"/>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346236" y="871295"/>
            <a:ext cx="2811032" cy="1874021"/>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EB5B836D-6430-AB43-8BF1-6947009CB61A}"/>
              </a:ext>
            </a:extLst>
          </p:cNvPr>
          <p:cNvSpPr txBox="1"/>
          <p:nvPr/>
        </p:nvSpPr>
        <p:spPr>
          <a:xfrm>
            <a:off x="0" y="2797744"/>
            <a:ext cx="3730508" cy="369332"/>
          </a:xfrm>
          <a:prstGeom prst="rect">
            <a:avLst/>
          </a:prstGeom>
          <a:noFill/>
        </p:spPr>
        <p:txBody>
          <a:bodyPr wrap="none" rtlCol="0">
            <a:spAutoFit/>
          </a:bodyPr>
          <a:lstStyle/>
          <a:p>
            <a:r>
              <a:rPr lang="en-GB" dirty="0"/>
              <a:t>(Children Outdoor Learning, 2016)</a:t>
            </a:r>
            <a:endParaRPr lang="en-US" dirty="0"/>
          </a:p>
        </p:txBody>
      </p:sp>
      <p:sp>
        <p:nvSpPr>
          <p:cNvPr id="13" name="TextBox 12">
            <a:extLst>
              <a:ext uri="{FF2B5EF4-FFF2-40B4-BE49-F238E27FC236}">
                <a16:creationId xmlns:a16="http://schemas.microsoft.com/office/drawing/2014/main" id="{7FB905A4-8026-0C4A-9CDC-620EC7B2B90F}"/>
              </a:ext>
            </a:extLst>
          </p:cNvPr>
          <p:cNvSpPr txBox="1"/>
          <p:nvPr/>
        </p:nvSpPr>
        <p:spPr>
          <a:xfrm>
            <a:off x="6875150" y="59174"/>
            <a:ext cx="2586349" cy="369332"/>
          </a:xfrm>
          <a:prstGeom prst="rect">
            <a:avLst/>
          </a:prstGeom>
          <a:noFill/>
        </p:spPr>
        <p:txBody>
          <a:bodyPr wrap="none" rtlCol="0">
            <a:spAutoFit/>
          </a:bodyPr>
          <a:lstStyle/>
          <a:p>
            <a:r>
              <a:rPr lang="en-US" dirty="0"/>
              <a:t>By Emma Lauren Perks </a:t>
            </a:r>
          </a:p>
        </p:txBody>
      </p:sp>
    </p:spTree>
    <p:extLst>
      <p:ext uri="{BB962C8B-B14F-4D97-AF65-F5344CB8AC3E}">
        <p14:creationId xmlns:p14="http://schemas.microsoft.com/office/powerpoint/2010/main" val="10745626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EB4F11D-EECF-FB4F-AD16-93AB15583609}"/>
              </a:ext>
            </a:extLst>
          </p:cNvPr>
          <p:cNvSpPr>
            <a:spLocks noGrp="1"/>
          </p:cNvSpPr>
          <p:nvPr>
            <p:ph idx="1"/>
          </p:nvPr>
        </p:nvSpPr>
        <p:spPr>
          <a:xfrm>
            <a:off x="134215" y="474146"/>
            <a:ext cx="8596668" cy="1058779"/>
          </a:xfrm>
        </p:spPr>
        <p:txBody>
          <a:bodyPr/>
          <a:lstStyle/>
          <a:p>
            <a:pPr marL="0" indent="0" algn="ctr">
              <a:buNone/>
            </a:pPr>
            <a:r>
              <a:rPr lang="en-GB" dirty="0"/>
              <a:t>These are examples of worksheets students could possibly interact with during and after the outdoor learning session. </a:t>
            </a:r>
            <a:endParaRPr lang="en-US" dirty="0"/>
          </a:p>
        </p:txBody>
      </p:sp>
      <p:pic>
        <p:nvPicPr>
          <p:cNvPr id="5" name="Picture 4">
            <a:extLst>
              <a:ext uri="{FF2B5EF4-FFF2-40B4-BE49-F238E27FC236}">
                <a16:creationId xmlns:a16="http://schemas.microsoft.com/office/drawing/2014/main" id="{3B90430C-7EA7-2E48-B13C-9B06D22FA3AF}"/>
              </a:ext>
            </a:extLst>
          </p:cNvPr>
          <p:cNvPicPr>
            <a:picLocks noChangeAspect="1"/>
          </p:cNvPicPr>
          <p:nvPr/>
        </p:nvPicPr>
        <p:blipFill rotWithShape="1">
          <a:blip r:embed="rId3"/>
          <a:srcRect l="9167" t="5539" r="8363"/>
          <a:stretch/>
        </p:blipFill>
        <p:spPr>
          <a:xfrm>
            <a:off x="809896" y="1220125"/>
            <a:ext cx="3444413" cy="5618507"/>
          </a:xfrm>
          <a:prstGeom prst="rect">
            <a:avLst/>
          </a:prstGeom>
        </p:spPr>
      </p:pic>
      <p:pic>
        <p:nvPicPr>
          <p:cNvPr id="4" name="Picture 3">
            <a:extLst>
              <a:ext uri="{FF2B5EF4-FFF2-40B4-BE49-F238E27FC236}">
                <a16:creationId xmlns:a16="http://schemas.microsoft.com/office/drawing/2014/main" id="{5D373D08-DD1A-D343-843C-9A1E2D41300D}"/>
              </a:ext>
            </a:extLst>
          </p:cNvPr>
          <p:cNvPicPr>
            <a:picLocks noChangeAspect="1"/>
          </p:cNvPicPr>
          <p:nvPr/>
        </p:nvPicPr>
        <p:blipFill rotWithShape="1">
          <a:blip r:embed="rId4"/>
          <a:srcRect t="3501" r="2078" b="344"/>
          <a:stretch/>
        </p:blipFill>
        <p:spPr>
          <a:xfrm>
            <a:off x="4589628" y="1436914"/>
            <a:ext cx="3862041" cy="5421086"/>
          </a:xfrm>
          <a:prstGeom prst="rect">
            <a:avLst/>
          </a:prstGeom>
        </p:spPr>
      </p:pic>
      <p:sp>
        <p:nvSpPr>
          <p:cNvPr id="8" name="TextBox 7">
            <a:extLst>
              <a:ext uri="{FF2B5EF4-FFF2-40B4-BE49-F238E27FC236}">
                <a16:creationId xmlns:a16="http://schemas.microsoft.com/office/drawing/2014/main" id="{26B4E499-FEBD-3A4E-B47E-B899300FAE5D}"/>
              </a:ext>
            </a:extLst>
          </p:cNvPr>
          <p:cNvSpPr txBox="1"/>
          <p:nvPr/>
        </p:nvSpPr>
        <p:spPr>
          <a:xfrm>
            <a:off x="6875150" y="59174"/>
            <a:ext cx="2586349" cy="369332"/>
          </a:xfrm>
          <a:prstGeom prst="rect">
            <a:avLst/>
          </a:prstGeom>
          <a:noFill/>
        </p:spPr>
        <p:txBody>
          <a:bodyPr wrap="none" rtlCol="0">
            <a:spAutoFit/>
          </a:bodyPr>
          <a:lstStyle/>
          <a:p>
            <a:r>
              <a:rPr lang="en-US" dirty="0"/>
              <a:t>By Emma Lauren Perks </a:t>
            </a:r>
          </a:p>
        </p:txBody>
      </p:sp>
    </p:spTree>
    <p:extLst>
      <p:ext uri="{BB962C8B-B14F-4D97-AF65-F5344CB8AC3E}">
        <p14:creationId xmlns:p14="http://schemas.microsoft.com/office/powerpoint/2010/main" val="17498248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B6FFD09-FCDF-2C4A-9C98-9DDE520F6446}"/>
              </a:ext>
            </a:extLst>
          </p:cNvPr>
          <p:cNvSpPr txBox="1"/>
          <p:nvPr/>
        </p:nvSpPr>
        <p:spPr>
          <a:xfrm>
            <a:off x="2507652" y="821076"/>
            <a:ext cx="7065474" cy="1846659"/>
          </a:xfrm>
          <a:prstGeom prst="rect">
            <a:avLst/>
          </a:prstGeom>
          <a:noFill/>
        </p:spPr>
        <p:txBody>
          <a:bodyPr wrap="square" rtlCol="0">
            <a:spAutoFit/>
          </a:bodyPr>
          <a:lstStyle/>
          <a:p>
            <a:r>
              <a:rPr lang="en-GB" sz="1600" dirty="0"/>
              <a:t>When planning outdoor learning you need ensure you have all the resources available to be able complete activities while outdoors effectively.</a:t>
            </a:r>
          </a:p>
          <a:p>
            <a:r>
              <a:rPr lang="en-GB" sz="1600" dirty="0"/>
              <a:t>“The key to effective resourcing is to think about what you want the children to be able to do outside and developing a bank of flexible resources to support learning.” (Welsh Assembly Government, 2009)</a:t>
            </a:r>
            <a:endParaRPr lang="en-US" sz="1600" dirty="0">
              <a:solidFill>
                <a:srgbClr val="FF0000"/>
              </a:solidFill>
            </a:endParaRPr>
          </a:p>
          <a:p>
            <a:r>
              <a:rPr lang="en-GB" dirty="0"/>
              <a:t> </a:t>
            </a:r>
            <a:endParaRPr lang="en-US" dirty="0"/>
          </a:p>
        </p:txBody>
      </p:sp>
      <p:sp>
        <p:nvSpPr>
          <p:cNvPr id="6" name="TextBox 5">
            <a:extLst>
              <a:ext uri="{FF2B5EF4-FFF2-40B4-BE49-F238E27FC236}">
                <a16:creationId xmlns:a16="http://schemas.microsoft.com/office/drawing/2014/main" id="{86209E70-9B3F-0346-B26A-C05F96B46B63}"/>
              </a:ext>
            </a:extLst>
          </p:cNvPr>
          <p:cNvSpPr txBox="1"/>
          <p:nvPr/>
        </p:nvSpPr>
        <p:spPr>
          <a:xfrm>
            <a:off x="2618873" y="2667735"/>
            <a:ext cx="6954253" cy="2862322"/>
          </a:xfrm>
          <a:prstGeom prst="rect">
            <a:avLst/>
          </a:prstGeom>
          <a:noFill/>
        </p:spPr>
        <p:txBody>
          <a:bodyPr wrap="square" rtlCol="0">
            <a:spAutoFit/>
          </a:bodyPr>
          <a:lstStyle/>
          <a:p>
            <a:pPr algn="ctr"/>
            <a:r>
              <a:rPr lang="en-GB" sz="1600" dirty="0"/>
              <a:t>It is also important to have adults on hand to support the children. The child to adult ratio depends on the age of the child you have taken, and St </a:t>
            </a:r>
            <a:r>
              <a:rPr lang="en-GB" sz="1600" dirty="0" err="1"/>
              <a:t>Fagans</a:t>
            </a:r>
            <a:r>
              <a:rPr lang="en-GB" sz="1600" dirty="0"/>
              <a:t> offers guidance to this on their website.</a:t>
            </a:r>
          </a:p>
          <a:p>
            <a:pPr algn="ctr"/>
            <a:endParaRPr lang="en-GB" sz="1600" dirty="0"/>
          </a:p>
          <a:p>
            <a:pPr algn="ctr"/>
            <a:r>
              <a:rPr lang="en-GB" sz="1600" dirty="0"/>
              <a:t>“</a:t>
            </a:r>
            <a:r>
              <a:rPr lang="en-GB" sz="1600" i="1" dirty="0"/>
              <a:t>School Years 1 to 3 (ages 5-8): 1 responsible adult : 5 children</a:t>
            </a:r>
          </a:p>
          <a:p>
            <a:pPr algn="ctr"/>
            <a:r>
              <a:rPr lang="en-GB" sz="1600" i="1" dirty="0"/>
              <a:t>School Years 4 to 6 (ages 5-11): 1 responsible adult : 10-15 children </a:t>
            </a:r>
          </a:p>
          <a:p>
            <a:pPr algn="ctr"/>
            <a:r>
              <a:rPr lang="en-GB" sz="1600" i="1" dirty="0"/>
              <a:t>School Years 7 and onwards (secondary age 11+) : 1 responsible adult : 15-20 children.”</a:t>
            </a:r>
          </a:p>
          <a:p>
            <a:pPr algn="ctr"/>
            <a:r>
              <a:rPr lang="en-GB" sz="1600" dirty="0"/>
              <a:t>(National Museum Wales, 2015)</a:t>
            </a:r>
          </a:p>
          <a:p>
            <a:pPr algn="ctr"/>
            <a:endParaRPr lang="en-GB" dirty="0"/>
          </a:p>
          <a:p>
            <a:endParaRPr lang="en-US" dirty="0"/>
          </a:p>
        </p:txBody>
      </p:sp>
      <p:sp>
        <p:nvSpPr>
          <p:cNvPr id="7" name="TextBox 6">
            <a:extLst>
              <a:ext uri="{FF2B5EF4-FFF2-40B4-BE49-F238E27FC236}">
                <a16:creationId xmlns:a16="http://schemas.microsoft.com/office/drawing/2014/main" id="{1C336510-343B-E641-824B-3179BFF2CD9D}"/>
              </a:ext>
            </a:extLst>
          </p:cNvPr>
          <p:cNvSpPr txBox="1"/>
          <p:nvPr/>
        </p:nvSpPr>
        <p:spPr>
          <a:xfrm>
            <a:off x="418700" y="5067241"/>
            <a:ext cx="7944715" cy="1569660"/>
          </a:xfrm>
          <a:prstGeom prst="rect">
            <a:avLst/>
          </a:prstGeom>
          <a:noFill/>
        </p:spPr>
        <p:txBody>
          <a:bodyPr wrap="square" rtlCol="0">
            <a:spAutoFit/>
          </a:bodyPr>
          <a:lstStyle/>
          <a:p>
            <a:r>
              <a:rPr lang="en-GB" sz="1600" dirty="0"/>
              <a:t>It is also worth ensuring whatever facility you are visiting has the relevant access for children or adults who have disabilities.</a:t>
            </a:r>
            <a:r>
              <a:rPr lang="en-GB" sz="1600" dirty="0">
                <a:solidFill>
                  <a:srgbClr val="FF0000"/>
                </a:solidFill>
              </a:rPr>
              <a:t> </a:t>
            </a:r>
            <a:r>
              <a:rPr lang="en-GB" sz="1600" dirty="0"/>
              <a:t>St </a:t>
            </a:r>
            <a:r>
              <a:rPr lang="en-GB" sz="1600" dirty="0" err="1"/>
              <a:t>Fagans</a:t>
            </a:r>
            <a:r>
              <a:rPr lang="en-GB" sz="1600" dirty="0"/>
              <a:t> provides information on this on their website and states how there is wheelchair access in the majority of the sites but does state </a:t>
            </a:r>
            <a:r>
              <a:rPr lang="en-GB" sz="1600" i="1" dirty="0"/>
              <a:t>“the historic nature of some buildings means that access may be difficult.”</a:t>
            </a:r>
            <a:r>
              <a:rPr lang="en-GB" sz="1600" dirty="0"/>
              <a:t> (National Museum Wales, 2015)</a:t>
            </a:r>
          </a:p>
          <a:p>
            <a:endParaRPr lang="en-US" sz="1600" dirty="0">
              <a:solidFill>
                <a:srgbClr val="FF0000"/>
              </a:solidFill>
            </a:endParaRPr>
          </a:p>
        </p:txBody>
      </p:sp>
      <p:sp>
        <p:nvSpPr>
          <p:cNvPr id="10" name="TextBox 9">
            <a:extLst>
              <a:ext uri="{FF2B5EF4-FFF2-40B4-BE49-F238E27FC236}">
                <a16:creationId xmlns:a16="http://schemas.microsoft.com/office/drawing/2014/main" id="{DC052A8E-084D-9749-8C24-BD3D585EB949}"/>
              </a:ext>
            </a:extLst>
          </p:cNvPr>
          <p:cNvSpPr txBox="1"/>
          <p:nvPr/>
        </p:nvSpPr>
        <p:spPr>
          <a:xfrm>
            <a:off x="71718" y="132628"/>
            <a:ext cx="1547476" cy="369332"/>
          </a:xfrm>
          <a:prstGeom prst="rect">
            <a:avLst/>
          </a:prstGeom>
          <a:noFill/>
        </p:spPr>
        <p:txBody>
          <a:bodyPr wrap="none" rtlCol="0">
            <a:spAutoFit/>
          </a:bodyPr>
          <a:lstStyle/>
          <a:p>
            <a:pPr algn="ctr"/>
            <a:r>
              <a:rPr lang="en-US" u="sng" dirty="0"/>
              <a:t>3. Resources </a:t>
            </a:r>
          </a:p>
        </p:txBody>
      </p:sp>
      <p:pic>
        <p:nvPicPr>
          <p:cNvPr id="1026" name="Picture 2" descr="Clipboard Pencil Paper - Free image on Pixabay">
            <a:extLst>
              <a:ext uri="{FF2B5EF4-FFF2-40B4-BE49-F238E27FC236}">
                <a16:creationId xmlns:a16="http://schemas.microsoft.com/office/drawing/2014/main" id="{1C0D60C5-78B2-6D4F-A830-681E3BC5B902}"/>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flipH="1">
            <a:off x="41476" y="501960"/>
            <a:ext cx="2208831" cy="2927040"/>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8914C6B6-920C-2B44-AFD2-1C02527142A0}"/>
              </a:ext>
            </a:extLst>
          </p:cNvPr>
          <p:cNvSpPr txBox="1"/>
          <p:nvPr/>
        </p:nvSpPr>
        <p:spPr>
          <a:xfrm>
            <a:off x="145072" y="3429000"/>
            <a:ext cx="2001638" cy="369332"/>
          </a:xfrm>
          <a:prstGeom prst="rect">
            <a:avLst/>
          </a:prstGeom>
          <a:noFill/>
        </p:spPr>
        <p:txBody>
          <a:bodyPr wrap="none" rtlCol="0">
            <a:spAutoFit/>
          </a:bodyPr>
          <a:lstStyle/>
          <a:p>
            <a:r>
              <a:rPr lang="en-GB" dirty="0"/>
              <a:t>(Alexander, 2016)</a:t>
            </a:r>
            <a:endParaRPr lang="en-US" dirty="0"/>
          </a:p>
        </p:txBody>
      </p:sp>
      <p:sp>
        <p:nvSpPr>
          <p:cNvPr id="11" name="TextBox 10">
            <a:extLst>
              <a:ext uri="{FF2B5EF4-FFF2-40B4-BE49-F238E27FC236}">
                <a16:creationId xmlns:a16="http://schemas.microsoft.com/office/drawing/2014/main" id="{830F5AC0-92E4-0749-AB6C-35FF4C7EF619}"/>
              </a:ext>
            </a:extLst>
          </p:cNvPr>
          <p:cNvSpPr txBox="1"/>
          <p:nvPr/>
        </p:nvSpPr>
        <p:spPr>
          <a:xfrm>
            <a:off x="6875150" y="59174"/>
            <a:ext cx="2586349" cy="369332"/>
          </a:xfrm>
          <a:prstGeom prst="rect">
            <a:avLst/>
          </a:prstGeom>
          <a:noFill/>
        </p:spPr>
        <p:txBody>
          <a:bodyPr wrap="none" rtlCol="0">
            <a:spAutoFit/>
          </a:bodyPr>
          <a:lstStyle/>
          <a:p>
            <a:r>
              <a:rPr lang="en-US" dirty="0"/>
              <a:t>By Emma Lauren Perks </a:t>
            </a:r>
          </a:p>
        </p:txBody>
      </p:sp>
    </p:spTree>
    <p:extLst>
      <p:ext uri="{BB962C8B-B14F-4D97-AF65-F5344CB8AC3E}">
        <p14:creationId xmlns:p14="http://schemas.microsoft.com/office/powerpoint/2010/main" val="27426672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BD48827-01AB-C345-A93F-C462337DD450}"/>
              </a:ext>
            </a:extLst>
          </p:cNvPr>
          <p:cNvSpPr txBox="1"/>
          <p:nvPr/>
        </p:nvSpPr>
        <p:spPr>
          <a:xfrm>
            <a:off x="533899" y="724069"/>
            <a:ext cx="4230606" cy="6678751"/>
          </a:xfrm>
          <a:prstGeom prst="rect">
            <a:avLst/>
          </a:prstGeom>
          <a:noFill/>
        </p:spPr>
        <p:txBody>
          <a:bodyPr wrap="square" rtlCol="0">
            <a:spAutoFit/>
          </a:bodyPr>
          <a:lstStyle/>
          <a:p>
            <a:r>
              <a:rPr lang="en-US" sz="1700" dirty="0"/>
              <a:t>It is essential also to take into account the cost of the activity. </a:t>
            </a:r>
          </a:p>
          <a:p>
            <a:r>
              <a:rPr lang="en-US" sz="1700" dirty="0"/>
              <a:t>This includes:</a:t>
            </a:r>
          </a:p>
          <a:p>
            <a:pPr marL="285750" indent="-285750">
              <a:buClr>
                <a:schemeClr val="accent1"/>
              </a:buClr>
              <a:buFont typeface="Arial" panose="020B0604020202020204" pitchFamily="34" charset="0"/>
              <a:buChar char="•"/>
            </a:pPr>
            <a:r>
              <a:rPr lang="en-US" sz="1700" dirty="0"/>
              <a:t>The Cost of attraction. </a:t>
            </a:r>
          </a:p>
          <a:p>
            <a:pPr marL="285750" indent="-285750">
              <a:buClr>
                <a:schemeClr val="accent1"/>
              </a:buClr>
              <a:buFont typeface="Arial" panose="020B0604020202020204" pitchFamily="34" charset="0"/>
              <a:buChar char="•"/>
            </a:pPr>
            <a:r>
              <a:rPr lang="en-US" sz="1700" dirty="0"/>
              <a:t>Transport.</a:t>
            </a:r>
          </a:p>
          <a:p>
            <a:pPr marL="285750" indent="-285750">
              <a:buClr>
                <a:schemeClr val="accent1"/>
              </a:buClr>
              <a:buFont typeface="Arial" panose="020B0604020202020204" pitchFamily="34" charset="0"/>
              <a:buChar char="•"/>
            </a:pPr>
            <a:r>
              <a:rPr lang="en-US" sz="1700" dirty="0"/>
              <a:t>Any other overheads.</a:t>
            </a:r>
          </a:p>
          <a:p>
            <a:pPr marL="285750" indent="-285750">
              <a:buFontTx/>
              <a:buChar char="-"/>
            </a:pPr>
            <a:endParaRPr lang="en-US" sz="1700" dirty="0"/>
          </a:p>
          <a:p>
            <a:r>
              <a:rPr lang="en-US" sz="1700" dirty="0"/>
              <a:t>St </a:t>
            </a:r>
            <a:r>
              <a:rPr lang="en-US" sz="1700" dirty="0" err="1"/>
              <a:t>Fagans</a:t>
            </a:r>
            <a:r>
              <a:rPr lang="en-US" sz="1700" dirty="0"/>
              <a:t> </a:t>
            </a:r>
            <a:r>
              <a:rPr lang="en-GB" sz="1700" dirty="0"/>
              <a:t>provides detail on the cost they charge for learning sessions to take place which is dependent on the number of children attending and the length of time they spend there.</a:t>
            </a:r>
          </a:p>
          <a:p>
            <a:endParaRPr lang="en-GB" sz="1700" dirty="0"/>
          </a:p>
          <a:p>
            <a:r>
              <a:rPr lang="en-GB" sz="1700" dirty="0"/>
              <a:t>“</a:t>
            </a:r>
            <a:r>
              <a:rPr lang="en-GB" sz="1700" i="1" dirty="0"/>
              <a:t>For sessions of up to 1 hour for up to 15 pupils - £27 </a:t>
            </a:r>
          </a:p>
          <a:p>
            <a:r>
              <a:rPr lang="en-GB" sz="1700" i="1" dirty="0"/>
              <a:t>For sessions of up to one for up to 35 pupils - £42 </a:t>
            </a:r>
          </a:p>
          <a:p>
            <a:r>
              <a:rPr lang="en-GB" sz="1700" i="1" dirty="0"/>
              <a:t>For sessions of up to half a day for up to 15 pupils - £47</a:t>
            </a:r>
          </a:p>
          <a:p>
            <a:r>
              <a:rPr lang="en-GB" sz="1700" i="1" dirty="0"/>
              <a:t>For sessions of up to half a day of up to 35 pupils - £77 ”  </a:t>
            </a:r>
          </a:p>
          <a:p>
            <a:endParaRPr lang="en-GB" sz="1700" dirty="0"/>
          </a:p>
          <a:p>
            <a:r>
              <a:rPr lang="en-GB" dirty="0"/>
              <a:t>(National Museum Wales, 2015)</a:t>
            </a:r>
            <a:endParaRPr lang="en-GB" sz="1700" dirty="0"/>
          </a:p>
          <a:p>
            <a:endParaRPr lang="en-US" dirty="0"/>
          </a:p>
          <a:p>
            <a:pPr marL="285750" indent="-285750">
              <a:buFontTx/>
              <a:buChar char="-"/>
            </a:pPr>
            <a:endParaRPr lang="en-US" dirty="0"/>
          </a:p>
        </p:txBody>
      </p:sp>
      <p:sp>
        <p:nvSpPr>
          <p:cNvPr id="6" name="TextBox 5">
            <a:extLst>
              <a:ext uri="{FF2B5EF4-FFF2-40B4-BE49-F238E27FC236}">
                <a16:creationId xmlns:a16="http://schemas.microsoft.com/office/drawing/2014/main" id="{62F2BABB-1EBA-3449-8C62-E19FC497FA25}"/>
              </a:ext>
            </a:extLst>
          </p:cNvPr>
          <p:cNvSpPr txBox="1"/>
          <p:nvPr/>
        </p:nvSpPr>
        <p:spPr>
          <a:xfrm>
            <a:off x="5349056" y="2904262"/>
            <a:ext cx="3957728" cy="2708434"/>
          </a:xfrm>
          <a:prstGeom prst="rect">
            <a:avLst/>
          </a:prstGeom>
          <a:noFill/>
        </p:spPr>
        <p:txBody>
          <a:bodyPr wrap="square" rtlCol="0">
            <a:spAutoFit/>
          </a:bodyPr>
          <a:lstStyle/>
          <a:p>
            <a:r>
              <a:rPr lang="en-GB" sz="1700" dirty="0"/>
              <a:t>Once the cost is calculated, the teacher organising the activity can then look to the school to see how much the school can afford to contribute, for them to calculate how much the parents will have to contribute. This in turn would show if the activity is feasible or if it can be adjusted in any way to become more affordable. </a:t>
            </a:r>
            <a:endParaRPr lang="en-US" sz="1700" dirty="0"/>
          </a:p>
        </p:txBody>
      </p:sp>
      <p:sp>
        <p:nvSpPr>
          <p:cNvPr id="10" name="TextBox 9">
            <a:extLst>
              <a:ext uri="{FF2B5EF4-FFF2-40B4-BE49-F238E27FC236}">
                <a16:creationId xmlns:a16="http://schemas.microsoft.com/office/drawing/2014/main" id="{F12E6FEA-80CB-2B4A-84C4-202DFC57AF5A}"/>
              </a:ext>
            </a:extLst>
          </p:cNvPr>
          <p:cNvSpPr txBox="1"/>
          <p:nvPr/>
        </p:nvSpPr>
        <p:spPr>
          <a:xfrm>
            <a:off x="533899" y="354737"/>
            <a:ext cx="906017" cy="369332"/>
          </a:xfrm>
          <a:prstGeom prst="rect">
            <a:avLst/>
          </a:prstGeom>
          <a:noFill/>
        </p:spPr>
        <p:txBody>
          <a:bodyPr wrap="none" rtlCol="0">
            <a:spAutoFit/>
          </a:bodyPr>
          <a:lstStyle/>
          <a:p>
            <a:r>
              <a:rPr lang="en-US" u="sng" dirty="0"/>
              <a:t>4.Cost </a:t>
            </a:r>
          </a:p>
        </p:txBody>
      </p:sp>
      <p:pic>
        <p:nvPicPr>
          <p:cNvPr id="2050" name="Picture 2" descr="90+ Free English Money &amp; Money Photos - Pixabay">
            <a:extLst>
              <a:ext uri="{FF2B5EF4-FFF2-40B4-BE49-F238E27FC236}">
                <a16:creationId xmlns:a16="http://schemas.microsoft.com/office/drawing/2014/main" id="{3ACCB091-C762-DF4C-8851-7D5D3D91D805}"/>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5265135" y="539403"/>
            <a:ext cx="3553712" cy="1844675"/>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E68A8957-52E5-D042-B216-95FD9C2FBCFB}"/>
              </a:ext>
            </a:extLst>
          </p:cNvPr>
          <p:cNvSpPr txBox="1"/>
          <p:nvPr/>
        </p:nvSpPr>
        <p:spPr>
          <a:xfrm>
            <a:off x="6096000" y="2384078"/>
            <a:ext cx="1605696" cy="369332"/>
          </a:xfrm>
          <a:prstGeom prst="rect">
            <a:avLst/>
          </a:prstGeom>
          <a:noFill/>
        </p:spPr>
        <p:txBody>
          <a:bodyPr wrap="none" rtlCol="0">
            <a:spAutoFit/>
          </a:bodyPr>
          <a:lstStyle/>
          <a:p>
            <a:r>
              <a:rPr lang="en-GB" dirty="0"/>
              <a:t>(Bicker, 2019)</a:t>
            </a:r>
            <a:endParaRPr lang="en-US" dirty="0"/>
          </a:p>
        </p:txBody>
      </p:sp>
      <p:sp>
        <p:nvSpPr>
          <p:cNvPr id="9" name="TextBox 8">
            <a:extLst>
              <a:ext uri="{FF2B5EF4-FFF2-40B4-BE49-F238E27FC236}">
                <a16:creationId xmlns:a16="http://schemas.microsoft.com/office/drawing/2014/main" id="{0D28234E-66A1-E346-ABC1-AC37A9A0FC82}"/>
              </a:ext>
            </a:extLst>
          </p:cNvPr>
          <p:cNvSpPr txBox="1"/>
          <p:nvPr/>
        </p:nvSpPr>
        <p:spPr>
          <a:xfrm>
            <a:off x="6875150" y="59174"/>
            <a:ext cx="2586349" cy="369332"/>
          </a:xfrm>
          <a:prstGeom prst="rect">
            <a:avLst/>
          </a:prstGeom>
          <a:noFill/>
        </p:spPr>
        <p:txBody>
          <a:bodyPr wrap="none" rtlCol="0">
            <a:spAutoFit/>
          </a:bodyPr>
          <a:lstStyle/>
          <a:p>
            <a:r>
              <a:rPr lang="en-US" dirty="0"/>
              <a:t>By Emma Lauren Perks </a:t>
            </a:r>
          </a:p>
        </p:txBody>
      </p:sp>
    </p:spTree>
    <p:extLst>
      <p:ext uri="{BB962C8B-B14F-4D97-AF65-F5344CB8AC3E}">
        <p14:creationId xmlns:p14="http://schemas.microsoft.com/office/powerpoint/2010/main" val="26181330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50CCFAC-D37A-2A48-94B0-157183C4B106}"/>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154684" y="168092"/>
            <a:ext cx="1180624" cy="1665783"/>
          </a:xfrm>
          <a:prstGeom prst="rect">
            <a:avLst/>
          </a:prstGeom>
        </p:spPr>
      </p:pic>
      <p:pic>
        <p:nvPicPr>
          <p:cNvPr id="5" name="Picture 4">
            <a:extLst>
              <a:ext uri="{FF2B5EF4-FFF2-40B4-BE49-F238E27FC236}">
                <a16:creationId xmlns:a16="http://schemas.microsoft.com/office/drawing/2014/main" id="{19EEC617-7F56-2745-B55C-DA61C3FAED1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795856" y="151109"/>
            <a:ext cx="1180624" cy="1665783"/>
          </a:xfrm>
          <a:prstGeom prst="rect">
            <a:avLst/>
          </a:prstGeom>
        </p:spPr>
      </p:pic>
      <p:sp>
        <p:nvSpPr>
          <p:cNvPr id="6" name="Title 1">
            <a:extLst>
              <a:ext uri="{FF2B5EF4-FFF2-40B4-BE49-F238E27FC236}">
                <a16:creationId xmlns:a16="http://schemas.microsoft.com/office/drawing/2014/main" id="{5E827550-A898-5643-92B4-540A96F46657}"/>
              </a:ext>
            </a:extLst>
          </p:cNvPr>
          <p:cNvSpPr>
            <a:spLocks noGrp="1"/>
          </p:cNvSpPr>
          <p:nvPr>
            <p:ph type="title"/>
          </p:nvPr>
        </p:nvSpPr>
        <p:spPr>
          <a:xfrm>
            <a:off x="2869822" y="437009"/>
            <a:ext cx="3229648" cy="761825"/>
          </a:xfrm>
        </p:spPr>
        <p:txBody>
          <a:bodyPr/>
          <a:lstStyle/>
          <a:p>
            <a:pPr algn="ctr"/>
            <a:r>
              <a:rPr lang="en-US" dirty="0">
                <a:solidFill>
                  <a:schemeClr val="tx1"/>
                </a:solidFill>
              </a:rPr>
              <a:t>Jean Piaget </a:t>
            </a:r>
          </a:p>
        </p:txBody>
      </p:sp>
      <p:pic>
        <p:nvPicPr>
          <p:cNvPr id="7" name="Picture 6">
            <a:extLst>
              <a:ext uri="{FF2B5EF4-FFF2-40B4-BE49-F238E27FC236}">
                <a16:creationId xmlns:a16="http://schemas.microsoft.com/office/drawing/2014/main" id="{0F493403-0512-E047-859E-1A0B785AD14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41657" y="1997012"/>
            <a:ext cx="2428165" cy="1386647"/>
          </a:xfrm>
          <a:prstGeom prst="rect">
            <a:avLst/>
          </a:prstGeom>
        </p:spPr>
      </p:pic>
      <p:sp>
        <p:nvSpPr>
          <p:cNvPr id="8" name="TextBox 7">
            <a:extLst>
              <a:ext uri="{FF2B5EF4-FFF2-40B4-BE49-F238E27FC236}">
                <a16:creationId xmlns:a16="http://schemas.microsoft.com/office/drawing/2014/main" id="{84897EBA-6019-9847-9D69-9CD9E71E872E}"/>
              </a:ext>
            </a:extLst>
          </p:cNvPr>
          <p:cNvSpPr txBox="1"/>
          <p:nvPr/>
        </p:nvSpPr>
        <p:spPr>
          <a:xfrm>
            <a:off x="3303953" y="1951672"/>
            <a:ext cx="6164430" cy="1477328"/>
          </a:xfrm>
          <a:prstGeom prst="rect">
            <a:avLst/>
          </a:prstGeom>
          <a:noFill/>
        </p:spPr>
        <p:txBody>
          <a:bodyPr wrap="square" rtlCol="0">
            <a:spAutoFit/>
          </a:bodyPr>
          <a:lstStyle/>
          <a:p>
            <a:r>
              <a:rPr lang="en-GB" dirty="0"/>
              <a:t>He was an Psychologist which as explained by </a:t>
            </a:r>
            <a:r>
              <a:rPr lang="en-GB" dirty="0" err="1"/>
              <a:t>verywell</a:t>
            </a:r>
            <a:r>
              <a:rPr lang="en-GB" dirty="0"/>
              <a:t> mind is ‘someone who studies the mind and behaviour’ as well as a genetic epistemologist which is a study created by Piaget himself concerned with knowledge development, psychology dictionary (2013).</a:t>
            </a:r>
          </a:p>
        </p:txBody>
      </p:sp>
      <p:sp>
        <p:nvSpPr>
          <p:cNvPr id="9" name="TextBox 8">
            <a:extLst>
              <a:ext uri="{FF2B5EF4-FFF2-40B4-BE49-F238E27FC236}">
                <a16:creationId xmlns:a16="http://schemas.microsoft.com/office/drawing/2014/main" id="{F86B5A33-6651-D148-A3A3-9454FDB7932A}"/>
              </a:ext>
            </a:extLst>
          </p:cNvPr>
          <p:cNvSpPr txBox="1"/>
          <p:nvPr/>
        </p:nvSpPr>
        <p:spPr>
          <a:xfrm>
            <a:off x="95599" y="3664593"/>
            <a:ext cx="6416708" cy="1200329"/>
          </a:xfrm>
          <a:prstGeom prst="rect">
            <a:avLst/>
          </a:prstGeom>
          <a:noFill/>
        </p:spPr>
        <p:txBody>
          <a:bodyPr wrap="square" rtlCol="0">
            <a:spAutoFit/>
          </a:bodyPr>
          <a:lstStyle/>
          <a:p>
            <a:r>
              <a:rPr lang="en-GB" dirty="0"/>
              <a:t>He was known for his cognitive development theory – cognitive development looks at children's development in terms of decision making, problem solving and use of language, encyclopaedia of children's health (2004).</a:t>
            </a:r>
          </a:p>
        </p:txBody>
      </p:sp>
      <p:pic>
        <p:nvPicPr>
          <p:cNvPr id="10" name="Picture 9">
            <a:extLst>
              <a:ext uri="{FF2B5EF4-FFF2-40B4-BE49-F238E27FC236}">
                <a16:creationId xmlns:a16="http://schemas.microsoft.com/office/drawing/2014/main" id="{A88B0A76-17D2-0243-972D-04EC24BB530C}"/>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676968" y="3500181"/>
            <a:ext cx="2677702" cy="1529151"/>
          </a:xfrm>
          <a:prstGeom prst="rect">
            <a:avLst/>
          </a:prstGeom>
        </p:spPr>
      </p:pic>
      <p:pic>
        <p:nvPicPr>
          <p:cNvPr id="11" name="Picture 10">
            <a:extLst>
              <a:ext uri="{FF2B5EF4-FFF2-40B4-BE49-F238E27FC236}">
                <a16:creationId xmlns:a16="http://schemas.microsoft.com/office/drawing/2014/main" id="{311E4101-5244-8C4A-8926-F8683F878B17}"/>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16037" y="5392026"/>
            <a:ext cx="2636085" cy="1386647"/>
          </a:xfrm>
          <a:prstGeom prst="rect">
            <a:avLst/>
          </a:prstGeom>
        </p:spPr>
      </p:pic>
      <p:sp>
        <p:nvSpPr>
          <p:cNvPr id="12" name="TextBox 11">
            <a:extLst>
              <a:ext uri="{FF2B5EF4-FFF2-40B4-BE49-F238E27FC236}">
                <a16:creationId xmlns:a16="http://schemas.microsoft.com/office/drawing/2014/main" id="{5DDCC4DA-757F-A24B-95E6-0396217ECBD5}"/>
              </a:ext>
            </a:extLst>
          </p:cNvPr>
          <p:cNvSpPr txBox="1"/>
          <p:nvPr/>
        </p:nvSpPr>
        <p:spPr>
          <a:xfrm>
            <a:off x="3303953" y="5242740"/>
            <a:ext cx="4925647" cy="1477328"/>
          </a:xfrm>
          <a:prstGeom prst="rect">
            <a:avLst/>
          </a:prstGeom>
          <a:noFill/>
        </p:spPr>
        <p:txBody>
          <a:bodyPr wrap="square" rtlCol="0">
            <a:spAutoFit/>
          </a:bodyPr>
          <a:lstStyle/>
          <a:p>
            <a:r>
              <a:rPr lang="en-GB" dirty="0"/>
              <a:t>His cognitive development theory involved his belief that children develop in four stages, the sensorimotor stage, preoperational stage, concrete operational stage and the formal operational stage.</a:t>
            </a:r>
          </a:p>
        </p:txBody>
      </p:sp>
      <p:sp>
        <p:nvSpPr>
          <p:cNvPr id="13" name="TextBox 12">
            <a:extLst>
              <a:ext uri="{FF2B5EF4-FFF2-40B4-BE49-F238E27FC236}">
                <a16:creationId xmlns:a16="http://schemas.microsoft.com/office/drawing/2014/main" id="{3B15AF11-BD26-E942-87E6-A038CD949CEE}"/>
              </a:ext>
            </a:extLst>
          </p:cNvPr>
          <p:cNvSpPr txBox="1"/>
          <p:nvPr/>
        </p:nvSpPr>
        <p:spPr>
          <a:xfrm>
            <a:off x="7465671" y="79928"/>
            <a:ext cx="2002712" cy="646331"/>
          </a:xfrm>
          <a:prstGeom prst="rect">
            <a:avLst/>
          </a:prstGeom>
          <a:noFill/>
        </p:spPr>
        <p:txBody>
          <a:bodyPr wrap="square" rtlCol="0">
            <a:spAutoFit/>
          </a:bodyPr>
          <a:lstStyle/>
          <a:p>
            <a:pPr algn="ctr"/>
            <a:r>
              <a:rPr lang="en-US" dirty="0"/>
              <a:t>By Sophie Hannah </a:t>
            </a:r>
            <a:r>
              <a:rPr lang="en-US" dirty="0" err="1"/>
              <a:t>Tinson</a:t>
            </a:r>
            <a:r>
              <a:rPr lang="en-US" dirty="0"/>
              <a:t> </a:t>
            </a:r>
          </a:p>
        </p:txBody>
      </p:sp>
    </p:spTree>
    <p:extLst>
      <p:ext uri="{BB962C8B-B14F-4D97-AF65-F5344CB8AC3E}">
        <p14:creationId xmlns:p14="http://schemas.microsoft.com/office/powerpoint/2010/main" val="29001364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See the source image">
            <a:extLst>
              <a:ext uri="{FF2B5EF4-FFF2-40B4-BE49-F238E27FC236}">
                <a16:creationId xmlns:a16="http://schemas.microsoft.com/office/drawing/2014/main" id="{001ACB45-3E8B-E544-BCB7-F4EACE5C604B}"/>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74761" y="318613"/>
            <a:ext cx="920417" cy="16478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97FD00C-4B80-6E41-8D2E-E7234A9D5113}"/>
              </a:ext>
            </a:extLst>
          </p:cNvPr>
          <p:cNvSpPr txBox="1"/>
          <p:nvPr/>
        </p:nvSpPr>
        <p:spPr>
          <a:xfrm>
            <a:off x="0" y="2117562"/>
            <a:ext cx="3465095" cy="400110"/>
          </a:xfrm>
          <a:prstGeom prst="rect">
            <a:avLst/>
          </a:prstGeom>
          <a:noFill/>
        </p:spPr>
        <p:txBody>
          <a:bodyPr wrap="square" rtlCol="0">
            <a:spAutoFit/>
          </a:bodyPr>
          <a:lstStyle/>
          <a:p>
            <a:r>
              <a:rPr lang="en-GB" sz="2000" dirty="0">
                <a:solidFill>
                  <a:srgbClr val="FF0000"/>
                </a:solidFill>
              </a:rPr>
              <a:t>Sensorimotor Stage </a:t>
            </a:r>
          </a:p>
        </p:txBody>
      </p:sp>
      <p:sp>
        <p:nvSpPr>
          <p:cNvPr id="7" name="TextBox 6">
            <a:extLst>
              <a:ext uri="{FF2B5EF4-FFF2-40B4-BE49-F238E27FC236}">
                <a16:creationId xmlns:a16="http://schemas.microsoft.com/office/drawing/2014/main" id="{2F0AE12E-6BE7-4848-BCFD-C96B9B6CB59C}"/>
              </a:ext>
            </a:extLst>
          </p:cNvPr>
          <p:cNvSpPr txBox="1"/>
          <p:nvPr/>
        </p:nvSpPr>
        <p:spPr>
          <a:xfrm>
            <a:off x="204335" y="2709109"/>
            <a:ext cx="2743200" cy="1354217"/>
          </a:xfrm>
          <a:prstGeom prst="rect">
            <a:avLst/>
          </a:prstGeom>
          <a:noFill/>
        </p:spPr>
        <p:txBody>
          <a:bodyPr wrap="square" rtlCol="0">
            <a:spAutoFit/>
          </a:bodyPr>
          <a:lstStyle/>
          <a:p>
            <a:r>
              <a:rPr lang="en-GB" sz="1600" dirty="0"/>
              <a:t>Age 0 - 2 </a:t>
            </a:r>
          </a:p>
          <a:p>
            <a:r>
              <a:rPr lang="en-GB" sz="1600" dirty="0"/>
              <a:t>Motor actions.</a:t>
            </a:r>
          </a:p>
          <a:p>
            <a:r>
              <a:rPr lang="en-GB" sz="1600" dirty="0"/>
              <a:t>Use of scenes.</a:t>
            </a:r>
          </a:p>
          <a:p>
            <a:r>
              <a:rPr lang="en-GB" sz="1600" dirty="0"/>
              <a:t>Play. </a:t>
            </a:r>
          </a:p>
          <a:p>
            <a:r>
              <a:rPr lang="en-GB" dirty="0"/>
              <a:t> </a:t>
            </a:r>
          </a:p>
        </p:txBody>
      </p:sp>
      <p:pic>
        <p:nvPicPr>
          <p:cNvPr id="8" name="Picture 7">
            <a:extLst>
              <a:ext uri="{FF2B5EF4-FFF2-40B4-BE49-F238E27FC236}">
                <a16:creationId xmlns:a16="http://schemas.microsoft.com/office/drawing/2014/main" id="{0C02D654-6E74-314C-B2D8-21AA6A5F01F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93495" y="4141352"/>
            <a:ext cx="2562225" cy="1441252"/>
          </a:xfrm>
          <a:prstGeom prst="rect">
            <a:avLst/>
          </a:prstGeom>
        </p:spPr>
      </p:pic>
      <p:sp>
        <p:nvSpPr>
          <p:cNvPr id="9" name="TextBox 8">
            <a:extLst>
              <a:ext uri="{FF2B5EF4-FFF2-40B4-BE49-F238E27FC236}">
                <a16:creationId xmlns:a16="http://schemas.microsoft.com/office/drawing/2014/main" id="{4C1EB0F0-CDE1-E24E-BE7B-72C5D07D9D70}"/>
              </a:ext>
            </a:extLst>
          </p:cNvPr>
          <p:cNvSpPr txBox="1"/>
          <p:nvPr/>
        </p:nvSpPr>
        <p:spPr>
          <a:xfrm>
            <a:off x="3151200" y="1090093"/>
            <a:ext cx="4948230" cy="400110"/>
          </a:xfrm>
          <a:prstGeom prst="rect">
            <a:avLst/>
          </a:prstGeom>
          <a:noFill/>
        </p:spPr>
        <p:txBody>
          <a:bodyPr wrap="square" rtlCol="0">
            <a:spAutoFit/>
          </a:bodyPr>
          <a:lstStyle/>
          <a:p>
            <a:r>
              <a:rPr lang="en-GB" sz="2000" dirty="0">
                <a:solidFill>
                  <a:srgbClr val="FF0000"/>
                </a:solidFill>
              </a:rPr>
              <a:t>Concrete Operational Stage </a:t>
            </a:r>
          </a:p>
        </p:txBody>
      </p:sp>
      <p:sp>
        <p:nvSpPr>
          <p:cNvPr id="12" name="TextBox 11">
            <a:extLst>
              <a:ext uri="{FF2B5EF4-FFF2-40B4-BE49-F238E27FC236}">
                <a16:creationId xmlns:a16="http://schemas.microsoft.com/office/drawing/2014/main" id="{3797C94E-7D43-3E4B-A85E-3F576E897EBB}"/>
              </a:ext>
            </a:extLst>
          </p:cNvPr>
          <p:cNvSpPr txBox="1"/>
          <p:nvPr/>
        </p:nvSpPr>
        <p:spPr>
          <a:xfrm>
            <a:off x="3207850" y="1600551"/>
            <a:ext cx="3228975" cy="1600438"/>
          </a:xfrm>
          <a:prstGeom prst="rect">
            <a:avLst/>
          </a:prstGeom>
          <a:noFill/>
        </p:spPr>
        <p:txBody>
          <a:bodyPr wrap="square" rtlCol="0">
            <a:spAutoFit/>
          </a:bodyPr>
          <a:lstStyle/>
          <a:p>
            <a:r>
              <a:rPr lang="en-GB" sz="1600" dirty="0"/>
              <a:t>Age 7/8 – 11</a:t>
            </a:r>
          </a:p>
          <a:p>
            <a:r>
              <a:rPr lang="en-GB" sz="1600" dirty="0"/>
              <a:t>Abstract thinking and reasoning. </a:t>
            </a:r>
          </a:p>
          <a:p>
            <a:r>
              <a:rPr lang="en-GB" sz="1600" dirty="0"/>
              <a:t>Logic.</a:t>
            </a:r>
          </a:p>
          <a:p>
            <a:r>
              <a:rPr lang="en-GB" sz="1600" dirty="0"/>
              <a:t>Teacher lead.</a:t>
            </a:r>
          </a:p>
          <a:p>
            <a:r>
              <a:rPr lang="en-GB" sz="1600" dirty="0"/>
              <a:t>Science and maths.</a:t>
            </a:r>
          </a:p>
          <a:p>
            <a:endParaRPr lang="en-GB" dirty="0"/>
          </a:p>
        </p:txBody>
      </p:sp>
      <p:pic>
        <p:nvPicPr>
          <p:cNvPr id="13" name="Picture 12">
            <a:extLst>
              <a:ext uri="{FF2B5EF4-FFF2-40B4-BE49-F238E27FC236}">
                <a16:creationId xmlns:a16="http://schemas.microsoft.com/office/drawing/2014/main" id="{22CFC7B4-729E-5545-A423-1A4CA730F9BB}"/>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362584" y="1582175"/>
            <a:ext cx="1990471" cy="1538883"/>
          </a:xfrm>
          <a:prstGeom prst="rect">
            <a:avLst/>
          </a:prstGeom>
        </p:spPr>
      </p:pic>
      <p:sp>
        <p:nvSpPr>
          <p:cNvPr id="15" name="TextBox 14">
            <a:extLst>
              <a:ext uri="{FF2B5EF4-FFF2-40B4-BE49-F238E27FC236}">
                <a16:creationId xmlns:a16="http://schemas.microsoft.com/office/drawing/2014/main" id="{C5745A53-5F87-3742-854C-CAB899A74483}"/>
              </a:ext>
            </a:extLst>
          </p:cNvPr>
          <p:cNvSpPr txBox="1"/>
          <p:nvPr/>
        </p:nvSpPr>
        <p:spPr>
          <a:xfrm>
            <a:off x="2752731" y="4030682"/>
            <a:ext cx="3228975" cy="400110"/>
          </a:xfrm>
          <a:prstGeom prst="rect">
            <a:avLst/>
          </a:prstGeom>
          <a:noFill/>
        </p:spPr>
        <p:txBody>
          <a:bodyPr wrap="square" rtlCol="0">
            <a:spAutoFit/>
          </a:bodyPr>
          <a:lstStyle/>
          <a:p>
            <a:r>
              <a:rPr lang="en-GB" sz="2000" dirty="0">
                <a:solidFill>
                  <a:srgbClr val="FF0000"/>
                </a:solidFill>
              </a:rPr>
              <a:t>Preoperational Stage </a:t>
            </a:r>
          </a:p>
        </p:txBody>
      </p:sp>
      <p:sp>
        <p:nvSpPr>
          <p:cNvPr id="16" name="TextBox 15">
            <a:extLst>
              <a:ext uri="{FF2B5EF4-FFF2-40B4-BE49-F238E27FC236}">
                <a16:creationId xmlns:a16="http://schemas.microsoft.com/office/drawing/2014/main" id="{ABC2EA11-0919-9545-BA1B-318B9E584112}"/>
              </a:ext>
            </a:extLst>
          </p:cNvPr>
          <p:cNvSpPr txBox="1"/>
          <p:nvPr/>
        </p:nvSpPr>
        <p:spPr>
          <a:xfrm>
            <a:off x="2834660" y="4445958"/>
            <a:ext cx="2523448" cy="1600438"/>
          </a:xfrm>
          <a:prstGeom prst="rect">
            <a:avLst/>
          </a:prstGeom>
          <a:noFill/>
        </p:spPr>
        <p:txBody>
          <a:bodyPr wrap="none" rtlCol="0">
            <a:spAutoFit/>
          </a:bodyPr>
          <a:lstStyle/>
          <a:p>
            <a:r>
              <a:rPr lang="en-GB" sz="1600" dirty="0"/>
              <a:t>Age 2/3 – 7</a:t>
            </a:r>
          </a:p>
          <a:p>
            <a:r>
              <a:rPr lang="en-GB" sz="1600" dirty="0"/>
              <a:t>Symbolic Language. </a:t>
            </a:r>
          </a:p>
          <a:p>
            <a:r>
              <a:rPr lang="en-GB" sz="1600" dirty="0"/>
              <a:t>Egocentric.</a:t>
            </a:r>
          </a:p>
          <a:p>
            <a:r>
              <a:rPr lang="en-GB" sz="1600" dirty="0"/>
              <a:t>Difficulty with reasoning.</a:t>
            </a:r>
          </a:p>
          <a:p>
            <a:r>
              <a:rPr lang="en-GB" sz="1600" dirty="0"/>
              <a:t>Constructive Play. </a:t>
            </a:r>
          </a:p>
          <a:p>
            <a:endParaRPr lang="en-US" dirty="0"/>
          </a:p>
        </p:txBody>
      </p:sp>
      <p:pic>
        <p:nvPicPr>
          <p:cNvPr id="17" name="Picture 16">
            <a:extLst>
              <a:ext uri="{FF2B5EF4-FFF2-40B4-BE49-F238E27FC236}">
                <a16:creationId xmlns:a16="http://schemas.microsoft.com/office/drawing/2014/main" id="{BD2FBF2C-F485-E64E-B001-FD1C5481D100}"/>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5210713" y="5454906"/>
            <a:ext cx="2132953" cy="1330904"/>
          </a:xfrm>
          <a:prstGeom prst="rect">
            <a:avLst/>
          </a:prstGeom>
        </p:spPr>
      </p:pic>
      <p:sp>
        <p:nvSpPr>
          <p:cNvPr id="18" name="TextBox 17">
            <a:extLst>
              <a:ext uri="{FF2B5EF4-FFF2-40B4-BE49-F238E27FC236}">
                <a16:creationId xmlns:a16="http://schemas.microsoft.com/office/drawing/2014/main" id="{4E05E21E-70AF-4145-85DC-C984E87C91F4}"/>
              </a:ext>
            </a:extLst>
          </p:cNvPr>
          <p:cNvSpPr txBox="1"/>
          <p:nvPr/>
        </p:nvSpPr>
        <p:spPr>
          <a:xfrm>
            <a:off x="5381433" y="3360281"/>
            <a:ext cx="3952881" cy="400110"/>
          </a:xfrm>
          <a:prstGeom prst="rect">
            <a:avLst/>
          </a:prstGeom>
          <a:noFill/>
        </p:spPr>
        <p:txBody>
          <a:bodyPr wrap="square" rtlCol="0">
            <a:spAutoFit/>
          </a:bodyPr>
          <a:lstStyle/>
          <a:p>
            <a:r>
              <a:rPr lang="en-GB" sz="2000" dirty="0">
                <a:solidFill>
                  <a:srgbClr val="FF0000"/>
                </a:solidFill>
              </a:rPr>
              <a:t>Formal Operational Stage </a:t>
            </a:r>
          </a:p>
        </p:txBody>
      </p:sp>
      <p:sp>
        <p:nvSpPr>
          <p:cNvPr id="19" name="TextBox 18">
            <a:extLst>
              <a:ext uri="{FF2B5EF4-FFF2-40B4-BE49-F238E27FC236}">
                <a16:creationId xmlns:a16="http://schemas.microsoft.com/office/drawing/2014/main" id="{866DCAE7-868B-8149-8F11-09C7EB7A2B0E}"/>
              </a:ext>
            </a:extLst>
          </p:cNvPr>
          <p:cNvSpPr txBox="1"/>
          <p:nvPr/>
        </p:nvSpPr>
        <p:spPr>
          <a:xfrm>
            <a:off x="5513847" y="3823920"/>
            <a:ext cx="2448106" cy="1077218"/>
          </a:xfrm>
          <a:prstGeom prst="rect">
            <a:avLst/>
          </a:prstGeom>
          <a:noFill/>
        </p:spPr>
        <p:txBody>
          <a:bodyPr wrap="square" rtlCol="0">
            <a:spAutoFit/>
          </a:bodyPr>
          <a:lstStyle/>
          <a:p>
            <a:r>
              <a:rPr lang="en-GB" sz="1600" dirty="0"/>
              <a:t>Age 11/12 – 15</a:t>
            </a:r>
          </a:p>
          <a:p>
            <a:r>
              <a:rPr lang="en-GB" sz="1600" dirty="0"/>
              <a:t>Appreciate rules.</a:t>
            </a:r>
          </a:p>
          <a:p>
            <a:r>
              <a:rPr lang="en-GB" sz="1600" dirty="0"/>
              <a:t>Imagine possibilities. </a:t>
            </a:r>
          </a:p>
          <a:p>
            <a:r>
              <a:rPr lang="en-GB" sz="1600" dirty="0"/>
              <a:t>Systematic answers.</a:t>
            </a:r>
          </a:p>
        </p:txBody>
      </p:sp>
      <p:sp>
        <p:nvSpPr>
          <p:cNvPr id="20" name="TextBox 19">
            <a:extLst>
              <a:ext uri="{FF2B5EF4-FFF2-40B4-BE49-F238E27FC236}">
                <a16:creationId xmlns:a16="http://schemas.microsoft.com/office/drawing/2014/main" id="{7A8157DB-1AD4-AB45-B12D-604327C1E6D7}"/>
              </a:ext>
            </a:extLst>
          </p:cNvPr>
          <p:cNvSpPr txBox="1"/>
          <p:nvPr/>
        </p:nvSpPr>
        <p:spPr>
          <a:xfrm>
            <a:off x="460208" y="6163542"/>
            <a:ext cx="3038469" cy="646331"/>
          </a:xfrm>
          <a:prstGeom prst="rect">
            <a:avLst/>
          </a:prstGeom>
          <a:noFill/>
        </p:spPr>
        <p:txBody>
          <a:bodyPr wrap="square" rtlCol="0">
            <a:spAutoFit/>
          </a:bodyPr>
          <a:lstStyle/>
          <a:p>
            <a:r>
              <a:rPr lang="en-GB" dirty="0"/>
              <a:t>Pioneers of education, Sarah Knight (2020)</a:t>
            </a:r>
          </a:p>
        </p:txBody>
      </p:sp>
      <p:pic>
        <p:nvPicPr>
          <p:cNvPr id="21" name="Picture 20">
            <a:extLst>
              <a:ext uri="{FF2B5EF4-FFF2-40B4-BE49-F238E27FC236}">
                <a16:creationId xmlns:a16="http://schemas.microsoft.com/office/drawing/2014/main" id="{83A5A467-AE20-DA48-BC9F-AFBFB26141FE}"/>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7760905" y="3774809"/>
            <a:ext cx="1963834" cy="1190625"/>
          </a:xfrm>
          <a:prstGeom prst="rect">
            <a:avLst/>
          </a:prstGeom>
        </p:spPr>
      </p:pic>
      <p:pic>
        <p:nvPicPr>
          <p:cNvPr id="22" name="Picture 2" descr="See the source image">
            <a:extLst>
              <a:ext uri="{FF2B5EF4-FFF2-40B4-BE49-F238E27FC236}">
                <a16:creationId xmlns:a16="http://schemas.microsoft.com/office/drawing/2014/main" id="{50ACADE4-0122-EA45-A0E4-17A83633DF3C}"/>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8413897" y="266180"/>
            <a:ext cx="920417" cy="1647825"/>
          </a:xfrm>
          <a:prstGeom prst="rect">
            <a:avLst/>
          </a:prstGeom>
          <a:noFill/>
          <a:extLst>
            <a:ext uri="{909E8E84-426E-40DD-AFC4-6F175D3DCCD1}">
              <a14:hiddenFill xmlns:a14="http://schemas.microsoft.com/office/drawing/2010/main">
                <a:solidFill>
                  <a:srgbClr val="FFFFFF"/>
                </a:solidFill>
              </a14:hiddenFill>
            </a:ext>
          </a:extLst>
        </p:spPr>
      </p:pic>
      <p:sp>
        <p:nvSpPr>
          <p:cNvPr id="23" name="Title 1">
            <a:extLst>
              <a:ext uri="{FF2B5EF4-FFF2-40B4-BE49-F238E27FC236}">
                <a16:creationId xmlns:a16="http://schemas.microsoft.com/office/drawing/2014/main" id="{B55A6A2E-CF3F-D346-9731-5CECBDE163E7}"/>
              </a:ext>
            </a:extLst>
          </p:cNvPr>
          <p:cNvSpPr>
            <a:spLocks noGrp="1"/>
          </p:cNvSpPr>
          <p:nvPr>
            <p:ph type="title"/>
          </p:nvPr>
        </p:nvSpPr>
        <p:spPr>
          <a:xfrm>
            <a:off x="2000556" y="228679"/>
            <a:ext cx="5846067" cy="1320800"/>
          </a:xfrm>
        </p:spPr>
        <p:txBody>
          <a:bodyPr/>
          <a:lstStyle/>
          <a:p>
            <a:pPr algn="ctr"/>
            <a:r>
              <a:rPr lang="en-US" dirty="0">
                <a:solidFill>
                  <a:schemeClr val="tx1"/>
                </a:solidFill>
              </a:rPr>
              <a:t>Jean Piaget’s Four Stages  </a:t>
            </a:r>
          </a:p>
        </p:txBody>
      </p:sp>
      <p:sp>
        <p:nvSpPr>
          <p:cNvPr id="25" name="TextBox 24">
            <a:extLst>
              <a:ext uri="{FF2B5EF4-FFF2-40B4-BE49-F238E27FC236}">
                <a16:creationId xmlns:a16="http://schemas.microsoft.com/office/drawing/2014/main" id="{B5ED1307-E1CE-5447-8483-C0E95547D45A}"/>
              </a:ext>
            </a:extLst>
          </p:cNvPr>
          <p:cNvSpPr txBox="1"/>
          <p:nvPr/>
        </p:nvSpPr>
        <p:spPr>
          <a:xfrm>
            <a:off x="6639872" y="-28628"/>
            <a:ext cx="2826856" cy="369332"/>
          </a:xfrm>
          <a:prstGeom prst="rect">
            <a:avLst/>
          </a:prstGeom>
          <a:noFill/>
        </p:spPr>
        <p:txBody>
          <a:bodyPr wrap="square" rtlCol="0">
            <a:spAutoFit/>
          </a:bodyPr>
          <a:lstStyle/>
          <a:p>
            <a:pPr algn="ctr"/>
            <a:r>
              <a:rPr lang="en-US" dirty="0"/>
              <a:t>By Sophie Hannah </a:t>
            </a:r>
            <a:r>
              <a:rPr lang="en-US" dirty="0" err="1"/>
              <a:t>Tinson</a:t>
            </a:r>
            <a:r>
              <a:rPr lang="en-US" dirty="0"/>
              <a:t> </a:t>
            </a:r>
          </a:p>
        </p:txBody>
      </p:sp>
    </p:spTree>
    <p:extLst>
      <p:ext uri="{BB962C8B-B14F-4D97-AF65-F5344CB8AC3E}">
        <p14:creationId xmlns:p14="http://schemas.microsoft.com/office/powerpoint/2010/main" val="12534136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3E248-44AF-E54C-9663-BBE1D745B3BA}"/>
              </a:ext>
            </a:extLst>
          </p:cNvPr>
          <p:cNvSpPr>
            <a:spLocks noGrp="1"/>
          </p:cNvSpPr>
          <p:nvPr>
            <p:ph type="title"/>
          </p:nvPr>
        </p:nvSpPr>
        <p:spPr>
          <a:xfrm>
            <a:off x="677334" y="609600"/>
            <a:ext cx="8803550" cy="689811"/>
          </a:xfrm>
        </p:spPr>
        <p:txBody>
          <a:bodyPr/>
          <a:lstStyle/>
          <a:p>
            <a:r>
              <a:rPr lang="en-US" dirty="0">
                <a:solidFill>
                  <a:schemeClr val="tx1"/>
                </a:solidFill>
              </a:rPr>
              <a:t>Is Piaget’s Theory evident in St </a:t>
            </a:r>
            <a:r>
              <a:rPr lang="en-US" dirty="0" err="1">
                <a:solidFill>
                  <a:schemeClr val="tx1"/>
                </a:solidFill>
              </a:rPr>
              <a:t>Fagans</a:t>
            </a:r>
            <a:r>
              <a:rPr lang="en-US" dirty="0">
                <a:solidFill>
                  <a:schemeClr val="tx1"/>
                </a:solidFill>
              </a:rPr>
              <a:t> ?</a:t>
            </a:r>
          </a:p>
        </p:txBody>
      </p:sp>
      <p:sp>
        <p:nvSpPr>
          <p:cNvPr id="4" name="TextBox 3">
            <a:extLst>
              <a:ext uri="{FF2B5EF4-FFF2-40B4-BE49-F238E27FC236}">
                <a16:creationId xmlns:a16="http://schemas.microsoft.com/office/drawing/2014/main" id="{DFCA77EB-77A0-7946-ADE3-0F771D127F66}"/>
              </a:ext>
            </a:extLst>
          </p:cNvPr>
          <p:cNvSpPr txBox="1"/>
          <p:nvPr/>
        </p:nvSpPr>
        <p:spPr>
          <a:xfrm>
            <a:off x="40104" y="1299411"/>
            <a:ext cx="8404197" cy="1323439"/>
          </a:xfrm>
          <a:prstGeom prst="rect">
            <a:avLst/>
          </a:prstGeom>
          <a:noFill/>
        </p:spPr>
        <p:txBody>
          <a:bodyPr wrap="square" rtlCol="0">
            <a:spAutoFit/>
          </a:bodyPr>
          <a:lstStyle/>
          <a:p>
            <a:r>
              <a:rPr lang="en-GB" sz="1600" dirty="0"/>
              <a:t>Piaget thought learning should take place outside the classroom as well as inside as it builds on creativity, knowledge and intelligence, as children learn from doing and observing things around them. He thought it would create generation of unique and effective learners he said ‘for me, education means making creators... You have to make inventors, innovators, not conformists’. Jean Piaget (1980).</a:t>
            </a:r>
            <a:endParaRPr lang="en-GB" sz="1600" dirty="0">
              <a:solidFill>
                <a:srgbClr val="FF0000"/>
              </a:solidFill>
            </a:endParaRPr>
          </a:p>
        </p:txBody>
      </p:sp>
      <p:sp>
        <p:nvSpPr>
          <p:cNvPr id="5" name="TextBox 4">
            <a:extLst>
              <a:ext uri="{FF2B5EF4-FFF2-40B4-BE49-F238E27FC236}">
                <a16:creationId xmlns:a16="http://schemas.microsoft.com/office/drawing/2014/main" id="{000768BC-4E85-EF4A-BD5A-4BB56DBD005B}"/>
              </a:ext>
            </a:extLst>
          </p:cNvPr>
          <p:cNvSpPr txBox="1"/>
          <p:nvPr/>
        </p:nvSpPr>
        <p:spPr>
          <a:xfrm>
            <a:off x="3828650" y="2767280"/>
            <a:ext cx="5983705" cy="1323439"/>
          </a:xfrm>
          <a:prstGeom prst="rect">
            <a:avLst/>
          </a:prstGeom>
          <a:noFill/>
        </p:spPr>
        <p:txBody>
          <a:bodyPr wrap="square" rtlCol="0">
            <a:spAutoFit/>
          </a:bodyPr>
          <a:lstStyle/>
          <a:p>
            <a:r>
              <a:rPr lang="en-GB" sz="1600" dirty="0"/>
              <a:t>The learning experiences St </a:t>
            </a:r>
            <a:r>
              <a:rPr lang="en-GB" sz="1600" dirty="0" err="1"/>
              <a:t>Fagans</a:t>
            </a:r>
            <a:r>
              <a:rPr lang="en-GB" sz="1600" dirty="0"/>
              <a:t> provide are based outside in the natural environment, which as Piaget stated is vital and is as important as classroom learning. It is clear that St </a:t>
            </a:r>
            <a:r>
              <a:rPr lang="en-GB" sz="1600" dirty="0" err="1"/>
              <a:t>Fagans</a:t>
            </a:r>
            <a:r>
              <a:rPr lang="en-GB" sz="1600" dirty="0"/>
              <a:t> place a great amount of emphasis on outdoor learning in the same way Piaget does. </a:t>
            </a:r>
          </a:p>
        </p:txBody>
      </p:sp>
      <p:sp>
        <p:nvSpPr>
          <p:cNvPr id="6" name="TextBox 5">
            <a:extLst>
              <a:ext uri="{FF2B5EF4-FFF2-40B4-BE49-F238E27FC236}">
                <a16:creationId xmlns:a16="http://schemas.microsoft.com/office/drawing/2014/main" id="{0BAC8D59-5C57-1948-AE7C-2D8FD248AEF1}"/>
              </a:ext>
            </a:extLst>
          </p:cNvPr>
          <p:cNvSpPr txBox="1"/>
          <p:nvPr/>
        </p:nvSpPr>
        <p:spPr>
          <a:xfrm>
            <a:off x="4726637" y="4235149"/>
            <a:ext cx="4187730" cy="2308324"/>
          </a:xfrm>
          <a:prstGeom prst="rect">
            <a:avLst/>
          </a:prstGeom>
          <a:noFill/>
        </p:spPr>
        <p:txBody>
          <a:bodyPr wrap="square" rtlCol="0">
            <a:spAutoFit/>
          </a:bodyPr>
          <a:lstStyle/>
          <a:p>
            <a:r>
              <a:rPr lang="en-GB" sz="1600" dirty="0"/>
              <a:t>For example…</a:t>
            </a:r>
          </a:p>
          <a:p>
            <a:r>
              <a:rPr lang="en-GB" sz="1600" dirty="0"/>
              <a:t>For children in the concrete operational stage St </a:t>
            </a:r>
            <a:r>
              <a:rPr lang="en-GB" sz="1600" dirty="0" err="1"/>
              <a:t>Fagans</a:t>
            </a:r>
            <a:r>
              <a:rPr lang="en-GB" sz="1600" dirty="0"/>
              <a:t> held an event based on history where children could look for clues and problem solve, this task can be applied to the skills children should begin to develop and improve on at this stage according to Piaget including logic and abstract thinking and reasoning. </a:t>
            </a:r>
          </a:p>
        </p:txBody>
      </p:sp>
      <p:pic>
        <p:nvPicPr>
          <p:cNvPr id="7" name="Picture 6">
            <a:extLst>
              <a:ext uri="{FF2B5EF4-FFF2-40B4-BE49-F238E27FC236}">
                <a16:creationId xmlns:a16="http://schemas.microsoft.com/office/drawing/2014/main" id="{11862163-4A84-E347-8746-9986601ACFD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85621" y="2656244"/>
            <a:ext cx="2127639" cy="2104235"/>
          </a:xfrm>
          <a:prstGeom prst="rect">
            <a:avLst/>
          </a:prstGeom>
        </p:spPr>
      </p:pic>
      <p:pic>
        <p:nvPicPr>
          <p:cNvPr id="8" name="Picture 7">
            <a:extLst>
              <a:ext uri="{FF2B5EF4-FFF2-40B4-BE49-F238E27FC236}">
                <a16:creationId xmlns:a16="http://schemas.microsoft.com/office/drawing/2014/main" id="{D98CC04C-AD1A-9B4A-87F6-8169D10A26FF}"/>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313260" y="4760479"/>
            <a:ext cx="2062300" cy="1961131"/>
          </a:xfrm>
          <a:prstGeom prst="rect">
            <a:avLst/>
          </a:prstGeom>
        </p:spPr>
      </p:pic>
      <p:sp>
        <p:nvSpPr>
          <p:cNvPr id="9" name="TextBox 8">
            <a:extLst>
              <a:ext uri="{FF2B5EF4-FFF2-40B4-BE49-F238E27FC236}">
                <a16:creationId xmlns:a16="http://schemas.microsoft.com/office/drawing/2014/main" id="{F9317DA7-4247-5F40-9964-34AD2A13957F}"/>
              </a:ext>
            </a:extLst>
          </p:cNvPr>
          <p:cNvSpPr txBox="1"/>
          <p:nvPr/>
        </p:nvSpPr>
        <p:spPr>
          <a:xfrm>
            <a:off x="360497" y="4896869"/>
            <a:ext cx="2018264" cy="1323439"/>
          </a:xfrm>
          <a:prstGeom prst="rect">
            <a:avLst/>
          </a:prstGeom>
          <a:noFill/>
        </p:spPr>
        <p:txBody>
          <a:bodyPr wrap="square" rtlCol="0">
            <a:spAutoFit/>
          </a:bodyPr>
          <a:lstStyle/>
          <a:p>
            <a:r>
              <a:rPr lang="en-GB" sz="1600" dirty="0"/>
              <a:t>St </a:t>
            </a:r>
            <a:r>
              <a:rPr lang="en-GB" sz="1600" dirty="0" err="1"/>
              <a:t>Fagans</a:t>
            </a:r>
            <a:r>
              <a:rPr lang="en-GB" sz="1600" dirty="0"/>
              <a:t> National Museum of History-Historical buildings at St </a:t>
            </a:r>
            <a:r>
              <a:rPr lang="en-GB" sz="1600" dirty="0" err="1"/>
              <a:t>Fagans</a:t>
            </a:r>
            <a:r>
              <a:rPr lang="en-GB" sz="1600" dirty="0"/>
              <a:t> (website)</a:t>
            </a:r>
          </a:p>
        </p:txBody>
      </p:sp>
      <p:sp>
        <p:nvSpPr>
          <p:cNvPr id="11" name="TextBox 10">
            <a:extLst>
              <a:ext uri="{FF2B5EF4-FFF2-40B4-BE49-F238E27FC236}">
                <a16:creationId xmlns:a16="http://schemas.microsoft.com/office/drawing/2014/main" id="{D15B5F2B-3F4D-E944-BD25-9D80A4365B7F}"/>
              </a:ext>
            </a:extLst>
          </p:cNvPr>
          <p:cNvSpPr txBox="1"/>
          <p:nvPr/>
        </p:nvSpPr>
        <p:spPr>
          <a:xfrm>
            <a:off x="6639872" y="-28628"/>
            <a:ext cx="2826856" cy="369332"/>
          </a:xfrm>
          <a:prstGeom prst="rect">
            <a:avLst/>
          </a:prstGeom>
          <a:noFill/>
        </p:spPr>
        <p:txBody>
          <a:bodyPr wrap="square" rtlCol="0">
            <a:spAutoFit/>
          </a:bodyPr>
          <a:lstStyle/>
          <a:p>
            <a:pPr algn="ctr"/>
            <a:r>
              <a:rPr lang="en-US" dirty="0"/>
              <a:t>By Sophie Hannah </a:t>
            </a:r>
            <a:r>
              <a:rPr lang="en-US" dirty="0" err="1"/>
              <a:t>Tinson</a:t>
            </a:r>
            <a:r>
              <a:rPr lang="en-US" dirty="0"/>
              <a:t> </a:t>
            </a:r>
          </a:p>
        </p:txBody>
      </p:sp>
    </p:spTree>
    <p:extLst>
      <p:ext uri="{BB962C8B-B14F-4D97-AF65-F5344CB8AC3E}">
        <p14:creationId xmlns:p14="http://schemas.microsoft.com/office/powerpoint/2010/main" val="16477067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5172A-64EC-6E40-A01F-0D9ACA24FAE3}"/>
              </a:ext>
            </a:extLst>
          </p:cNvPr>
          <p:cNvSpPr>
            <a:spLocks noGrp="1"/>
          </p:cNvSpPr>
          <p:nvPr>
            <p:ph type="title"/>
          </p:nvPr>
        </p:nvSpPr>
        <p:spPr>
          <a:xfrm>
            <a:off x="677334" y="609600"/>
            <a:ext cx="8596668" cy="762000"/>
          </a:xfrm>
        </p:spPr>
        <p:txBody>
          <a:bodyPr/>
          <a:lstStyle/>
          <a:p>
            <a:r>
              <a:rPr lang="en-US" dirty="0">
                <a:solidFill>
                  <a:schemeClr val="tx1"/>
                </a:solidFill>
              </a:rPr>
              <a:t>Other ideas …</a:t>
            </a:r>
          </a:p>
        </p:txBody>
      </p:sp>
      <p:sp>
        <p:nvSpPr>
          <p:cNvPr id="4" name="TextBox 3">
            <a:extLst>
              <a:ext uri="{FF2B5EF4-FFF2-40B4-BE49-F238E27FC236}">
                <a16:creationId xmlns:a16="http://schemas.microsoft.com/office/drawing/2014/main" id="{FA747835-55AE-C646-994D-E47892A0B43F}"/>
              </a:ext>
            </a:extLst>
          </p:cNvPr>
          <p:cNvSpPr txBox="1"/>
          <p:nvPr/>
        </p:nvSpPr>
        <p:spPr>
          <a:xfrm>
            <a:off x="194151" y="1354802"/>
            <a:ext cx="6207760" cy="1077218"/>
          </a:xfrm>
          <a:prstGeom prst="rect">
            <a:avLst/>
          </a:prstGeom>
          <a:noFill/>
        </p:spPr>
        <p:txBody>
          <a:bodyPr wrap="square" rtlCol="0">
            <a:spAutoFit/>
          </a:bodyPr>
          <a:lstStyle/>
          <a:p>
            <a:r>
              <a:rPr lang="en-GB" sz="1600" dirty="0"/>
              <a:t>Susan Issacs thought that Piaget was too optimistic about what children could do at certain ages and she stated that his four stages of a child's development is inaccurate. Pioneers of education, Sarah Knight (2020).</a:t>
            </a:r>
          </a:p>
        </p:txBody>
      </p:sp>
      <p:pic>
        <p:nvPicPr>
          <p:cNvPr id="6" name="Picture 2" descr="See the source image">
            <a:extLst>
              <a:ext uri="{FF2B5EF4-FFF2-40B4-BE49-F238E27FC236}">
                <a16:creationId xmlns:a16="http://schemas.microsoft.com/office/drawing/2014/main" id="{99A9DB97-3583-0A4E-BC05-616FA0C839B6}"/>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6900855" y="1026265"/>
            <a:ext cx="1874202" cy="1874202"/>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82DE5F87-6224-C245-9C4C-0BEA5E2A9A8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59786" y="2900467"/>
            <a:ext cx="1492493" cy="2005734"/>
          </a:xfrm>
          <a:prstGeom prst="rect">
            <a:avLst/>
          </a:prstGeom>
        </p:spPr>
      </p:pic>
      <p:sp>
        <p:nvSpPr>
          <p:cNvPr id="8" name="TextBox 7">
            <a:extLst>
              <a:ext uri="{FF2B5EF4-FFF2-40B4-BE49-F238E27FC236}">
                <a16:creationId xmlns:a16="http://schemas.microsoft.com/office/drawing/2014/main" id="{937AC9E0-6866-BC4E-884E-1845A8BB3AA4}"/>
              </a:ext>
            </a:extLst>
          </p:cNvPr>
          <p:cNvSpPr txBox="1"/>
          <p:nvPr/>
        </p:nvSpPr>
        <p:spPr>
          <a:xfrm>
            <a:off x="2992120" y="3300333"/>
            <a:ext cx="6207760" cy="830997"/>
          </a:xfrm>
          <a:prstGeom prst="rect">
            <a:avLst/>
          </a:prstGeom>
          <a:noFill/>
        </p:spPr>
        <p:txBody>
          <a:bodyPr wrap="square" rtlCol="0">
            <a:spAutoFit/>
          </a:bodyPr>
          <a:lstStyle/>
          <a:p>
            <a:r>
              <a:rPr lang="en-GB" sz="1600" dirty="0"/>
              <a:t>Maria Montessori said ‘Never help a child with a task at which he feels he can succeed’ which supports Piaget’s idea that there should be more emphasis on learning rather than teaching.</a:t>
            </a:r>
          </a:p>
        </p:txBody>
      </p:sp>
      <p:sp>
        <p:nvSpPr>
          <p:cNvPr id="9" name="TextBox 8">
            <a:extLst>
              <a:ext uri="{FF2B5EF4-FFF2-40B4-BE49-F238E27FC236}">
                <a16:creationId xmlns:a16="http://schemas.microsoft.com/office/drawing/2014/main" id="{C11A449A-D562-084A-A2E4-8DFC94228CC9}"/>
              </a:ext>
            </a:extLst>
          </p:cNvPr>
          <p:cNvSpPr txBox="1"/>
          <p:nvPr/>
        </p:nvSpPr>
        <p:spPr>
          <a:xfrm>
            <a:off x="539275" y="5306067"/>
            <a:ext cx="5115568" cy="1077218"/>
          </a:xfrm>
          <a:prstGeom prst="rect">
            <a:avLst/>
          </a:prstGeom>
          <a:noFill/>
        </p:spPr>
        <p:txBody>
          <a:bodyPr wrap="square" rtlCol="0">
            <a:spAutoFit/>
          </a:bodyPr>
          <a:lstStyle/>
          <a:p>
            <a:r>
              <a:rPr lang="en-GB" sz="1600" dirty="0"/>
              <a:t>Friedrich Froebel similar to Piaget stated that childhood is in fact a stage and agreed outdoor learning is crucial for a child's development. Pioneers of education, Sarah Knight (2020).</a:t>
            </a:r>
          </a:p>
        </p:txBody>
      </p:sp>
      <p:pic>
        <p:nvPicPr>
          <p:cNvPr id="10" name="Picture 9">
            <a:extLst>
              <a:ext uri="{FF2B5EF4-FFF2-40B4-BE49-F238E27FC236}">
                <a16:creationId xmlns:a16="http://schemas.microsoft.com/office/drawing/2014/main" id="{1C027085-983F-4241-BAD4-4FC43840666A}"/>
              </a:ext>
            </a:extLst>
          </p:cNvPr>
          <p:cNvPicPr>
            <a:picLocks noChangeAspect="1"/>
          </p:cNvPicPr>
          <p:nvPr/>
        </p:nvPicPr>
        <p:blipFill>
          <a:blip r:embed="rId4"/>
          <a:stretch>
            <a:fillRect/>
          </a:stretch>
        </p:blipFill>
        <p:spPr>
          <a:xfrm>
            <a:off x="5760871" y="4623529"/>
            <a:ext cx="1552575" cy="2124075"/>
          </a:xfrm>
          <a:prstGeom prst="rect">
            <a:avLst/>
          </a:prstGeom>
        </p:spPr>
      </p:pic>
      <p:sp>
        <p:nvSpPr>
          <p:cNvPr id="12" name="TextBox 11">
            <a:extLst>
              <a:ext uri="{FF2B5EF4-FFF2-40B4-BE49-F238E27FC236}">
                <a16:creationId xmlns:a16="http://schemas.microsoft.com/office/drawing/2014/main" id="{B48E3954-DE59-6949-A864-C1F548F48939}"/>
              </a:ext>
            </a:extLst>
          </p:cNvPr>
          <p:cNvSpPr txBox="1"/>
          <p:nvPr/>
        </p:nvSpPr>
        <p:spPr>
          <a:xfrm>
            <a:off x="6639872" y="-28628"/>
            <a:ext cx="2826856" cy="369332"/>
          </a:xfrm>
          <a:prstGeom prst="rect">
            <a:avLst/>
          </a:prstGeom>
          <a:noFill/>
        </p:spPr>
        <p:txBody>
          <a:bodyPr wrap="square" rtlCol="0">
            <a:spAutoFit/>
          </a:bodyPr>
          <a:lstStyle/>
          <a:p>
            <a:pPr algn="ctr"/>
            <a:r>
              <a:rPr lang="en-US" dirty="0"/>
              <a:t>By Sophie Hannah </a:t>
            </a:r>
            <a:r>
              <a:rPr lang="en-US" dirty="0" err="1"/>
              <a:t>Tinson</a:t>
            </a:r>
            <a:r>
              <a:rPr lang="en-US" dirty="0"/>
              <a:t> </a:t>
            </a:r>
          </a:p>
        </p:txBody>
      </p:sp>
    </p:spTree>
    <p:extLst>
      <p:ext uri="{BB962C8B-B14F-4D97-AF65-F5344CB8AC3E}">
        <p14:creationId xmlns:p14="http://schemas.microsoft.com/office/powerpoint/2010/main" val="20613256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D5939-4DB3-4642-9B4C-80A4A6BBEA7A}"/>
              </a:ext>
            </a:extLst>
          </p:cNvPr>
          <p:cNvSpPr>
            <a:spLocks noGrp="1"/>
          </p:cNvSpPr>
          <p:nvPr>
            <p:ph type="title"/>
          </p:nvPr>
        </p:nvSpPr>
        <p:spPr>
          <a:xfrm>
            <a:off x="2733414" y="429305"/>
            <a:ext cx="3229648" cy="1320800"/>
          </a:xfrm>
        </p:spPr>
        <p:txBody>
          <a:bodyPr/>
          <a:lstStyle/>
          <a:p>
            <a:pPr algn="ctr"/>
            <a:r>
              <a:rPr lang="en-US" dirty="0">
                <a:solidFill>
                  <a:schemeClr val="tx1"/>
                </a:solidFill>
              </a:rPr>
              <a:t>Lev Vygotsky </a:t>
            </a:r>
          </a:p>
        </p:txBody>
      </p:sp>
      <p:pic>
        <p:nvPicPr>
          <p:cNvPr id="5" name="Picture 4">
            <a:extLst>
              <a:ext uri="{FF2B5EF4-FFF2-40B4-BE49-F238E27FC236}">
                <a16:creationId xmlns:a16="http://schemas.microsoft.com/office/drawing/2014/main" id="{E3EEB14E-B37D-9941-AAE1-548C3A2E657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784132" y="118226"/>
            <a:ext cx="1701734" cy="1701734"/>
          </a:xfrm>
          <a:prstGeom prst="rect">
            <a:avLst/>
          </a:prstGeom>
        </p:spPr>
      </p:pic>
      <p:sp>
        <p:nvSpPr>
          <p:cNvPr id="6" name="TextBox 5">
            <a:extLst>
              <a:ext uri="{FF2B5EF4-FFF2-40B4-BE49-F238E27FC236}">
                <a16:creationId xmlns:a16="http://schemas.microsoft.com/office/drawing/2014/main" id="{7D69D00F-A9CF-5141-918D-EB32D32790AE}"/>
              </a:ext>
            </a:extLst>
          </p:cNvPr>
          <p:cNvSpPr txBox="1"/>
          <p:nvPr/>
        </p:nvSpPr>
        <p:spPr>
          <a:xfrm>
            <a:off x="2692649" y="1870509"/>
            <a:ext cx="4754146" cy="2092881"/>
          </a:xfrm>
          <a:prstGeom prst="rect">
            <a:avLst/>
          </a:prstGeom>
          <a:noFill/>
        </p:spPr>
        <p:txBody>
          <a:bodyPr wrap="square" rtlCol="0">
            <a:spAutoFit/>
          </a:bodyPr>
          <a:lstStyle/>
          <a:p>
            <a:pPr>
              <a:buClr>
                <a:schemeClr val="accent1"/>
              </a:buClr>
            </a:pPr>
            <a:r>
              <a:rPr lang="en-GB" sz="1600" dirty="0"/>
              <a:t>Vygotsky had 4 basic principles:</a:t>
            </a:r>
          </a:p>
          <a:p>
            <a:pPr marL="285750" indent="-285750">
              <a:buClr>
                <a:schemeClr val="accent1"/>
              </a:buClr>
              <a:buFont typeface="Arial" panose="020B0604020202020204" pitchFamily="34" charset="0"/>
              <a:buChar char="•"/>
            </a:pPr>
            <a:r>
              <a:rPr lang="en-GB" sz="1600" dirty="0"/>
              <a:t>Children construct their knowledge.</a:t>
            </a:r>
          </a:p>
          <a:p>
            <a:pPr marL="285750" indent="-285750">
              <a:buClr>
                <a:schemeClr val="accent1"/>
              </a:buClr>
              <a:buFont typeface="Arial" panose="020B0604020202020204" pitchFamily="34" charset="0"/>
              <a:buChar char="•"/>
            </a:pPr>
            <a:r>
              <a:rPr lang="en-GB" sz="1600" dirty="0"/>
              <a:t>Development cannot be separated from its social context.</a:t>
            </a:r>
          </a:p>
          <a:p>
            <a:pPr marL="285750" indent="-285750">
              <a:buClr>
                <a:schemeClr val="accent1"/>
              </a:buClr>
              <a:buFont typeface="Arial" panose="020B0604020202020204" pitchFamily="34" charset="0"/>
              <a:buChar char="•"/>
            </a:pPr>
            <a:r>
              <a:rPr lang="en-GB" sz="1600" dirty="0"/>
              <a:t>Learning can lead to development</a:t>
            </a:r>
          </a:p>
          <a:p>
            <a:pPr marL="285750" indent="-285750">
              <a:buClr>
                <a:schemeClr val="accent1"/>
              </a:buClr>
              <a:buFont typeface="Arial" panose="020B0604020202020204" pitchFamily="34" charset="0"/>
              <a:buChar char="•"/>
            </a:pPr>
            <a:r>
              <a:rPr lang="en-GB" sz="1600" dirty="0"/>
              <a:t>Language plays a crucial role in mental development.</a:t>
            </a:r>
          </a:p>
          <a:p>
            <a:pPr marL="285750" indent="-285750">
              <a:buFont typeface="Arial" panose="020B0604020202020204" pitchFamily="34" charset="0"/>
              <a:buChar char="•"/>
            </a:pPr>
            <a:endParaRPr lang="en-GB" dirty="0"/>
          </a:p>
        </p:txBody>
      </p:sp>
      <p:sp>
        <p:nvSpPr>
          <p:cNvPr id="7" name="TextBox 6">
            <a:extLst>
              <a:ext uri="{FF2B5EF4-FFF2-40B4-BE49-F238E27FC236}">
                <a16:creationId xmlns:a16="http://schemas.microsoft.com/office/drawing/2014/main" id="{58A2D14E-7635-D64C-94F8-8B7D9476CF57}"/>
              </a:ext>
            </a:extLst>
          </p:cNvPr>
          <p:cNvSpPr txBox="1"/>
          <p:nvPr/>
        </p:nvSpPr>
        <p:spPr>
          <a:xfrm>
            <a:off x="362586" y="5381625"/>
            <a:ext cx="3726814" cy="1077218"/>
          </a:xfrm>
          <a:prstGeom prst="rect">
            <a:avLst/>
          </a:prstGeom>
          <a:noFill/>
        </p:spPr>
        <p:txBody>
          <a:bodyPr wrap="square" rtlCol="0">
            <a:spAutoFit/>
          </a:bodyPr>
          <a:lstStyle/>
          <a:p>
            <a:pPr lvl="0"/>
            <a:r>
              <a:rPr lang="en-GB" sz="1600" dirty="0"/>
              <a:t>He was interested in child development and education and explored the psychology of art and language development.</a:t>
            </a:r>
          </a:p>
        </p:txBody>
      </p:sp>
      <p:sp>
        <p:nvSpPr>
          <p:cNvPr id="8" name="TextBox 7">
            <a:extLst>
              <a:ext uri="{FF2B5EF4-FFF2-40B4-BE49-F238E27FC236}">
                <a16:creationId xmlns:a16="http://schemas.microsoft.com/office/drawing/2014/main" id="{C92D6520-BACF-144D-B250-39C46EBFD767}"/>
              </a:ext>
            </a:extLst>
          </p:cNvPr>
          <p:cNvSpPr txBox="1"/>
          <p:nvPr/>
        </p:nvSpPr>
        <p:spPr>
          <a:xfrm>
            <a:off x="6037985" y="4458295"/>
            <a:ext cx="4029075" cy="830997"/>
          </a:xfrm>
          <a:prstGeom prst="rect">
            <a:avLst/>
          </a:prstGeom>
          <a:noFill/>
        </p:spPr>
        <p:txBody>
          <a:bodyPr wrap="square" rtlCol="0">
            <a:spAutoFit/>
          </a:bodyPr>
          <a:lstStyle/>
          <a:p>
            <a:pPr lvl="0"/>
            <a:r>
              <a:rPr lang="en-GB" sz="1600" dirty="0"/>
              <a:t>Believed learning is a two way process with the environment interacting with the child and vice versa. </a:t>
            </a:r>
          </a:p>
        </p:txBody>
      </p:sp>
      <p:sp>
        <p:nvSpPr>
          <p:cNvPr id="9" name="Rectangle 8">
            <a:extLst>
              <a:ext uri="{FF2B5EF4-FFF2-40B4-BE49-F238E27FC236}">
                <a16:creationId xmlns:a16="http://schemas.microsoft.com/office/drawing/2014/main" id="{2E479B51-2FB1-BA43-8B50-575B7D4A4701}"/>
              </a:ext>
            </a:extLst>
          </p:cNvPr>
          <p:cNvSpPr/>
          <p:nvPr/>
        </p:nvSpPr>
        <p:spPr>
          <a:xfrm>
            <a:off x="5663744" y="6323456"/>
            <a:ext cx="2667080" cy="584775"/>
          </a:xfrm>
          <a:prstGeom prst="rect">
            <a:avLst/>
          </a:prstGeom>
        </p:spPr>
        <p:txBody>
          <a:bodyPr wrap="square">
            <a:spAutoFit/>
          </a:bodyPr>
          <a:lstStyle/>
          <a:p>
            <a:r>
              <a:rPr lang="en-GB" sz="1600" dirty="0"/>
              <a:t>Pioneers of education, Sarah Knight (2020)</a:t>
            </a:r>
          </a:p>
        </p:txBody>
      </p:sp>
      <p:pic>
        <p:nvPicPr>
          <p:cNvPr id="10" name="Picture 9">
            <a:extLst>
              <a:ext uri="{FF2B5EF4-FFF2-40B4-BE49-F238E27FC236}">
                <a16:creationId xmlns:a16="http://schemas.microsoft.com/office/drawing/2014/main" id="{688D38A2-90F7-C447-854B-E324776A222C}"/>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10724" y="4083794"/>
            <a:ext cx="2381925" cy="1117718"/>
          </a:xfrm>
          <a:prstGeom prst="rect">
            <a:avLst/>
          </a:prstGeom>
        </p:spPr>
      </p:pic>
      <p:pic>
        <p:nvPicPr>
          <p:cNvPr id="11" name="Picture 10">
            <a:extLst>
              <a:ext uri="{FF2B5EF4-FFF2-40B4-BE49-F238E27FC236}">
                <a16:creationId xmlns:a16="http://schemas.microsoft.com/office/drawing/2014/main" id="{61525112-F0BA-9F4C-BAE1-7037DD4868BF}"/>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7011592" y="2082157"/>
            <a:ext cx="1444848" cy="1569910"/>
          </a:xfrm>
          <a:prstGeom prst="rect">
            <a:avLst/>
          </a:prstGeom>
        </p:spPr>
      </p:pic>
      <p:pic>
        <p:nvPicPr>
          <p:cNvPr id="13" name="Picture 12">
            <a:extLst>
              <a:ext uri="{FF2B5EF4-FFF2-40B4-BE49-F238E27FC236}">
                <a16:creationId xmlns:a16="http://schemas.microsoft.com/office/drawing/2014/main" id="{A8569FCF-98CE-E84F-803B-04E90A219C8C}"/>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4286644" y="4077546"/>
            <a:ext cx="1751341" cy="1840016"/>
          </a:xfrm>
          <a:prstGeom prst="rect">
            <a:avLst/>
          </a:prstGeom>
        </p:spPr>
      </p:pic>
      <p:pic>
        <p:nvPicPr>
          <p:cNvPr id="14" name="Picture 13">
            <a:extLst>
              <a:ext uri="{FF2B5EF4-FFF2-40B4-BE49-F238E27FC236}">
                <a16:creationId xmlns:a16="http://schemas.microsoft.com/office/drawing/2014/main" id="{018DBE24-7AC5-134F-9329-0A908636B4D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31680" y="67677"/>
            <a:ext cx="1701734" cy="1701734"/>
          </a:xfrm>
          <a:prstGeom prst="rect">
            <a:avLst/>
          </a:prstGeom>
        </p:spPr>
      </p:pic>
      <p:sp>
        <p:nvSpPr>
          <p:cNvPr id="16" name="TextBox 15">
            <a:extLst>
              <a:ext uri="{FF2B5EF4-FFF2-40B4-BE49-F238E27FC236}">
                <a16:creationId xmlns:a16="http://schemas.microsoft.com/office/drawing/2014/main" id="{E1820DD0-DBA4-EC41-8E31-C4C752EAD79E}"/>
              </a:ext>
            </a:extLst>
          </p:cNvPr>
          <p:cNvSpPr txBox="1"/>
          <p:nvPr/>
        </p:nvSpPr>
        <p:spPr>
          <a:xfrm>
            <a:off x="7465671" y="79928"/>
            <a:ext cx="2002712" cy="646331"/>
          </a:xfrm>
          <a:prstGeom prst="rect">
            <a:avLst/>
          </a:prstGeom>
          <a:noFill/>
        </p:spPr>
        <p:txBody>
          <a:bodyPr wrap="square" rtlCol="0">
            <a:spAutoFit/>
          </a:bodyPr>
          <a:lstStyle/>
          <a:p>
            <a:pPr algn="ctr"/>
            <a:r>
              <a:rPr lang="en-US" dirty="0"/>
              <a:t>By Sophie Hannah </a:t>
            </a:r>
            <a:r>
              <a:rPr lang="en-US" dirty="0" err="1"/>
              <a:t>Tinson</a:t>
            </a:r>
            <a:r>
              <a:rPr lang="en-US" dirty="0"/>
              <a:t> </a:t>
            </a:r>
          </a:p>
        </p:txBody>
      </p:sp>
    </p:spTree>
    <p:extLst>
      <p:ext uri="{BB962C8B-B14F-4D97-AF65-F5344CB8AC3E}">
        <p14:creationId xmlns:p14="http://schemas.microsoft.com/office/powerpoint/2010/main" val="12608369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C0689B05-C7B4-B249-BD1F-9C94A050D2F7}"/>
              </a:ext>
            </a:extLst>
          </p:cNvPr>
          <p:cNvSpPr/>
          <p:nvPr/>
        </p:nvSpPr>
        <p:spPr>
          <a:xfrm>
            <a:off x="304799" y="510304"/>
            <a:ext cx="6244281" cy="1846659"/>
          </a:xfrm>
          <a:prstGeom prst="rect">
            <a:avLst/>
          </a:prstGeom>
        </p:spPr>
        <p:txBody>
          <a:bodyPr wrap="square">
            <a:spAutoFit/>
          </a:bodyPr>
          <a:lstStyle/>
          <a:p>
            <a:r>
              <a:rPr lang="en-GB" sz="1600" dirty="0"/>
              <a:t>ZPD (zone of proximal development) this is the distance between the actual development level and the potential development level, this zone involves looking at what a child can’t do, what they can do with help and what they can do independently trying to move them between these stages at an appropriate time, flying start is a organisation which helps with this development</a:t>
            </a:r>
            <a:r>
              <a:rPr lang="en-GB" dirty="0"/>
              <a:t>, </a:t>
            </a:r>
            <a:r>
              <a:rPr lang="en-GB" sz="1600" dirty="0"/>
              <a:t>Pioneers of education, Sarah Knight (2020).</a:t>
            </a:r>
            <a:endParaRPr lang="en-GB" dirty="0"/>
          </a:p>
        </p:txBody>
      </p:sp>
      <p:sp>
        <p:nvSpPr>
          <p:cNvPr id="7" name="Rectangle 6">
            <a:extLst>
              <a:ext uri="{FF2B5EF4-FFF2-40B4-BE49-F238E27FC236}">
                <a16:creationId xmlns:a16="http://schemas.microsoft.com/office/drawing/2014/main" id="{DADB29E6-6E32-CD46-A8BD-1F1AD669B57D}"/>
              </a:ext>
            </a:extLst>
          </p:cNvPr>
          <p:cNvSpPr/>
          <p:nvPr/>
        </p:nvSpPr>
        <p:spPr>
          <a:xfrm>
            <a:off x="3426939" y="2721441"/>
            <a:ext cx="6641114" cy="1323439"/>
          </a:xfrm>
          <a:prstGeom prst="rect">
            <a:avLst/>
          </a:prstGeom>
        </p:spPr>
        <p:txBody>
          <a:bodyPr wrap="square">
            <a:spAutoFit/>
          </a:bodyPr>
          <a:lstStyle/>
          <a:p>
            <a:r>
              <a:rPr lang="en-GB" sz="1600" dirty="0"/>
              <a:t>Vygotsky applied ZPD to the sociocultural theory (how an individuals circumstances and surroundings affect their behaviours and development) stating that thought is present without language as young children recognise objects without knowing its name, Pioneers of education, Sarah Knight (2020).</a:t>
            </a:r>
          </a:p>
        </p:txBody>
      </p:sp>
      <p:sp>
        <p:nvSpPr>
          <p:cNvPr id="8" name="Rectangle 7">
            <a:extLst>
              <a:ext uri="{FF2B5EF4-FFF2-40B4-BE49-F238E27FC236}">
                <a16:creationId xmlns:a16="http://schemas.microsoft.com/office/drawing/2014/main" id="{06275EC9-68ED-5448-8071-FA517DE8F5D7}"/>
              </a:ext>
            </a:extLst>
          </p:cNvPr>
          <p:cNvSpPr/>
          <p:nvPr/>
        </p:nvSpPr>
        <p:spPr>
          <a:xfrm>
            <a:off x="164756" y="4398168"/>
            <a:ext cx="5931244" cy="1323439"/>
          </a:xfrm>
          <a:prstGeom prst="rect">
            <a:avLst/>
          </a:prstGeom>
        </p:spPr>
        <p:txBody>
          <a:bodyPr wrap="square">
            <a:spAutoFit/>
          </a:bodyPr>
          <a:lstStyle/>
          <a:p>
            <a:r>
              <a:rPr lang="en-GB" sz="1600" dirty="0"/>
              <a:t>Vygotsky thought that play was extremely important for children and babies as they learn through play, he stated that play also is a way for adults to help a child develop through assessing their ZPD, Pioneers of education, Sarah Knight (2020).</a:t>
            </a:r>
          </a:p>
        </p:txBody>
      </p:sp>
      <p:sp>
        <p:nvSpPr>
          <p:cNvPr id="9" name="Rectangle 8">
            <a:extLst>
              <a:ext uri="{FF2B5EF4-FFF2-40B4-BE49-F238E27FC236}">
                <a16:creationId xmlns:a16="http://schemas.microsoft.com/office/drawing/2014/main" id="{F7FCEE3C-0499-5F4E-89EF-41315D387BDE}"/>
              </a:ext>
            </a:extLst>
          </p:cNvPr>
          <p:cNvSpPr/>
          <p:nvPr/>
        </p:nvSpPr>
        <p:spPr>
          <a:xfrm>
            <a:off x="3130378" y="5721607"/>
            <a:ext cx="5023793" cy="1077218"/>
          </a:xfrm>
          <a:prstGeom prst="rect">
            <a:avLst/>
          </a:prstGeom>
        </p:spPr>
        <p:txBody>
          <a:bodyPr wrap="square">
            <a:spAutoFit/>
          </a:bodyPr>
          <a:lstStyle/>
          <a:p>
            <a:r>
              <a:rPr lang="en-GB" sz="1600" dirty="0"/>
              <a:t>Outdoor learning can develop a child’s development as they can begin to understand new things such as the weather, sounds, smells and textures as well as improve their mental and physical wellbeing.</a:t>
            </a:r>
          </a:p>
        </p:txBody>
      </p:sp>
      <p:pic>
        <p:nvPicPr>
          <p:cNvPr id="10" name="Picture 9">
            <a:extLst>
              <a:ext uri="{FF2B5EF4-FFF2-40B4-BE49-F238E27FC236}">
                <a16:creationId xmlns:a16="http://schemas.microsoft.com/office/drawing/2014/main" id="{F2E258F6-EA4D-4546-A87C-D13AFB47DF1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016709" y="628176"/>
            <a:ext cx="1728787" cy="1728787"/>
          </a:xfrm>
          <a:prstGeom prst="rect">
            <a:avLst/>
          </a:prstGeom>
        </p:spPr>
      </p:pic>
      <p:pic>
        <p:nvPicPr>
          <p:cNvPr id="11" name="Picture 10">
            <a:extLst>
              <a:ext uri="{FF2B5EF4-FFF2-40B4-BE49-F238E27FC236}">
                <a16:creationId xmlns:a16="http://schemas.microsoft.com/office/drawing/2014/main" id="{A41191D1-08FE-4944-BE10-8D7653FC0638}"/>
              </a:ext>
            </a:extLst>
          </p:cNvPr>
          <p:cNvPicPr>
            <a:picLocks noChangeAspect="1"/>
          </p:cNvPicPr>
          <p:nvPr/>
        </p:nvPicPr>
        <p:blipFill>
          <a:blip r:embed="rId4"/>
          <a:stretch>
            <a:fillRect/>
          </a:stretch>
        </p:blipFill>
        <p:spPr>
          <a:xfrm>
            <a:off x="304799" y="2615694"/>
            <a:ext cx="2933700" cy="1534932"/>
          </a:xfrm>
          <a:prstGeom prst="rect">
            <a:avLst/>
          </a:prstGeom>
        </p:spPr>
      </p:pic>
      <p:pic>
        <p:nvPicPr>
          <p:cNvPr id="12" name="Picture 11">
            <a:extLst>
              <a:ext uri="{FF2B5EF4-FFF2-40B4-BE49-F238E27FC236}">
                <a16:creationId xmlns:a16="http://schemas.microsoft.com/office/drawing/2014/main" id="{75319A82-5301-0E47-81C7-2E764B1D6343}"/>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631150" y="4203422"/>
            <a:ext cx="1249953" cy="1576864"/>
          </a:xfrm>
          <a:prstGeom prst="rect">
            <a:avLst/>
          </a:prstGeom>
        </p:spPr>
      </p:pic>
      <p:sp>
        <p:nvSpPr>
          <p:cNvPr id="14" name="TextBox 13">
            <a:extLst>
              <a:ext uri="{FF2B5EF4-FFF2-40B4-BE49-F238E27FC236}">
                <a16:creationId xmlns:a16="http://schemas.microsoft.com/office/drawing/2014/main" id="{C6E98A3C-C869-3347-B199-C7E6E323B357}"/>
              </a:ext>
            </a:extLst>
          </p:cNvPr>
          <p:cNvSpPr txBox="1"/>
          <p:nvPr/>
        </p:nvSpPr>
        <p:spPr>
          <a:xfrm>
            <a:off x="6639872" y="-28628"/>
            <a:ext cx="2826856" cy="369332"/>
          </a:xfrm>
          <a:prstGeom prst="rect">
            <a:avLst/>
          </a:prstGeom>
          <a:noFill/>
        </p:spPr>
        <p:txBody>
          <a:bodyPr wrap="square" rtlCol="0">
            <a:spAutoFit/>
          </a:bodyPr>
          <a:lstStyle/>
          <a:p>
            <a:pPr algn="ctr"/>
            <a:r>
              <a:rPr lang="en-US" dirty="0"/>
              <a:t>By Sophie Hannah </a:t>
            </a:r>
            <a:r>
              <a:rPr lang="en-US" dirty="0" err="1"/>
              <a:t>Tinson</a:t>
            </a:r>
            <a:r>
              <a:rPr lang="en-US" dirty="0"/>
              <a:t> </a:t>
            </a:r>
          </a:p>
        </p:txBody>
      </p:sp>
    </p:spTree>
    <p:extLst>
      <p:ext uri="{BB962C8B-B14F-4D97-AF65-F5344CB8AC3E}">
        <p14:creationId xmlns:p14="http://schemas.microsoft.com/office/powerpoint/2010/main" val="1064656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06006-37D7-2947-A150-A2D4D7567ED8}"/>
              </a:ext>
            </a:extLst>
          </p:cNvPr>
          <p:cNvSpPr>
            <a:spLocks noGrp="1"/>
          </p:cNvSpPr>
          <p:nvPr>
            <p:ph type="title"/>
          </p:nvPr>
        </p:nvSpPr>
        <p:spPr>
          <a:xfrm>
            <a:off x="686044" y="250202"/>
            <a:ext cx="8596668" cy="638174"/>
          </a:xfrm>
        </p:spPr>
        <p:txBody>
          <a:bodyPr>
            <a:normAutofit fontScale="90000"/>
          </a:bodyPr>
          <a:lstStyle/>
          <a:p>
            <a:r>
              <a:rPr lang="en-US" dirty="0">
                <a:solidFill>
                  <a:schemeClr val="tx1"/>
                </a:solidFill>
              </a:rPr>
              <a:t>Is Vygotsky’s theory evident in St </a:t>
            </a:r>
            <a:r>
              <a:rPr lang="en-US" dirty="0" err="1">
                <a:solidFill>
                  <a:schemeClr val="tx1"/>
                </a:solidFill>
              </a:rPr>
              <a:t>Fagans</a:t>
            </a:r>
            <a:r>
              <a:rPr lang="en-US" dirty="0">
                <a:solidFill>
                  <a:schemeClr val="tx1"/>
                </a:solidFill>
              </a:rPr>
              <a:t> ?</a:t>
            </a:r>
          </a:p>
        </p:txBody>
      </p:sp>
      <p:sp>
        <p:nvSpPr>
          <p:cNvPr id="4" name="TextBox 3">
            <a:extLst>
              <a:ext uri="{FF2B5EF4-FFF2-40B4-BE49-F238E27FC236}">
                <a16:creationId xmlns:a16="http://schemas.microsoft.com/office/drawing/2014/main" id="{22DC7AEB-DEB3-DD40-AC2C-690DB07511C4}"/>
              </a:ext>
            </a:extLst>
          </p:cNvPr>
          <p:cNvSpPr txBox="1"/>
          <p:nvPr/>
        </p:nvSpPr>
        <p:spPr>
          <a:xfrm>
            <a:off x="0" y="764356"/>
            <a:ext cx="5251270" cy="2062103"/>
          </a:xfrm>
          <a:prstGeom prst="rect">
            <a:avLst/>
          </a:prstGeom>
          <a:noFill/>
        </p:spPr>
        <p:txBody>
          <a:bodyPr wrap="square" rtlCol="0">
            <a:spAutoFit/>
          </a:bodyPr>
          <a:lstStyle/>
          <a:p>
            <a:r>
              <a:rPr lang="en-GB" sz="1600" dirty="0"/>
              <a:t>Vygotsky would argue that St </a:t>
            </a:r>
            <a:r>
              <a:rPr lang="en-GB" sz="1600" dirty="0" err="1"/>
              <a:t>Fagans</a:t>
            </a:r>
            <a:r>
              <a:rPr lang="en-GB" sz="1600" dirty="0"/>
              <a:t> is a great way to improve upon a child’s learning and development as it is within a outdoor environment where children can observe and experience the outdoors improving their knowledge and language. He said ‘A child’s greatest achievements are possible in play, achievements that tomorrow will become her basic level of real action’, Vygotsky (1978).</a:t>
            </a:r>
          </a:p>
        </p:txBody>
      </p:sp>
      <p:sp>
        <p:nvSpPr>
          <p:cNvPr id="5" name="TextBox 4">
            <a:extLst>
              <a:ext uri="{FF2B5EF4-FFF2-40B4-BE49-F238E27FC236}">
                <a16:creationId xmlns:a16="http://schemas.microsoft.com/office/drawing/2014/main" id="{94C0CBD5-8E41-7F4D-BDED-D3FC5726CC09}"/>
              </a:ext>
            </a:extLst>
          </p:cNvPr>
          <p:cNvSpPr txBox="1"/>
          <p:nvPr/>
        </p:nvSpPr>
        <p:spPr>
          <a:xfrm>
            <a:off x="3249901" y="2922721"/>
            <a:ext cx="6615994" cy="2062103"/>
          </a:xfrm>
          <a:prstGeom prst="rect">
            <a:avLst/>
          </a:prstGeom>
          <a:noFill/>
        </p:spPr>
        <p:txBody>
          <a:bodyPr wrap="square" rtlCol="0">
            <a:spAutoFit/>
          </a:bodyPr>
          <a:lstStyle/>
          <a:p>
            <a:r>
              <a:rPr lang="en-GB" sz="1600" dirty="0"/>
              <a:t>As well as being outdoor St </a:t>
            </a:r>
            <a:r>
              <a:rPr lang="en-GB" sz="1600" dirty="0" err="1"/>
              <a:t>Fagans</a:t>
            </a:r>
            <a:r>
              <a:rPr lang="en-GB" sz="1600" dirty="0"/>
              <a:t> has many educational buildings and activities which helps children develop their historical knowledge and experiences, as they are not only being taught and told the knowledge they are experiencing and observing it first hand. Vygotsky thought that what a child experiences and sees for themselves is important for their learning as they gain a better understanding of it, decreasing the ZPD as they get closer to reaching their full learning potential, Pioneers of education, Sarah Knight (2020).</a:t>
            </a:r>
          </a:p>
        </p:txBody>
      </p:sp>
      <p:sp>
        <p:nvSpPr>
          <p:cNvPr id="6" name="TextBox 5">
            <a:extLst>
              <a:ext uri="{FF2B5EF4-FFF2-40B4-BE49-F238E27FC236}">
                <a16:creationId xmlns:a16="http://schemas.microsoft.com/office/drawing/2014/main" id="{06E3EEE5-5647-4648-AB7F-86DF6CE4F9CE}"/>
              </a:ext>
            </a:extLst>
          </p:cNvPr>
          <p:cNvSpPr txBox="1"/>
          <p:nvPr/>
        </p:nvSpPr>
        <p:spPr>
          <a:xfrm>
            <a:off x="479993" y="4945667"/>
            <a:ext cx="4291284" cy="1938992"/>
          </a:xfrm>
          <a:prstGeom prst="rect">
            <a:avLst/>
          </a:prstGeom>
          <a:noFill/>
        </p:spPr>
        <p:txBody>
          <a:bodyPr wrap="square" rtlCol="0">
            <a:spAutoFit/>
          </a:bodyPr>
          <a:lstStyle/>
          <a:p>
            <a:r>
              <a:rPr lang="en-GB" sz="1500" dirty="0"/>
              <a:t>Vygotsky explained that as young children we know what something is by its appearance before its description and name, showing that observation is key in the development of learning and as St </a:t>
            </a:r>
            <a:r>
              <a:rPr lang="en-GB" sz="1500" dirty="0" err="1"/>
              <a:t>Fagans</a:t>
            </a:r>
            <a:r>
              <a:rPr lang="en-GB" sz="1500" dirty="0"/>
              <a:t> offers this learning experience Vygotsky’s view on learning and development can occur, Pioneers of education, Sarah Knight (2020).</a:t>
            </a:r>
          </a:p>
        </p:txBody>
      </p:sp>
      <p:pic>
        <p:nvPicPr>
          <p:cNvPr id="7" name="Picture 6">
            <a:extLst>
              <a:ext uri="{FF2B5EF4-FFF2-40B4-BE49-F238E27FC236}">
                <a16:creationId xmlns:a16="http://schemas.microsoft.com/office/drawing/2014/main" id="{C4BF523C-D592-FE45-B572-892E21F037F7}"/>
              </a:ext>
            </a:extLst>
          </p:cNvPr>
          <p:cNvPicPr>
            <a:picLocks noChangeAspect="1"/>
          </p:cNvPicPr>
          <p:nvPr/>
        </p:nvPicPr>
        <p:blipFill>
          <a:blip r:embed="rId2"/>
          <a:stretch>
            <a:fillRect/>
          </a:stretch>
        </p:blipFill>
        <p:spPr>
          <a:xfrm>
            <a:off x="5639010" y="811440"/>
            <a:ext cx="3255962" cy="2091956"/>
          </a:xfrm>
          <a:prstGeom prst="rect">
            <a:avLst/>
          </a:prstGeom>
        </p:spPr>
      </p:pic>
      <p:pic>
        <p:nvPicPr>
          <p:cNvPr id="8" name="Picture 7">
            <a:extLst>
              <a:ext uri="{FF2B5EF4-FFF2-40B4-BE49-F238E27FC236}">
                <a16:creationId xmlns:a16="http://schemas.microsoft.com/office/drawing/2014/main" id="{91A1F51F-FE83-484D-9F4D-E28D20FA35D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49554" y="2918947"/>
            <a:ext cx="2676526" cy="2007395"/>
          </a:xfrm>
          <a:prstGeom prst="rect">
            <a:avLst/>
          </a:prstGeom>
        </p:spPr>
      </p:pic>
      <p:pic>
        <p:nvPicPr>
          <p:cNvPr id="9" name="Picture 8">
            <a:extLst>
              <a:ext uri="{FF2B5EF4-FFF2-40B4-BE49-F238E27FC236}">
                <a16:creationId xmlns:a16="http://schemas.microsoft.com/office/drawing/2014/main" id="{83AC2909-87EF-6040-9E36-182310AB9A8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984378" y="5082916"/>
            <a:ext cx="2780786" cy="1564958"/>
          </a:xfrm>
          <a:prstGeom prst="rect">
            <a:avLst/>
          </a:prstGeom>
        </p:spPr>
      </p:pic>
      <p:sp>
        <p:nvSpPr>
          <p:cNvPr id="11" name="TextBox 10">
            <a:extLst>
              <a:ext uri="{FF2B5EF4-FFF2-40B4-BE49-F238E27FC236}">
                <a16:creationId xmlns:a16="http://schemas.microsoft.com/office/drawing/2014/main" id="{6DABB126-6671-734E-A09C-E034BFF2EEF5}"/>
              </a:ext>
            </a:extLst>
          </p:cNvPr>
          <p:cNvSpPr txBox="1"/>
          <p:nvPr/>
        </p:nvSpPr>
        <p:spPr>
          <a:xfrm>
            <a:off x="6639872" y="-28628"/>
            <a:ext cx="2826856" cy="369332"/>
          </a:xfrm>
          <a:prstGeom prst="rect">
            <a:avLst/>
          </a:prstGeom>
          <a:noFill/>
        </p:spPr>
        <p:txBody>
          <a:bodyPr wrap="square" rtlCol="0">
            <a:spAutoFit/>
          </a:bodyPr>
          <a:lstStyle/>
          <a:p>
            <a:pPr algn="ctr"/>
            <a:r>
              <a:rPr lang="en-US" dirty="0"/>
              <a:t>By Sophie Hannah </a:t>
            </a:r>
            <a:r>
              <a:rPr lang="en-US" dirty="0" err="1"/>
              <a:t>Tinson</a:t>
            </a:r>
            <a:r>
              <a:rPr lang="en-US" dirty="0"/>
              <a:t> </a:t>
            </a:r>
          </a:p>
        </p:txBody>
      </p:sp>
    </p:spTree>
    <p:extLst>
      <p:ext uri="{BB962C8B-B14F-4D97-AF65-F5344CB8AC3E}">
        <p14:creationId xmlns:p14="http://schemas.microsoft.com/office/powerpoint/2010/main" val="1855794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4D3C2B9-C83A-4248-A9BA-E6EB0B28D5ED}"/>
              </a:ext>
            </a:extLst>
          </p:cNvPr>
          <p:cNvSpPr txBox="1"/>
          <p:nvPr/>
        </p:nvSpPr>
        <p:spPr>
          <a:xfrm>
            <a:off x="0" y="1080933"/>
            <a:ext cx="3954961" cy="1569660"/>
          </a:xfrm>
          <a:prstGeom prst="rect">
            <a:avLst/>
          </a:prstGeom>
          <a:noFill/>
        </p:spPr>
        <p:txBody>
          <a:bodyPr wrap="square" rtlCol="0">
            <a:spAutoFit/>
          </a:bodyPr>
          <a:lstStyle/>
          <a:p>
            <a:r>
              <a:rPr lang="en-GB" sz="1600" dirty="0"/>
              <a:t>Vygotsky has been criticised as children may not be motivated during learning sessions meaning that they are not showing their full potential, this many cause a inaccurate ZPD, Pioneers of education, Sarah Knight (2020).</a:t>
            </a:r>
          </a:p>
        </p:txBody>
      </p:sp>
      <p:sp>
        <p:nvSpPr>
          <p:cNvPr id="7" name="Rectangle 6">
            <a:extLst>
              <a:ext uri="{FF2B5EF4-FFF2-40B4-BE49-F238E27FC236}">
                <a16:creationId xmlns:a16="http://schemas.microsoft.com/office/drawing/2014/main" id="{03344900-7178-1C41-8816-0CD9AFDA71B5}"/>
              </a:ext>
            </a:extLst>
          </p:cNvPr>
          <p:cNvSpPr/>
          <p:nvPr/>
        </p:nvSpPr>
        <p:spPr>
          <a:xfrm>
            <a:off x="5278346" y="1080933"/>
            <a:ext cx="4280307" cy="1569660"/>
          </a:xfrm>
          <a:prstGeom prst="rect">
            <a:avLst/>
          </a:prstGeom>
        </p:spPr>
        <p:txBody>
          <a:bodyPr wrap="square">
            <a:spAutoFit/>
          </a:bodyPr>
          <a:lstStyle/>
          <a:p>
            <a:r>
              <a:rPr lang="en-GB" sz="1600" dirty="0"/>
              <a:t>However, Vygotsky believed that play and observing the environment was vital to improve speech and language development and a study was carried out showing that speech improved in outdoor environments, Pioneers of education, Sarah Knight (2020).</a:t>
            </a:r>
          </a:p>
        </p:txBody>
      </p:sp>
      <p:sp>
        <p:nvSpPr>
          <p:cNvPr id="8" name="Rectangle 7">
            <a:extLst>
              <a:ext uri="{FF2B5EF4-FFF2-40B4-BE49-F238E27FC236}">
                <a16:creationId xmlns:a16="http://schemas.microsoft.com/office/drawing/2014/main" id="{79C7908C-4CAE-D448-8C2E-3926A16C17B3}"/>
              </a:ext>
            </a:extLst>
          </p:cNvPr>
          <p:cNvSpPr/>
          <p:nvPr/>
        </p:nvSpPr>
        <p:spPr>
          <a:xfrm>
            <a:off x="2291952" y="3053245"/>
            <a:ext cx="5706729" cy="1569660"/>
          </a:xfrm>
          <a:prstGeom prst="rect">
            <a:avLst/>
          </a:prstGeom>
        </p:spPr>
        <p:txBody>
          <a:bodyPr wrap="square">
            <a:spAutoFit/>
          </a:bodyPr>
          <a:lstStyle/>
          <a:p>
            <a:r>
              <a:rPr lang="en-GB" sz="1600" dirty="0"/>
              <a:t>Fredrick Froebel similarly to Piaget believes that childhood is a stage but Piaget believed it was set out in four stages whereas Froebel believed it was a stage as a whole. He thought outdoor learning was crucial, looked at nature and nurture and wanted teaching to feel like a home environment, Pioneers of education, Sarah Knight (2020).</a:t>
            </a:r>
          </a:p>
        </p:txBody>
      </p:sp>
      <p:sp>
        <p:nvSpPr>
          <p:cNvPr id="9" name="Rectangle 8">
            <a:extLst>
              <a:ext uri="{FF2B5EF4-FFF2-40B4-BE49-F238E27FC236}">
                <a16:creationId xmlns:a16="http://schemas.microsoft.com/office/drawing/2014/main" id="{9A5BD593-DC45-ED41-867B-33DCC5F6D6D9}"/>
              </a:ext>
            </a:extLst>
          </p:cNvPr>
          <p:cNvSpPr/>
          <p:nvPr/>
        </p:nvSpPr>
        <p:spPr>
          <a:xfrm>
            <a:off x="462025" y="5025557"/>
            <a:ext cx="2661359" cy="1815882"/>
          </a:xfrm>
          <a:prstGeom prst="rect">
            <a:avLst/>
          </a:prstGeom>
        </p:spPr>
        <p:txBody>
          <a:bodyPr wrap="square">
            <a:spAutoFit/>
          </a:bodyPr>
          <a:lstStyle/>
          <a:p>
            <a:r>
              <a:rPr lang="en-GB" sz="1600" dirty="0"/>
              <a:t>Maria Montessori said “never help a child with a task at which he feels he can succeed” and similarly to Froebel thought the environment of a school should be like home.</a:t>
            </a:r>
          </a:p>
        </p:txBody>
      </p:sp>
      <p:sp>
        <p:nvSpPr>
          <p:cNvPr id="10" name="Rectangle 9">
            <a:extLst>
              <a:ext uri="{FF2B5EF4-FFF2-40B4-BE49-F238E27FC236}">
                <a16:creationId xmlns:a16="http://schemas.microsoft.com/office/drawing/2014/main" id="{0214C29F-9F45-3C46-9A7D-EECB5B378071}"/>
              </a:ext>
            </a:extLst>
          </p:cNvPr>
          <p:cNvSpPr/>
          <p:nvPr/>
        </p:nvSpPr>
        <p:spPr>
          <a:xfrm>
            <a:off x="3123384" y="5025557"/>
            <a:ext cx="4875297" cy="1815882"/>
          </a:xfrm>
          <a:prstGeom prst="rect">
            <a:avLst/>
          </a:prstGeom>
        </p:spPr>
        <p:txBody>
          <a:bodyPr wrap="square">
            <a:spAutoFit/>
          </a:bodyPr>
          <a:lstStyle/>
          <a:p>
            <a:r>
              <a:rPr lang="en-GB" sz="1600" dirty="0"/>
              <a:t>Margaret Macmillan thought that outdoor learning was so important but looked at factors such as obesity, free expression and mental well-being to support outdoor learning, she thought that outdoor learning would build independence and this is so Important to develop at a young age, Pioneers of education, Sarah Knight (2020).</a:t>
            </a:r>
          </a:p>
        </p:txBody>
      </p:sp>
      <p:pic>
        <p:nvPicPr>
          <p:cNvPr id="11" name="Picture 10">
            <a:extLst>
              <a:ext uri="{FF2B5EF4-FFF2-40B4-BE49-F238E27FC236}">
                <a16:creationId xmlns:a16="http://schemas.microsoft.com/office/drawing/2014/main" id="{58FCF957-F086-CB49-8969-3F1FDD0435E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786519" y="1080933"/>
            <a:ext cx="1323385" cy="1602580"/>
          </a:xfrm>
          <a:prstGeom prst="rect">
            <a:avLst/>
          </a:prstGeom>
        </p:spPr>
      </p:pic>
      <p:pic>
        <p:nvPicPr>
          <p:cNvPr id="12" name="Picture 4" descr="See the source image">
            <a:extLst>
              <a:ext uri="{FF2B5EF4-FFF2-40B4-BE49-F238E27FC236}">
                <a16:creationId xmlns:a16="http://schemas.microsoft.com/office/drawing/2014/main" id="{30C677AB-D8EB-7B47-BAC9-121C3B79A2B6}"/>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171136" y="3233260"/>
            <a:ext cx="2100576" cy="1200329"/>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3B9E9B42-4DB0-6049-A685-1054A6808C1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998681" y="3292003"/>
            <a:ext cx="1447163" cy="1500804"/>
          </a:xfrm>
          <a:prstGeom prst="rect">
            <a:avLst/>
          </a:prstGeom>
        </p:spPr>
      </p:pic>
      <p:sp>
        <p:nvSpPr>
          <p:cNvPr id="15" name="Title 1">
            <a:extLst>
              <a:ext uri="{FF2B5EF4-FFF2-40B4-BE49-F238E27FC236}">
                <a16:creationId xmlns:a16="http://schemas.microsoft.com/office/drawing/2014/main" id="{B8C4CB31-1A2C-CF43-93DF-757109B55015}"/>
              </a:ext>
            </a:extLst>
          </p:cNvPr>
          <p:cNvSpPr>
            <a:spLocks noGrp="1"/>
          </p:cNvSpPr>
          <p:nvPr>
            <p:ph type="title"/>
          </p:nvPr>
        </p:nvSpPr>
        <p:spPr>
          <a:xfrm>
            <a:off x="-100556" y="124549"/>
            <a:ext cx="3786519" cy="786482"/>
          </a:xfrm>
        </p:spPr>
        <p:txBody>
          <a:bodyPr/>
          <a:lstStyle/>
          <a:p>
            <a:pPr algn="ctr"/>
            <a:r>
              <a:rPr lang="en-US" dirty="0">
                <a:solidFill>
                  <a:schemeClr val="tx1"/>
                </a:solidFill>
              </a:rPr>
              <a:t>Other Ideas …..</a:t>
            </a:r>
          </a:p>
        </p:txBody>
      </p:sp>
      <p:sp>
        <p:nvSpPr>
          <p:cNvPr id="14" name="TextBox 13">
            <a:extLst>
              <a:ext uri="{FF2B5EF4-FFF2-40B4-BE49-F238E27FC236}">
                <a16:creationId xmlns:a16="http://schemas.microsoft.com/office/drawing/2014/main" id="{40CBE7BE-9308-E746-96F1-447DC9553759}"/>
              </a:ext>
            </a:extLst>
          </p:cNvPr>
          <p:cNvSpPr txBox="1"/>
          <p:nvPr/>
        </p:nvSpPr>
        <p:spPr>
          <a:xfrm>
            <a:off x="6639872" y="-28628"/>
            <a:ext cx="2826856" cy="369332"/>
          </a:xfrm>
          <a:prstGeom prst="rect">
            <a:avLst/>
          </a:prstGeom>
          <a:noFill/>
        </p:spPr>
        <p:txBody>
          <a:bodyPr wrap="square" rtlCol="0">
            <a:spAutoFit/>
          </a:bodyPr>
          <a:lstStyle/>
          <a:p>
            <a:pPr algn="ctr"/>
            <a:r>
              <a:rPr lang="en-US" dirty="0"/>
              <a:t>By Sophie Hannah </a:t>
            </a:r>
            <a:r>
              <a:rPr lang="en-US" dirty="0" err="1"/>
              <a:t>Tinson</a:t>
            </a:r>
            <a:r>
              <a:rPr lang="en-US" dirty="0"/>
              <a:t> </a:t>
            </a:r>
          </a:p>
        </p:txBody>
      </p:sp>
    </p:spTree>
    <p:extLst>
      <p:ext uri="{BB962C8B-B14F-4D97-AF65-F5344CB8AC3E}">
        <p14:creationId xmlns:p14="http://schemas.microsoft.com/office/powerpoint/2010/main" val="38505273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64CDD-47D0-2341-8E89-DCE551599BE5}"/>
              </a:ext>
            </a:extLst>
          </p:cNvPr>
          <p:cNvSpPr>
            <a:spLocks noGrp="1"/>
          </p:cNvSpPr>
          <p:nvPr>
            <p:ph type="title"/>
          </p:nvPr>
        </p:nvSpPr>
        <p:spPr/>
        <p:txBody>
          <a:bodyPr/>
          <a:lstStyle/>
          <a:p>
            <a:r>
              <a:rPr lang="en-US" dirty="0">
                <a:solidFill>
                  <a:schemeClr val="tx1"/>
                </a:solidFill>
              </a:rPr>
              <a:t>To conclude</a:t>
            </a:r>
          </a:p>
        </p:txBody>
      </p:sp>
      <p:sp>
        <p:nvSpPr>
          <p:cNvPr id="3" name="Content Placeholder 2">
            <a:extLst>
              <a:ext uri="{FF2B5EF4-FFF2-40B4-BE49-F238E27FC236}">
                <a16:creationId xmlns:a16="http://schemas.microsoft.com/office/drawing/2014/main" id="{8B55940B-80CD-FB4D-97A1-D1710D1759BB}"/>
              </a:ext>
            </a:extLst>
          </p:cNvPr>
          <p:cNvSpPr>
            <a:spLocks noGrp="1"/>
          </p:cNvSpPr>
          <p:nvPr>
            <p:ph idx="1"/>
          </p:nvPr>
        </p:nvSpPr>
        <p:spPr>
          <a:xfrm>
            <a:off x="220134" y="1488613"/>
            <a:ext cx="4546014" cy="3880773"/>
          </a:xfrm>
        </p:spPr>
        <p:txBody>
          <a:bodyPr/>
          <a:lstStyle/>
          <a:p>
            <a:pPr marL="0" indent="0" defTabSz="914400">
              <a:lnSpc>
                <a:spcPct val="94000"/>
              </a:lnSpc>
              <a:spcAft>
                <a:spcPts val="200"/>
              </a:spcAft>
              <a:buNone/>
            </a:pPr>
            <a:r>
              <a:rPr lang="en-US" dirty="0">
                <a:solidFill>
                  <a:schemeClr val="tx1"/>
                </a:solidFill>
              </a:rPr>
              <a:t>Outdoor learning has many beneficial impacts on the learning child:</a:t>
            </a:r>
          </a:p>
          <a:p>
            <a:pPr marL="384048" indent="-384048" defTabSz="914400">
              <a:lnSpc>
                <a:spcPct val="94000"/>
              </a:lnSpc>
              <a:spcAft>
                <a:spcPts val="200"/>
              </a:spcAft>
              <a:buFont typeface="Franklin Gothic Book" panose="020B0503020102020204" pitchFamily="34" charset="0"/>
            </a:pPr>
            <a:endParaRPr lang="en-US" dirty="0">
              <a:solidFill>
                <a:schemeClr val="tx1"/>
              </a:solidFill>
            </a:endParaRPr>
          </a:p>
          <a:p>
            <a:pPr defTabSz="914400">
              <a:lnSpc>
                <a:spcPct val="94000"/>
              </a:lnSpc>
              <a:spcAft>
                <a:spcPts val="200"/>
              </a:spcAft>
              <a:buFont typeface="Arial" panose="020B0604020202020204" pitchFamily="34" charset="0"/>
              <a:buChar char="•"/>
            </a:pPr>
            <a:r>
              <a:rPr lang="en-US" dirty="0">
                <a:solidFill>
                  <a:schemeClr val="tx1"/>
                </a:solidFill>
              </a:rPr>
              <a:t>Visual development.</a:t>
            </a:r>
          </a:p>
          <a:p>
            <a:pPr defTabSz="914400">
              <a:lnSpc>
                <a:spcPct val="94000"/>
              </a:lnSpc>
              <a:spcAft>
                <a:spcPts val="200"/>
              </a:spcAft>
              <a:buFont typeface="Arial" panose="020B0604020202020204" pitchFamily="34" charset="0"/>
              <a:buChar char="•"/>
            </a:pPr>
            <a:r>
              <a:rPr lang="en-US" dirty="0">
                <a:solidFill>
                  <a:schemeClr val="tx1"/>
                </a:solidFill>
              </a:rPr>
              <a:t>Improves personal child development.</a:t>
            </a:r>
          </a:p>
          <a:p>
            <a:pPr defTabSz="914400">
              <a:lnSpc>
                <a:spcPct val="94000"/>
              </a:lnSpc>
              <a:spcAft>
                <a:spcPts val="200"/>
              </a:spcAft>
              <a:buFont typeface="Arial" panose="020B0604020202020204" pitchFamily="34" charset="0"/>
              <a:buChar char="•"/>
            </a:pPr>
            <a:r>
              <a:rPr lang="en-US" dirty="0">
                <a:solidFill>
                  <a:schemeClr val="tx1"/>
                </a:solidFill>
              </a:rPr>
              <a:t>Creativity, problem-solving, independence &amp; confidence.</a:t>
            </a:r>
          </a:p>
          <a:p>
            <a:pPr defTabSz="914400">
              <a:lnSpc>
                <a:spcPct val="94000"/>
              </a:lnSpc>
              <a:spcAft>
                <a:spcPts val="200"/>
              </a:spcAft>
              <a:buFont typeface="Arial" panose="020B0604020202020204" pitchFamily="34" charset="0"/>
              <a:buChar char="•"/>
            </a:pPr>
            <a:r>
              <a:rPr lang="en-US" dirty="0">
                <a:solidFill>
                  <a:schemeClr val="tx1"/>
                </a:solidFill>
              </a:rPr>
              <a:t>Emotional, intellectual &amp; behavioral development.</a:t>
            </a:r>
          </a:p>
          <a:p>
            <a:pPr marL="0" indent="0">
              <a:buNone/>
            </a:pPr>
            <a:endParaRPr lang="en-US" dirty="0"/>
          </a:p>
        </p:txBody>
      </p:sp>
      <p:sp>
        <p:nvSpPr>
          <p:cNvPr id="4" name="TextBox 3">
            <a:extLst>
              <a:ext uri="{FF2B5EF4-FFF2-40B4-BE49-F238E27FC236}">
                <a16:creationId xmlns:a16="http://schemas.microsoft.com/office/drawing/2014/main" id="{E54BACF6-96E3-AF40-BEB8-317113BC8AD9}"/>
              </a:ext>
            </a:extLst>
          </p:cNvPr>
          <p:cNvSpPr txBox="1"/>
          <p:nvPr/>
        </p:nvSpPr>
        <p:spPr>
          <a:xfrm>
            <a:off x="7465109" y="73631"/>
            <a:ext cx="2052165" cy="369332"/>
          </a:xfrm>
          <a:prstGeom prst="rect">
            <a:avLst/>
          </a:prstGeom>
          <a:noFill/>
        </p:spPr>
        <p:txBody>
          <a:bodyPr wrap="none" rtlCol="0">
            <a:spAutoFit/>
          </a:bodyPr>
          <a:lstStyle/>
          <a:p>
            <a:r>
              <a:rPr lang="en-US" dirty="0"/>
              <a:t>By Hannah Lewis  </a:t>
            </a:r>
          </a:p>
        </p:txBody>
      </p:sp>
      <p:sp>
        <p:nvSpPr>
          <p:cNvPr id="5" name="TextBox 4">
            <a:extLst>
              <a:ext uri="{FF2B5EF4-FFF2-40B4-BE49-F238E27FC236}">
                <a16:creationId xmlns:a16="http://schemas.microsoft.com/office/drawing/2014/main" id="{CA45B105-BD18-3843-9A17-32234087324E}"/>
              </a:ext>
            </a:extLst>
          </p:cNvPr>
          <p:cNvSpPr txBox="1"/>
          <p:nvPr/>
        </p:nvSpPr>
        <p:spPr>
          <a:xfrm>
            <a:off x="5681020" y="1289952"/>
            <a:ext cx="3174224" cy="2139047"/>
          </a:xfrm>
          <a:prstGeom prst="rect">
            <a:avLst/>
          </a:prstGeom>
          <a:noFill/>
        </p:spPr>
        <p:txBody>
          <a:bodyPr wrap="square" rtlCol="0">
            <a:spAutoFit/>
          </a:bodyPr>
          <a:lstStyle/>
          <a:p>
            <a:pPr>
              <a:spcAft>
                <a:spcPts val="600"/>
              </a:spcAft>
            </a:pPr>
            <a:r>
              <a:rPr lang="en-US" dirty="0"/>
              <a:t>Measuring these aspects:</a:t>
            </a:r>
          </a:p>
          <a:p>
            <a:pPr>
              <a:spcAft>
                <a:spcPts val="600"/>
              </a:spcAft>
            </a:pPr>
            <a:endParaRPr lang="en-US" dirty="0"/>
          </a:p>
          <a:p>
            <a:pPr marL="285750" indent="-285750">
              <a:spcAft>
                <a:spcPts val="600"/>
              </a:spcAft>
              <a:buClr>
                <a:schemeClr val="accent1"/>
              </a:buClr>
              <a:buFont typeface="Arial" panose="020B0604020202020204" pitchFamily="34" charset="0"/>
              <a:buChar char="•"/>
            </a:pPr>
            <a:r>
              <a:rPr lang="en-US" dirty="0"/>
              <a:t>Activity sheets.</a:t>
            </a:r>
          </a:p>
          <a:p>
            <a:pPr marL="285750" indent="-285750">
              <a:spcAft>
                <a:spcPts val="600"/>
              </a:spcAft>
              <a:buClr>
                <a:schemeClr val="accent1"/>
              </a:buClr>
              <a:buFont typeface="Arial" panose="020B0604020202020204" pitchFamily="34" charset="0"/>
              <a:buChar char="•"/>
            </a:pPr>
            <a:r>
              <a:rPr lang="en-US" dirty="0"/>
              <a:t>Pre and post assessments.</a:t>
            </a:r>
          </a:p>
          <a:p>
            <a:pPr marL="285750" indent="-285750">
              <a:spcAft>
                <a:spcPts val="600"/>
              </a:spcAft>
              <a:buClr>
                <a:schemeClr val="accent1"/>
              </a:buClr>
              <a:buFont typeface="Arial" panose="020B0604020202020204" pitchFamily="34" charset="0"/>
              <a:buChar char="•"/>
            </a:pPr>
            <a:r>
              <a:rPr lang="en-US" dirty="0"/>
              <a:t>Feedback.</a:t>
            </a:r>
          </a:p>
          <a:p>
            <a:pPr marL="285750" indent="-285750">
              <a:spcAft>
                <a:spcPts val="600"/>
              </a:spcAft>
              <a:buClr>
                <a:schemeClr val="accent1"/>
              </a:buClr>
              <a:buFont typeface="Arial" panose="020B0604020202020204" pitchFamily="34" charset="0"/>
              <a:buChar char="•"/>
            </a:pPr>
            <a:r>
              <a:rPr lang="en-US" dirty="0"/>
              <a:t>Quizzes.</a:t>
            </a:r>
          </a:p>
        </p:txBody>
      </p:sp>
      <p:pic>
        <p:nvPicPr>
          <p:cNvPr id="8" name="Picture 7">
            <a:extLst>
              <a:ext uri="{FF2B5EF4-FFF2-40B4-BE49-F238E27FC236}">
                <a16:creationId xmlns:a16="http://schemas.microsoft.com/office/drawing/2014/main" id="{D7558E8C-BFA6-D745-9F9C-7EF49DBD36E8}"/>
              </a:ext>
            </a:extLst>
          </p:cNvPr>
          <p:cNvPicPr>
            <a:picLocks noChangeAspect="1"/>
          </p:cNvPicPr>
          <p:nvPr/>
        </p:nvPicPr>
        <p:blipFill rotWithShape="1">
          <a:blip r:embed="rId3" cstate="screen">
            <a:alphaModFix/>
            <a:extLst>
              <a:ext uri="{28A0092B-C50C-407E-A947-70E740481C1C}">
                <a14:useLocalDpi xmlns:a14="http://schemas.microsoft.com/office/drawing/2010/main"/>
              </a:ext>
              <a:ext uri="{837473B0-CC2E-450A-ABE3-18F120FF3D39}">
                <a1611:picAttrSrcUrl xmlns:a1611="http://schemas.microsoft.com/office/drawing/2016/11/main" r:id="rId4"/>
              </a:ext>
            </a:extLst>
          </a:blip>
          <a:srcRect/>
          <a:stretch/>
        </p:blipFill>
        <p:spPr>
          <a:xfrm>
            <a:off x="5184906" y="3602514"/>
            <a:ext cx="3802744" cy="2139047"/>
          </a:xfrm>
          <a:prstGeom prst="rect">
            <a:avLst/>
          </a:prstGeom>
        </p:spPr>
      </p:pic>
      <p:sp>
        <p:nvSpPr>
          <p:cNvPr id="9" name="TextBox 8">
            <a:extLst>
              <a:ext uri="{FF2B5EF4-FFF2-40B4-BE49-F238E27FC236}">
                <a16:creationId xmlns:a16="http://schemas.microsoft.com/office/drawing/2014/main" id="{D658F493-3999-544B-8CF8-872216DDAC64}"/>
              </a:ext>
            </a:extLst>
          </p:cNvPr>
          <p:cNvSpPr txBox="1"/>
          <p:nvPr/>
        </p:nvSpPr>
        <p:spPr>
          <a:xfrm>
            <a:off x="6889254" y="5741561"/>
            <a:ext cx="1818811" cy="307777"/>
          </a:xfrm>
          <a:prstGeom prst="rect">
            <a:avLst/>
          </a:prstGeom>
          <a:noFill/>
        </p:spPr>
        <p:txBody>
          <a:bodyPr wrap="square" rtlCol="0">
            <a:spAutoFit/>
          </a:bodyPr>
          <a:lstStyle/>
          <a:p>
            <a:pPr algn="r">
              <a:spcAft>
                <a:spcPts val="600"/>
              </a:spcAft>
            </a:pPr>
            <a:r>
              <a:rPr lang="en-US" sz="700" dirty="0">
                <a:hlinkClick r:id="rId4" tooltip="https://www.flickr.com/photos/wwworks/4121373286">
                  <a:extLst>
                    <a:ext uri="{A12FA001-AC4F-418D-AE19-62706E023703}">
                      <ahyp:hlinkClr xmlns:ahyp="http://schemas.microsoft.com/office/drawing/2018/hyperlinkcolor" val="tx"/>
                    </a:ext>
                  </a:extLst>
                </a:hlinkClick>
              </a:rPr>
              <a:t>This Photo</a:t>
            </a:r>
            <a:r>
              <a:rPr lang="en-US" sz="700" dirty="0"/>
              <a:t> by Unknown Author is licensed under </a:t>
            </a:r>
            <a:r>
              <a:rPr lang="en-US" sz="700" dirty="0">
                <a:hlinkClick r:id="rId5" tooltip="https://creativecommons.org/licenses/by/3.0/">
                  <a:extLst>
                    <a:ext uri="{A12FA001-AC4F-418D-AE19-62706E023703}">
                      <ahyp:hlinkClr xmlns:ahyp="http://schemas.microsoft.com/office/drawing/2018/hyperlinkcolor" val="tx"/>
                    </a:ext>
                  </a:extLst>
                </a:hlinkClick>
              </a:rPr>
              <a:t>CC BY</a:t>
            </a:r>
            <a:endParaRPr lang="en-US" sz="700" dirty="0"/>
          </a:p>
        </p:txBody>
      </p:sp>
    </p:spTree>
    <p:extLst>
      <p:ext uri="{BB962C8B-B14F-4D97-AF65-F5344CB8AC3E}">
        <p14:creationId xmlns:p14="http://schemas.microsoft.com/office/powerpoint/2010/main" val="40131187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1A2A0C-2625-6141-A36A-974D2CBD3EDC}"/>
              </a:ext>
            </a:extLst>
          </p:cNvPr>
          <p:cNvSpPr>
            <a:spLocks noGrp="1"/>
          </p:cNvSpPr>
          <p:nvPr>
            <p:ph idx="1"/>
          </p:nvPr>
        </p:nvSpPr>
        <p:spPr>
          <a:xfrm>
            <a:off x="5260601" y="2011010"/>
            <a:ext cx="4409016" cy="3880773"/>
          </a:xfrm>
        </p:spPr>
        <p:txBody>
          <a:bodyPr>
            <a:normAutofit fontScale="85000" lnSpcReduction="10000"/>
          </a:bodyPr>
          <a:lstStyle/>
          <a:p>
            <a:pPr>
              <a:buFont typeface="Arial" panose="020B0604020202020204" pitchFamily="34" charset="0"/>
              <a:buChar char="•"/>
            </a:pPr>
            <a:r>
              <a:rPr lang="en-US" dirty="0">
                <a:solidFill>
                  <a:schemeClr val="tx1"/>
                </a:solidFill>
              </a:rPr>
              <a:t>As St </a:t>
            </a:r>
            <a:r>
              <a:rPr lang="en-US" dirty="0" err="1">
                <a:solidFill>
                  <a:schemeClr val="tx1"/>
                </a:solidFill>
              </a:rPr>
              <a:t>Fagans</a:t>
            </a:r>
            <a:r>
              <a:rPr lang="en-US" dirty="0">
                <a:solidFill>
                  <a:schemeClr val="tx1"/>
                </a:solidFill>
              </a:rPr>
              <a:t> is a very visual and inclusive setting, this keeps children involved and interested.</a:t>
            </a:r>
          </a:p>
          <a:p>
            <a:pPr>
              <a:buFont typeface="Arial" panose="020B0604020202020204" pitchFamily="34" charset="0"/>
              <a:buChar char="•"/>
            </a:pPr>
            <a:r>
              <a:rPr lang="en-US" dirty="0">
                <a:solidFill>
                  <a:schemeClr val="tx1"/>
                </a:solidFill>
              </a:rPr>
              <a:t>Allows children to have an insight on the life we used to abide to help them get a better understanding.</a:t>
            </a:r>
          </a:p>
          <a:p>
            <a:pPr>
              <a:buFont typeface="Arial" panose="020B0604020202020204" pitchFamily="34" charset="0"/>
              <a:buChar char="•"/>
            </a:pPr>
            <a:r>
              <a:rPr lang="en-US" dirty="0">
                <a:solidFill>
                  <a:schemeClr val="tx1"/>
                </a:solidFill>
              </a:rPr>
              <a:t>Allows learn through play, a key learning technique supported by Vygotsky.</a:t>
            </a:r>
          </a:p>
          <a:p>
            <a:pPr>
              <a:buFont typeface="Arial" panose="020B0604020202020204" pitchFamily="34" charset="0"/>
              <a:buChar char="•"/>
            </a:pPr>
            <a:r>
              <a:rPr lang="en-US" dirty="0">
                <a:solidFill>
                  <a:schemeClr val="tx1"/>
                </a:solidFill>
              </a:rPr>
              <a:t>Although St </a:t>
            </a:r>
            <a:r>
              <a:rPr lang="en-US" dirty="0" err="1">
                <a:solidFill>
                  <a:schemeClr val="tx1"/>
                </a:solidFill>
              </a:rPr>
              <a:t>Fagans</a:t>
            </a:r>
            <a:r>
              <a:rPr lang="en-US" dirty="0">
                <a:solidFill>
                  <a:schemeClr val="tx1"/>
                </a:solidFill>
              </a:rPr>
              <a:t> is generally there for educational purposes, we tend to not </a:t>
            </a:r>
            <a:r>
              <a:rPr lang="en-US" dirty="0" err="1">
                <a:solidFill>
                  <a:schemeClr val="tx1"/>
                </a:solidFill>
              </a:rPr>
              <a:t>realise</a:t>
            </a:r>
            <a:r>
              <a:rPr lang="en-US" dirty="0">
                <a:solidFill>
                  <a:schemeClr val="tx1"/>
                </a:solidFill>
              </a:rPr>
              <a:t> we are learning as it is very different from pencil and paper learning, we can not get bored or tired when exploring a constantly changing environment which also includes animal interaction.</a:t>
            </a:r>
          </a:p>
          <a:p>
            <a:endParaRPr lang="en-US" dirty="0"/>
          </a:p>
        </p:txBody>
      </p:sp>
      <p:sp>
        <p:nvSpPr>
          <p:cNvPr id="4" name="TextBox 3">
            <a:extLst>
              <a:ext uri="{FF2B5EF4-FFF2-40B4-BE49-F238E27FC236}">
                <a16:creationId xmlns:a16="http://schemas.microsoft.com/office/drawing/2014/main" id="{2B11E56E-FED8-6040-B789-D5FEFAE39C9C}"/>
              </a:ext>
            </a:extLst>
          </p:cNvPr>
          <p:cNvSpPr txBox="1"/>
          <p:nvPr/>
        </p:nvSpPr>
        <p:spPr>
          <a:xfrm>
            <a:off x="7465109" y="73631"/>
            <a:ext cx="2052165" cy="369332"/>
          </a:xfrm>
          <a:prstGeom prst="rect">
            <a:avLst/>
          </a:prstGeom>
          <a:noFill/>
        </p:spPr>
        <p:txBody>
          <a:bodyPr wrap="none" rtlCol="0">
            <a:spAutoFit/>
          </a:bodyPr>
          <a:lstStyle/>
          <a:p>
            <a:r>
              <a:rPr lang="en-US" dirty="0"/>
              <a:t>By Hannah Lewis  </a:t>
            </a:r>
          </a:p>
        </p:txBody>
      </p:sp>
      <p:sp>
        <p:nvSpPr>
          <p:cNvPr id="5" name="Title 1">
            <a:extLst>
              <a:ext uri="{FF2B5EF4-FFF2-40B4-BE49-F238E27FC236}">
                <a16:creationId xmlns:a16="http://schemas.microsoft.com/office/drawing/2014/main" id="{ABA4CB82-BE81-7849-9B46-31D45F487679}"/>
              </a:ext>
            </a:extLst>
          </p:cNvPr>
          <p:cNvSpPr>
            <a:spLocks noGrp="1"/>
          </p:cNvSpPr>
          <p:nvPr>
            <p:ph type="title"/>
          </p:nvPr>
        </p:nvSpPr>
        <p:spPr/>
        <p:txBody>
          <a:bodyPr anchor="b">
            <a:normAutofit/>
          </a:bodyPr>
          <a:lstStyle/>
          <a:p>
            <a:r>
              <a:rPr lang="en-US" sz="2800" dirty="0">
                <a:solidFill>
                  <a:schemeClr val="tx1"/>
                </a:solidFill>
              </a:rPr>
              <a:t>Why St </a:t>
            </a:r>
            <a:r>
              <a:rPr lang="en-US" sz="2800" dirty="0" err="1">
                <a:solidFill>
                  <a:schemeClr val="tx1"/>
                </a:solidFill>
              </a:rPr>
              <a:t>Fagans</a:t>
            </a:r>
            <a:r>
              <a:rPr lang="en-US" sz="2800" dirty="0">
                <a:solidFill>
                  <a:schemeClr val="tx1"/>
                </a:solidFill>
              </a:rPr>
              <a:t> ?</a:t>
            </a:r>
          </a:p>
        </p:txBody>
      </p:sp>
      <p:pic>
        <p:nvPicPr>
          <p:cNvPr id="6" name="Picture 5" descr="A picture containing tree, outdoor, ground, grass&#10;&#10;Description automatically generated">
            <a:extLst>
              <a:ext uri="{FF2B5EF4-FFF2-40B4-BE49-F238E27FC236}">
                <a16:creationId xmlns:a16="http://schemas.microsoft.com/office/drawing/2014/main" id="{7948C84F-9E7F-B046-9495-5DB0CA7F5210}"/>
              </a:ext>
            </a:extLst>
          </p:cNvPr>
          <p:cNvPicPr>
            <a:picLocks noChangeAspect="1"/>
          </p:cNvPicPr>
          <p:nvPr/>
        </p:nvPicPr>
        <p:blipFill>
          <a:blip r:embed="rId3" cstate="screen">
            <a:extLst>
              <a:ext uri="{28A0092B-C50C-407E-A947-70E740481C1C}">
                <a14:useLocalDpi xmlns:a14="http://schemas.microsoft.com/office/drawing/2010/main"/>
              </a:ext>
              <a:ext uri="{837473B0-CC2E-450A-ABE3-18F120FF3D39}">
                <a1611:picAttrSrcUrl xmlns:a1611="http://schemas.microsoft.com/office/drawing/2016/11/main" r:id="rId4"/>
              </a:ext>
            </a:extLst>
          </a:blip>
          <a:stretch>
            <a:fillRect/>
          </a:stretch>
        </p:blipFill>
        <p:spPr>
          <a:xfrm>
            <a:off x="368007" y="2097037"/>
            <a:ext cx="4607661" cy="3064094"/>
          </a:xfrm>
          <a:prstGeom prst="rect">
            <a:avLst/>
          </a:prstGeom>
        </p:spPr>
      </p:pic>
      <p:sp>
        <p:nvSpPr>
          <p:cNvPr id="7" name="TextBox 6">
            <a:extLst>
              <a:ext uri="{FF2B5EF4-FFF2-40B4-BE49-F238E27FC236}">
                <a16:creationId xmlns:a16="http://schemas.microsoft.com/office/drawing/2014/main" id="{523DDDC8-591A-3945-BE30-8A7F20FC0442}"/>
              </a:ext>
            </a:extLst>
          </p:cNvPr>
          <p:cNvSpPr txBox="1"/>
          <p:nvPr/>
        </p:nvSpPr>
        <p:spPr>
          <a:xfrm>
            <a:off x="368007" y="5161131"/>
            <a:ext cx="1237362" cy="415498"/>
          </a:xfrm>
          <a:prstGeom prst="rect">
            <a:avLst/>
          </a:prstGeom>
          <a:noFill/>
        </p:spPr>
        <p:txBody>
          <a:bodyPr wrap="square" rtlCol="0">
            <a:spAutoFit/>
          </a:bodyPr>
          <a:lstStyle/>
          <a:p>
            <a:pPr algn="r">
              <a:spcAft>
                <a:spcPts val="600"/>
              </a:spcAft>
            </a:pPr>
            <a:r>
              <a:rPr lang="en-US" sz="700" dirty="0">
                <a:hlinkClick r:id="rId4" tooltip="https://en.wikipedia.org/wiki/File:Celtic_Village_St_Fagans_01.JPG">
                  <a:extLst>
                    <a:ext uri="{A12FA001-AC4F-418D-AE19-62706E023703}">
                      <ahyp:hlinkClr xmlns:ahyp="http://schemas.microsoft.com/office/drawing/2018/hyperlinkcolor" val="tx"/>
                    </a:ext>
                  </a:extLst>
                </a:hlinkClick>
              </a:rPr>
              <a:t>This Photo</a:t>
            </a:r>
            <a:r>
              <a:rPr lang="en-US" sz="700" dirty="0"/>
              <a:t> by Unknown Author is licensed under </a:t>
            </a:r>
            <a:r>
              <a:rPr lang="en-US" sz="700" dirty="0">
                <a:hlinkClick r:id="rId5" tooltip="https://creativecommons.org/licenses/by-sa/3.0/">
                  <a:extLst>
                    <a:ext uri="{A12FA001-AC4F-418D-AE19-62706E023703}">
                      <ahyp:hlinkClr xmlns:ahyp="http://schemas.microsoft.com/office/drawing/2018/hyperlinkcolor" val="tx"/>
                    </a:ext>
                  </a:extLst>
                </a:hlinkClick>
              </a:rPr>
              <a:t>CC BY-SA</a:t>
            </a:r>
            <a:endParaRPr lang="en-US" sz="700" dirty="0"/>
          </a:p>
        </p:txBody>
      </p:sp>
    </p:spTree>
    <p:extLst>
      <p:ext uri="{BB962C8B-B14F-4D97-AF65-F5344CB8AC3E}">
        <p14:creationId xmlns:p14="http://schemas.microsoft.com/office/powerpoint/2010/main" val="13761499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FE8EC-F95A-2B48-8BFC-1DD34E0687B2}"/>
              </a:ext>
            </a:extLst>
          </p:cNvPr>
          <p:cNvSpPr>
            <a:spLocks noGrp="1"/>
          </p:cNvSpPr>
          <p:nvPr>
            <p:ph type="title"/>
          </p:nvPr>
        </p:nvSpPr>
        <p:spPr/>
        <p:txBody>
          <a:bodyPr/>
          <a:lstStyle/>
          <a:p>
            <a:r>
              <a:rPr lang="en-US" dirty="0">
                <a:solidFill>
                  <a:schemeClr val="tx1"/>
                </a:solidFill>
              </a:rPr>
              <a:t>Resources </a:t>
            </a:r>
          </a:p>
        </p:txBody>
      </p:sp>
      <p:sp>
        <p:nvSpPr>
          <p:cNvPr id="3" name="Content Placeholder 2">
            <a:extLst>
              <a:ext uri="{FF2B5EF4-FFF2-40B4-BE49-F238E27FC236}">
                <a16:creationId xmlns:a16="http://schemas.microsoft.com/office/drawing/2014/main" id="{795ED1D0-A64C-5C45-93A1-27B51AFDEBF8}"/>
              </a:ext>
            </a:extLst>
          </p:cNvPr>
          <p:cNvSpPr>
            <a:spLocks noGrp="1"/>
          </p:cNvSpPr>
          <p:nvPr>
            <p:ph idx="1"/>
          </p:nvPr>
        </p:nvSpPr>
        <p:spPr/>
        <p:txBody>
          <a:bodyPr/>
          <a:lstStyle/>
          <a:p>
            <a:pPr>
              <a:buFont typeface="Arial" panose="020B0604020202020204" pitchFamily="34" charset="0"/>
              <a:buChar char="•"/>
            </a:pPr>
            <a:r>
              <a:rPr lang="en-US" dirty="0">
                <a:solidFill>
                  <a:schemeClr val="tx1"/>
                </a:solidFill>
              </a:rPr>
              <a:t>Making sure we have the right resources can have a bigger impact on the learning day than you think. </a:t>
            </a:r>
          </a:p>
          <a:p>
            <a:pPr>
              <a:buFont typeface="Arial" panose="020B0604020202020204" pitchFamily="34" charset="0"/>
              <a:buChar char="•"/>
            </a:pPr>
            <a:r>
              <a:rPr lang="en-US" dirty="0">
                <a:solidFill>
                  <a:schemeClr val="tx1"/>
                </a:solidFill>
              </a:rPr>
              <a:t>Whiteboards and pens rather than pencil and paper</a:t>
            </a:r>
          </a:p>
          <a:p>
            <a:pPr>
              <a:buFont typeface="Arial" panose="020B0604020202020204" pitchFamily="34" charset="0"/>
              <a:buChar char="•"/>
            </a:pPr>
            <a:r>
              <a:rPr lang="en-US" dirty="0">
                <a:solidFill>
                  <a:schemeClr val="tx1"/>
                </a:solidFill>
              </a:rPr>
              <a:t>Arranged groups with the correct amount of teachers/ LSA’s needed</a:t>
            </a:r>
          </a:p>
          <a:p>
            <a:pPr>
              <a:buFont typeface="Arial" panose="020B0604020202020204" pitchFamily="34" charset="0"/>
              <a:buChar char="•"/>
            </a:pPr>
            <a:r>
              <a:rPr lang="en-US" dirty="0">
                <a:solidFill>
                  <a:schemeClr val="tx1"/>
                </a:solidFill>
              </a:rPr>
              <a:t>Well prepared lunch, snacks and water.</a:t>
            </a:r>
          </a:p>
          <a:p>
            <a:pPr>
              <a:buFont typeface="Arial" panose="020B0604020202020204" pitchFamily="34" charset="0"/>
              <a:buChar char="•"/>
            </a:pPr>
            <a:r>
              <a:rPr lang="en-US" dirty="0">
                <a:solidFill>
                  <a:schemeClr val="tx1"/>
                </a:solidFill>
              </a:rPr>
              <a:t>And extras!!</a:t>
            </a:r>
          </a:p>
          <a:p>
            <a:pPr marL="0" indent="0">
              <a:buNone/>
            </a:pPr>
            <a:endParaRPr lang="en-US" dirty="0"/>
          </a:p>
        </p:txBody>
      </p:sp>
      <p:sp>
        <p:nvSpPr>
          <p:cNvPr id="4" name="TextBox 3">
            <a:extLst>
              <a:ext uri="{FF2B5EF4-FFF2-40B4-BE49-F238E27FC236}">
                <a16:creationId xmlns:a16="http://schemas.microsoft.com/office/drawing/2014/main" id="{81DD9EBD-35AD-CA47-876F-A238D5A334E9}"/>
              </a:ext>
            </a:extLst>
          </p:cNvPr>
          <p:cNvSpPr txBox="1"/>
          <p:nvPr/>
        </p:nvSpPr>
        <p:spPr>
          <a:xfrm>
            <a:off x="7465109" y="73631"/>
            <a:ext cx="2052165" cy="369332"/>
          </a:xfrm>
          <a:prstGeom prst="rect">
            <a:avLst/>
          </a:prstGeom>
          <a:noFill/>
        </p:spPr>
        <p:txBody>
          <a:bodyPr wrap="none" rtlCol="0">
            <a:spAutoFit/>
          </a:bodyPr>
          <a:lstStyle/>
          <a:p>
            <a:r>
              <a:rPr lang="en-US" dirty="0"/>
              <a:t>By Hannah Lewis  </a:t>
            </a:r>
          </a:p>
        </p:txBody>
      </p:sp>
    </p:spTree>
    <p:extLst>
      <p:ext uri="{BB962C8B-B14F-4D97-AF65-F5344CB8AC3E}">
        <p14:creationId xmlns:p14="http://schemas.microsoft.com/office/powerpoint/2010/main" val="3725734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0B919-DC22-2244-89F5-98EDAC38F2CE}"/>
              </a:ext>
            </a:extLst>
          </p:cNvPr>
          <p:cNvSpPr>
            <a:spLocks noGrp="1"/>
          </p:cNvSpPr>
          <p:nvPr>
            <p:ph type="title"/>
          </p:nvPr>
        </p:nvSpPr>
        <p:spPr/>
        <p:txBody>
          <a:bodyPr/>
          <a:lstStyle/>
          <a:p>
            <a:r>
              <a:rPr lang="en-US" dirty="0">
                <a:solidFill>
                  <a:schemeClr val="tx1"/>
                </a:solidFill>
              </a:rPr>
              <a:t>Piaget’s Beliefs </a:t>
            </a:r>
          </a:p>
        </p:txBody>
      </p:sp>
      <p:sp>
        <p:nvSpPr>
          <p:cNvPr id="4" name="TextBox 3">
            <a:extLst>
              <a:ext uri="{FF2B5EF4-FFF2-40B4-BE49-F238E27FC236}">
                <a16:creationId xmlns:a16="http://schemas.microsoft.com/office/drawing/2014/main" id="{9C9DF28C-B2DE-B04D-9C78-65D6BF6C970E}"/>
              </a:ext>
            </a:extLst>
          </p:cNvPr>
          <p:cNvSpPr txBox="1"/>
          <p:nvPr/>
        </p:nvSpPr>
        <p:spPr>
          <a:xfrm>
            <a:off x="7465109" y="73631"/>
            <a:ext cx="2052165" cy="369332"/>
          </a:xfrm>
          <a:prstGeom prst="rect">
            <a:avLst/>
          </a:prstGeom>
          <a:noFill/>
        </p:spPr>
        <p:txBody>
          <a:bodyPr wrap="none" rtlCol="0">
            <a:spAutoFit/>
          </a:bodyPr>
          <a:lstStyle/>
          <a:p>
            <a:r>
              <a:rPr lang="en-US" dirty="0"/>
              <a:t>By Hannah Lewis  </a:t>
            </a:r>
          </a:p>
        </p:txBody>
      </p:sp>
      <p:sp>
        <p:nvSpPr>
          <p:cNvPr id="7" name="Rectangle 6" descr="Classroom">
            <a:extLst>
              <a:ext uri="{FF2B5EF4-FFF2-40B4-BE49-F238E27FC236}">
                <a16:creationId xmlns:a16="http://schemas.microsoft.com/office/drawing/2014/main" id="{C85F5927-FACE-8F4C-999C-C1D0E8B979BB}"/>
              </a:ext>
            </a:extLst>
          </p:cNvPr>
          <p:cNvSpPr/>
          <p:nvPr/>
        </p:nvSpPr>
        <p:spPr>
          <a:xfrm>
            <a:off x="1080724" y="2106181"/>
            <a:ext cx="1496150" cy="1496150"/>
          </a:xfrm>
          <a:prstGeom prst="rect">
            <a:avLst/>
          </a:prstGeom>
          <a:blipFill>
            <a:blip r:embed="rId3">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sp>
      <p:sp>
        <p:nvSpPr>
          <p:cNvPr id="8" name="Rectangle 7" descr="Confused Person">
            <a:extLst>
              <a:ext uri="{FF2B5EF4-FFF2-40B4-BE49-F238E27FC236}">
                <a16:creationId xmlns:a16="http://schemas.microsoft.com/office/drawing/2014/main" id="{C9F09F73-8F6A-5949-B009-37CF426365BD}"/>
              </a:ext>
            </a:extLst>
          </p:cNvPr>
          <p:cNvSpPr/>
          <p:nvPr/>
        </p:nvSpPr>
        <p:spPr>
          <a:xfrm>
            <a:off x="4197627" y="2106181"/>
            <a:ext cx="1496150" cy="1496150"/>
          </a:xfrm>
          <a:prstGeom prst="rect">
            <a:avLst/>
          </a:prstGeom>
          <a:blipFill>
            <a:blip r:embed="rId5">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sp>
      <p:sp>
        <p:nvSpPr>
          <p:cNvPr id="9" name="Rectangle 8" descr="Light Bulb and Gear">
            <a:extLst>
              <a:ext uri="{FF2B5EF4-FFF2-40B4-BE49-F238E27FC236}">
                <a16:creationId xmlns:a16="http://schemas.microsoft.com/office/drawing/2014/main" id="{D4422883-771E-5745-925A-005068CEDBF1}"/>
              </a:ext>
            </a:extLst>
          </p:cNvPr>
          <p:cNvSpPr/>
          <p:nvPr/>
        </p:nvSpPr>
        <p:spPr>
          <a:xfrm>
            <a:off x="7465109" y="2097037"/>
            <a:ext cx="1496150" cy="1496150"/>
          </a:xfrm>
          <a:prstGeom prst="rect">
            <a:avLst/>
          </a:prstGeom>
          <a:blipFill>
            <a:blip r:embed="rId7">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a:blipFill>
          <a:ln>
            <a:noFill/>
          </a:ln>
        </p:spPr>
        <p:style>
          <a:lnRef idx="2">
            <a:scrgbClr r="0" g="0" b="0"/>
          </a:lnRef>
          <a:fillRef idx="1">
            <a:scrgbClr r="0" g="0" b="0"/>
          </a:fillRef>
          <a:effectRef idx="0">
            <a:schemeClr val="accent4">
              <a:hueOff val="0"/>
              <a:satOff val="0"/>
              <a:lumOff val="0"/>
              <a:alphaOff val="0"/>
            </a:schemeClr>
          </a:effectRef>
          <a:fontRef idx="minor">
            <a:schemeClr val="lt1"/>
          </a:fontRef>
        </p:style>
      </p:sp>
      <p:grpSp>
        <p:nvGrpSpPr>
          <p:cNvPr id="10" name="Group 9">
            <a:extLst>
              <a:ext uri="{FF2B5EF4-FFF2-40B4-BE49-F238E27FC236}">
                <a16:creationId xmlns:a16="http://schemas.microsoft.com/office/drawing/2014/main" id="{5A45D820-5823-C94C-91D2-237E5548FDFD}"/>
              </a:ext>
            </a:extLst>
          </p:cNvPr>
          <p:cNvGrpSpPr/>
          <p:nvPr/>
        </p:nvGrpSpPr>
        <p:grpSpPr>
          <a:xfrm>
            <a:off x="457199" y="3965112"/>
            <a:ext cx="2743201" cy="720000"/>
            <a:chOff x="210288" y="3276946"/>
            <a:chExt cx="3324779" cy="720000"/>
          </a:xfrm>
        </p:grpSpPr>
        <p:sp>
          <p:nvSpPr>
            <p:cNvPr id="11" name="Rectangle 10">
              <a:extLst>
                <a:ext uri="{FF2B5EF4-FFF2-40B4-BE49-F238E27FC236}">
                  <a16:creationId xmlns:a16="http://schemas.microsoft.com/office/drawing/2014/main" id="{7B94F383-AC1E-5C42-A223-1A4E75C98988}"/>
                </a:ext>
              </a:extLst>
            </p:cNvPr>
            <p:cNvSpPr/>
            <p:nvPr/>
          </p:nvSpPr>
          <p:spPr>
            <a:xfrm>
              <a:off x="210288" y="3276946"/>
              <a:ext cx="3324779" cy="72000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2" name="TextBox 11">
              <a:extLst>
                <a:ext uri="{FF2B5EF4-FFF2-40B4-BE49-F238E27FC236}">
                  <a16:creationId xmlns:a16="http://schemas.microsoft.com/office/drawing/2014/main" id="{0D85D7D2-1E8C-EE4A-8013-8F6FE4467B7A}"/>
                </a:ext>
              </a:extLst>
            </p:cNvPr>
            <p:cNvSpPr txBox="1"/>
            <p:nvPr/>
          </p:nvSpPr>
          <p:spPr>
            <a:xfrm>
              <a:off x="210288" y="3276946"/>
              <a:ext cx="3324779" cy="720000"/>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baseline="0" dirty="0">
                  <a:solidFill>
                    <a:schemeClr val="tx1"/>
                  </a:solidFill>
                </a:rPr>
                <a:t>We researched Piaget and we felt as though he was perfect in supporting the idea of outdoor learning was beneficial and felt he linked in perfectly with the learning provided at St </a:t>
              </a:r>
              <a:r>
                <a:rPr lang="en-US" sz="1100" kern="1200" baseline="0" dirty="0" err="1">
                  <a:solidFill>
                    <a:schemeClr val="tx1"/>
                  </a:solidFill>
                </a:rPr>
                <a:t>Fagans</a:t>
              </a:r>
              <a:r>
                <a:rPr lang="en-US" sz="1100" kern="1200" baseline="0" dirty="0">
                  <a:solidFill>
                    <a:schemeClr val="tx1"/>
                  </a:solidFill>
                </a:rPr>
                <a:t>.</a:t>
              </a:r>
              <a:endParaRPr lang="en-US" sz="1100" kern="1200" dirty="0">
                <a:solidFill>
                  <a:schemeClr val="tx1"/>
                </a:solidFill>
              </a:endParaRPr>
            </a:p>
          </p:txBody>
        </p:sp>
      </p:grpSp>
      <p:grpSp>
        <p:nvGrpSpPr>
          <p:cNvPr id="13" name="Group 12">
            <a:extLst>
              <a:ext uri="{FF2B5EF4-FFF2-40B4-BE49-F238E27FC236}">
                <a16:creationId xmlns:a16="http://schemas.microsoft.com/office/drawing/2014/main" id="{15C30B84-71A5-AB42-A08F-B05E7CBCE7EC}"/>
              </a:ext>
            </a:extLst>
          </p:cNvPr>
          <p:cNvGrpSpPr/>
          <p:nvPr/>
        </p:nvGrpSpPr>
        <p:grpSpPr>
          <a:xfrm>
            <a:off x="3446059" y="3965112"/>
            <a:ext cx="2881590" cy="720000"/>
            <a:chOff x="4116904" y="3276946"/>
            <a:chExt cx="3324779" cy="720000"/>
          </a:xfrm>
        </p:grpSpPr>
        <p:sp>
          <p:nvSpPr>
            <p:cNvPr id="14" name="Rectangle 13">
              <a:extLst>
                <a:ext uri="{FF2B5EF4-FFF2-40B4-BE49-F238E27FC236}">
                  <a16:creationId xmlns:a16="http://schemas.microsoft.com/office/drawing/2014/main" id="{B8C3299E-C48F-C940-A34E-B31F481AA120}"/>
                </a:ext>
              </a:extLst>
            </p:cNvPr>
            <p:cNvSpPr/>
            <p:nvPr/>
          </p:nvSpPr>
          <p:spPr>
            <a:xfrm>
              <a:off x="4116904" y="3276946"/>
              <a:ext cx="3324779" cy="72000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5" name="TextBox 14">
              <a:extLst>
                <a:ext uri="{FF2B5EF4-FFF2-40B4-BE49-F238E27FC236}">
                  <a16:creationId xmlns:a16="http://schemas.microsoft.com/office/drawing/2014/main" id="{0696EF34-74F1-A04A-8EBD-244ADFDBCEFE}"/>
                </a:ext>
              </a:extLst>
            </p:cNvPr>
            <p:cNvSpPr txBox="1"/>
            <p:nvPr/>
          </p:nvSpPr>
          <p:spPr>
            <a:xfrm>
              <a:off x="4116904" y="3276946"/>
              <a:ext cx="3324779" cy="720000"/>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baseline="0" dirty="0"/>
                <a:t>As Sophie has stated, ‘Piaget believed children learn from doing and from observing the things around them’. There is no question that St </a:t>
              </a:r>
              <a:r>
                <a:rPr lang="en-US" sz="1100" kern="1200" baseline="0" dirty="0" err="1"/>
                <a:t>Fagans</a:t>
              </a:r>
              <a:r>
                <a:rPr lang="en-US" sz="1100" kern="1200" baseline="0" dirty="0"/>
                <a:t> had this in mind when preparing the grounds for educational purposes.</a:t>
              </a:r>
              <a:endParaRPr lang="en-US" sz="1100" kern="1200" dirty="0"/>
            </a:p>
          </p:txBody>
        </p:sp>
      </p:grpSp>
      <p:grpSp>
        <p:nvGrpSpPr>
          <p:cNvPr id="17" name="Group 16">
            <a:extLst>
              <a:ext uri="{FF2B5EF4-FFF2-40B4-BE49-F238E27FC236}">
                <a16:creationId xmlns:a16="http://schemas.microsoft.com/office/drawing/2014/main" id="{D4A0C258-B227-2E43-AD07-632F4DDB2063}"/>
              </a:ext>
            </a:extLst>
          </p:cNvPr>
          <p:cNvGrpSpPr/>
          <p:nvPr/>
        </p:nvGrpSpPr>
        <p:grpSpPr>
          <a:xfrm>
            <a:off x="6354962" y="3965112"/>
            <a:ext cx="3324779" cy="720000"/>
            <a:chOff x="8023520" y="3276946"/>
            <a:chExt cx="3324779" cy="720000"/>
          </a:xfrm>
        </p:grpSpPr>
        <p:sp>
          <p:nvSpPr>
            <p:cNvPr id="18" name="Rectangle 17">
              <a:extLst>
                <a:ext uri="{FF2B5EF4-FFF2-40B4-BE49-F238E27FC236}">
                  <a16:creationId xmlns:a16="http://schemas.microsoft.com/office/drawing/2014/main" id="{68B49F83-7358-CE46-B77C-ED1F9E0261C5}"/>
                </a:ext>
              </a:extLst>
            </p:cNvPr>
            <p:cNvSpPr/>
            <p:nvPr/>
          </p:nvSpPr>
          <p:spPr>
            <a:xfrm>
              <a:off x="8023520" y="3276946"/>
              <a:ext cx="3324779" cy="72000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9" name="TextBox 18">
              <a:extLst>
                <a:ext uri="{FF2B5EF4-FFF2-40B4-BE49-F238E27FC236}">
                  <a16:creationId xmlns:a16="http://schemas.microsoft.com/office/drawing/2014/main" id="{8A3B44AE-2139-0643-9CE3-8380F063BEAE}"/>
                </a:ext>
              </a:extLst>
            </p:cNvPr>
            <p:cNvSpPr txBox="1"/>
            <p:nvPr/>
          </p:nvSpPr>
          <p:spPr>
            <a:xfrm>
              <a:off x="8023520" y="3276946"/>
              <a:ext cx="3324779" cy="720000"/>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baseline="0" dirty="0"/>
                <a:t>Both Piaget and St </a:t>
              </a:r>
              <a:r>
                <a:rPr lang="en-US" sz="1100" kern="1200" baseline="0" dirty="0" err="1"/>
                <a:t>Fagans</a:t>
              </a:r>
              <a:r>
                <a:rPr lang="en-US" sz="1100" kern="1200" baseline="0" dirty="0"/>
                <a:t> strongly believe that learning should be practiced outdoors and with many visual and interactive points throughout. This allows the children to always feel engaged with what they are learning.</a:t>
              </a:r>
              <a:endParaRPr lang="en-US" sz="1100" kern="1200" dirty="0"/>
            </a:p>
          </p:txBody>
        </p:sp>
      </p:grpSp>
    </p:spTree>
    <p:extLst>
      <p:ext uri="{BB962C8B-B14F-4D97-AF65-F5344CB8AC3E}">
        <p14:creationId xmlns:p14="http://schemas.microsoft.com/office/powerpoint/2010/main" val="34050578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96182-EB65-B046-824C-6E5922CE6C9F}"/>
              </a:ext>
            </a:extLst>
          </p:cNvPr>
          <p:cNvSpPr>
            <a:spLocks noGrp="1"/>
          </p:cNvSpPr>
          <p:nvPr>
            <p:ph type="title"/>
          </p:nvPr>
        </p:nvSpPr>
        <p:spPr/>
        <p:txBody>
          <a:bodyPr/>
          <a:lstStyle/>
          <a:p>
            <a:r>
              <a:rPr lang="en-US" dirty="0">
                <a:solidFill>
                  <a:schemeClr val="tx1"/>
                </a:solidFill>
              </a:rPr>
              <a:t>Implications for the future</a:t>
            </a:r>
          </a:p>
        </p:txBody>
      </p:sp>
      <p:sp>
        <p:nvSpPr>
          <p:cNvPr id="3" name="Content Placeholder 2">
            <a:extLst>
              <a:ext uri="{FF2B5EF4-FFF2-40B4-BE49-F238E27FC236}">
                <a16:creationId xmlns:a16="http://schemas.microsoft.com/office/drawing/2014/main" id="{7DD6FA3A-C421-FF4C-8F0C-69AF7ED85B27}"/>
              </a:ext>
            </a:extLst>
          </p:cNvPr>
          <p:cNvSpPr>
            <a:spLocks noGrp="1"/>
          </p:cNvSpPr>
          <p:nvPr>
            <p:ph idx="1"/>
          </p:nvPr>
        </p:nvSpPr>
        <p:spPr/>
        <p:txBody>
          <a:bodyPr>
            <a:normAutofit fontScale="85000" lnSpcReduction="20000"/>
          </a:bodyPr>
          <a:lstStyle/>
          <a:p>
            <a:pPr marL="0" indent="0">
              <a:buNone/>
            </a:pPr>
            <a:r>
              <a:rPr lang="en-US" dirty="0">
                <a:solidFill>
                  <a:schemeClr val="tx1"/>
                </a:solidFill>
              </a:rPr>
              <a:t>Studies show that learning in the outdoor environment will have many beneficial effects on the child.</a:t>
            </a:r>
          </a:p>
          <a:p>
            <a:pPr marL="0" indent="0">
              <a:buNone/>
            </a:pPr>
            <a:r>
              <a:rPr lang="en-US" dirty="0">
                <a:solidFill>
                  <a:schemeClr val="tx1"/>
                </a:solidFill>
              </a:rPr>
              <a:t>Reducing stress, emotional improvement, a boost on their concentration and engagement. (Dewar, 2019.)</a:t>
            </a:r>
          </a:p>
          <a:p>
            <a:pPr marL="0" indent="0">
              <a:buNone/>
            </a:pPr>
            <a:r>
              <a:rPr lang="en-US" dirty="0">
                <a:solidFill>
                  <a:schemeClr val="tx1"/>
                </a:solidFill>
              </a:rPr>
              <a:t>Children are in their elements whilst in outdoor play – where you will witness their true self and personality.</a:t>
            </a:r>
          </a:p>
          <a:p>
            <a:pPr marL="0" indent="0">
              <a:buNone/>
            </a:pPr>
            <a:endParaRPr lang="en-US" dirty="0">
              <a:solidFill>
                <a:schemeClr val="tx1"/>
              </a:solidFill>
            </a:endParaRPr>
          </a:p>
          <a:p>
            <a:pPr>
              <a:spcAft>
                <a:spcPts val="600"/>
              </a:spcAft>
              <a:buFont typeface="Arial" panose="020B0604020202020204" pitchFamily="34" charset="0"/>
              <a:buChar char="•"/>
            </a:pPr>
            <a:r>
              <a:rPr lang="en-US" dirty="0">
                <a:solidFill>
                  <a:schemeClr val="tx1"/>
                </a:solidFill>
              </a:rPr>
              <a:t>It would be beneficial for the outdoor learning setting to stay in place within the curriculum. </a:t>
            </a:r>
          </a:p>
          <a:p>
            <a:pPr marL="0" indent="0">
              <a:spcAft>
                <a:spcPts val="600"/>
              </a:spcAft>
              <a:buNone/>
            </a:pPr>
            <a:r>
              <a:rPr lang="en-US" dirty="0">
                <a:solidFill>
                  <a:schemeClr val="tx1"/>
                </a:solidFill>
              </a:rPr>
              <a:t>Benefits :</a:t>
            </a:r>
          </a:p>
          <a:p>
            <a:pPr>
              <a:spcAft>
                <a:spcPts val="600"/>
              </a:spcAft>
              <a:buFont typeface="Arial" panose="020B0604020202020204" pitchFamily="34" charset="0"/>
              <a:buChar char="•"/>
            </a:pPr>
            <a:r>
              <a:rPr lang="en-US" dirty="0">
                <a:solidFill>
                  <a:schemeClr val="tx1"/>
                </a:solidFill>
              </a:rPr>
              <a:t>Improve attainment.</a:t>
            </a:r>
          </a:p>
          <a:p>
            <a:pPr>
              <a:spcAft>
                <a:spcPts val="600"/>
              </a:spcAft>
              <a:buFont typeface="Arial" panose="020B0604020202020204" pitchFamily="34" charset="0"/>
              <a:buChar char="•"/>
            </a:pPr>
            <a:r>
              <a:rPr lang="en-US" dirty="0">
                <a:solidFill>
                  <a:schemeClr val="tx1"/>
                </a:solidFill>
              </a:rPr>
              <a:t>Increase child’s engagement. </a:t>
            </a:r>
          </a:p>
          <a:p>
            <a:pPr>
              <a:spcAft>
                <a:spcPts val="600"/>
              </a:spcAft>
              <a:buFont typeface="Arial" panose="020B0604020202020204" pitchFamily="34" charset="0"/>
              <a:buChar char="•"/>
            </a:pPr>
            <a:r>
              <a:rPr lang="en-US" dirty="0">
                <a:solidFill>
                  <a:schemeClr val="tx1"/>
                </a:solidFill>
              </a:rPr>
              <a:t>Develop a wide range of skills.</a:t>
            </a:r>
          </a:p>
          <a:p>
            <a:endParaRPr lang="en-US" dirty="0"/>
          </a:p>
        </p:txBody>
      </p:sp>
      <p:sp>
        <p:nvSpPr>
          <p:cNvPr id="4" name="TextBox 3">
            <a:extLst>
              <a:ext uri="{FF2B5EF4-FFF2-40B4-BE49-F238E27FC236}">
                <a16:creationId xmlns:a16="http://schemas.microsoft.com/office/drawing/2014/main" id="{5D7B19FA-195B-4A43-B3D3-BA9F10B26152}"/>
              </a:ext>
            </a:extLst>
          </p:cNvPr>
          <p:cNvSpPr txBox="1"/>
          <p:nvPr/>
        </p:nvSpPr>
        <p:spPr>
          <a:xfrm>
            <a:off x="7465109" y="73631"/>
            <a:ext cx="2052165" cy="369332"/>
          </a:xfrm>
          <a:prstGeom prst="rect">
            <a:avLst/>
          </a:prstGeom>
          <a:noFill/>
        </p:spPr>
        <p:txBody>
          <a:bodyPr wrap="none" rtlCol="0">
            <a:spAutoFit/>
          </a:bodyPr>
          <a:lstStyle/>
          <a:p>
            <a:r>
              <a:rPr lang="en-US" dirty="0"/>
              <a:t>By Hannah Lewis  </a:t>
            </a:r>
          </a:p>
        </p:txBody>
      </p:sp>
      <p:pic>
        <p:nvPicPr>
          <p:cNvPr id="5" name="Picture 4" descr="A group of people around a table&#10;&#10;Description automatically generated with medium confidence">
            <a:extLst>
              <a:ext uri="{FF2B5EF4-FFF2-40B4-BE49-F238E27FC236}">
                <a16:creationId xmlns:a16="http://schemas.microsoft.com/office/drawing/2014/main" id="{8535327E-8656-AD47-A37D-14CF658F7DB2}"/>
              </a:ext>
            </a:extLst>
          </p:cNvPr>
          <p:cNvPicPr>
            <a:picLocks noChangeAspect="1"/>
          </p:cNvPicPr>
          <p:nvPr/>
        </p:nvPicPr>
        <p:blipFill rotWithShape="1">
          <a:blip r:embed="rId3" cstate="screen">
            <a:alphaModFix/>
            <a:extLst>
              <a:ext uri="{28A0092B-C50C-407E-A947-70E740481C1C}">
                <a14:useLocalDpi xmlns:a14="http://schemas.microsoft.com/office/drawing/2010/main"/>
              </a:ext>
              <a:ext uri="{837473B0-CC2E-450A-ABE3-18F120FF3D39}">
                <a1611:picAttrSrcUrl xmlns:a1611="http://schemas.microsoft.com/office/drawing/2016/11/main" r:id="rId4"/>
              </a:ext>
            </a:extLst>
          </a:blip>
          <a:srcRect/>
          <a:stretch/>
        </p:blipFill>
        <p:spPr>
          <a:xfrm>
            <a:off x="5584453" y="4531539"/>
            <a:ext cx="2684133" cy="1509823"/>
          </a:xfrm>
          <a:prstGeom prst="rect">
            <a:avLst/>
          </a:prstGeom>
        </p:spPr>
      </p:pic>
      <p:sp>
        <p:nvSpPr>
          <p:cNvPr id="6" name="TextBox 5">
            <a:extLst>
              <a:ext uri="{FF2B5EF4-FFF2-40B4-BE49-F238E27FC236}">
                <a16:creationId xmlns:a16="http://schemas.microsoft.com/office/drawing/2014/main" id="{555C57D5-63ED-B248-9097-B27CFD88C180}"/>
              </a:ext>
            </a:extLst>
          </p:cNvPr>
          <p:cNvSpPr txBox="1"/>
          <p:nvPr/>
        </p:nvSpPr>
        <p:spPr>
          <a:xfrm>
            <a:off x="5840226" y="6080348"/>
            <a:ext cx="2172585" cy="307777"/>
          </a:xfrm>
          <a:prstGeom prst="rect">
            <a:avLst/>
          </a:prstGeom>
          <a:noFill/>
        </p:spPr>
        <p:txBody>
          <a:bodyPr wrap="square" rtlCol="0">
            <a:spAutoFit/>
          </a:bodyPr>
          <a:lstStyle/>
          <a:p>
            <a:pPr algn="r">
              <a:spcAft>
                <a:spcPts val="600"/>
              </a:spcAft>
            </a:pPr>
            <a:r>
              <a:rPr lang="en-US" sz="700" dirty="0">
                <a:hlinkClick r:id="rId4" tooltip="https://commons.wikimedia.org/wiki/File:Outdoor_education_STEMs_into_great_learning_opportunity_130502-A-EO110-012.jpg">
                  <a:extLst>
                    <a:ext uri="{A12FA001-AC4F-418D-AE19-62706E023703}">
                      <ahyp:hlinkClr xmlns:ahyp="http://schemas.microsoft.com/office/drawing/2018/hyperlinkcolor" val="tx"/>
                    </a:ext>
                  </a:extLst>
                </a:hlinkClick>
              </a:rPr>
              <a:t>This Photo</a:t>
            </a:r>
            <a:r>
              <a:rPr lang="en-US" sz="700" dirty="0"/>
              <a:t> by Unknown Author is licensed under </a:t>
            </a:r>
            <a:r>
              <a:rPr lang="en-US" sz="700" dirty="0">
                <a:hlinkClick r:id="rId5" tooltip="https://creativecommons.org/licenses/by-sa/3.0/">
                  <a:extLst>
                    <a:ext uri="{A12FA001-AC4F-418D-AE19-62706E023703}">
                      <ahyp:hlinkClr xmlns:ahyp="http://schemas.microsoft.com/office/drawing/2018/hyperlinkcolor" val="tx"/>
                    </a:ext>
                  </a:extLst>
                </a:hlinkClick>
              </a:rPr>
              <a:t>CC BY-SA</a:t>
            </a:r>
            <a:endParaRPr lang="en-US" sz="700" dirty="0"/>
          </a:p>
        </p:txBody>
      </p:sp>
    </p:spTree>
    <p:extLst>
      <p:ext uri="{BB962C8B-B14F-4D97-AF65-F5344CB8AC3E}">
        <p14:creationId xmlns:p14="http://schemas.microsoft.com/office/powerpoint/2010/main" val="15863301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575C0-668D-B444-B379-658BCC02ECDC}"/>
              </a:ext>
            </a:extLst>
          </p:cNvPr>
          <p:cNvSpPr>
            <a:spLocks noGrp="1"/>
          </p:cNvSpPr>
          <p:nvPr>
            <p:ph type="title"/>
          </p:nvPr>
        </p:nvSpPr>
        <p:spPr>
          <a:xfrm>
            <a:off x="439552" y="139701"/>
            <a:ext cx="8596668" cy="411126"/>
          </a:xfrm>
        </p:spPr>
        <p:txBody>
          <a:bodyPr>
            <a:noAutofit/>
          </a:bodyPr>
          <a:lstStyle/>
          <a:p>
            <a:r>
              <a:rPr lang="en-US" sz="1800" dirty="0">
                <a:solidFill>
                  <a:schemeClr val="tx1"/>
                </a:solidFill>
              </a:rPr>
              <a:t>Reference List </a:t>
            </a:r>
          </a:p>
        </p:txBody>
      </p:sp>
      <p:sp>
        <p:nvSpPr>
          <p:cNvPr id="4" name="Content Placeholder 3">
            <a:extLst>
              <a:ext uri="{FF2B5EF4-FFF2-40B4-BE49-F238E27FC236}">
                <a16:creationId xmlns:a16="http://schemas.microsoft.com/office/drawing/2014/main" id="{94CF782D-1029-794D-B630-2D1DA038A49B}"/>
              </a:ext>
            </a:extLst>
          </p:cNvPr>
          <p:cNvSpPr txBox="1">
            <a:spLocks noGrp="1"/>
          </p:cNvSpPr>
          <p:nvPr>
            <p:ph idx="1"/>
          </p:nvPr>
        </p:nvSpPr>
        <p:spPr>
          <a:xfrm>
            <a:off x="439552" y="416898"/>
            <a:ext cx="7651152" cy="6447919"/>
          </a:xfrm>
          <a:prstGeom prst="rect">
            <a:avLst/>
          </a:prstGeom>
          <a:ln>
            <a:noFill/>
          </a:ln>
        </p:spPr>
        <p:style>
          <a:lnRef idx="2">
            <a:schemeClr val="dk1"/>
          </a:lnRef>
          <a:fillRef idx="1">
            <a:schemeClr val="lt1"/>
          </a:fillRef>
          <a:effectRef idx="0">
            <a:schemeClr val="dk1"/>
          </a:effectRef>
          <a:fontRef idx="minor">
            <a:schemeClr val="dk1"/>
          </a:fontRef>
        </p:style>
        <p:txBody>
          <a:bodyPr wrap="square" rtlCol="0">
            <a:spAutoFit/>
          </a:bodyPr>
          <a:lstStyle/>
          <a:p>
            <a:r>
              <a:rPr lang="en-GB" sz="1200" dirty="0"/>
              <a:t>Alexander, J., 2016. </a:t>
            </a:r>
            <a:r>
              <a:rPr lang="en-GB" sz="1200" i="1" dirty="0"/>
              <a:t>Clipboard</a:t>
            </a:r>
            <a:r>
              <a:rPr lang="en-GB" sz="1200" dirty="0"/>
              <a:t>. [image] Available at: </a:t>
            </a:r>
            <a:r>
              <a:rPr lang="en-GB" sz="1200" dirty="0">
                <a:hlinkClick r:id="rId2"/>
              </a:rPr>
              <a:t>https://pixabay.com/illustrations/clipboard-pencil-paper-education-1772235/</a:t>
            </a:r>
            <a:r>
              <a:rPr lang="en-GB" sz="1200" dirty="0"/>
              <a:t>  [Accessed 3 January 2021].</a:t>
            </a:r>
          </a:p>
          <a:p>
            <a:r>
              <a:rPr lang="en-US" sz="1200" dirty="0" err="1"/>
              <a:t>Babycenter</a:t>
            </a:r>
            <a:r>
              <a:rPr lang="en-US" sz="1200" dirty="0"/>
              <a:t>. (no date) [image] available at:  </a:t>
            </a:r>
            <a:r>
              <a:rPr lang="en-US" sz="1200" u="sng" dirty="0">
                <a:hlinkClick r:id="rId3"/>
              </a:rPr>
              <a:t>https://www.pinterest.co.uk/pin/353040058258981221/</a:t>
            </a:r>
            <a:r>
              <a:rPr lang="en-US" sz="1200" dirty="0"/>
              <a:t> (Accessed at: 11th January 2021) </a:t>
            </a:r>
            <a:endParaRPr lang="en-GB" sz="1200" dirty="0"/>
          </a:p>
          <a:p>
            <a:r>
              <a:rPr lang="en-GB" sz="1200" dirty="0"/>
              <a:t>Bicker, D., 2019. </a:t>
            </a:r>
            <a:r>
              <a:rPr lang="en-GB" sz="1200" i="1" dirty="0"/>
              <a:t>Money</a:t>
            </a:r>
            <a:r>
              <a:rPr lang="en-GB" sz="1200" dirty="0"/>
              <a:t>. [image] Available at: </a:t>
            </a:r>
            <a:r>
              <a:rPr lang="en-GB" sz="1200" dirty="0">
                <a:hlinkClick r:id="rId4"/>
              </a:rPr>
              <a:t>https://pixabay.com/photos/money-cash-pounds-coins-currency-4131986/</a:t>
            </a:r>
            <a:r>
              <a:rPr lang="en-GB" sz="1200" dirty="0"/>
              <a:t>  [Accessed 3 January 2021].</a:t>
            </a:r>
          </a:p>
          <a:p>
            <a:r>
              <a:rPr lang="en-GB" sz="1200" dirty="0" err="1"/>
              <a:t>Bringuier</a:t>
            </a:r>
            <a:r>
              <a:rPr lang="en-GB" sz="1200" dirty="0"/>
              <a:t>, J. and Piaget, J., 1980. </a:t>
            </a:r>
            <a:r>
              <a:rPr lang="en-GB" sz="1200" i="1" dirty="0"/>
              <a:t>Conversations With Jean Piaget</a:t>
            </a:r>
            <a:r>
              <a:rPr lang="en-GB" sz="1200" dirty="0"/>
              <a:t>. Chicago: Univ. Pr.</a:t>
            </a:r>
          </a:p>
          <a:p>
            <a:r>
              <a:rPr lang="en-GB" sz="1200" dirty="0" err="1"/>
              <a:t>Bilton</a:t>
            </a:r>
            <a:r>
              <a:rPr lang="en-GB" sz="1200" dirty="0"/>
              <a:t>, H., 2010. </a:t>
            </a:r>
            <a:r>
              <a:rPr lang="en-GB" sz="1200" i="1" dirty="0"/>
              <a:t>Outdoor learning in the early years : management and innovation</a:t>
            </a:r>
            <a:r>
              <a:rPr lang="en-GB" sz="1200" dirty="0"/>
              <a:t> 3rd ed., London: Routledge, pp. 1-37.</a:t>
            </a:r>
          </a:p>
          <a:p>
            <a:r>
              <a:rPr lang="en-GB" sz="1200" dirty="0"/>
              <a:t>2007. </a:t>
            </a:r>
            <a:r>
              <a:rPr lang="en-GB" sz="1200" i="1" dirty="0"/>
              <a:t>Celtic Hut In St </a:t>
            </a:r>
            <a:r>
              <a:rPr lang="en-GB" sz="1200" i="1" dirty="0" err="1"/>
              <a:t>Fagans</a:t>
            </a:r>
            <a:r>
              <a:rPr lang="en-GB" sz="1200" i="1" dirty="0"/>
              <a:t> National Museum Wales</a:t>
            </a:r>
            <a:r>
              <a:rPr lang="en-GB" sz="1200" dirty="0"/>
              <a:t>. [image] Available at: </a:t>
            </a:r>
            <a:r>
              <a:rPr lang="en-GB" sz="1200" dirty="0">
                <a:hlinkClick r:id="rId5"/>
              </a:rPr>
              <a:t>https://commons.wikimedia.org/wiki/File:St_Fagans_Celtic_Village_the_main_hut.jpg</a:t>
            </a:r>
            <a:r>
              <a:rPr lang="en-GB" sz="1200" dirty="0"/>
              <a:t>  [Accessed 30 December 2020].</a:t>
            </a:r>
          </a:p>
          <a:p>
            <a:pPr lvl="0"/>
            <a:r>
              <a:rPr lang="en-GB" sz="1200" dirty="0"/>
              <a:t>Cherry, K., 2020. </a:t>
            </a:r>
            <a:r>
              <a:rPr lang="en-GB" sz="1200" i="1" dirty="0"/>
              <a:t>Psychologist Overview And Career Information</a:t>
            </a:r>
            <a:r>
              <a:rPr lang="en-GB" sz="1200" dirty="0"/>
              <a:t>. [online] </a:t>
            </a:r>
            <a:r>
              <a:rPr lang="en-GB" sz="1200" dirty="0" err="1"/>
              <a:t>Verywell</a:t>
            </a:r>
            <a:r>
              <a:rPr lang="en-GB" sz="1200" dirty="0"/>
              <a:t> Mind. Available at: </a:t>
            </a:r>
            <a:r>
              <a:rPr lang="en-GB" sz="1200" dirty="0">
                <a:hlinkClick r:id="rId6"/>
              </a:rPr>
              <a:t>https://www.verywellmind.com/what-is-a-psychologist-2794926</a:t>
            </a:r>
            <a:r>
              <a:rPr lang="en-GB" sz="1200" dirty="0"/>
              <a:t>  [Accessed 8 January 2021]</a:t>
            </a:r>
          </a:p>
          <a:p>
            <a:r>
              <a:rPr lang="en-GB" sz="1200" dirty="0"/>
              <a:t>2016. </a:t>
            </a:r>
            <a:r>
              <a:rPr lang="en-GB" sz="1200" i="1" dirty="0"/>
              <a:t>Children Outdoor Learning</a:t>
            </a:r>
            <a:r>
              <a:rPr lang="en-GB" sz="1200" dirty="0"/>
              <a:t>. [image] Available at: </a:t>
            </a:r>
            <a:r>
              <a:rPr lang="en-GB" sz="1200" dirty="0">
                <a:hlinkClick r:id="rId7"/>
              </a:rPr>
              <a:t>https://pixabay.com/photos/asian-school-children-student-book-1870022/</a:t>
            </a:r>
            <a:r>
              <a:rPr lang="en-GB" sz="1200" dirty="0"/>
              <a:t>  [Accessed 4 January 2021].</a:t>
            </a:r>
          </a:p>
          <a:p>
            <a:r>
              <a:rPr lang="en-GB" sz="1200" dirty="0"/>
              <a:t>Dewar, G., 2019. </a:t>
            </a:r>
            <a:r>
              <a:rPr lang="en-GB" sz="1200" i="1" dirty="0"/>
              <a:t>Outdoor Learning: How Kids Benefit From Learning And Playing In Nature</a:t>
            </a:r>
            <a:r>
              <a:rPr lang="en-GB" sz="1200" dirty="0"/>
              <a:t>. [online] </a:t>
            </a:r>
            <a:r>
              <a:rPr lang="en-GB" sz="1200" dirty="0" err="1"/>
              <a:t>Parentingscience.com</a:t>
            </a:r>
            <a:r>
              <a:rPr lang="en-GB" sz="1200" dirty="0"/>
              <a:t>. Available at: </a:t>
            </a:r>
            <a:r>
              <a:rPr lang="en-GB" sz="1200" dirty="0">
                <a:hlinkClick r:id="rId8"/>
              </a:rPr>
              <a:t>https://www.parentingscience.com/outdoor-learning.html</a:t>
            </a:r>
            <a:r>
              <a:rPr lang="en-GB" sz="1200" dirty="0"/>
              <a:t>  [Accessed 11 January 2021].</a:t>
            </a:r>
          </a:p>
          <a:p>
            <a:r>
              <a:rPr lang="en-US" sz="1200" dirty="0" err="1"/>
              <a:t>Dimbylow</a:t>
            </a:r>
            <a:r>
              <a:rPr lang="en-US" sz="1200" dirty="0"/>
              <a:t>, L. (no date) </a:t>
            </a:r>
            <a:r>
              <a:rPr lang="en-US" sz="1200" i="1" dirty="0"/>
              <a:t>Introducing finger foods. </a:t>
            </a:r>
            <a:r>
              <a:rPr lang="en-US" sz="1200" dirty="0"/>
              <a:t>[image] available at:  </a:t>
            </a:r>
            <a:r>
              <a:rPr lang="en-US" sz="1200" u="sng" dirty="0">
                <a:hlinkClick r:id="rId9"/>
              </a:rPr>
              <a:t>https://www.madeformums.com/baby/introducing-finger-foods/</a:t>
            </a:r>
            <a:r>
              <a:rPr lang="en-US" sz="1200" dirty="0"/>
              <a:t> (Accessed: 11th January 2021) </a:t>
            </a:r>
            <a:endParaRPr lang="en-GB" sz="1200" dirty="0"/>
          </a:p>
          <a:p>
            <a:r>
              <a:rPr lang="en-GB" sz="1200" dirty="0"/>
              <a:t>Drayton, R., 2018. </a:t>
            </a:r>
            <a:r>
              <a:rPr lang="en-GB" sz="1200" i="1" dirty="0"/>
              <a:t>Gwalia Stores, St </a:t>
            </a:r>
            <a:r>
              <a:rPr lang="en-GB" sz="1200" i="1" dirty="0" err="1"/>
              <a:t>Fagans</a:t>
            </a:r>
            <a:r>
              <a:rPr lang="en-GB" sz="1200" i="1" dirty="0"/>
              <a:t> National Museum Wales</a:t>
            </a:r>
            <a:r>
              <a:rPr lang="en-GB" sz="1200" dirty="0"/>
              <a:t>. [image] Available at: </a:t>
            </a:r>
            <a:r>
              <a:rPr lang="en-GB" sz="1200" dirty="0">
                <a:hlinkClick r:id="rId10"/>
              </a:rPr>
              <a:t>https://www.geograph.org.uk/photo/5692353</a:t>
            </a:r>
            <a:r>
              <a:rPr lang="en-GB" sz="1200" dirty="0"/>
              <a:t>  [Accessed 30 December 2020].</a:t>
            </a:r>
          </a:p>
          <a:p>
            <a:r>
              <a:rPr lang="en-US" sz="1200" dirty="0"/>
              <a:t>Education Business. (no date) </a:t>
            </a:r>
            <a:r>
              <a:rPr lang="en-US" sz="1200" i="1" dirty="0"/>
              <a:t>Outdoor learning reaches the parts classrooms can’t</a:t>
            </a:r>
            <a:r>
              <a:rPr lang="en-US" sz="1200" dirty="0"/>
              <a:t>. [Image]. Available at: </a:t>
            </a:r>
            <a:r>
              <a:rPr lang="en-US" sz="1200" u="sng" dirty="0">
                <a:hlinkClick r:id="rId11"/>
              </a:rPr>
              <a:t>https://educationbusinessuk.net/features/outdoor-learning-reaches-parts-classrooms-can’t</a:t>
            </a:r>
            <a:r>
              <a:rPr lang="en-US" sz="1200" dirty="0"/>
              <a:t> (Accessed: 11th January 2021) ​</a:t>
            </a:r>
          </a:p>
          <a:p>
            <a:endParaRPr lang="en-US" sz="100" dirty="0"/>
          </a:p>
        </p:txBody>
      </p:sp>
    </p:spTree>
    <p:extLst>
      <p:ext uri="{BB962C8B-B14F-4D97-AF65-F5344CB8AC3E}">
        <p14:creationId xmlns:p14="http://schemas.microsoft.com/office/powerpoint/2010/main" val="11988678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68C35C-D341-E54D-AA93-954F07F19F8E}"/>
              </a:ext>
            </a:extLst>
          </p:cNvPr>
          <p:cNvSpPr>
            <a:spLocks noGrp="1"/>
          </p:cNvSpPr>
          <p:nvPr>
            <p:ph idx="1"/>
          </p:nvPr>
        </p:nvSpPr>
        <p:spPr>
          <a:xfrm>
            <a:off x="302209" y="363930"/>
            <a:ext cx="8161854" cy="6130140"/>
          </a:xfrm>
        </p:spPr>
        <p:txBody>
          <a:bodyPr>
            <a:noAutofit/>
          </a:bodyPr>
          <a:lstStyle/>
          <a:p>
            <a:r>
              <a:rPr lang="en-GB" sz="1200" dirty="0">
                <a:solidFill>
                  <a:schemeClr val="tx1"/>
                </a:solidFill>
              </a:rPr>
              <a:t>Get Outdoors. (2020) </a:t>
            </a:r>
            <a:r>
              <a:rPr lang="en-GB" sz="1200" i="1" dirty="0">
                <a:solidFill>
                  <a:schemeClr val="tx1"/>
                </a:solidFill>
              </a:rPr>
              <a:t>Outdoor Learning benefits children in many ways. </a:t>
            </a:r>
            <a:r>
              <a:rPr lang="en-GB" sz="1200" dirty="0">
                <a:solidFill>
                  <a:schemeClr val="tx1"/>
                </a:solidFill>
              </a:rPr>
              <a:t>[image]. Available at:</a:t>
            </a:r>
            <a:r>
              <a:rPr lang="en-GB" sz="1200" dirty="0"/>
              <a:t> </a:t>
            </a:r>
            <a:r>
              <a:rPr lang="en-GB" sz="1200" u="sng" dirty="0">
                <a:hlinkClick r:id="rId2"/>
              </a:rPr>
              <a:t>https://www.muddypuddles.com/blog/outdoor-learning-benefits-character-children/</a:t>
            </a:r>
            <a:r>
              <a:rPr lang="en-GB" sz="1200" dirty="0"/>
              <a:t> </a:t>
            </a:r>
            <a:r>
              <a:rPr lang="en-GB" sz="1200" dirty="0">
                <a:solidFill>
                  <a:schemeClr val="tx1"/>
                </a:solidFill>
              </a:rPr>
              <a:t>(Accessed: 11th January 2021) </a:t>
            </a:r>
            <a:r>
              <a:rPr lang="en-US" sz="1200" dirty="0">
                <a:solidFill>
                  <a:schemeClr val="tx1"/>
                </a:solidFill>
              </a:rPr>
              <a:t>​</a:t>
            </a:r>
            <a:endParaRPr lang="en-GB" sz="1200" dirty="0">
              <a:solidFill>
                <a:schemeClr val="tx1"/>
              </a:solidFill>
            </a:endParaRPr>
          </a:p>
          <a:p>
            <a:r>
              <a:rPr lang="en-US" sz="1200" dirty="0" err="1">
                <a:solidFill>
                  <a:schemeClr val="tx1"/>
                </a:solidFill>
              </a:rPr>
              <a:t>GoodReads</a:t>
            </a:r>
            <a:r>
              <a:rPr lang="en-US" sz="1200" dirty="0">
                <a:solidFill>
                  <a:schemeClr val="tx1"/>
                </a:solidFill>
              </a:rPr>
              <a:t>. (no date) </a:t>
            </a:r>
            <a:r>
              <a:rPr lang="en-US" sz="1200" i="1" dirty="0">
                <a:solidFill>
                  <a:schemeClr val="tx1"/>
                </a:solidFill>
              </a:rPr>
              <a:t>Jerome Bruner</a:t>
            </a:r>
            <a:r>
              <a:rPr lang="en-US" sz="1200" dirty="0">
                <a:solidFill>
                  <a:schemeClr val="tx1"/>
                </a:solidFill>
              </a:rPr>
              <a:t>. [image] Available at:</a:t>
            </a:r>
            <a:r>
              <a:rPr lang="en-US" sz="1200" dirty="0"/>
              <a:t> </a:t>
            </a:r>
            <a:r>
              <a:rPr lang="en-US" sz="1200" u="sng" dirty="0">
                <a:hlinkClick r:id="rId3"/>
              </a:rPr>
              <a:t>https://www.goodreads.com/author/show/426909.Jerome_Bruner</a:t>
            </a:r>
            <a:r>
              <a:rPr lang="en-US" sz="1200" dirty="0"/>
              <a:t> . </a:t>
            </a:r>
            <a:r>
              <a:rPr lang="en-US" sz="1200" dirty="0">
                <a:solidFill>
                  <a:schemeClr val="tx1"/>
                </a:solidFill>
              </a:rPr>
              <a:t>(Accessed: 12th January 2021)​</a:t>
            </a:r>
            <a:endParaRPr lang="en-GB" sz="1200" dirty="0">
              <a:solidFill>
                <a:schemeClr val="tx1"/>
              </a:solidFill>
            </a:endParaRPr>
          </a:p>
          <a:p>
            <a:r>
              <a:rPr lang="en-GB" sz="1200" dirty="0">
                <a:solidFill>
                  <a:schemeClr val="tx1"/>
                </a:solidFill>
              </a:rPr>
              <a:t>Gray, C. and </a:t>
            </a:r>
            <a:r>
              <a:rPr lang="en-GB" sz="1200" dirty="0" err="1">
                <a:solidFill>
                  <a:schemeClr val="tx1"/>
                </a:solidFill>
              </a:rPr>
              <a:t>MacBlain</a:t>
            </a:r>
            <a:r>
              <a:rPr lang="en-GB" sz="1200" dirty="0">
                <a:solidFill>
                  <a:schemeClr val="tx1"/>
                </a:solidFill>
              </a:rPr>
              <a:t>, S., 2015. </a:t>
            </a:r>
            <a:r>
              <a:rPr lang="en-GB" sz="1200" i="1" dirty="0">
                <a:solidFill>
                  <a:schemeClr val="tx1"/>
                </a:solidFill>
              </a:rPr>
              <a:t>Learning Theories In Childhood</a:t>
            </a:r>
            <a:r>
              <a:rPr lang="en-GB" sz="1200" dirty="0">
                <a:solidFill>
                  <a:schemeClr val="tx1"/>
                </a:solidFill>
              </a:rPr>
              <a:t>. 2nd ed. London: SAGE, p.42.</a:t>
            </a:r>
          </a:p>
          <a:p>
            <a:r>
              <a:rPr lang="en-GB" sz="1200" dirty="0" err="1">
                <a:solidFill>
                  <a:schemeClr val="tx1"/>
                </a:solidFill>
              </a:rPr>
              <a:t>Gunns</a:t>
            </a:r>
            <a:r>
              <a:rPr lang="en-GB" sz="1200" dirty="0">
                <a:solidFill>
                  <a:schemeClr val="tx1"/>
                </a:solidFill>
              </a:rPr>
              <a:t>, C., 2016. </a:t>
            </a:r>
            <a:r>
              <a:rPr lang="en-GB" sz="1200" i="1" dirty="0">
                <a:solidFill>
                  <a:schemeClr val="tx1"/>
                </a:solidFill>
              </a:rPr>
              <a:t>St </a:t>
            </a:r>
            <a:r>
              <a:rPr lang="en-GB" sz="1200" i="1" dirty="0" err="1">
                <a:solidFill>
                  <a:schemeClr val="tx1"/>
                </a:solidFill>
              </a:rPr>
              <a:t>Fagans</a:t>
            </a:r>
            <a:r>
              <a:rPr lang="en-GB" sz="1200" i="1" dirty="0">
                <a:solidFill>
                  <a:schemeClr val="tx1"/>
                </a:solidFill>
              </a:rPr>
              <a:t> Forest</a:t>
            </a:r>
            <a:r>
              <a:rPr lang="en-GB" sz="1200" dirty="0">
                <a:solidFill>
                  <a:schemeClr val="tx1"/>
                </a:solidFill>
              </a:rPr>
              <a:t>. [image] Available at: </a:t>
            </a:r>
            <a:r>
              <a:rPr lang="en-GB" sz="1200" dirty="0">
                <a:hlinkClick r:id="rId4"/>
              </a:rPr>
              <a:t>https://www.geograph.org.uk/photo/5370581</a:t>
            </a:r>
            <a:r>
              <a:rPr lang="en-GB" sz="1200" dirty="0"/>
              <a:t>  </a:t>
            </a:r>
            <a:r>
              <a:rPr lang="en-GB" sz="1200" dirty="0">
                <a:solidFill>
                  <a:schemeClr val="tx1"/>
                </a:solidFill>
              </a:rPr>
              <a:t>[Accessed 30 December 2020].</a:t>
            </a:r>
          </a:p>
          <a:p>
            <a:r>
              <a:rPr lang="en-GB" sz="1200" dirty="0">
                <a:solidFill>
                  <a:schemeClr val="tx1"/>
                </a:solidFill>
              </a:rPr>
              <a:t>Hagerty, R., n.d. </a:t>
            </a:r>
            <a:r>
              <a:rPr lang="en-GB" sz="1200" i="1" dirty="0">
                <a:solidFill>
                  <a:schemeClr val="tx1"/>
                </a:solidFill>
              </a:rPr>
              <a:t>Children Outdoor Learning</a:t>
            </a:r>
            <a:r>
              <a:rPr lang="en-GB" sz="1200" dirty="0">
                <a:solidFill>
                  <a:schemeClr val="tx1"/>
                </a:solidFill>
              </a:rPr>
              <a:t>. [image] Available at: </a:t>
            </a:r>
            <a:r>
              <a:rPr lang="en-GB" sz="1200" dirty="0">
                <a:hlinkClick r:id="rId5"/>
              </a:rPr>
              <a:t>https://pixnio.com/people/children-kids/outdoor-education-students#img_info</a:t>
            </a:r>
            <a:r>
              <a:rPr lang="en-GB" sz="1200" dirty="0"/>
              <a:t>  </a:t>
            </a:r>
            <a:r>
              <a:rPr lang="en-GB" sz="1200" dirty="0">
                <a:solidFill>
                  <a:schemeClr val="tx1"/>
                </a:solidFill>
              </a:rPr>
              <a:t>[Accessed 30 December 2020].</a:t>
            </a:r>
          </a:p>
          <a:p>
            <a:r>
              <a:rPr lang="en-GB" sz="1200" dirty="0">
                <a:solidFill>
                  <a:schemeClr val="tx1"/>
                </a:solidFill>
              </a:rPr>
              <a:t>Hallam-Jones, D., 2018. </a:t>
            </a:r>
            <a:r>
              <a:rPr lang="en-GB" sz="1200" i="1" dirty="0">
                <a:solidFill>
                  <a:schemeClr val="tx1"/>
                </a:solidFill>
              </a:rPr>
              <a:t>Medieval House, St </a:t>
            </a:r>
            <a:r>
              <a:rPr lang="en-GB" sz="1200" i="1" dirty="0" err="1">
                <a:solidFill>
                  <a:schemeClr val="tx1"/>
                </a:solidFill>
              </a:rPr>
              <a:t>Fagans</a:t>
            </a:r>
            <a:r>
              <a:rPr lang="en-GB" sz="1200" i="1" dirty="0">
                <a:solidFill>
                  <a:schemeClr val="tx1"/>
                </a:solidFill>
              </a:rPr>
              <a:t> Museum</a:t>
            </a:r>
            <a:r>
              <a:rPr lang="en-GB" sz="1200" dirty="0">
                <a:solidFill>
                  <a:schemeClr val="tx1"/>
                </a:solidFill>
              </a:rPr>
              <a:t>. [image] Available at: </a:t>
            </a:r>
            <a:r>
              <a:rPr lang="en-GB" sz="1200" dirty="0">
                <a:hlinkClick r:id="rId6"/>
              </a:rPr>
              <a:t>https://www.geograph.org.uk/photo/5896862</a:t>
            </a:r>
            <a:r>
              <a:rPr lang="en-GB" sz="1200" dirty="0"/>
              <a:t>  </a:t>
            </a:r>
            <a:r>
              <a:rPr lang="en-GB" sz="1200" dirty="0">
                <a:solidFill>
                  <a:schemeClr val="tx1"/>
                </a:solidFill>
              </a:rPr>
              <a:t>[Accessed 30 December 2020].</a:t>
            </a:r>
          </a:p>
          <a:p>
            <a:r>
              <a:rPr lang="en-GB" sz="1200" dirty="0" err="1">
                <a:solidFill>
                  <a:schemeClr val="tx1"/>
                </a:solidFill>
              </a:rPr>
              <a:t>Halpenny</a:t>
            </a:r>
            <a:r>
              <a:rPr lang="en-GB" sz="1200" dirty="0">
                <a:solidFill>
                  <a:schemeClr val="tx1"/>
                </a:solidFill>
              </a:rPr>
              <a:t>, A. and Pettersen, J., 2013. </a:t>
            </a:r>
            <a:r>
              <a:rPr lang="en-GB" sz="1200" i="1" dirty="0">
                <a:solidFill>
                  <a:schemeClr val="tx1"/>
                </a:solidFill>
              </a:rPr>
              <a:t>Introducing Piaget A Guide For Practitioners And Students In Early Years Education</a:t>
            </a:r>
            <a:r>
              <a:rPr lang="en-GB" sz="1200" dirty="0">
                <a:solidFill>
                  <a:schemeClr val="tx1"/>
                </a:solidFill>
              </a:rPr>
              <a:t>. 1st ed. London: Taylor &amp; Francis, p.1.</a:t>
            </a:r>
          </a:p>
          <a:p>
            <a:pPr lvl="0"/>
            <a:r>
              <a:rPr lang="en-GB" sz="1200" dirty="0" err="1">
                <a:solidFill>
                  <a:schemeClr val="tx1"/>
                </a:solidFill>
              </a:rPr>
              <a:t>Healthofchildren.com</a:t>
            </a:r>
            <a:r>
              <a:rPr lang="en-GB" sz="1200" dirty="0">
                <a:solidFill>
                  <a:schemeClr val="tx1"/>
                </a:solidFill>
              </a:rPr>
              <a:t>. 2004. </a:t>
            </a:r>
            <a:r>
              <a:rPr lang="en-GB" sz="1200" i="1" dirty="0">
                <a:solidFill>
                  <a:schemeClr val="tx1"/>
                </a:solidFill>
              </a:rPr>
              <a:t>Cognitive Development - Stages, Meaning, Average, Definition, Description, Common Problems</a:t>
            </a:r>
            <a:r>
              <a:rPr lang="en-GB" sz="1200" dirty="0">
                <a:solidFill>
                  <a:schemeClr val="tx1"/>
                </a:solidFill>
              </a:rPr>
              <a:t>. [online] Available at: </a:t>
            </a:r>
            <a:r>
              <a:rPr lang="en-GB" sz="1200" dirty="0">
                <a:hlinkClick r:id="rId7"/>
              </a:rPr>
              <a:t>http://www.healthofchildren.com/C/Cognitive-Development.html</a:t>
            </a:r>
            <a:r>
              <a:rPr lang="en-GB" sz="1200" dirty="0"/>
              <a:t>  </a:t>
            </a:r>
            <a:r>
              <a:rPr lang="en-GB" sz="1200" dirty="0">
                <a:solidFill>
                  <a:schemeClr val="tx1"/>
                </a:solidFill>
              </a:rPr>
              <a:t>[Accessed 8 January 2021].</a:t>
            </a:r>
          </a:p>
          <a:p>
            <a:pPr lvl="0"/>
            <a:r>
              <a:rPr lang="en-US" sz="1200" dirty="0" err="1">
                <a:solidFill>
                  <a:schemeClr val="tx1"/>
                </a:solidFill>
              </a:rPr>
              <a:t>Hellobee</a:t>
            </a:r>
            <a:r>
              <a:rPr lang="en-US" sz="1200" dirty="0">
                <a:solidFill>
                  <a:schemeClr val="tx1"/>
                </a:solidFill>
              </a:rPr>
              <a:t>. (no date) [image] available at</a:t>
            </a:r>
            <a:r>
              <a:rPr lang="en-US" sz="1200" dirty="0"/>
              <a:t>: </a:t>
            </a:r>
            <a:r>
              <a:rPr lang="en-US" sz="1200" u="sng" dirty="0">
                <a:hlinkClick r:id="rId8"/>
              </a:rPr>
              <a:t>https://www.pinterest.co.uk/pin/127930445639529510/</a:t>
            </a:r>
            <a:r>
              <a:rPr lang="en-US" sz="1200" dirty="0"/>
              <a:t> </a:t>
            </a:r>
            <a:r>
              <a:rPr lang="en-US" sz="1200" dirty="0">
                <a:solidFill>
                  <a:schemeClr val="tx1"/>
                </a:solidFill>
              </a:rPr>
              <a:t>(Accessed at: 11th January 2021) </a:t>
            </a:r>
            <a:endParaRPr lang="en-GB" sz="1200" dirty="0">
              <a:solidFill>
                <a:schemeClr val="tx1"/>
              </a:solidFill>
            </a:endParaRPr>
          </a:p>
          <a:p>
            <a:r>
              <a:rPr lang="en-GB" sz="1200" dirty="0">
                <a:solidFill>
                  <a:schemeClr val="tx1"/>
                </a:solidFill>
              </a:rPr>
              <a:t>Hughes, M. and Vass, A., 2001. </a:t>
            </a:r>
            <a:r>
              <a:rPr lang="en-GB" sz="1200" i="1" dirty="0">
                <a:solidFill>
                  <a:schemeClr val="tx1"/>
                </a:solidFill>
              </a:rPr>
              <a:t>Strategies For Closing The Learning Gap</a:t>
            </a:r>
            <a:r>
              <a:rPr lang="en-GB" sz="1200" dirty="0">
                <a:solidFill>
                  <a:schemeClr val="tx1"/>
                </a:solidFill>
              </a:rPr>
              <a:t>. 1st ed. Stafford: Network Educational Press, p.19.</a:t>
            </a:r>
          </a:p>
          <a:p>
            <a:r>
              <a:rPr lang="en-GB" sz="1200" dirty="0" err="1">
                <a:solidFill>
                  <a:schemeClr val="tx1"/>
                </a:solidFill>
              </a:rPr>
              <a:t>Estyn.gov.wales</a:t>
            </a:r>
            <a:r>
              <a:rPr lang="en-GB" sz="1200" dirty="0">
                <a:solidFill>
                  <a:schemeClr val="tx1"/>
                </a:solidFill>
              </a:rPr>
              <a:t>. 2019. </a:t>
            </a:r>
            <a:r>
              <a:rPr lang="en-GB" sz="1200" i="1" dirty="0">
                <a:solidFill>
                  <a:schemeClr val="tx1"/>
                </a:solidFill>
              </a:rPr>
              <a:t>Improving Teaching And Learning | Estyn</a:t>
            </a:r>
            <a:r>
              <a:rPr lang="en-GB" sz="1200" dirty="0">
                <a:solidFill>
                  <a:schemeClr val="tx1"/>
                </a:solidFill>
              </a:rPr>
              <a:t>. [online] Available at: </a:t>
            </a:r>
            <a:r>
              <a:rPr lang="en-GB" sz="1200" dirty="0">
                <a:hlinkClick r:id="rId9"/>
              </a:rPr>
              <a:t>https://www.estyn.gov.wales/effective-practice/improving-teaching-and-learning</a:t>
            </a:r>
            <a:r>
              <a:rPr lang="en-GB" sz="1200" dirty="0"/>
              <a:t>  </a:t>
            </a:r>
            <a:r>
              <a:rPr lang="en-GB" sz="1200" dirty="0">
                <a:solidFill>
                  <a:schemeClr val="tx1"/>
                </a:solidFill>
              </a:rPr>
              <a:t>[Accessed 18 December 2020].</a:t>
            </a:r>
          </a:p>
          <a:p>
            <a:r>
              <a:rPr lang="en-US" sz="1200" dirty="0" err="1">
                <a:solidFill>
                  <a:schemeClr val="tx1"/>
                </a:solidFill>
              </a:rPr>
              <a:t>Inspiro</a:t>
            </a:r>
            <a:r>
              <a:rPr lang="en-US" sz="1200" dirty="0">
                <a:solidFill>
                  <a:schemeClr val="tx1"/>
                </a:solidFill>
              </a:rPr>
              <a:t>. (2019) </a:t>
            </a:r>
            <a:r>
              <a:rPr lang="en-US" sz="1200" i="1" dirty="0">
                <a:solidFill>
                  <a:schemeClr val="tx1"/>
                </a:solidFill>
              </a:rPr>
              <a:t>10 active play activities for kids’ gross motor skills development</a:t>
            </a:r>
            <a:r>
              <a:rPr lang="en-US" sz="1200" dirty="0">
                <a:solidFill>
                  <a:schemeClr val="tx1"/>
                </a:solidFill>
              </a:rPr>
              <a:t>. [image] available at: </a:t>
            </a:r>
            <a:r>
              <a:rPr lang="en-US" sz="1200" u="sng" dirty="0">
                <a:hlinkClick r:id="rId10"/>
              </a:rPr>
              <a:t>https://www.inspiro.org.au/blog/why-active-play-is-important-for-pre-school-kids</a:t>
            </a:r>
            <a:r>
              <a:rPr lang="en-US" sz="1200" dirty="0"/>
              <a:t> </a:t>
            </a:r>
            <a:r>
              <a:rPr lang="en-US" sz="1200" dirty="0">
                <a:solidFill>
                  <a:schemeClr val="tx1"/>
                </a:solidFill>
              </a:rPr>
              <a:t>(Accessed at: 11th January 2021) </a:t>
            </a:r>
            <a:endParaRPr lang="en-GB" sz="1200" dirty="0">
              <a:solidFill>
                <a:schemeClr val="tx1"/>
              </a:solidFill>
            </a:endParaRPr>
          </a:p>
          <a:p>
            <a:pPr marL="0" indent="0">
              <a:buNone/>
            </a:pPr>
            <a:endParaRPr lang="en-US" sz="1200" dirty="0"/>
          </a:p>
        </p:txBody>
      </p:sp>
      <p:sp>
        <p:nvSpPr>
          <p:cNvPr id="4" name="Title 1">
            <a:extLst>
              <a:ext uri="{FF2B5EF4-FFF2-40B4-BE49-F238E27FC236}">
                <a16:creationId xmlns:a16="http://schemas.microsoft.com/office/drawing/2014/main" id="{4A08350A-87F8-6A47-8CB7-4AFF2652E960}"/>
              </a:ext>
            </a:extLst>
          </p:cNvPr>
          <p:cNvSpPr>
            <a:spLocks noGrp="1"/>
          </p:cNvSpPr>
          <p:nvPr>
            <p:ph type="title"/>
          </p:nvPr>
        </p:nvSpPr>
        <p:spPr>
          <a:xfrm>
            <a:off x="302209" y="0"/>
            <a:ext cx="8596668" cy="411126"/>
          </a:xfrm>
        </p:spPr>
        <p:txBody>
          <a:bodyPr>
            <a:noAutofit/>
          </a:bodyPr>
          <a:lstStyle/>
          <a:p>
            <a:r>
              <a:rPr lang="en-US" sz="1800" dirty="0">
                <a:solidFill>
                  <a:schemeClr val="tx1"/>
                </a:solidFill>
              </a:rPr>
              <a:t>Continuation of Reference List </a:t>
            </a:r>
          </a:p>
        </p:txBody>
      </p:sp>
    </p:spTree>
    <p:extLst>
      <p:ext uri="{BB962C8B-B14F-4D97-AF65-F5344CB8AC3E}">
        <p14:creationId xmlns:p14="http://schemas.microsoft.com/office/powerpoint/2010/main" val="424019593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C536E47-7816-E14E-B2B5-AFD129472DA2}"/>
              </a:ext>
            </a:extLst>
          </p:cNvPr>
          <p:cNvSpPr>
            <a:spLocks noGrp="1"/>
          </p:cNvSpPr>
          <p:nvPr>
            <p:ph idx="1"/>
          </p:nvPr>
        </p:nvSpPr>
        <p:spPr>
          <a:xfrm>
            <a:off x="677334" y="636919"/>
            <a:ext cx="8596668" cy="5584162"/>
          </a:xfrm>
        </p:spPr>
        <p:txBody>
          <a:bodyPr>
            <a:normAutofit fontScale="25000" lnSpcReduction="20000"/>
          </a:bodyPr>
          <a:lstStyle/>
          <a:p>
            <a:r>
              <a:rPr lang="en-GB" sz="4800" dirty="0">
                <a:solidFill>
                  <a:schemeClr val="tx1"/>
                </a:solidFill>
              </a:rPr>
              <a:t>2007. </a:t>
            </a:r>
            <a:r>
              <a:rPr lang="en-GB" sz="4800" i="1" dirty="0">
                <a:solidFill>
                  <a:schemeClr val="tx1"/>
                </a:solidFill>
              </a:rPr>
              <a:t>Interior Of Celtic Hut In St </a:t>
            </a:r>
            <a:r>
              <a:rPr lang="en-GB" sz="4800" i="1" dirty="0" err="1">
                <a:solidFill>
                  <a:schemeClr val="tx1"/>
                </a:solidFill>
              </a:rPr>
              <a:t>Fagans</a:t>
            </a:r>
            <a:r>
              <a:rPr lang="en-GB" sz="4800" i="1" dirty="0">
                <a:solidFill>
                  <a:schemeClr val="tx1"/>
                </a:solidFill>
              </a:rPr>
              <a:t> National Museum Wales</a:t>
            </a:r>
            <a:r>
              <a:rPr lang="en-GB" sz="4800" dirty="0">
                <a:solidFill>
                  <a:schemeClr val="tx1"/>
                </a:solidFill>
              </a:rPr>
              <a:t>. [image] Available at: </a:t>
            </a:r>
            <a:r>
              <a:rPr lang="en-GB" sz="4800" dirty="0">
                <a:hlinkClick r:id="rId2"/>
              </a:rPr>
              <a:t>https://commons.wikimedia.org/wiki/File:St_Fagans_Celtic_hut_inside.jpg</a:t>
            </a:r>
            <a:r>
              <a:rPr lang="en-GB" sz="4800" dirty="0"/>
              <a:t>  </a:t>
            </a:r>
            <a:r>
              <a:rPr lang="en-GB" sz="4800" dirty="0">
                <a:solidFill>
                  <a:schemeClr val="tx1"/>
                </a:solidFill>
              </a:rPr>
              <a:t>[Accessed 30 December 2020].</a:t>
            </a:r>
          </a:p>
          <a:p>
            <a:r>
              <a:rPr lang="en-US" sz="4800" dirty="0">
                <a:solidFill>
                  <a:schemeClr val="tx1"/>
                </a:solidFill>
              </a:rPr>
              <a:t>Independent School Parent. (no date) </a:t>
            </a:r>
            <a:r>
              <a:rPr lang="en-US" sz="4800" i="1" dirty="0">
                <a:solidFill>
                  <a:schemeClr val="tx1"/>
                </a:solidFill>
              </a:rPr>
              <a:t>10 ways that Outdoor Learning Benefits your Child. </a:t>
            </a:r>
            <a:r>
              <a:rPr lang="en-US" sz="4800" dirty="0">
                <a:solidFill>
                  <a:schemeClr val="tx1"/>
                </a:solidFill>
              </a:rPr>
              <a:t>Available at: </a:t>
            </a:r>
            <a:r>
              <a:rPr lang="en-GB" sz="4800" u="sng" dirty="0">
                <a:hlinkClick r:id="rId3"/>
              </a:rPr>
              <a:t>https://www.independentschoolparent.com/school/outdoor-learning-benefits/</a:t>
            </a:r>
            <a:r>
              <a:rPr lang="en-GB" sz="4800" u="sng" dirty="0"/>
              <a:t>. </a:t>
            </a:r>
            <a:r>
              <a:rPr lang="en-GB" sz="4800" dirty="0"/>
              <a:t>(</a:t>
            </a:r>
            <a:r>
              <a:rPr lang="en-GB" sz="4800" dirty="0">
                <a:solidFill>
                  <a:schemeClr val="tx1"/>
                </a:solidFill>
              </a:rPr>
              <a:t>Accessed: 12th January 2021) </a:t>
            </a:r>
            <a:r>
              <a:rPr lang="en-US" sz="4800" dirty="0"/>
              <a:t>​</a:t>
            </a:r>
            <a:endParaRPr lang="en-GB" sz="4800" dirty="0"/>
          </a:p>
          <a:p>
            <a:r>
              <a:rPr lang="en-GB" sz="4800" dirty="0">
                <a:solidFill>
                  <a:schemeClr val="tx1"/>
                </a:solidFill>
              </a:rPr>
              <a:t>James, G., 2010. </a:t>
            </a:r>
            <a:r>
              <a:rPr lang="en-GB" sz="4800" i="1" dirty="0">
                <a:solidFill>
                  <a:schemeClr val="tx1"/>
                </a:solidFill>
              </a:rPr>
              <a:t>St </a:t>
            </a:r>
            <a:r>
              <a:rPr lang="en-GB" sz="4800" i="1" dirty="0" err="1">
                <a:solidFill>
                  <a:schemeClr val="tx1"/>
                </a:solidFill>
              </a:rPr>
              <a:t>Fagans</a:t>
            </a:r>
            <a:r>
              <a:rPr lang="en-GB" sz="4800" i="1" dirty="0">
                <a:solidFill>
                  <a:schemeClr val="tx1"/>
                </a:solidFill>
              </a:rPr>
              <a:t> Castle</a:t>
            </a:r>
            <a:r>
              <a:rPr lang="en-GB" sz="4800" dirty="0">
                <a:solidFill>
                  <a:schemeClr val="tx1"/>
                </a:solidFill>
              </a:rPr>
              <a:t>. [image] Available at: </a:t>
            </a:r>
            <a:r>
              <a:rPr lang="en-GB" sz="4800" dirty="0">
                <a:hlinkClick r:id="rId4"/>
              </a:rPr>
              <a:t>https://www.geograph.org.uk/photo/2072617</a:t>
            </a:r>
            <a:r>
              <a:rPr lang="en-GB" sz="4800" dirty="0"/>
              <a:t>  </a:t>
            </a:r>
            <a:r>
              <a:rPr lang="en-GB" sz="4800" dirty="0">
                <a:solidFill>
                  <a:schemeClr val="tx1"/>
                </a:solidFill>
              </a:rPr>
              <a:t>[Accessed 4 January 2021].</a:t>
            </a:r>
          </a:p>
          <a:p>
            <a:r>
              <a:rPr lang="en-GB" sz="4800" dirty="0" err="1">
                <a:solidFill>
                  <a:schemeClr val="tx1"/>
                </a:solidFill>
              </a:rPr>
              <a:t>Kaiho</a:t>
            </a:r>
            <a:r>
              <a:rPr lang="en-GB" sz="4800" dirty="0">
                <a:solidFill>
                  <a:schemeClr val="tx1"/>
                </a:solidFill>
              </a:rPr>
              <a:t>, 2013. </a:t>
            </a:r>
            <a:r>
              <a:rPr lang="en-GB" sz="4800" i="1" dirty="0">
                <a:solidFill>
                  <a:schemeClr val="tx1"/>
                </a:solidFill>
              </a:rPr>
              <a:t>Clog maker's Workshop - St </a:t>
            </a:r>
            <a:r>
              <a:rPr lang="en-GB" sz="4800" i="1" dirty="0" err="1">
                <a:solidFill>
                  <a:schemeClr val="tx1"/>
                </a:solidFill>
              </a:rPr>
              <a:t>Fagans</a:t>
            </a:r>
            <a:r>
              <a:rPr lang="en-GB" sz="4800" dirty="0">
                <a:solidFill>
                  <a:schemeClr val="tx1"/>
                </a:solidFill>
              </a:rPr>
              <a:t>. [image] Available at: </a:t>
            </a:r>
            <a:r>
              <a:rPr lang="en-GB" sz="4800" dirty="0">
                <a:hlinkClick r:id="rId5"/>
              </a:rPr>
              <a:t>https://commons.wikimedia.org/wiki/File:St_Fagans_-_Clogmaker%27s_workshop_-_Geraint_Parfitt_demonstrates_his_skill.JPG</a:t>
            </a:r>
            <a:r>
              <a:rPr lang="en-GB" sz="4800" dirty="0"/>
              <a:t>  </a:t>
            </a:r>
            <a:r>
              <a:rPr lang="en-GB" sz="4800" dirty="0">
                <a:solidFill>
                  <a:schemeClr val="tx1"/>
                </a:solidFill>
              </a:rPr>
              <a:t>[Accessed 30 December 2020].</a:t>
            </a:r>
          </a:p>
          <a:p>
            <a:r>
              <a:rPr lang="en-GB" sz="4800" dirty="0">
                <a:solidFill>
                  <a:schemeClr val="tx1"/>
                </a:solidFill>
              </a:rPr>
              <a:t>Knight, S., 2020. </a:t>
            </a:r>
            <a:r>
              <a:rPr lang="en-GB" sz="4800" i="1" dirty="0">
                <a:solidFill>
                  <a:schemeClr val="tx1"/>
                </a:solidFill>
              </a:rPr>
              <a:t>Pioneers Of Education - Jean Piaget – 21st Century Learning</a:t>
            </a:r>
            <a:r>
              <a:rPr lang="en-GB" sz="4800" dirty="0">
                <a:solidFill>
                  <a:schemeClr val="tx1"/>
                </a:solidFill>
              </a:rPr>
              <a:t>.</a:t>
            </a:r>
          </a:p>
          <a:p>
            <a:r>
              <a:rPr lang="en-GB" sz="4800" dirty="0">
                <a:solidFill>
                  <a:schemeClr val="tx1"/>
                </a:solidFill>
              </a:rPr>
              <a:t>Knight, S., 2020. </a:t>
            </a:r>
            <a:r>
              <a:rPr lang="en-GB" sz="4800" i="1" dirty="0">
                <a:solidFill>
                  <a:schemeClr val="tx1"/>
                </a:solidFill>
              </a:rPr>
              <a:t>Pioneers Of Education - Lev Vygotsky – 21st Century Learning</a:t>
            </a:r>
            <a:r>
              <a:rPr lang="en-GB" sz="4800" dirty="0">
                <a:solidFill>
                  <a:schemeClr val="tx1"/>
                </a:solidFill>
              </a:rPr>
              <a:t>.</a:t>
            </a:r>
          </a:p>
          <a:p>
            <a:r>
              <a:rPr lang="en-US" sz="4800" dirty="0">
                <a:solidFill>
                  <a:schemeClr val="tx1"/>
                </a:solidFill>
              </a:rPr>
              <a:t>Kohl’s. (2020) ‘The Importance of Fine motor skill development’ </a:t>
            </a:r>
            <a:r>
              <a:rPr lang="en-US" sz="4800" u="sng" dirty="0">
                <a:hlinkClick r:id="rId6"/>
              </a:rPr>
              <a:t>https://penfieldbuildingblocks.org/developmental-milestones/importance-fine-motor-skill-development/</a:t>
            </a:r>
            <a:r>
              <a:rPr lang="en-US" sz="4800" dirty="0"/>
              <a:t> </a:t>
            </a:r>
            <a:r>
              <a:rPr lang="en-US" sz="4800" dirty="0">
                <a:solidFill>
                  <a:schemeClr val="tx1"/>
                </a:solidFill>
              </a:rPr>
              <a:t>(Accessed: 7th January 2021) ​</a:t>
            </a:r>
          </a:p>
          <a:p>
            <a:r>
              <a:rPr lang="en-US" sz="4800" dirty="0">
                <a:solidFill>
                  <a:schemeClr val="tx1"/>
                </a:solidFill>
              </a:rPr>
              <a:t>Louis, A. (2018) ‘Why Outdoor Play is Important to Childhood Development’ </a:t>
            </a:r>
            <a:r>
              <a:rPr lang="en-US" sz="4800" u="sng" dirty="0">
                <a:hlinkClick r:id="rId7"/>
              </a:rPr>
              <a:t>https://blog.himama.com/outdoor-play-and-childhood-development/</a:t>
            </a:r>
            <a:r>
              <a:rPr lang="en-US" sz="4800" dirty="0"/>
              <a:t> </a:t>
            </a:r>
            <a:r>
              <a:rPr lang="en-US" sz="4800" dirty="0">
                <a:solidFill>
                  <a:schemeClr val="tx1"/>
                </a:solidFill>
              </a:rPr>
              <a:t>(Accessed: 7th January 2021) </a:t>
            </a:r>
          </a:p>
          <a:p>
            <a:r>
              <a:rPr lang="en-US" sz="4800" dirty="0">
                <a:solidFill>
                  <a:schemeClr val="tx1"/>
                </a:solidFill>
              </a:rPr>
              <a:t>Mauro, T. (2019) ‘Fine and gross motor skills in children’ </a:t>
            </a:r>
            <a:r>
              <a:rPr lang="en-US" sz="4800" u="sng" dirty="0">
                <a:hlinkClick r:id="rId8"/>
              </a:rPr>
              <a:t>https://www.verywellfamily.com/what-are-motor-skills-3107058</a:t>
            </a:r>
            <a:r>
              <a:rPr lang="en-US" sz="4800" dirty="0"/>
              <a:t> </a:t>
            </a:r>
            <a:r>
              <a:rPr lang="en-US" sz="4800" dirty="0">
                <a:solidFill>
                  <a:schemeClr val="tx1"/>
                </a:solidFill>
              </a:rPr>
              <a:t>(Accessed: 31st December 2020) ​</a:t>
            </a:r>
            <a:endParaRPr lang="en-GB" sz="4800" dirty="0">
              <a:solidFill>
                <a:schemeClr val="tx1"/>
              </a:solidFill>
            </a:endParaRPr>
          </a:p>
          <a:p>
            <a:pPr lvl="0"/>
            <a:r>
              <a:rPr lang="en-GB" sz="4800" dirty="0">
                <a:solidFill>
                  <a:schemeClr val="tx1"/>
                </a:solidFill>
              </a:rPr>
              <a:t>M.S., N., 2013. </a:t>
            </a:r>
            <a:r>
              <a:rPr lang="en-GB" sz="4800" i="1" dirty="0">
                <a:solidFill>
                  <a:schemeClr val="tx1"/>
                </a:solidFill>
              </a:rPr>
              <a:t>GENETIC EPISTEMOLOGY</a:t>
            </a:r>
            <a:r>
              <a:rPr lang="en-GB" sz="4800" dirty="0">
                <a:solidFill>
                  <a:schemeClr val="tx1"/>
                </a:solidFill>
              </a:rPr>
              <a:t>. [online] Psychology Dictionary. Available at</a:t>
            </a:r>
            <a:r>
              <a:rPr lang="en-GB" sz="4800" dirty="0"/>
              <a:t>: </a:t>
            </a:r>
            <a:r>
              <a:rPr lang="en-GB" sz="4800" dirty="0">
                <a:hlinkClick r:id="rId9"/>
              </a:rPr>
              <a:t>https://psychologydictionary.org/genetic-epistemology/</a:t>
            </a:r>
            <a:r>
              <a:rPr lang="en-GB" sz="4800" dirty="0"/>
              <a:t>  </a:t>
            </a:r>
            <a:r>
              <a:rPr lang="en-GB" sz="4800" dirty="0">
                <a:solidFill>
                  <a:schemeClr val="tx1"/>
                </a:solidFill>
              </a:rPr>
              <a:t>[Accessed 8 January 2021].</a:t>
            </a:r>
            <a:endParaRPr lang="en-US" sz="4800" dirty="0">
              <a:solidFill>
                <a:schemeClr val="tx1"/>
              </a:solidFill>
            </a:endParaRPr>
          </a:p>
          <a:p>
            <a:r>
              <a:rPr lang="en-GB" sz="4800" dirty="0">
                <a:solidFill>
                  <a:schemeClr val="tx1"/>
                </a:solidFill>
              </a:rPr>
              <a:t>National Museum Wales. 2015. </a:t>
            </a:r>
            <a:r>
              <a:rPr lang="en-GB" sz="4800" i="1" dirty="0">
                <a:solidFill>
                  <a:schemeClr val="tx1"/>
                </a:solidFill>
              </a:rPr>
              <a:t>Learning At St </a:t>
            </a:r>
            <a:r>
              <a:rPr lang="en-GB" sz="4800" i="1" dirty="0" err="1">
                <a:solidFill>
                  <a:schemeClr val="tx1"/>
                </a:solidFill>
              </a:rPr>
              <a:t>Fagans</a:t>
            </a:r>
            <a:r>
              <a:rPr lang="en-GB" sz="4800" i="1" dirty="0">
                <a:solidFill>
                  <a:schemeClr val="tx1"/>
                </a:solidFill>
              </a:rPr>
              <a:t> National Museum Of History</a:t>
            </a:r>
            <a:r>
              <a:rPr lang="en-GB" sz="4800" dirty="0">
                <a:solidFill>
                  <a:schemeClr val="tx1"/>
                </a:solidFill>
              </a:rPr>
              <a:t>. [online] Available at: </a:t>
            </a:r>
            <a:r>
              <a:rPr lang="en-GB" sz="4800" dirty="0">
                <a:hlinkClick r:id="rId10"/>
              </a:rPr>
              <a:t>https://museum.wales/stfagans/learning/</a:t>
            </a:r>
            <a:r>
              <a:rPr lang="en-GB" sz="4800" dirty="0"/>
              <a:t> </a:t>
            </a:r>
            <a:r>
              <a:rPr lang="en-GB" sz="4800" dirty="0">
                <a:solidFill>
                  <a:schemeClr val="tx1"/>
                </a:solidFill>
              </a:rPr>
              <a:t> [Accessed 12 December 2020].</a:t>
            </a:r>
          </a:p>
          <a:p>
            <a:pPr fontAlgn="base"/>
            <a:r>
              <a:rPr lang="en-US" sz="4800" dirty="0">
                <a:solidFill>
                  <a:schemeClr val="tx1"/>
                </a:solidFill>
              </a:rPr>
              <a:t>National Museum Wales. (no date) </a:t>
            </a:r>
            <a:r>
              <a:rPr lang="en-US" sz="4800" i="1" dirty="0">
                <a:solidFill>
                  <a:schemeClr val="tx1"/>
                </a:solidFill>
              </a:rPr>
              <a:t>St </a:t>
            </a:r>
            <a:r>
              <a:rPr lang="en-US" sz="4800" i="1" dirty="0" err="1">
                <a:solidFill>
                  <a:schemeClr val="tx1"/>
                </a:solidFill>
              </a:rPr>
              <a:t>Fagans</a:t>
            </a:r>
            <a:r>
              <a:rPr lang="en-US" sz="4800" i="1" dirty="0">
                <a:solidFill>
                  <a:schemeClr val="tx1"/>
                </a:solidFill>
              </a:rPr>
              <a:t> </a:t>
            </a:r>
            <a:r>
              <a:rPr lang="en-US" sz="4800" dirty="0">
                <a:solidFill>
                  <a:schemeClr val="tx1"/>
                </a:solidFill>
              </a:rPr>
              <a:t>Castle  [image] available at: </a:t>
            </a:r>
            <a:r>
              <a:rPr lang="en-US" sz="4800" u="sng" dirty="0">
                <a:hlinkClick r:id="rId11"/>
              </a:rPr>
              <a:t>https://museum.wales/stfagans/buildings/castle/</a:t>
            </a:r>
            <a:r>
              <a:rPr lang="en-US" sz="4800" dirty="0"/>
              <a:t> </a:t>
            </a:r>
            <a:r>
              <a:rPr lang="en-US" sz="4800" dirty="0">
                <a:solidFill>
                  <a:schemeClr val="tx1"/>
                </a:solidFill>
              </a:rPr>
              <a:t> (accessed: 11th January 2021) ​</a:t>
            </a:r>
          </a:p>
          <a:p>
            <a:pPr fontAlgn="base"/>
            <a:r>
              <a:rPr lang="en-US" sz="4800" dirty="0">
                <a:solidFill>
                  <a:schemeClr val="tx1"/>
                </a:solidFill>
              </a:rPr>
              <a:t>National Museum Wales. (no date) </a:t>
            </a:r>
            <a:r>
              <a:rPr lang="en-US" sz="4800" i="1" dirty="0">
                <a:solidFill>
                  <a:schemeClr val="tx1"/>
                </a:solidFill>
              </a:rPr>
              <a:t>St </a:t>
            </a:r>
            <a:r>
              <a:rPr lang="en-US" sz="4800" i="1" dirty="0" err="1">
                <a:solidFill>
                  <a:schemeClr val="tx1"/>
                </a:solidFill>
              </a:rPr>
              <a:t>Fagans</a:t>
            </a:r>
            <a:r>
              <a:rPr lang="en-US" sz="4800" i="1" dirty="0">
                <a:solidFill>
                  <a:schemeClr val="tx1"/>
                </a:solidFill>
              </a:rPr>
              <a:t> Castl</a:t>
            </a:r>
            <a:r>
              <a:rPr lang="en-US" sz="4800" dirty="0">
                <a:solidFill>
                  <a:schemeClr val="tx1"/>
                </a:solidFill>
              </a:rPr>
              <a:t>e [image] available at: </a:t>
            </a:r>
            <a:r>
              <a:rPr lang="en-US" sz="4800" u="sng" dirty="0">
                <a:hlinkClick r:id="rId11"/>
              </a:rPr>
              <a:t>https://museum.wales/stfagans/buildings/castle/</a:t>
            </a:r>
            <a:r>
              <a:rPr lang="en-US" sz="4800" dirty="0"/>
              <a:t> </a:t>
            </a:r>
            <a:r>
              <a:rPr lang="en-US" sz="4800" dirty="0">
                <a:solidFill>
                  <a:schemeClr val="tx1"/>
                </a:solidFill>
              </a:rPr>
              <a:t>(accessed: 11th January 2021) </a:t>
            </a:r>
          </a:p>
          <a:p>
            <a:pPr fontAlgn="base"/>
            <a:r>
              <a:rPr lang="en-US" sz="4800" dirty="0">
                <a:solidFill>
                  <a:schemeClr val="tx1"/>
                </a:solidFill>
              </a:rPr>
              <a:t>National Museum Wales. (no date) </a:t>
            </a:r>
            <a:r>
              <a:rPr lang="en-US" sz="4800" i="1" dirty="0">
                <a:solidFill>
                  <a:schemeClr val="tx1"/>
                </a:solidFill>
              </a:rPr>
              <a:t>St </a:t>
            </a:r>
            <a:r>
              <a:rPr lang="en-US" sz="4800" i="1" dirty="0" err="1">
                <a:solidFill>
                  <a:schemeClr val="tx1"/>
                </a:solidFill>
              </a:rPr>
              <a:t>Fagans</a:t>
            </a:r>
            <a:r>
              <a:rPr lang="en-US" sz="4800" i="1" dirty="0">
                <a:solidFill>
                  <a:schemeClr val="tx1"/>
                </a:solidFill>
              </a:rPr>
              <a:t> National Museum of History. </a:t>
            </a:r>
            <a:r>
              <a:rPr lang="en-US" sz="4800" dirty="0">
                <a:solidFill>
                  <a:schemeClr val="tx1"/>
                </a:solidFill>
              </a:rPr>
              <a:t>[image] available</a:t>
            </a:r>
            <a:r>
              <a:rPr lang="en-US" sz="4800" dirty="0"/>
              <a:t> </a:t>
            </a:r>
            <a:r>
              <a:rPr lang="en-US" sz="4800" dirty="0">
                <a:solidFill>
                  <a:schemeClr val="tx1"/>
                </a:solidFill>
              </a:rPr>
              <a:t>at: </a:t>
            </a:r>
            <a:r>
              <a:rPr lang="en-US" sz="4800" u="sng" dirty="0">
                <a:hlinkClick r:id="rId12"/>
              </a:rPr>
              <a:t>https://museum.wales/stfagans/about/</a:t>
            </a:r>
            <a:r>
              <a:rPr lang="en-US" sz="4800" dirty="0"/>
              <a:t> . </a:t>
            </a:r>
            <a:r>
              <a:rPr lang="en-US" sz="4800" dirty="0">
                <a:solidFill>
                  <a:schemeClr val="tx1"/>
                </a:solidFill>
              </a:rPr>
              <a:t>(Accessed: 11th January 2021) </a:t>
            </a:r>
            <a:endParaRPr lang="en-GB" sz="4800" dirty="0">
              <a:solidFill>
                <a:schemeClr val="tx1"/>
              </a:solidFill>
            </a:endParaRPr>
          </a:p>
          <a:p>
            <a:endParaRPr lang="en-US" dirty="0"/>
          </a:p>
        </p:txBody>
      </p:sp>
      <p:sp>
        <p:nvSpPr>
          <p:cNvPr id="4" name="Title 1">
            <a:extLst>
              <a:ext uri="{FF2B5EF4-FFF2-40B4-BE49-F238E27FC236}">
                <a16:creationId xmlns:a16="http://schemas.microsoft.com/office/drawing/2014/main" id="{D8A7EA54-2A68-D748-B634-B330B46B1DB5}"/>
              </a:ext>
            </a:extLst>
          </p:cNvPr>
          <p:cNvSpPr>
            <a:spLocks noGrp="1"/>
          </p:cNvSpPr>
          <p:nvPr>
            <p:ph type="title"/>
          </p:nvPr>
        </p:nvSpPr>
        <p:spPr>
          <a:xfrm>
            <a:off x="439552" y="0"/>
            <a:ext cx="8596668" cy="411126"/>
          </a:xfrm>
        </p:spPr>
        <p:txBody>
          <a:bodyPr>
            <a:noAutofit/>
          </a:bodyPr>
          <a:lstStyle/>
          <a:p>
            <a:r>
              <a:rPr lang="en-US" sz="1800" dirty="0">
                <a:solidFill>
                  <a:schemeClr val="tx1"/>
                </a:solidFill>
              </a:rPr>
              <a:t>Continuation of Reference List </a:t>
            </a:r>
          </a:p>
        </p:txBody>
      </p:sp>
    </p:spTree>
    <p:extLst>
      <p:ext uri="{BB962C8B-B14F-4D97-AF65-F5344CB8AC3E}">
        <p14:creationId xmlns:p14="http://schemas.microsoft.com/office/powerpoint/2010/main" val="68947790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A83B925-ADF6-314C-8E61-1588026E6902}"/>
              </a:ext>
            </a:extLst>
          </p:cNvPr>
          <p:cNvSpPr>
            <a:spLocks noGrp="1"/>
          </p:cNvSpPr>
          <p:nvPr>
            <p:ph idx="1"/>
          </p:nvPr>
        </p:nvSpPr>
        <p:spPr>
          <a:xfrm>
            <a:off x="386862" y="623730"/>
            <a:ext cx="8887140" cy="5610539"/>
          </a:xfrm>
        </p:spPr>
        <p:txBody>
          <a:bodyPr>
            <a:normAutofit fontScale="62500" lnSpcReduction="20000"/>
          </a:bodyPr>
          <a:lstStyle/>
          <a:p>
            <a:r>
              <a:rPr lang="en-GB" sz="1900" dirty="0">
                <a:solidFill>
                  <a:schemeClr val="tx1"/>
                </a:solidFill>
              </a:rPr>
              <a:t>Ribeiro, L., 2008. </a:t>
            </a:r>
            <a:r>
              <a:rPr lang="en-GB" sz="1900" i="1" dirty="0">
                <a:solidFill>
                  <a:schemeClr val="tx1"/>
                </a:solidFill>
              </a:rPr>
              <a:t>Children Learning</a:t>
            </a:r>
            <a:r>
              <a:rPr lang="en-GB" sz="1900" dirty="0">
                <a:solidFill>
                  <a:schemeClr val="tx1"/>
                </a:solidFill>
              </a:rPr>
              <a:t>. [image] Available at: </a:t>
            </a:r>
            <a:r>
              <a:rPr lang="en-GB" sz="1900" dirty="0">
                <a:hlinkClick r:id="rId2"/>
              </a:rPr>
              <a:t>https://commons.wikimedia.org/wiki/File:Children_at_school_(8720604364).jpg</a:t>
            </a:r>
            <a:r>
              <a:rPr lang="en-GB" sz="1900" dirty="0"/>
              <a:t> </a:t>
            </a:r>
            <a:r>
              <a:rPr lang="en-GB" sz="1900" dirty="0">
                <a:solidFill>
                  <a:schemeClr val="tx1"/>
                </a:solidFill>
              </a:rPr>
              <a:t>[Accessed 3 January 2021].</a:t>
            </a:r>
          </a:p>
          <a:p>
            <a:r>
              <a:rPr lang="en-US" sz="1900" dirty="0">
                <a:solidFill>
                  <a:schemeClr val="tx1"/>
                </a:solidFill>
              </a:rPr>
              <a:t>Rock, A. (2018) Activities to help preschoolers develop gross motor skills. [image] available at: </a:t>
            </a:r>
            <a:r>
              <a:rPr lang="en-US" sz="1900" u="sng" dirty="0">
                <a:hlinkClick r:id="rId3"/>
              </a:rPr>
              <a:t>https://www.verywellfamily.com/gross-motor-preschool-activities-2764707</a:t>
            </a:r>
            <a:r>
              <a:rPr lang="en-US" sz="1900" dirty="0"/>
              <a:t> </a:t>
            </a:r>
            <a:r>
              <a:rPr lang="en-US" sz="1900" dirty="0">
                <a:solidFill>
                  <a:schemeClr val="tx1"/>
                </a:solidFill>
              </a:rPr>
              <a:t>(Accessed: 11th January 2021) </a:t>
            </a:r>
            <a:endParaRPr lang="en-GB" sz="1900" dirty="0">
              <a:solidFill>
                <a:schemeClr val="tx1"/>
              </a:solidFill>
            </a:endParaRPr>
          </a:p>
          <a:p>
            <a:r>
              <a:rPr lang="en-GB" sz="1900" dirty="0">
                <a:solidFill>
                  <a:schemeClr val="tx1"/>
                </a:solidFill>
              </a:rPr>
              <a:t>Safire, W., </a:t>
            </a:r>
            <a:r>
              <a:rPr lang="en-GB" sz="1900" dirty="0" err="1">
                <a:solidFill>
                  <a:schemeClr val="tx1"/>
                </a:solidFill>
              </a:rPr>
              <a:t>Safir</a:t>
            </a:r>
            <a:r>
              <a:rPr lang="en-GB" sz="1900" dirty="0">
                <a:solidFill>
                  <a:schemeClr val="tx1"/>
                </a:solidFill>
              </a:rPr>
              <a:t>, L. and Montessori, M., 1990. Words Of Wisdom. New York, NY: Simon &amp; Schuster, p.58.</a:t>
            </a:r>
          </a:p>
          <a:p>
            <a:r>
              <a:rPr lang="en-US" sz="1900" dirty="0">
                <a:solidFill>
                  <a:schemeClr val="tx1"/>
                </a:solidFill>
              </a:rPr>
              <a:t>Salter, B.  (no date) </a:t>
            </a:r>
            <a:r>
              <a:rPr lang="en-US" sz="1900" i="1" dirty="0">
                <a:solidFill>
                  <a:schemeClr val="tx1"/>
                </a:solidFill>
              </a:rPr>
              <a:t>St </a:t>
            </a:r>
            <a:r>
              <a:rPr lang="en-US" sz="1900" i="1" dirty="0" err="1">
                <a:solidFill>
                  <a:schemeClr val="tx1"/>
                </a:solidFill>
              </a:rPr>
              <a:t>Fagans</a:t>
            </a:r>
            <a:r>
              <a:rPr lang="en-US" sz="1900" i="1" dirty="0">
                <a:solidFill>
                  <a:schemeClr val="tx1"/>
                </a:solidFill>
              </a:rPr>
              <a:t> Named best museum in the UK. </a:t>
            </a:r>
            <a:r>
              <a:rPr lang="en-US" sz="1900" dirty="0">
                <a:solidFill>
                  <a:schemeClr val="tx1"/>
                </a:solidFill>
              </a:rPr>
              <a:t>[image] available at: </a:t>
            </a:r>
            <a:r>
              <a:rPr lang="en-US" u="sng" dirty="0">
                <a:hlinkClick r:id="rId4"/>
              </a:rPr>
              <a:t>https://www.walesonline.co.uk/whats-on/arts-culture-news/st-fagans-named-best-museum-16528557</a:t>
            </a:r>
            <a:r>
              <a:rPr lang="en-US" dirty="0"/>
              <a:t> </a:t>
            </a:r>
            <a:r>
              <a:rPr lang="en-US" sz="1900" dirty="0">
                <a:solidFill>
                  <a:schemeClr val="tx1"/>
                </a:solidFill>
              </a:rPr>
              <a:t>(accessed: 12th January 2021​</a:t>
            </a:r>
          </a:p>
          <a:p>
            <a:r>
              <a:rPr lang="en-US" sz="1900" dirty="0">
                <a:solidFill>
                  <a:schemeClr val="tx1"/>
                </a:solidFill>
              </a:rPr>
              <a:t>Sixth-bloom. (2019) ‘30 fine and gross motor skills developed outdoors</a:t>
            </a:r>
            <a:r>
              <a:rPr lang="en-US" sz="1900" dirty="0"/>
              <a:t>’ </a:t>
            </a:r>
            <a:r>
              <a:rPr lang="en-US" sz="1900" u="sng" dirty="0">
                <a:hlinkClick r:id="rId5"/>
              </a:rPr>
              <a:t>https://www.sixthbloom.com/30-fine-and-gross-motor-skills-developed-outdoors/</a:t>
            </a:r>
            <a:r>
              <a:rPr lang="en-US" sz="1900" dirty="0"/>
              <a:t> </a:t>
            </a:r>
            <a:r>
              <a:rPr lang="en-US" sz="1900" dirty="0">
                <a:solidFill>
                  <a:schemeClr val="tx1"/>
                </a:solidFill>
              </a:rPr>
              <a:t>(Accessed: 7th January 2021) ​</a:t>
            </a:r>
          </a:p>
          <a:p>
            <a:r>
              <a:rPr lang="en-GB" sz="1900" dirty="0">
                <a:solidFill>
                  <a:schemeClr val="tx1"/>
                </a:solidFill>
              </a:rPr>
              <a:t>Taylor J. (no date) [image] Available at: </a:t>
            </a:r>
            <a:r>
              <a:rPr lang="en-GB" sz="1900" u="sng" dirty="0">
                <a:hlinkClick r:id="rId6"/>
              </a:rPr>
              <a:t>https://www.pinterest.co.uk/pin/557601997594316306/</a:t>
            </a:r>
            <a:r>
              <a:rPr lang="en-GB" sz="1900" dirty="0"/>
              <a:t>  </a:t>
            </a:r>
            <a:r>
              <a:rPr lang="en-GB" sz="1900" dirty="0">
                <a:solidFill>
                  <a:schemeClr val="tx1"/>
                </a:solidFill>
              </a:rPr>
              <a:t>(Accessed: 11th January 2021) </a:t>
            </a:r>
          </a:p>
          <a:p>
            <a:r>
              <a:rPr lang="en-GB" sz="1900" dirty="0" err="1">
                <a:solidFill>
                  <a:schemeClr val="tx1"/>
                </a:solidFill>
              </a:rPr>
              <a:t>Tentis</a:t>
            </a:r>
            <a:r>
              <a:rPr lang="en-GB" sz="1900" dirty="0">
                <a:solidFill>
                  <a:schemeClr val="tx1"/>
                </a:solidFill>
              </a:rPr>
              <a:t>, D., n.d. </a:t>
            </a:r>
            <a:r>
              <a:rPr lang="en-GB" sz="1900" i="1" dirty="0">
                <a:solidFill>
                  <a:schemeClr val="tx1"/>
                </a:solidFill>
              </a:rPr>
              <a:t>Children Outdoor Learning</a:t>
            </a:r>
            <a:r>
              <a:rPr lang="en-GB" sz="1900" dirty="0">
                <a:solidFill>
                  <a:schemeClr val="tx1"/>
                </a:solidFill>
              </a:rPr>
              <a:t>. [image] Available at: </a:t>
            </a:r>
            <a:r>
              <a:rPr lang="en-GB" sz="1900" dirty="0">
                <a:hlinkClick r:id="rId7"/>
              </a:rPr>
              <a:t>https://pxhere.com/en/photo/1199837</a:t>
            </a:r>
            <a:r>
              <a:rPr lang="en-GB" sz="1900" dirty="0"/>
              <a:t>  [Accessed </a:t>
            </a:r>
            <a:r>
              <a:rPr lang="en-GB" sz="1900" dirty="0">
                <a:solidFill>
                  <a:schemeClr val="tx1"/>
                </a:solidFill>
              </a:rPr>
              <a:t>30 December 2020].</a:t>
            </a:r>
          </a:p>
          <a:p>
            <a:r>
              <a:rPr lang="en-US" sz="1900" u="sng" dirty="0">
                <a:hlinkClick r:id="rId8"/>
              </a:rPr>
              <a:t>https://teachingmama.org/gross-motor-skills-why-they-are-important/</a:t>
            </a:r>
            <a:r>
              <a:rPr lang="en-US" sz="1900" dirty="0"/>
              <a:t> gross motor skills and why they’re important ​</a:t>
            </a:r>
            <a:endParaRPr lang="en-GB" sz="1900" dirty="0"/>
          </a:p>
          <a:p>
            <a:r>
              <a:rPr lang="en-GB" sz="1900" dirty="0">
                <a:solidFill>
                  <a:schemeClr val="tx1"/>
                </a:solidFill>
              </a:rPr>
              <a:t>2013. </a:t>
            </a:r>
            <a:r>
              <a:rPr lang="en-GB" sz="1900" i="1" dirty="0">
                <a:solidFill>
                  <a:schemeClr val="tx1"/>
                </a:solidFill>
              </a:rPr>
              <a:t>Tudor Trader's House In St </a:t>
            </a:r>
            <a:r>
              <a:rPr lang="en-GB" sz="1900" i="1" dirty="0" err="1">
                <a:solidFill>
                  <a:schemeClr val="tx1"/>
                </a:solidFill>
              </a:rPr>
              <a:t>Fagans</a:t>
            </a:r>
            <a:r>
              <a:rPr lang="en-GB" sz="1900" i="1" dirty="0">
                <a:solidFill>
                  <a:schemeClr val="tx1"/>
                </a:solidFill>
              </a:rPr>
              <a:t> National Museum Wales</a:t>
            </a:r>
            <a:r>
              <a:rPr lang="en-GB" sz="1900" dirty="0">
                <a:solidFill>
                  <a:schemeClr val="tx1"/>
                </a:solidFill>
              </a:rPr>
              <a:t>. [image] Available at: </a:t>
            </a:r>
            <a:r>
              <a:rPr lang="en-GB" sz="1900" dirty="0">
                <a:hlinkClick r:id="rId9"/>
              </a:rPr>
              <a:t>https://commons.wikimedia.org/wiki/File:Tudor1.jpg</a:t>
            </a:r>
            <a:r>
              <a:rPr lang="en-GB" sz="1900" dirty="0"/>
              <a:t>  </a:t>
            </a:r>
            <a:r>
              <a:rPr lang="en-GB" sz="1900" dirty="0">
                <a:solidFill>
                  <a:schemeClr val="tx1"/>
                </a:solidFill>
              </a:rPr>
              <a:t>[Accessed 30 December 2020].</a:t>
            </a:r>
          </a:p>
          <a:p>
            <a:r>
              <a:rPr lang="de-DE" sz="1900" dirty="0" err="1">
                <a:solidFill>
                  <a:schemeClr val="tx1"/>
                </a:solidFill>
              </a:rPr>
              <a:t>Vygotskii</a:t>
            </a:r>
            <a:r>
              <a:rPr lang="de-DE" sz="1900" dirty="0">
                <a:solidFill>
                  <a:schemeClr val="tx1"/>
                </a:solidFill>
              </a:rPr>
              <a:t>̆, L., Cole, M., Stein, S. </a:t>
            </a:r>
            <a:r>
              <a:rPr lang="de-DE" sz="1900" dirty="0" err="1">
                <a:solidFill>
                  <a:schemeClr val="tx1"/>
                </a:solidFill>
              </a:rPr>
              <a:t>and</a:t>
            </a:r>
            <a:r>
              <a:rPr lang="de-DE" sz="1900" dirty="0">
                <a:solidFill>
                  <a:schemeClr val="tx1"/>
                </a:solidFill>
              </a:rPr>
              <a:t> Sekula, A., 1978. </a:t>
            </a:r>
            <a:r>
              <a:rPr lang="en-GB" sz="1900" dirty="0">
                <a:solidFill>
                  <a:schemeClr val="tx1"/>
                </a:solidFill>
              </a:rPr>
              <a:t>Mind In Society. Cambridge, Mass.: Harvard University Press.</a:t>
            </a:r>
          </a:p>
          <a:p>
            <a:r>
              <a:rPr lang="en-GB" sz="1900" dirty="0">
                <a:solidFill>
                  <a:schemeClr val="tx1"/>
                </a:solidFill>
              </a:rPr>
              <a:t>Welsh Assembly Government. 2009. </a:t>
            </a:r>
            <a:r>
              <a:rPr lang="en-GB" sz="1900" i="1" dirty="0">
                <a:solidFill>
                  <a:schemeClr val="tx1"/>
                </a:solidFill>
              </a:rPr>
              <a:t>Foundation Phase - Outdoor Learning Handbook</a:t>
            </a:r>
            <a:r>
              <a:rPr lang="en-GB" sz="1900" dirty="0">
                <a:solidFill>
                  <a:schemeClr val="tx1"/>
                </a:solidFill>
              </a:rPr>
              <a:t>. [online] Available at: </a:t>
            </a:r>
            <a:r>
              <a:rPr lang="en-GB" sz="1900" dirty="0">
                <a:hlinkClick r:id="rId10"/>
              </a:rPr>
              <a:t>https://hwb.gov.wales/storage/fcb8539c-9be7-4883-8542-35d7b54b56f2/foundation-phase-outdoor-learning-handbook.pdf</a:t>
            </a:r>
            <a:r>
              <a:rPr lang="en-GB" sz="1900" dirty="0"/>
              <a:t>  </a:t>
            </a:r>
            <a:r>
              <a:rPr lang="en-GB" sz="1900" dirty="0">
                <a:solidFill>
                  <a:schemeClr val="tx1"/>
                </a:solidFill>
              </a:rPr>
              <a:t>[Accessed 12 December 2020].</a:t>
            </a:r>
          </a:p>
          <a:p>
            <a:r>
              <a:rPr lang="en-US" sz="1900" dirty="0">
                <a:solidFill>
                  <a:schemeClr val="tx1"/>
                </a:solidFill>
              </a:rPr>
              <a:t>Wheeler, S. (2014</a:t>
            </a:r>
            <a:r>
              <a:rPr lang="en-US" sz="1900" i="1" dirty="0">
                <a:solidFill>
                  <a:schemeClr val="tx1"/>
                </a:solidFill>
              </a:rPr>
              <a:t>) ‘Learning Theories: Jerome Bruner on the scaffolding of learning.’ </a:t>
            </a:r>
            <a:r>
              <a:rPr lang="en-US" sz="1900" i="1" u="sng" dirty="0">
                <a:hlinkClick r:id="rId11"/>
              </a:rPr>
              <a:t>https://www.teachthought.com/learning/learning-theories-jerome-bruner-scaffolding-learning</a:t>
            </a:r>
            <a:r>
              <a:rPr lang="en-US" sz="1900" u="sng" dirty="0">
                <a:hlinkClick r:id="rId11"/>
              </a:rPr>
              <a:t>/</a:t>
            </a:r>
            <a:r>
              <a:rPr lang="en-US" sz="1900" dirty="0"/>
              <a:t> </a:t>
            </a:r>
            <a:r>
              <a:rPr lang="en-US" sz="1900" dirty="0">
                <a:solidFill>
                  <a:schemeClr val="tx1"/>
                </a:solidFill>
              </a:rPr>
              <a:t>(Accessed: 12th January 2021) ​</a:t>
            </a:r>
            <a:endParaRPr lang="en-GB" sz="1900" dirty="0">
              <a:solidFill>
                <a:schemeClr val="tx1"/>
              </a:solidFill>
            </a:endParaRPr>
          </a:p>
          <a:p>
            <a:r>
              <a:rPr lang="en-GB" sz="1900" dirty="0" err="1">
                <a:solidFill>
                  <a:schemeClr val="tx1"/>
                </a:solidFill>
              </a:rPr>
              <a:t>Youngson</a:t>
            </a:r>
            <a:r>
              <a:rPr lang="en-GB" sz="1900" dirty="0">
                <a:solidFill>
                  <a:schemeClr val="tx1"/>
                </a:solidFill>
              </a:rPr>
              <a:t>, N., n.d. </a:t>
            </a:r>
            <a:r>
              <a:rPr lang="en-GB" sz="1900" i="1" dirty="0">
                <a:solidFill>
                  <a:schemeClr val="tx1"/>
                </a:solidFill>
              </a:rPr>
              <a:t>Safety</a:t>
            </a:r>
            <a:r>
              <a:rPr lang="en-GB" sz="1900" dirty="0">
                <a:solidFill>
                  <a:schemeClr val="tx1"/>
                </a:solidFill>
              </a:rPr>
              <a:t>. [image] Available at: </a:t>
            </a:r>
            <a:r>
              <a:rPr lang="en-GB" sz="1900" dirty="0">
                <a:hlinkClick r:id="rId12"/>
              </a:rPr>
              <a:t>https://www.picpedia.org/post-it-note/s/safety.html</a:t>
            </a:r>
            <a:r>
              <a:rPr lang="en-GB" sz="1900" dirty="0"/>
              <a:t>  </a:t>
            </a:r>
            <a:r>
              <a:rPr lang="en-GB" sz="1900" dirty="0">
                <a:solidFill>
                  <a:schemeClr val="tx1"/>
                </a:solidFill>
              </a:rPr>
              <a:t>[Accessed 3 January 2021].</a:t>
            </a:r>
          </a:p>
          <a:p>
            <a:endParaRPr lang="en-US" dirty="0"/>
          </a:p>
        </p:txBody>
      </p:sp>
      <p:sp>
        <p:nvSpPr>
          <p:cNvPr id="4" name="Rectangle 3">
            <a:extLst>
              <a:ext uri="{FF2B5EF4-FFF2-40B4-BE49-F238E27FC236}">
                <a16:creationId xmlns:a16="http://schemas.microsoft.com/office/drawing/2014/main" id="{8762E6D3-CAEC-3746-A8CC-CCE335E197AB}"/>
              </a:ext>
            </a:extLst>
          </p:cNvPr>
          <p:cNvSpPr/>
          <p:nvPr/>
        </p:nvSpPr>
        <p:spPr>
          <a:xfrm>
            <a:off x="386862" y="61491"/>
            <a:ext cx="3419526" cy="369332"/>
          </a:xfrm>
          <a:prstGeom prst="rect">
            <a:avLst/>
          </a:prstGeom>
        </p:spPr>
        <p:txBody>
          <a:bodyPr wrap="none">
            <a:spAutoFit/>
          </a:bodyPr>
          <a:lstStyle/>
          <a:p>
            <a:r>
              <a:rPr lang="en-US" dirty="0"/>
              <a:t>Continuation of Reference List </a:t>
            </a:r>
          </a:p>
        </p:txBody>
      </p:sp>
    </p:spTree>
    <p:extLst>
      <p:ext uri="{BB962C8B-B14F-4D97-AF65-F5344CB8AC3E}">
        <p14:creationId xmlns:p14="http://schemas.microsoft.com/office/powerpoint/2010/main" val="3483959993"/>
      </p:ext>
    </p:extLst>
  </p:cSld>
  <p:clrMapOvr>
    <a:masterClrMapping/>
  </p:clrMapOvr>
</p:sld>
</file>

<file path=ppt/theme/theme1.xml><?xml version="1.0" encoding="utf-8"?>
<a:theme xmlns:a="http://schemas.openxmlformats.org/drawingml/2006/main" name="Facet">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{B0F7FBEA-B1EB-214B-9C1E-92B83D0411EE}tf10001069</Template>
  <TotalTime>9972</TotalTime>
  <Words>11070</Words>
  <Application>Microsoft Macintosh PowerPoint</Application>
  <PresentationFormat>Widescreen</PresentationFormat>
  <Paragraphs>587</Paragraphs>
  <Slides>37</Slides>
  <Notes>29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37</vt:i4>
      </vt:variant>
    </vt:vector>
  </HeadingPairs>
  <TitlesOfParts>
    <vt:vector size="44" baseType="lpstr">
      <vt:lpstr>-webkit-standard</vt:lpstr>
      <vt:lpstr>Arial</vt:lpstr>
      <vt:lpstr>Calibri</vt:lpstr>
      <vt:lpstr>Franklin Gothic Book</vt:lpstr>
      <vt:lpstr>Trebuchet MS</vt:lpstr>
      <vt:lpstr>Wingdings 3</vt:lpstr>
      <vt:lpstr>Facet</vt:lpstr>
      <vt:lpstr>How St Fagans Supports Children’s Outdoor Learning</vt:lpstr>
      <vt:lpstr>Points that will be covered in this presentation: </vt:lpstr>
      <vt:lpstr>Why is Outdoor Play so important for children? </vt:lpstr>
      <vt:lpstr>Activities that outdoor learning helps to develop gross motor skills ​</vt:lpstr>
      <vt:lpstr>What are gross motor skills? -Why are they important?</vt:lpstr>
      <vt:lpstr>Activities that help to develop fine motor skills </vt:lpstr>
      <vt:lpstr>What are fine motor skills? -Why are they important?  ​</vt:lpstr>
      <vt:lpstr>St Fagans </vt:lpstr>
      <vt:lpstr>St Fagans Attractions</vt:lpstr>
      <vt:lpstr>Jerome Bruner- The theory</vt:lpstr>
      <vt:lpstr>How Can Learning outdoors develop skills and knowledge ? </vt:lpstr>
      <vt:lpstr>PowerPoint Presentation</vt:lpstr>
      <vt:lpstr>PowerPoint Presentation</vt:lpstr>
      <vt:lpstr>PowerPoint Presentation</vt:lpstr>
      <vt:lpstr>PowerPoint Presentation</vt:lpstr>
      <vt:lpstr>How can learning be planned and assessed?</vt:lpstr>
      <vt:lpstr>PowerPoint Presentation</vt:lpstr>
      <vt:lpstr>PowerPoint Presentation</vt:lpstr>
      <vt:lpstr>PowerPoint Presentation</vt:lpstr>
      <vt:lpstr>PowerPoint Presentation</vt:lpstr>
      <vt:lpstr>Jean Piaget </vt:lpstr>
      <vt:lpstr>Jean Piaget’s Four Stages  </vt:lpstr>
      <vt:lpstr>Is Piaget’s Theory evident in St Fagans ?</vt:lpstr>
      <vt:lpstr>Other ideas …</vt:lpstr>
      <vt:lpstr>Lev Vygotsky </vt:lpstr>
      <vt:lpstr>PowerPoint Presentation</vt:lpstr>
      <vt:lpstr>Is Vygotsky’s theory evident in St Fagans ?</vt:lpstr>
      <vt:lpstr>Other Ideas …..</vt:lpstr>
      <vt:lpstr>To conclude</vt:lpstr>
      <vt:lpstr>Why St Fagans ?</vt:lpstr>
      <vt:lpstr>Resources </vt:lpstr>
      <vt:lpstr>Piaget’s Beliefs </vt:lpstr>
      <vt:lpstr>Implications for the future</vt:lpstr>
      <vt:lpstr>Reference List </vt:lpstr>
      <vt:lpstr>Continuation of Reference List </vt:lpstr>
      <vt:lpstr>Continuation of Reference List </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Emma Perks</dc:creator>
  <cp:keywords/>
  <dc:description/>
  <cp:lastModifiedBy>Phoebe Evans (2005329)</cp:lastModifiedBy>
  <cp:revision>216</cp:revision>
  <dcterms:created xsi:type="dcterms:W3CDTF">2020-12-30T10:20:10Z</dcterms:created>
  <dcterms:modified xsi:type="dcterms:W3CDTF">2021-01-14T12:38:28Z</dcterms:modified>
  <cp:category/>
</cp:coreProperties>
</file>