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1" r:id="rId3"/>
    <p:sldId id="282" r:id="rId4"/>
    <p:sldId id="283" r:id="rId5"/>
    <p:sldId id="284" r:id="rId6"/>
    <p:sldId id="285" r:id="rId7"/>
    <p:sldId id="287" r:id="rId8"/>
    <p:sldId id="289" r:id="rId9"/>
    <p:sldId id="288" r:id="rId10"/>
    <p:sldId id="290" r:id="rId11"/>
    <p:sldId id="291" r:id="rId12"/>
    <p:sldId id="293" r:id="rId13"/>
    <p:sldId id="305" r:id="rId14"/>
    <p:sldId id="306" r:id="rId15"/>
    <p:sldId id="307" r:id="rId16"/>
    <p:sldId id="308" r:id="rId17"/>
    <p:sldId id="299" r:id="rId18"/>
    <p:sldId id="300" r:id="rId19"/>
    <p:sldId id="301" r:id="rId20"/>
    <p:sldId id="278" r:id="rId21"/>
    <p:sldId id="302" r:id="rId22"/>
    <p:sldId id="30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catalhoyuk.com/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0A4B955-AB63-42EF-BFBF-E0CB0B86CF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06" y="778411"/>
            <a:ext cx="8914388" cy="58389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240665"/>
            <a:ext cx="8077200" cy="1061072"/>
          </a:xfrm>
        </p:spPr>
        <p:txBody>
          <a:bodyPr>
            <a:normAutofit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HPHP4018: Arch &amp; </a:t>
            </a:r>
            <a:r>
              <a:rPr lang="en-GB" sz="5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Anth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5957" y="5500445"/>
            <a:ext cx="8268865" cy="851544"/>
          </a:xfrm>
        </p:spPr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&amp; Place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Space and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is socially constructed: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directs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behaviour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directs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movement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has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connotations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&amp;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&amp;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</a:t>
            </a:r>
          </a:p>
        </p:txBody>
      </p:sp>
      <p:pic>
        <p:nvPicPr>
          <p:cNvPr id="1026" name="Picture 2" descr="Events and conferences - The Common Room">
            <a:extLst>
              <a:ext uri="{FF2B5EF4-FFF2-40B4-BE49-F238E27FC236}">
                <a16:creationId xmlns:a16="http://schemas.microsoft.com/office/drawing/2014/main" id="{4A71593D-AF8A-4DB7-B70E-FBC47F3D17A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2082800"/>
            <a:ext cx="4038600" cy="269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69CCABA-61C8-4681-AE5D-FFB57D379AD6}"/>
              </a:ext>
            </a:extLst>
          </p:cNvPr>
          <p:cNvSpPr txBox="1"/>
          <p:nvPr/>
        </p:nvSpPr>
        <p:spPr>
          <a:xfrm>
            <a:off x="4860032" y="4952201"/>
            <a:ext cx="46075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https://thecommonroom.org.uk/venue-hire/conferences/</a:t>
            </a:r>
          </a:p>
        </p:txBody>
      </p:sp>
    </p:spTree>
    <p:extLst>
      <p:ext uri="{BB962C8B-B14F-4D97-AF65-F5344CB8AC3E}">
        <p14:creationId xmlns:p14="http://schemas.microsoft.com/office/powerpoint/2010/main" val="3923452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Archaeology and Space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244280" cy="4623816"/>
          </a:xfrm>
        </p:spPr>
        <p:txBody>
          <a:bodyPr/>
          <a:lstStyle/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different approaches to interpreting how past societies used space:</a:t>
            </a: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Processualist</a:t>
            </a:r>
            <a:endParaRPr lang="en-GB" dirty="0"/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Post-</a:t>
            </a:r>
            <a:r>
              <a:rPr lang="en-GB" dirty="0" err="1">
                <a:solidFill>
                  <a:srgbClr val="FFC000"/>
                </a:solidFill>
              </a:rPr>
              <a:t>processualist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016" y="2204864"/>
            <a:ext cx="4038600" cy="2429891"/>
          </a:xfrm>
        </p:spPr>
      </p:pic>
      <p:sp>
        <p:nvSpPr>
          <p:cNvPr id="7" name="TextBox 6"/>
          <p:cNvSpPr txBox="1"/>
          <p:nvPr/>
        </p:nvSpPr>
        <p:spPr>
          <a:xfrm>
            <a:off x="5148064" y="4869160"/>
            <a:ext cx="303672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http://www.catalhoyuk.com/site/architecture</a:t>
            </a:r>
          </a:p>
        </p:txBody>
      </p:sp>
    </p:spTree>
    <p:extLst>
      <p:ext uri="{BB962C8B-B14F-4D97-AF65-F5344CB8AC3E}">
        <p14:creationId xmlns:p14="http://schemas.microsoft.com/office/powerpoint/2010/main" val="36052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Processualism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Society is a </a:t>
            </a:r>
            <a:r>
              <a:rPr lang="en-GB" dirty="0">
                <a:solidFill>
                  <a:srgbClr val="FFC000"/>
                </a:solidFill>
              </a:rPr>
              <a:t>system</a:t>
            </a:r>
          </a:p>
          <a:p>
            <a:pPr>
              <a:defRPr/>
            </a:pPr>
            <a:r>
              <a:rPr lang="en-GB" dirty="0"/>
              <a:t>Adopted a </a:t>
            </a:r>
            <a:r>
              <a:rPr lang="en-GB" dirty="0">
                <a:solidFill>
                  <a:srgbClr val="FFC000"/>
                </a:solidFill>
              </a:rPr>
              <a:t>functional </a:t>
            </a:r>
            <a:r>
              <a:rPr lang="en-GB" dirty="0"/>
              <a:t>approach (things and society)…</a:t>
            </a:r>
          </a:p>
          <a:p>
            <a:pPr>
              <a:defRPr/>
            </a:pPr>
            <a:r>
              <a:rPr lang="en-GB" dirty="0"/>
              <a:t>… and a </a:t>
            </a:r>
            <a:r>
              <a:rPr lang="en-GB" dirty="0">
                <a:solidFill>
                  <a:srgbClr val="FFC000"/>
                </a:solidFill>
              </a:rPr>
              <a:t>scientific </a:t>
            </a:r>
            <a:r>
              <a:rPr lang="en-GB" dirty="0"/>
              <a:t>approach</a:t>
            </a:r>
          </a:p>
          <a:p>
            <a:pPr>
              <a:defRPr/>
            </a:pPr>
            <a:r>
              <a:rPr lang="en-GB" dirty="0"/>
              <a:t>Aimed to discover </a:t>
            </a:r>
            <a:r>
              <a:rPr lang="en-GB" dirty="0">
                <a:solidFill>
                  <a:srgbClr val="FFC000"/>
                </a:solidFill>
              </a:rPr>
              <a:t>laws </a:t>
            </a:r>
            <a:r>
              <a:rPr lang="en-GB" dirty="0"/>
              <a:t>about human behaviour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Site formation processes </a:t>
            </a:r>
            <a:r>
              <a:rPr lang="en-GB" dirty="0"/>
              <a:t>&amp; </a:t>
            </a:r>
            <a:r>
              <a:rPr lang="en-GB" dirty="0" err="1">
                <a:solidFill>
                  <a:srgbClr val="FFC000"/>
                </a:solidFill>
              </a:rPr>
              <a:t>taphonomy</a:t>
            </a:r>
            <a:endParaRPr lang="en-GB" dirty="0"/>
          </a:p>
          <a:p>
            <a:pPr>
              <a:defRPr/>
            </a:pPr>
            <a:r>
              <a:rPr lang="en-GB" dirty="0" err="1"/>
              <a:t>Processualists</a:t>
            </a:r>
            <a:r>
              <a:rPr lang="en-GB" dirty="0"/>
              <a:t> believed their job was to reconstruct the </a:t>
            </a:r>
            <a:r>
              <a:rPr lang="en-GB" dirty="0">
                <a:solidFill>
                  <a:srgbClr val="FFC000"/>
                </a:solidFill>
              </a:rPr>
              <a:t>dynamics </a:t>
            </a:r>
            <a:r>
              <a:rPr lang="en-GB" dirty="0"/>
              <a:t>of human behaviour from the </a:t>
            </a:r>
            <a:r>
              <a:rPr lang="en-GB" dirty="0">
                <a:solidFill>
                  <a:srgbClr val="FFC000"/>
                </a:solidFill>
              </a:rPr>
              <a:t>statics </a:t>
            </a:r>
            <a:r>
              <a:rPr lang="en-GB" dirty="0"/>
              <a:t>of the archaeological record</a:t>
            </a:r>
          </a:p>
        </p:txBody>
      </p:sp>
    </p:spTree>
    <p:extLst>
      <p:ext uri="{BB962C8B-B14F-4D97-AF65-F5344CB8AC3E}">
        <p14:creationId xmlns:p14="http://schemas.microsoft.com/office/powerpoint/2010/main" val="246005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Processualism</a:t>
            </a:r>
            <a:r>
              <a:rPr lang="en-GB" dirty="0"/>
              <a:t> and Space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032448" cy="4752528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3000" dirty="0" err="1">
                <a:solidFill>
                  <a:srgbClr val="FFC000"/>
                </a:solidFill>
              </a:rPr>
              <a:t>Ethnoarchaeology</a:t>
            </a:r>
            <a:r>
              <a:rPr lang="en-GB" sz="3000" dirty="0">
                <a:solidFill>
                  <a:srgbClr val="FFC000"/>
                </a:solidFill>
              </a:rPr>
              <a:t>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The study of living people &amp; their material culture to understand &amp; interpret the past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err="1"/>
              <a:t>Binford’s</a:t>
            </a:r>
            <a:r>
              <a:rPr lang="en-GB" dirty="0"/>
              <a:t> most famous work was with the </a:t>
            </a:r>
            <a:r>
              <a:rPr lang="en-GB" dirty="0" err="1"/>
              <a:t>Nunamiut</a:t>
            </a:r>
            <a:r>
              <a:rPr lang="en-GB" dirty="0"/>
              <a:t> </a:t>
            </a:r>
          </a:p>
          <a:p>
            <a:pPr lvl="1">
              <a:lnSpc>
                <a:spcPct val="90000"/>
              </a:lnSpc>
              <a:defRPr/>
            </a:pPr>
            <a:r>
              <a:rPr lang="en-GB" i="1" dirty="0">
                <a:solidFill>
                  <a:srgbClr val="FFC000"/>
                </a:solidFill>
              </a:rPr>
              <a:t>In Pursuit of the Past </a:t>
            </a:r>
            <a:r>
              <a:rPr lang="en-GB" dirty="0"/>
              <a:t>(1983)</a:t>
            </a:r>
          </a:p>
        </p:txBody>
      </p:sp>
      <p:pic>
        <p:nvPicPr>
          <p:cNvPr id="7" name="Picture 12" descr="binfor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004048" y="1700807"/>
            <a:ext cx="3878116" cy="4683261"/>
          </a:xfrm>
          <a:noFill/>
        </p:spPr>
      </p:pic>
    </p:spTree>
    <p:extLst>
      <p:ext uri="{BB962C8B-B14F-4D97-AF65-F5344CB8AC3E}">
        <p14:creationId xmlns:p14="http://schemas.microsoft.com/office/powerpoint/2010/main" val="216620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Ethnoarchaeology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90864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Comparison of </a:t>
            </a:r>
            <a:r>
              <a:rPr lang="en-GB" sz="3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lovers’ camps</a:t>
            </a:r>
            <a:r>
              <a:rPr lang="en-GB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typical camp sites: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600" dirty="0"/>
              <a:t>Meticulous spatial recording of archaeological distribution of materials:</a:t>
            </a:r>
          </a:p>
          <a:p>
            <a:pPr>
              <a:defRPr/>
            </a:pPr>
            <a:r>
              <a:rPr lang="en-GB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Lovers’ camps: discrete temporary camps with single occupation period</a:t>
            </a:r>
          </a:p>
          <a:p>
            <a:pPr>
              <a:defRPr/>
            </a:pPr>
            <a:r>
              <a:rPr lang="en-GB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Also looked at the distribution of bones at kill sites</a:t>
            </a:r>
          </a:p>
          <a:p>
            <a:endParaRPr lang="en-GB" dirty="0"/>
          </a:p>
        </p:txBody>
      </p:sp>
      <p:pic>
        <p:nvPicPr>
          <p:cNvPr id="7" name="Picture 7" descr="nunamuit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223940" y="2132856"/>
            <a:ext cx="3606662" cy="3672408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FD26293-E538-473E-8EBE-0C63FEB32948}"/>
              </a:ext>
            </a:extLst>
          </p:cNvPr>
          <p:cNvSpPr txBox="1"/>
          <p:nvPr/>
        </p:nvSpPr>
        <p:spPr>
          <a:xfrm>
            <a:off x="6015553" y="5955292"/>
            <a:ext cx="18233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After </a:t>
            </a:r>
            <a:r>
              <a:rPr lang="en-GB" sz="1200" i="1" dirty="0"/>
              <a:t>In Pursuit of the Past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5218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Ethnoarchaeology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Toss &amp; drop zones: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pattern resulting from processing caribou for meat and bones</a:t>
            </a:r>
            <a:endParaRPr lang="en-GB" dirty="0"/>
          </a:p>
          <a:p>
            <a:pPr lvl="1"/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Drop zone: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distribution of bone chips around the hearth, left </a:t>
            </a: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 situ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rather than cleared away</a:t>
            </a:r>
          </a:p>
          <a:p>
            <a:pPr lvl="1"/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Toss zone: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distribution of large pieces of bone waste/ tossed or placed behind men after removal of marrow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Distinct spatial patterning which is not replicated within household area</a:t>
            </a:r>
            <a:r>
              <a:rPr 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6053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Ethnoarchaeology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/>
          </a:bodyPr>
          <a:lstStyle/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Drop zone: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north side of hearth: indicates seating arrangement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No toss zone: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bone debris removed to separate </a:t>
            </a:r>
            <a:r>
              <a:rPr lang="en-GB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midden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outside house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Tool production: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away from hearth, on low south-west side of house</a:t>
            </a:r>
          </a:p>
        </p:txBody>
      </p:sp>
      <p:pic>
        <p:nvPicPr>
          <p:cNvPr id="7" name="Picture 9" descr="palagana hou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1916831"/>
            <a:ext cx="3722464" cy="3970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50EF74-00DF-4957-A43E-2976E800FE65}"/>
              </a:ext>
            </a:extLst>
          </p:cNvPr>
          <p:cNvSpPr txBox="1"/>
          <p:nvPr/>
        </p:nvSpPr>
        <p:spPr>
          <a:xfrm>
            <a:off x="6588224" y="6021288"/>
            <a:ext cx="18239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From </a:t>
            </a:r>
            <a:r>
              <a:rPr lang="en-GB" sz="1200" i="1" dirty="0"/>
              <a:t>In Pursuit of the Past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2900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Ethnoarchaeology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err="1"/>
              <a:t>Binford’s</a:t>
            </a:r>
            <a:r>
              <a:rPr lang="en-GB" dirty="0"/>
              <a:t> aim: mapping space to tell him about </a:t>
            </a:r>
            <a:r>
              <a:rPr lang="en-GB" dirty="0">
                <a:solidFill>
                  <a:srgbClr val="FFC000"/>
                </a:solidFill>
              </a:rPr>
              <a:t>distant past</a:t>
            </a:r>
          </a:p>
          <a:p>
            <a:pPr>
              <a:defRPr/>
            </a:pPr>
            <a:r>
              <a:rPr lang="en-GB" dirty="0"/>
              <a:t>Used modern hunter-gatherer sites, such as </a:t>
            </a:r>
            <a:r>
              <a:rPr lang="en-GB" dirty="0" err="1"/>
              <a:t>Nunamiut</a:t>
            </a:r>
            <a:r>
              <a:rPr lang="en-GB" dirty="0"/>
              <a:t>, as </a:t>
            </a:r>
            <a:r>
              <a:rPr lang="en-GB" dirty="0">
                <a:solidFill>
                  <a:srgbClr val="FFC000"/>
                </a:solidFill>
              </a:rPr>
              <a:t>analogy</a:t>
            </a:r>
            <a:r>
              <a:rPr lang="en-GB" dirty="0"/>
              <a:t> to interpret use of space of prehistoric hunter-gather sites, </a:t>
            </a:r>
            <a:r>
              <a:rPr lang="en-GB" dirty="0" err="1"/>
              <a:t>eg</a:t>
            </a:r>
            <a:r>
              <a:rPr lang="en-GB" dirty="0"/>
              <a:t>. </a:t>
            </a:r>
            <a:r>
              <a:rPr lang="en-GB" dirty="0">
                <a:solidFill>
                  <a:srgbClr val="FFC000"/>
                </a:solidFill>
              </a:rPr>
              <a:t>Mousterian </a:t>
            </a:r>
            <a:r>
              <a:rPr lang="en-GB" dirty="0"/>
              <a:t>sites in France</a:t>
            </a:r>
          </a:p>
          <a:p>
            <a:pPr>
              <a:defRPr/>
            </a:pPr>
            <a:r>
              <a:rPr lang="en-GB" dirty="0"/>
              <a:t>Wanted to create a </a:t>
            </a:r>
            <a:r>
              <a:rPr lang="en-GB" dirty="0">
                <a:solidFill>
                  <a:srgbClr val="FFC000"/>
                </a:solidFill>
              </a:rPr>
              <a:t>cross-cultural law </a:t>
            </a:r>
            <a:r>
              <a:rPr lang="en-GB" dirty="0"/>
              <a:t>or </a:t>
            </a:r>
            <a:r>
              <a:rPr lang="en-GB" dirty="0">
                <a:solidFill>
                  <a:srgbClr val="FFC000"/>
                </a:solidFill>
              </a:rPr>
              <a:t>cross-cultural generalisation:</a:t>
            </a:r>
          </a:p>
          <a:p>
            <a:pPr lvl="1">
              <a:defRPr/>
            </a:pPr>
            <a:r>
              <a:rPr lang="en-GB" dirty="0"/>
              <a:t>e.g. gendered use of space, where men &amp; women sat</a:t>
            </a:r>
          </a:p>
        </p:txBody>
      </p:sp>
    </p:spTree>
    <p:extLst>
      <p:ext uri="{BB962C8B-B14F-4D97-AF65-F5344CB8AC3E}">
        <p14:creationId xmlns:p14="http://schemas.microsoft.com/office/powerpoint/2010/main" val="424037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Ethnoarchaeology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679400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dirty="0" err="1"/>
              <a:t>Binford</a:t>
            </a:r>
            <a:r>
              <a:rPr lang="en-GB" dirty="0"/>
              <a:t> didn’t ask the </a:t>
            </a:r>
            <a:r>
              <a:rPr lang="en-GB" dirty="0" err="1"/>
              <a:t>Nunamiut</a:t>
            </a:r>
            <a:r>
              <a:rPr lang="en-GB" dirty="0"/>
              <a:t> how they thought about &amp; constructed their space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He was not concerned with the </a:t>
            </a:r>
            <a:r>
              <a:rPr lang="en-GB" dirty="0">
                <a:solidFill>
                  <a:srgbClr val="FFC000"/>
                </a:solidFill>
              </a:rPr>
              <a:t>emic </a:t>
            </a:r>
            <a:r>
              <a:rPr lang="en-GB" dirty="0"/>
              <a:t>(insider’s) view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Instead, </a:t>
            </a:r>
            <a:r>
              <a:rPr lang="en-GB" dirty="0" err="1"/>
              <a:t>Binford</a:t>
            </a:r>
            <a:r>
              <a:rPr lang="en-GB" dirty="0"/>
              <a:t> thought his </a:t>
            </a:r>
            <a:r>
              <a:rPr lang="en-GB" dirty="0">
                <a:solidFill>
                  <a:srgbClr val="FFC000"/>
                </a:solidFill>
              </a:rPr>
              <a:t>etic </a:t>
            </a:r>
            <a:r>
              <a:rPr lang="en-GB" dirty="0"/>
              <a:t>viewpoint (outsider’s) was correct, as an </a:t>
            </a:r>
            <a:r>
              <a:rPr lang="en-GB" dirty="0">
                <a:solidFill>
                  <a:srgbClr val="FFC000"/>
                </a:solidFill>
              </a:rPr>
              <a:t>impartial scientific observer</a:t>
            </a:r>
          </a:p>
        </p:txBody>
      </p:sp>
      <p:pic>
        <p:nvPicPr>
          <p:cNvPr id="1026" name="Picture 2" descr="Nunamiut - Alchetron, The Free Social Encyclopedia">
            <a:extLst>
              <a:ext uri="{FF2B5EF4-FFF2-40B4-BE49-F238E27FC236}">
                <a16:creationId xmlns:a16="http://schemas.microsoft.com/office/drawing/2014/main" id="{105D3421-BC8F-44B7-85F5-FF0830649E6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27148"/>
            <a:ext cx="3835896" cy="284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F00E6C8-599C-4999-B5CA-829AFE61ED2D}"/>
              </a:ext>
            </a:extLst>
          </p:cNvPr>
          <p:cNvSpPr txBox="1"/>
          <p:nvPr/>
        </p:nvSpPr>
        <p:spPr>
          <a:xfrm>
            <a:off x="5292080" y="5373216"/>
            <a:ext cx="46075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https://alchetron.com/Nunamiut</a:t>
            </a:r>
          </a:p>
        </p:txBody>
      </p:sp>
    </p:spTree>
    <p:extLst>
      <p:ext uri="{BB962C8B-B14F-4D97-AF65-F5344CB8AC3E}">
        <p14:creationId xmlns:p14="http://schemas.microsoft.com/office/powerpoint/2010/main" val="1076031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Ethnoarchaeology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Space / spatial patterning is the result of function </a:t>
            </a:r>
          </a:p>
          <a:p>
            <a:pPr>
              <a:defRPr/>
            </a:pPr>
            <a:r>
              <a:rPr lang="en-GB" dirty="0"/>
              <a:t>Living /working space could be recorded as </a:t>
            </a:r>
            <a:r>
              <a:rPr lang="en-GB" dirty="0">
                <a:solidFill>
                  <a:srgbClr val="FFC000"/>
                </a:solidFill>
              </a:rPr>
              <a:t>plans </a:t>
            </a:r>
            <a:r>
              <a:rPr lang="en-GB" dirty="0"/>
              <a:t>(bird’s eye views)</a:t>
            </a:r>
          </a:p>
          <a:p>
            <a:pPr lvl="1">
              <a:defRPr/>
            </a:pPr>
            <a:r>
              <a:rPr lang="en-GB" dirty="0"/>
              <a:t>Who has seen their living space from a bird’s eye view &amp; </a:t>
            </a:r>
            <a:r>
              <a:rPr lang="en-GB" dirty="0">
                <a:solidFill>
                  <a:srgbClr val="FFC000"/>
                </a:solidFill>
              </a:rPr>
              <a:t>experienced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space from that angle?</a:t>
            </a:r>
          </a:p>
        </p:txBody>
      </p:sp>
      <p:pic>
        <p:nvPicPr>
          <p:cNvPr id="6" name="Picture 9" descr="palagana hou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35826" y="2023455"/>
            <a:ext cx="3863348" cy="4123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7CDAF1-F06D-499E-98E1-38EBDBF9E088}"/>
              </a:ext>
            </a:extLst>
          </p:cNvPr>
          <p:cNvSpPr txBox="1"/>
          <p:nvPr/>
        </p:nvSpPr>
        <p:spPr>
          <a:xfrm>
            <a:off x="5220072" y="6213086"/>
            <a:ext cx="46075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From </a:t>
            </a:r>
            <a:r>
              <a:rPr lang="en-GB" sz="1200" i="1" dirty="0"/>
              <a:t>In Pursuit of the Past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683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 </a:t>
            </a:r>
            <a:r>
              <a:rPr lang="en-GB" dirty="0" err="1"/>
              <a:t>Processualism</a:t>
            </a:r>
            <a:r>
              <a:rPr lang="en-GB" dirty="0"/>
              <a:t> &amp; Space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Critical of the </a:t>
            </a:r>
            <a:r>
              <a:rPr lang="en-GB" dirty="0" err="1"/>
              <a:t>processual</a:t>
            </a:r>
            <a:r>
              <a:rPr lang="en-GB" dirty="0"/>
              <a:t>, “scientific” approach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Human behaviour is not determined by function, but instead is </a:t>
            </a:r>
            <a:r>
              <a:rPr lang="en-GB" dirty="0">
                <a:solidFill>
                  <a:srgbClr val="FFC000"/>
                </a:solidFill>
              </a:rPr>
              <a:t>culturally constituted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How architecture &amp; space was </a:t>
            </a:r>
            <a:r>
              <a:rPr lang="en-GB" dirty="0">
                <a:solidFill>
                  <a:srgbClr val="FFC000"/>
                </a:solidFill>
              </a:rPr>
              <a:t>experienced</a:t>
            </a:r>
            <a:r>
              <a:rPr lang="en-GB" dirty="0"/>
              <a:t> by those who created it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How</a:t>
            </a:r>
            <a:r>
              <a:rPr lang="en-GB" b="1" dirty="0"/>
              <a:t> </a:t>
            </a:r>
            <a:r>
              <a:rPr lang="en-GB" dirty="0">
                <a:solidFill>
                  <a:srgbClr val="FFC000"/>
                </a:solidFill>
              </a:rPr>
              <a:t>space</a:t>
            </a:r>
            <a:r>
              <a:rPr lang="en-GB" b="1" dirty="0"/>
              <a:t> </a:t>
            </a:r>
            <a:r>
              <a:rPr lang="en-GB" dirty="0">
                <a:solidFill>
                  <a:srgbClr val="FFC000"/>
                </a:solidFill>
              </a:rPr>
              <a:t>created meaning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Interested in </a:t>
            </a:r>
            <a:r>
              <a:rPr lang="en-GB" dirty="0">
                <a:solidFill>
                  <a:srgbClr val="FFC000"/>
                </a:solidFill>
              </a:rPr>
              <a:t>social relations, gender </a:t>
            </a:r>
            <a:r>
              <a:rPr lang="en-GB" dirty="0"/>
              <a:t>&amp;</a:t>
            </a:r>
            <a:r>
              <a:rPr lang="en-GB" dirty="0">
                <a:solidFill>
                  <a:srgbClr val="FFC000"/>
                </a:solidFill>
              </a:rPr>
              <a:t> symbolism</a:t>
            </a:r>
          </a:p>
        </p:txBody>
      </p:sp>
    </p:spTree>
    <p:extLst>
      <p:ext uri="{BB962C8B-B14F-4D97-AF65-F5344CB8AC3E}">
        <p14:creationId xmlns:p14="http://schemas.microsoft.com/office/powerpoint/2010/main" val="383435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th Al Kaid - Colors of Algeria by Abdelkhalek LABBIZE">
            <a:extLst>
              <a:ext uri="{FF2B5EF4-FFF2-40B4-BE49-F238E27FC236}">
                <a16:creationId xmlns:a16="http://schemas.microsoft.com/office/drawing/2014/main" id="{8B045419-DA8D-434F-8C1D-99C51DA57EF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937143" y="2348880"/>
            <a:ext cx="3985923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5400" dirty="0"/>
              <a:t>The </a:t>
            </a:r>
            <a:r>
              <a:rPr lang="en-GB" sz="5400" dirty="0" err="1"/>
              <a:t>Kabyle</a:t>
            </a:r>
            <a:r>
              <a:rPr lang="en-GB" sz="5400" dirty="0"/>
              <a:t> House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844824"/>
            <a:ext cx="4248472" cy="468052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How physical space links to social action</a:t>
            </a:r>
          </a:p>
          <a:p>
            <a:pPr>
              <a:defRPr/>
            </a:pPr>
            <a:r>
              <a:rPr lang="en-GB" dirty="0"/>
              <a:t>Standard spatial organisation: </a:t>
            </a:r>
          </a:p>
          <a:p>
            <a:pPr lvl="1">
              <a:defRPr/>
            </a:pPr>
            <a:r>
              <a:rPr lang="en-GB" dirty="0"/>
              <a:t>Architectural features &amp; portable furnishings</a:t>
            </a:r>
          </a:p>
          <a:p>
            <a:pPr lvl="1">
              <a:defRPr/>
            </a:pPr>
            <a:r>
              <a:rPr lang="en-GB" dirty="0"/>
              <a:t>How is this affected by gender?</a:t>
            </a:r>
          </a:p>
          <a:p>
            <a:pPr>
              <a:defRPr/>
            </a:pPr>
            <a:r>
              <a:rPr lang="en-GB" dirty="0"/>
              <a:t>Bourdieu: </a:t>
            </a:r>
            <a:r>
              <a:rPr lang="en-GB" dirty="0">
                <a:solidFill>
                  <a:srgbClr val="FFC000"/>
                </a:solidFill>
              </a:rPr>
              <a:t>structural analysis</a:t>
            </a:r>
            <a:r>
              <a:rPr lang="en-GB" dirty="0"/>
              <a:t> &amp; assessment of the symbolic use of space</a:t>
            </a: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6660877" y="2724442"/>
            <a:ext cx="1313180" cy="1446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ebdings"/>
              </a:rPr>
              <a:t></a:t>
            </a:r>
            <a:endParaRPr lang="en-GB" sz="88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7500267" y="3820697"/>
            <a:ext cx="1313180" cy="1446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ebdings"/>
              </a:rPr>
              <a:t></a:t>
            </a:r>
            <a:endParaRPr lang="en-GB" sz="88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9CA165-8DEF-49B8-BCD2-753AE4539E97}"/>
              </a:ext>
            </a:extLst>
          </p:cNvPr>
          <p:cNvSpPr txBox="1"/>
          <p:nvPr/>
        </p:nvSpPr>
        <p:spPr>
          <a:xfrm>
            <a:off x="4805868" y="5512662"/>
            <a:ext cx="42484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http://www.labbize.net/English/Pictures/Atlas/Kabylie/Ouadhias/AitElKaid/AitElKaid.htm</a:t>
            </a:r>
          </a:p>
        </p:txBody>
      </p:sp>
    </p:spTree>
    <p:extLst>
      <p:ext uri="{BB962C8B-B14F-4D97-AF65-F5344CB8AC3E}">
        <p14:creationId xmlns:p14="http://schemas.microsoft.com/office/powerpoint/2010/main" val="68992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with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uiExpand="1" build="p"/>
      <p:bldP spid="7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5400" dirty="0"/>
              <a:t>The </a:t>
            </a:r>
            <a:r>
              <a:rPr lang="en-GB" sz="5400" dirty="0" err="1"/>
              <a:t>Kabyle</a:t>
            </a:r>
            <a:r>
              <a:rPr lang="en-GB" sz="5400" dirty="0"/>
              <a:t> House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844824"/>
            <a:ext cx="4422853" cy="468052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Dark “nocturnal” lower area:</a:t>
            </a:r>
          </a:p>
          <a:p>
            <a:pPr lvl="1">
              <a:defRPr/>
            </a:pPr>
            <a:r>
              <a:rPr lang="en-GB" sz="2000" dirty="0"/>
              <a:t>Storage, sleep, birth &amp; death = nature</a:t>
            </a:r>
          </a:p>
          <a:p>
            <a:pPr>
              <a:defRPr/>
            </a:pPr>
            <a:r>
              <a:rPr lang="en-GB" sz="2400" dirty="0"/>
              <a:t>Light-filled, “noble” upper area:</a:t>
            </a:r>
          </a:p>
          <a:p>
            <a:pPr lvl="1">
              <a:defRPr/>
            </a:pPr>
            <a:r>
              <a:rPr lang="en-GB" sz="2000" dirty="0"/>
              <a:t>Domestic: hearth, light, cooking, weaving loom</a:t>
            </a:r>
          </a:p>
          <a:p>
            <a:pPr lvl="1">
              <a:defRPr/>
            </a:pPr>
            <a:r>
              <a:rPr lang="en-GB" sz="2000" dirty="0"/>
              <a:t>Entertainment: honoured guests seat in front of loom</a:t>
            </a:r>
          </a:p>
          <a:p>
            <a:pPr lvl="1">
              <a:defRPr/>
            </a:pPr>
            <a:r>
              <a:rPr lang="en-GB" sz="2000" dirty="0"/>
              <a:t>Before marriage a girl is placed behind loom (under its protection)</a:t>
            </a:r>
          </a:p>
        </p:txBody>
      </p:sp>
      <p:pic>
        <p:nvPicPr>
          <p:cNvPr id="7" name="Content Placeholder 6" descr="kabyle house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34413" y="2183261"/>
            <a:ext cx="3930075" cy="3261963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292080" y="2492896"/>
            <a:ext cx="1296144" cy="216024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804248" y="2492896"/>
            <a:ext cx="1944216" cy="216024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876256" y="2636912"/>
            <a:ext cx="1224136" cy="14401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508104" y="5733256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Plan of </a:t>
            </a:r>
            <a:r>
              <a:rPr lang="en-GB" dirty="0" err="1"/>
              <a:t>Kabyle</a:t>
            </a:r>
            <a:r>
              <a:rPr lang="en-GB" dirty="0"/>
              <a:t> house</a:t>
            </a:r>
          </a:p>
        </p:txBody>
      </p:sp>
    </p:spTree>
    <p:extLst>
      <p:ext uri="{BB962C8B-B14F-4D97-AF65-F5344CB8AC3E}">
        <p14:creationId xmlns:p14="http://schemas.microsoft.com/office/powerpoint/2010/main" val="349872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/>
      <p:bldP spid="5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5400" dirty="0"/>
              <a:t>Gendered Space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4968552" cy="489654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i="1" dirty="0">
                <a:solidFill>
                  <a:srgbClr val="FFC000"/>
                </a:solidFill>
              </a:rPr>
              <a:t>Haram</a:t>
            </a:r>
            <a:r>
              <a:rPr lang="en-GB" dirty="0"/>
              <a:t> (female space) = house &amp; garden:</a:t>
            </a:r>
          </a:p>
          <a:p>
            <a:pPr lvl="1">
              <a:defRPr/>
            </a:pPr>
            <a:r>
              <a:rPr lang="en-GB" dirty="0"/>
              <a:t>Sacred, forbidden, closed &amp; secret</a:t>
            </a:r>
          </a:p>
          <a:p>
            <a:pPr lvl="1">
              <a:defRPr/>
            </a:pPr>
            <a:r>
              <a:rPr lang="en-GB" dirty="0"/>
              <a:t>Sheltered from intrusion, protected</a:t>
            </a:r>
          </a:p>
          <a:p>
            <a:pPr>
              <a:defRPr/>
            </a:pPr>
            <a:r>
              <a:rPr lang="en-GB" i="1" dirty="0" err="1">
                <a:solidFill>
                  <a:srgbClr val="FFC000"/>
                </a:solidFill>
              </a:rPr>
              <a:t>Thjma’th</a:t>
            </a:r>
            <a:r>
              <a:rPr lang="en-GB" dirty="0"/>
              <a:t> (male space) = place of assembly (mosque, café, fields, market)</a:t>
            </a:r>
          </a:p>
          <a:p>
            <a:pPr lvl="1">
              <a:defRPr/>
            </a:pPr>
            <a:r>
              <a:rPr lang="en-GB" dirty="0"/>
              <a:t>Public social relations, dialogue, exchange</a:t>
            </a:r>
          </a:p>
          <a:p>
            <a:pPr>
              <a:defRPr/>
            </a:pPr>
            <a:r>
              <a:rPr lang="en-GB" dirty="0"/>
              <a:t>Lower area of house = most intimate &amp; therefore female</a:t>
            </a:r>
          </a:p>
        </p:txBody>
      </p:sp>
      <p:pic>
        <p:nvPicPr>
          <p:cNvPr id="9" name="Picture 2" descr="traditional kabyle house in Tifrit | Millie J | Flickr">
            <a:extLst>
              <a:ext uri="{FF2B5EF4-FFF2-40B4-BE49-F238E27FC236}">
                <a16:creationId xmlns:a16="http://schemas.microsoft.com/office/drawing/2014/main" id="{6CE94BCA-8EDB-4C30-B8C9-66EA3549584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46707" y="2348880"/>
            <a:ext cx="364840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930641-9D12-4A22-86CA-9AFA26BF51E7}"/>
              </a:ext>
            </a:extLst>
          </p:cNvPr>
          <p:cNvSpPr txBox="1"/>
          <p:nvPr/>
        </p:nvSpPr>
        <p:spPr>
          <a:xfrm>
            <a:off x="5508104" y="5229200"/>
            <a:ext cx="2637661" cy="479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https://www.flickr.com/photos/millie_j/37060949</a:t>
            </a:r>
          </a:p>
        </p:txBody>
      </p:sp>
    </p:spTree>
    <p:extLst>
      <p:ext uri="{BB962C8B-B14F-4D97-AF65-F5344CB8AC3E}">
        <p14:creationId xmlns:p14="http://schemas.microsoft.com/office/powerpoint/2010/main" val="214207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89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8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89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89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89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5400" dirty="0"/>
              <a:t>Symbolism of the House</a:t>
            </a:r>
          </a:p>
        </p:txBody>
      </p:sp>
      <p:sp>
        <p:nvSpPr>
          <p:cNvPr id="4096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79512" y="1773936"/>
            <a:ext cx="4752528" cy="493166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Main beam: identified with male protector of family honour &amp; recipient of sacrifices</a:t>
            </a:r>
          </a:p>
          <a:p>
            <a:pPr>
              <a:defRPr/>
            </a:pPr>
            <a:r>
              <a:rPr lang="en-GB" dirty="0"/>
              <a:t>Central pillar: identified with the wife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“May God make of you the pillar firmly planted in the middle of the house”</a:t>
            </a:r>
          </a:p>
          <a:p>
            <a:pPr>
              <a:defRPr/>
            </a:pPr>
            <a:r>
              <a:rPr lang="en-GB" dirty="0"/>
              <a:t>House symbolises union of marriage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“Woman is the foundations, man is the governing beam”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262507" y="5157192"/>
            <a:ext cx="3424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https://radar.brookes.ac.uk/radar/items/b0a69a3a-2d84-49b4-903a-9953b96ff89c/1/viewcontent/79d5031c-2e52-4b40-8ba2-32b1e6f55e19?_sl.t=true</a:t>
            </a:r>
          </a:p>
        </p:txBody>
      </p:sp>
      <p:pic>
        <p:nvPicPr>
          <p:cNvPr id="3074" name="Picture 2" descr="Interior Kabyle house, from natural end">
            <a:extLst>
              <a:ext uri="{FF2B5EF4-FFF2-40B4-BE49-F238E27FC236}">
                <a16:creationId xmlns:a16="http://schemas.microsoft.com/office/drawing/2014/main" id="{FD244A3D-F5FA-43D9-A7BA-5BDA1DE2E80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220072" y="2404369"/>
            <a:ext cx="3744416" cy="2567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092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09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09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  <a:hlinkClick r:id="rId2"/>
              </a:rPr>
              <a:t>Çatal</a:t>
            </a:r>
            <a:r>
              <a:rPr lang="en-GB" dirty="0">
                <a:solidFill>
                  <a:srgbClr val="FF0000"/>
                </a:solidFill>
                <a:hlinkClick r:id="rId2"/>
              </a:rPr>
              <a:t> </a:t>
            </a:r>
            <a:r>
              <a:rPr lang="en-GB" dirty="0" err="1">
                <a:solidFill>
                  <a:srgbClr val="FF0000"/>
                </a:solidFill>
                <a:hlinkClick r:id="rId2"/>
              </a:rPr>
              <a:t>Höyük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2048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Neolithic site in Central Turkey</a:t>
            </a:r>
          </a:p>
          <a:p>
            <a:pPr>
              <a:defRPr/>
            </a:pPr>
            <a:r>
              <a:rPr lang="en-US" dirty="0" err="1"/>
              <a:t>Mudbrick</a:t>
            </a:r>
            <a:r>
              <a:rPr lang="en-US" dirty="0"/>
              <a:t> houses &amp; agglutinative architecture</a:t>
            </a:r>
          </a:p>
          <a:p>
            <a:pPr>
              <a:defRPr/>
            </a:pPr>
            <a:r>
              <a:rPr lang="en-US" dirty="0"/>
              <a:t>Elaborate internal decoration:</a:t>
            </a:r>
          </a:p>
          <a:p>
            <a:pPr lvl="1">
              <a:defRPr/>
            </a:pPr>
            <a:r>
              <a:rPr lang="en-US" dirty="0"/>
              <a:t>Skulls &amp; wall paintings</a:t>
            </a:r>
          </a:p>
          <a:p>
            <a:pPr>
              <a:defRPr/>
            </a:pPr>
            <a:r>
              <a:rPr lang="en-US" dirty="0"/>
              <a:t>Intramural burials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781872" y="5013176"/>
            <a:ext cx="3966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https://www.hurriyetdailynews.com/mystery-of-catalhoyuks-early-structures-to-be-solved-soon--111845</a:t>
            </a:r>
          </a:p>
        </p:txBody>
      </p:sp>
      <p:pic>
        <p:nvPicPr>
          <p:cNvPr id="5122" name="Picture 2" descr="Mystery of Çatalhöyük&amp;#39;s early structures to be solved soon">
            <a:extLst>
              <a:ext uri="{FF2B5EF4-FFF2-40B4-BE49-F238E27FC236}">
                <a16:creationId xmlns:a16="http://schemas.microsoft.com/office/drawing/2014/main" id="{2C49CDCE-D9C9-45F5-8BC7-DAC15732182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056" y="2429304"/>
            <a:ext cx="4038600" cy="2485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226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Çatal</a:t>
            </a:r>
            <a:r>
              <a:rPr lang="en-GB" sz="4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4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Höyük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536504" cy="482453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sz="3000" dirty="0"/>
              <a:t>Houses entered through roof</a:t>
            </a:r>
          </a:p>
          <a:p>
            <a:pPr>
              <a:lnSpc>
                <a:spcPct val="90000"/>
              </a:lnSpc>
              <a:defRPr/>
            </a:pPr>
            <a:r>
              <a:rPr lang="en-GB" sz="3000" dirty="0"/>
              <a:t>Arrive in southern end: hearth &amp; oven, but no wall decoration</a:t>
            </a:r>
          </a:p>
          <a:p>
            <a:pPr lvl="1">
              <a:defRPr/>
            </a:pPr>
            <a:r>
              <a:rPr lang="en-GB" sz="2600" dirty="0"/>
              <a:t>Area of domestic activity</a:t>
            </a:r>
          </a:p>
          <a:p>
            <a:pPr>
              <a:lnSpc>
                <a:spcPct val="90000"/>
              </a:lnSpc>
              <a:defRPr/>
            </a:pPr>
            <a:r>
              <a:rPr lang="en-GB" sz="3000" dirty="0"/>
              <a:t>Northern end: elaborate wall decoration &amp; burials beneath floors</a:t>
            </a:r>
          </a:p>
          <a:p>
            <a:pPr lvl="1">
              <a:defRPr/>
            </a:pPr>
            <a:r>
              <a:rPr lang="en-GB" sz="2600" dirty="0"/>
              <a:t>The inner (private) area</a:t>
            </a:r>
          </a:p>
          <a:p>
            <a:pPr>
              <a:lnSpc>
                <a:spcPct val="90000"/>
              </a:lnSpc>
              <a:defRPr/>
            </a:pPr>
            <a:r>
              <a:rPr lang="en-GB" sz="3000" dirty="0"/>
              <a:t>Male burials placed to north of female burials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004048" y="5301208"/>
            <a:ext cx="40081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https://www.pinterest.co.uk/sheilamedwards/neolithic-sites/</a:t>
            </a:r>
          </a:p>
        </p:txBody>
      </p:sp>
      <p:pic>
        <p:nvPicPr>
          <p:cNvPr id="6146" name="Picture 2" descr="17 Neolithic Sites ideas | neolithic, çatalhöyük, çatal huyuk">
            <a:extLst>
              <a:ext uri="{FF2B5EF4-FFF2-40B4-BE49-F238E27FC236}">
                <a16:creationId xmlns:a16="http://schemas.microsoft.com/office/drawing/2014/main" id="{6B74D6D2-8D3E-43C4-969E-0F3B182D255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3880" y="2348880"/>
            <a:ext cx="4038600" cy="279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809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Domestication of Europe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Inner northern part of house associated with men, wildness &amp; death</a:t>
            </a:r>
          </a:p>
          <a:p>
            <a:pPr>
              <a:defRPr/>
            </a:pPr>
            <a:r>
              <a:rPr lang="en-GB" dirty="0"/>
              <a:t>Southern, outer part of house associated with the domestic &amp; women</a:t>
            </a:r>
          </a:p>
          <a:p>
            <a:pPr>
              <a:defRPr/>
            </a:pPr>
            <a:r>
              <a:rPr lang="en-GB" dirty="0"/>
              <a:t>Symbolic spatial representation of </a:t>
            </a:r>
            <a:r>
              <a:rPr lang="en-GB" dirty="0">
                <a:solidFill>
                  <a:srgbClr val="FFC000"/>
                </a:solidFill>
              </a:rPr>
              <a:t>gendered</a:t>
            </a:r>
            <a:r>
              <a:rPr lang="en-GB" dirty="0"/>
              <a:t> activities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065564" y="4869161"/>
            <a:ext cx="3538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https://qazishahbaz1992.wordpress.com/2014/06/14/catalhoyuk-ancient-village/</a:t>
            </a:r>
          </a:p>
        </p:txBody>
      </p:sp>
      <p:pic>
        <p:nvPicPr>
          <p:cNvPr id="7170" name="Picture 2" descr="CATALHOYUK (Ancient Village) | Qazi Shahbaz Ahmed">
            <a:extLst>
              <a:ext uri="{FF2B5EF4-FFF2-40B4-BE49-F238E27FC236}">
                <a16:creationId xmlns:a16="http://schemas.microsoft.com/office/drawing/2014/main" id="{163A7E63-6330-459D-B5BF-7B73219B99D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08920"/>
            <a:ext cx="4038600" cy="2040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590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2" name="Rectangle 4"/>
          <p:cNvSpPr>
            <a:spLocks noGrp="1" noChangeArrowheads="1"/>
          </p:cNvSpPr>
          <p:nvPr>
            <p:ph type="title"/>
          </p:nvPr>
        </p:nvSpPr>
        <p:spPr>
          <a:xfrm>
            <a:off x="179388" y="115888"/>
            <a:ext cx="8785225" cy="1143000"/>
          </a:xfrm>
        </p:spPr>
        <p:txBody>
          <a:bodyPr/>
          <a:lstStyle/>
          <a:p>
            <a:pPr>
              <a:defRPr/>
            </a:pPr>
            <a:r>
              <a:rPr lang="en-GB"/>
              <a:t>Domestication of Europe</a:t>
            </a:r>
          </a:p>
        </p:txBody>
      </p:sp>
      <p:sp>
        <p:nvSpPr>
          <p:cNvPr id="109575" name="Rectangle 7"/>
          <p:cNvSpPr>
            <a:spLocks noChangeArrowheads="1"/>
          </p:cNvSpPr>
          <p:nvPr/>
        </p:nvSpPr>
        <p:spPr bwMode="auto">
          <a:xfrm rot="21072376">
            <a:off x="4474422" y="2127880"/>
            <a:ext cx="2254143" cy="5847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32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death / wild</a:t>
            </a:r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788988" y="1888455"/>
            <a:ext cx="2840842" cy="1323439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MALE</a:t>
            </a:r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4143375" y="3833142"/>
            <a:ext cx="3956532" cy="1323439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000" b="1" dirty="0">
                <a:solidFill>
                  <a:srgbClr val="FF00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FEMALE</a:t>
            </a:r>
          </a:p>
        </p:txBody>
      </p:sp>
      <p:sp>
        <p:nvSpPr>
          <p:cNvPr id="109578" name="Text Box 10"/>
          <p:cNvSpPr txBox="1">
            <a:spLocks noChangeArrowheads="1"/>
          </p:cNvSpPr>
          <p:nvPr/>
        </p:nvSpPr>
        <p:spPr bwMode="auto">
          <a:xfrm>
            <a:off x="439817" y="3112417"/>
            <a:ext cx="3233578" cy="83099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 algn="ctr">
              <a:buFont typeface="Wingdings" pitchFamily="2" charset="2"/>
              <a:buNone/>
              <a:defRPr/>
            </a:pPr>
            <a:r>
              <a:rPr lang="en-GB" sz="48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inner / back</a:t>
            </a:r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4481611" y="5119017"/>
            <a:ext cx="3393878" cy="83099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 algn="ctr">
              <a:buFont typeface="Wingdings" pitchFamily="2" charset="2"/>
              <a:buNone/>
              <a:defRPr/>
            </a:pPr>
            <a:r>
              <a:rPr lang="en-GB" sz="4800" b="1" dirty="0">
                <a:solidFill>
                  <a:srgbClr val="FF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outer / front</a:t>
            </a:r>
          </a:p>
        </p:txBody>
      </p:sp>
      <p:sp>
        <p:nvSpPr>
          <p:cNvPr id="109580" name="Rectangle 12"/>
          <p:cNvSpPr>
            <a:spLocks noChangeArrowheads="1"/>
          </p:cNvSpPr>
          <p:nvPr/>
        </p:nvSpPr>
        <p:spPr bwMode="auto">
          <a:xfrm rot="20903541">
            <a:off x="1596721" y="4894099"/>
            <a:ext cx="2656496" cy="5847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3200" b="1" dirty="0">
                <a:solidFill>
                  <a:srgbClr val="FF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life / domestic</a:t>
            </a:r>
          </a:p>
        </p:txBody>
      </p:sp>
    </p:spTree>
    <p:extLst>
      <p:ext uri="{BB962C8B-B14F-4D97-AF65-F5344CB8AC3E}">
        <p14:creationId xmlns:p14="http://schemas.microsoft.com/office/powerpoint/2010/main" val="428463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9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9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9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9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9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9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5" grpId="0"/>
      <p:bldP spid="109576" grpId="0"/>
      <p:bldP spid="109577" grpId="0"/>
      <p:bldP spid="109578" grpId="0"/>
      <p:bldP spid="109579" grpId="0"/>
      <p:bldP spid="1095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Domestication of Europe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8234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Elaborate symbolism: decoration of the inner male part of house</a:t>
            </a:r>
          </a:p>
          <a:p>
            <a:pPr>
              <a:defRPr/>
            </a:pPr>
            <a:r>
              <a:rPr lang="en-GB" dirty="0"/>
              <a:t>Early Neolithic symbolism relates to celebration &amp; control of the wild</a:t>
            </a:r>
          </a:p>
          <a:p>
            <a:pPr>
              <a:defRPr/>
            </a:pPr>
            <a:r>
              <a:rPr lang="en-GB" dirty="0"/>
              <a:t>Reflected in use of space</a:t>
            </a:r>
          </a:p>
          <a:p>
            <a:pPr>
              <a:defRPr/>
            </a:pPr>
            <a:r>
              <a:rPr lang="en-GB" dirty="0"/>
              <a:t>Binary opposition of symbolism: </a:t>
            </a:r>
          </a:p>
          <a:p>
            <a:pPr lvl="1">
              <a:defRPr/>
            </a:pPr>
            <a:r>
              <a:rPr lang="en-GB" dirty="0"/>
              <a:t>Wild &amp; natural versus ordered, controlled &amp; cultured</a:t>
            </a:r>
          </a:p>
          <a:p>
            <a:pPr lvl="1">
              <a:defRPr/>
            </a:pPr>
            <a:r>
              <a:rPr lang="en-US" dirty="0"/>
              <a:t>Male versus female</a:t>
            </a:r>
            <a:endParaRPr lang="en-GB" dirty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17930" y="1844824"/>
            <a:ext cx="2987424" cy="4263688"/>
          </a:xfrm>
        </p:spPr>
      </p:pic>
      <p:sp>
        <p:nvSpPr>
          <p:cNvPr id="7" name="TextBox 6"/>
          <p:cNvSpPr txBox="1"/>
          <p:nvPr/>
        </p:nvSpPr>
        <p:spPr>
          <a:xfrm>
            <a:off x="5323167" y="6267895"/>
            <a:ext cx="33769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https://www.pinterest.ie/pin/214835844702731971/</a:t>
            </a:r>
          </a:p>
        </p:txBody>
      </p:sp>
    </p:spTree>
    <p:extLst>
      <p:ext uri="{BB962C8B-B14F-4D97-AF65-F5344CB8AC3E}">
        <p14:creationId xmlns:p14="http://schemas.microsoft.com/office/powerpoint/2010/main" val="98909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Space &amp; architecture sounds very simple but depends very much on </a:t>
            </a:r>
            <a:r>
              <a:rPr lang="en-GB" sz="2800" dirty="0">
                <a:solidFill>
                  <a:srgbClr val="FFC000"/>
                </a:solidFill>
              </a:rPr>
              <a:t>theoretical perspective</a:t>
            </a:r>
            <a:r>
              <a:rPr lang="en-GB" sz="2800" dirty="0"/>
              <a:t> of researcher</a:t>
            </a:r>
          </a:p>
          <a:p>
            <a:pPr>
              <a:defRPr/>
            </a:pPr>
            <a:r>
              <a:rPr lang="en-GB" sz="2800" dirty="0"/>
              <a:t>Look at lecture theatre: what does organisation of space, furnishings tell us about our own society &amp; our perception of space?</a:t>
            </a:r>
          </a:p>
          <a:p>
            <a:pPr>
              <a:defRPr/>
            </a:pPr>
            <a:r>
              <a:rPr lang="en-GB" sz="2800" dirty="0"/>
              <a:t>Look at your own homes &amp; try to interpret/look at them from </a:t>
            </a:r>
            <a:r>
              <a:rPr lang="en-GB" sz="2800" dirty="0" err="1">
                <a:solidFill>
                  <a:srgbClr val="FFC000"/>
                </a:solidFill>
              </a:rPr>
              <a:t>processualist</a:t>
            </a:r>
            <a:r>
              <a:rPr lang="en-GB" sz="2800" dirty="0">
                <a:solidFill>
                  <a:srgbClr val="FFC000"/>
                </a:solidFill>
              </a:rPr>
              <a:t> </a:t>
            </a:r>
            <a:r>
              <a:rPr lang="en-GB" sz="2800" dirty="0"/>
              <a:t>&amp; </a:t>
            </a:r>
            <a:r>
              <a:rPr lang="en-GB" sz="2800" dirty="0">
                <a:solidFill>
                  <a:srgbClr val="FFC000"/>
                </a:solidFill>
              </a:rPr>
              <a:t>post-</a:t>
            </a:r>
            <a:r>
              <a:rPr lang="en-GB" sz="2800" dirty="0" err="1">
                <a:solidFill>
                  <a:srgbClr val="FFC000"/>
                </a:solidFill>
              </a:rPr>
              <a:t>processualist</a:t>
            </a:r>
            <a:r>
              <a:rPr lang="en-GB" sz="2800" dirty="0">
                <a:solidFill>
                  <a:srgbClr val="FFC000"/>
                </a:solidFill>
              </a:rPr>
              <a:t> </a:t>
            </a:r>
            <a:r>
              <a:rPr lang="en-GB" sz="2800" dirty="0"/>
              <a:t>perspectives</a:t>
            </a:r>
            <a:r>
              <a:rPr lang="en-US" sz="2800" dirty="0"/>
              <a:t> </a:t>
            </a: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74835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304</TotalTime>
  <Words>1079</Words>
  <Application>Microsoft Office PowerPoint</Application>
  <PresentationFormat>On-screen Show (4:3)</PresentationFormat>
  <Paragraphs>135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Corbel</vt:lpstr>
      <vt:lpstr>Wingdings</vt:lpstr>
      <vt:lpstr>Wingdings 2</vt:lpstr>
      <vt:lpstr>Wingdings 3</vt:lpstr>
      <vt:lpstr>Module</vt:lpstr>
      <vt:lpstr>HPHP4018: Arch &amp; Anth</vt:lpstr>
      <vt:lpstr>Space and Architecture</vt:lpstr>
      <vt:lpstr>Archaeology and Space</vt:lpstr>
      <vt:lpstr>Processualism</vt:lpstr>
      <vt:lpstr>Processualism and Space</vt:lpstr>
      <vt:lpstr>Ethnoarchaeology</vt:lpstr>
      <vt:lpstr>Ethnoarchaeology</vt:lpstr>
      <vt:lpstr>Ethnoarchaeology</vt:lpstr>
      <vt:lpstr>Ethnoarchaeology</vt:lpstr>
      <vt:lpstr>Ethnoarchaeology</vt:lpstr>
      <vt:lpstr>Ethnoarchaeology</vt:lpstr>
      <vt:lpstr>Post Processualism &amp; Space</vt:lpstr>
      <vt:lpstr>The Kabyle House</vt:lpstr>
      <vt:lpstr>The Kabyle House</vt:lpstr>
      <vt:lpstr>Gendered Space</vt:lpstr>
      <vt:lpstr>Symbolism of the House</vt:lpstr>
      <vt:lpstr>Çatal Höyük</vt:lpstr>
      <vt:lpstr>Çatal Höyük</vt:lpstr>
      <vt:lpstr>Domestication of Europe</vt:lpstr>
      <vt:lpstr>Domestication of Europe</vt:lpstr>
      <vt:lpstr>Domestication of Europe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47</cp:revision>
  <dcterms:created xsi:type="dcterms:W3CDTF">2011-11-16T11:40:50Z</dcterms:created>
  <dcterms:modified xsi:type="dcterms:W3CDTF">2021-10-04T14:55:03Z</dcterms:modified>
</cp:coreProperties>
</file>