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A307"/>
    <a:srgbClr val="C37CF8"/>
    <a:srgbClr val="DEB7FB"/>
    <a:srgbClr val="89EEF3"/>
    <a:srgbClr val="E5E09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384" autoAdjust="0"/>
    <p:restoredTop sz="94660"/>
  </p:normalViewPr>
  <p:slideViewPr>
    <p:cSldViewPr snapToGrid="0">
      <p:cViewPr>
        <p:scale>
          <a:sx n="125" d="100"/>
          <a:sy n="125" d="100"/>
        </p:scale>
        <p:origin x="657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4C2A4-8B96-4AD0-BC59-88161DDE549F}" type="datetimeFigureOut">
              <a:rPr lang="ru-RU" smtClean="0"/>
              <a:t>14.12.2025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BD8A-1BC9-44C1-B9EB-F59847C9550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63667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4C2A4-8B96-4AD0-BC59-88161DDE549F}" type="datetimeFigureOut">
              <a:rPr lang="ru-RU" smtClean="0"/>
              <a:t>14.12.2025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BD8A-1BC9-44C1-B9EB-F59847C9550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51796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4C2A4-8B96-4AD0-BC59-88161DDE549F}" type="datetimeFigureOut">
              <a:rPr lang="ru-RU" smtClean="0"/>
              <a:t>14.12.2025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BD8A-1BC9-44C1-B9EB-F59847C9550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31003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4C2A4-8B96-4AD0-BC59-88161DDE549F}" type="datetimeFigureOut">
              <a:rPr lang="ru-RU" smtClean="0"/>
              <a:t>14.12.2025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BD8A-1BC9-44C1-B9EB-F59847C9550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24985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4C2A4-8B96-4AD0-BC59-88161DDE549F}" type="datetimeFigureOut">
              <a:rPr lang="ru-RU" smtClean="0"/>
              <a:t>14.12.2025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BD8A-1BC9-44C1-B9EB-F59847C9550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5718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4C2A4-8B96-4AD0-BC59-88161DDE549F}" type="datetimeFigureOut">
              <a:rPr lang="ru-RU" smtClean="0"/>
              <a:t>14.12.2025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BD8A-1BC9-44C1-B9EB-F59847C9550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11618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4C2A4-8B96-4AD0-BC59-88161DDE549F}" type="datetimeFigureOut">
              <a:rPr lang="ru-RU" smtClean="0"/>
              <a:t>14.12.2025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BD8A-1BC9-44C1-B9EB-F59847C9550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29746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4C2A4-8B96-4AD0-BC59-88161DDE549F}" type="datetimeFigureOut">
              <a:rPr lang="ru-RU" smtClean="0"/>
              <a:t>14.12.2025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BD8A-1BC9-44C1-B9EB-F59847C9550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00652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4C2A4-8B96-4AD0-BC59-88161DDE549F}" type="datetimeFigureOut">
              <a:rPr lang="ru-RU" smtClean="0"/>
              <a:t>14.12.2025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BD8A-1BC9-44C1-B9EB-F59847C9550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99934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4C2A4-8B96-4AD0-BC59-88161DDE549F}" type="datetimeFigureOut">
              <a:rPr lang="ru-RU" smtClean="0"/>
              <a:t>14.12.2025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BD8A-1BC9-44C1-B9EB-F59847C9550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55183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4C2A4-8B96-4AD0-BC59-88161DDE549F}" type="datetimeFigureOut">
              <a:rPr lang="ru-RU" smtClean="0"/>
              <a:t>14.12.2025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BD8A-1BC9-44C1-B9EB-F59847C9550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05722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E4C2A4-8B96-4AD0-BC59-88161DDE549F}" type="datetimeFigureOut">
              <a:rPr lang="ru-RU" smtClean="0"/>
              <a:t>14.12.2025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D60BD8A-1BC9-44C1-B9EB-F59847C9550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52281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svg"/><Relationship Id="rId25" Type="http://schemas.openxmlformats.org/officeDocument/2006/relationships/image" Target="../media/image21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24" Type="http://schemas.openxmlformats.org/officeDocument/2006/relationships/hyperlink" Target="https://gamemaker.io/en/tutorials/coffee-break-tutorials-parallax-scrolling-gml" TargetMode="External"/><Relationship Id="rId5" Type="http://schemas.openxmlformats.org/officeDocument/2006/relationships/image" Target="../media/image4.png"/><Relationship Id="rId15" Type="http://schemas.openxmlformats.org/officeDocument/2006/relationships/image" Target="../media/image14.svg"/><Relationship Id="rId23" Type="http://schemas.openxmlformats.org/officeDocument/2006/relationships/hyperlink" Target="https://datascientest.com/en/pygame-the-2d-video-game-creation-tool-in-python?utm_source=chatgpt.com" TargetMode="External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Relationship Id="rId22" Type="http://schemas.openxmlformats.org/officeDocument/2006/relationships/hyperlink" Target="https://ouci.dntb.gov.ua/en/works/ldN3aEo7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1000">
              <a:srgbClr val="E5E09B"/>
            </a:gs>
            <a:gs pos="93000">
              <a:schemeClr val="accent2">
                <a:lumMod val="60000"/>
                <a:lumOff val="4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0" name="Picture 1079">
            <a:extLst>
              <a:ext uri="{FF2B5EF4-FFF2-40B4-BE49-F238E27FC236}">
                <a16:creationId xmlns:a16="http://schemas.microsoft.com/office/drawing/2014/main" id="{CAD9CAB7-AC1D-981B-9F12-57E2B23CC0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381" y="-6790"/>
            <a:ext cx="6870381" cy="3864589"/>
          </a:xfrm>
          <a:prstGeom prst="rect">
            <a:avLst/>
          </a:prstGeom>
        </p:spPr>
      </p:pic>
      <p:pic>
        <p:nvPicPr>
          <p:cNvPr id="1078" name="Picture 1077">
            <a:extLst>
              <a:ext uri="{FF2B5EF4-FFF2-40B4-BE49-F238E27FC236}">
                <a16:creationId xmlns:a16="http://schemas.microsoft.com/office/drawing/2014/main" id="{28EEA975-B0BA-E2D8-872B-806B35F80C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313"/>
          <a:stretch>
            <a:fillRect/>
          </a:stretch>
        </p:blipFill>
        <p:spPr>
          <a:xfrm>
            <a:off x="8005" y="7198870"/>
            <a:ext cx="6849996" cy="4817609"/>
          </a:xfrm>
          <a:prstGeom prst="rect">
            <a:avLst/>
          </a:prstGeom>
        </p:spPr>
      </p:pic>
      <p:sp>
        <p:nvSpPr>
          <p:cNvPr id="1044" name="Rectangle: Rounded Corners 1043">
            <a:extLst>
              <a:ext uri="{FF2B5EF4-FFF2-40B4-BE49-F238E27FC236}">
                <a16:creationId xmlns:a16="http://schemas.microsoft.com/office/drawing/2014/main" id="{A206F4AB-C396-D13B-B397-C222D945739E}"/>
              </a:ext>
            </a:extLst>
          </p:cNvPr>
          <p:cNvSpPr/>
          <p:nvPr/>
        </p:nvSpPr>
        <p:spPr>
          <a:xfrm>
            <a:off x="143655" y="6923169"/>
            <a:ext cx="2811180" cy="1029047"/>
          </a:xfrm>
          <a:prstGeom prst="roundRect">
            <a:avLst>
              <a:gd name="adj" fmla="val 8239"/>
            </a:avLst>
          </a:prstGeom>
          <a:gradFill flip="none" rotWithShape="1">
            <a:gsLst>
              <a:gs pos="75000">
                <a:schemeClr val="accent2"/>
              </a:gs>
              <a:gs pos="19000">
                <a:schemeClr val="accent2">
                  <a:lumMod val="75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softEdge rad="0"/>
          </a:effectLst>
          <a:scene3d>
            <a:camera prst="orthographicFront"/>
            <a:lightRig rig="threePt" dir="t"/>
          </a:scene3d>
          <a:sp3d extrusionH="76200">
            <a:extrusionClr>
              <a:schemeClr val="accent2"/>
            </a:extrusionClr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16F62D22-4100-49D1-DD6C-BC29BDB57796}"/>
              </a:ext>
            </a:extLst>
          </p:cNvPr>
          <p:cNvSpPr/>
          <p:nvPr/>
        </p:nvSpPr>
        <p:spPr>
          <a:xfrm>
            <a:off x="4028263" y="2121079"/>
            <a:ext cx="2634960" cy="2621743"/>
          </a:xfrm>
          <a:prstGeom prst="roundRect">
            <a:avLst>
              <a:gd name="adj" fmla="val 2294"/>
            </a:avLst>
          </a:prstGeom>
          <a:gradFill flip="none" rotWithShape="1">
            <a:gsLst>
              <a:gs pos="75000">
                <a:schemeClr val="accent2"/>
              </a:gs>
              <a:gs pos="19000">
                <a:schemeClr val="accent2">
                  <a:lumMod val="75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softEdge rad="0"/>
          </a:effectLst>
          <a:scene3d>
            <a:camera prst="orthographicFront"/>
            <a:lightRig rig="threePt" dir="t"/>
          </a:scene3d>
          <a:sp3d extrusionH="76200">
            <a:extrusionClr>
              <a:schemeClr val="accent2"/>
            </a:extrusionClr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8" name="Picture 7" descr="A close up of a black and white photo&#10;&#10;AI-generated content may be incorrect.">
            <a:extLst>
              <a:ext uri="{FF2B5EF4-FFF2-40B4-BE49-F238E27FC236}">
                <a16:creationId xmlns:a16="http://schemas.microsoft.com/office/drawing/2014/main" id="{49613E0C-9466-3ABB-851D-53C76F2AE2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889" b="67368"/>
          <a:stretch>
            <a:fillRect/>
          </a:stretch>
        </p:blipFill>
        <p:spPr>
          <a:xfrm>
            <a:off x="0" y="11708822"/>
            <a:ext cx="4191000" cy="483178"/>
          </a:xfrm>
          <a:prstGeom prst="rect">
            <a:avLst/>
          </a:prstGeom>
        </p:spPr>
      </p:pic>
      <p:pic>
        <p:nvPicPr>
          <p:cNvPr id="9" name="Picture 8" descr="A close up of a black and white photo&#10;&#10;AI-generated content may be incorrect.">
            <a:extLst>
              <a:ext uri="{FF2B5EF4-FFF2-40B4-BE49-F238E27FC236}">
                <a16:creationId xmlns:a16="http://schemas.microsoft.com/office/drawing/2014/main" id="{22CC5AD7-C889-4B5D-3C35-192C5AA76F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111" b="67368"/>
          <a:stretch>
            <a:fillRect/>
          </a:stretch>
        </p:blipFill>
        <p:spPr>
          <a:xfrm flipH="1">
            <a:off x="4191000" y="11708822"/>
            <a:ext cx="2667000" cy="483178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2976E22-89AE-BF38-57AB-AE85567DD28B}"/>
              </a:ext>
            </a:extLst>
          </p:cNvPr>
          <p:cNvSpPr/>
          <p:nvPr/>
        </p:nvSpPr>
        <p:spPr>
          <a:xfrm>
            <a:off x="1684866" y="564444"/>
            <a:ext cx="5012267" cy="1411112"/>
          </a:xfrm>
          <a:prstGeom prst="roundRect">
            <a:avLst>
              <a:gd name="adj" fmla="val 54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654B72A-0514-D999-16CB-55AAF6A5E838}"/>
              </a:ext>
            </a:extLst>
          </p:cNvPr>
          <p:cNvSpPr/>
          <p:nvPr/>
        </p:nvSpPr>
        <p:spPr>
          <a:xfrm>
            <a:off x="3050821" y="293510"/>
            <a:ext cx="3646312" cy="541867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B7482C0-9FDF-190D-6AB1-B56F01224B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72" y="75166"/>
            <a:ext cx="966319" cy="319422"/>
          </a:xfrm>
          <a:prstGeom prst="rect">
            <a:avLst/>
          </a:prstGeom>
        </p:spPr>
      </p:pic>
      <p:pic>
        <p:nvPicPr>
          <p:cNvPr id="15" name="Picture 14" descr="A wooden box with green and brown wood&#10;&#10;AI-generated content may be incorrect.">
            <a:extLst>
              <a:ext uri="{FF2B5EF4-FFF2-40B4-BE49-F238E27FC236}">
                <a16:creationId xmlns:a16="http://schemas.microsoft.com/office/drawing/2014/main" id="{6C659D66-DEB2-7536-E166-CC2EA36E80F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46" t="13920" r="24445" b="10881"/>
          <a:stretch>
            <a:fillRect/>
          </a:stretch>
        </p:blipFill>
        <p:spPr>
          <a:xfrm>
            <a:off x="133795" y="436462"/>
            <a:ext cx="1870966" cy="163561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9B4BEFA-A293-94BF-D1E1-1D04DF3FA20C}"/>
              </a:ext>
            </a:extLst>
          </p:cNvPr>
          <p:cNvSpPr txBox="1"/>
          <p:nvPr/>
        </p:nvSpPr>
        <p:spPr>
          <a:xfrm>
            <a:off x="3050821" y="379777"/>
            <a:ext cx="3646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Introduction</a:t>
            </a:r>
            <a:endParaRPr lang="ru-RU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EE5AA6E-5889-C9B3-AE88-A88C78863D2E}"/>
              </a:ext>
            </a:extLst>
          </p:cNvPr>
          <p:cNvSpPr txBox="1"/>
          <p:nvPr/>
        </p:nvSpPr>
        <p:spPr>
          <a:xfrm>
            <a:off x="1938868" y="857690"/>
            <a:ext cx="4660900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dirty="0"/>
              <a:t>Midnight Journey</a:t>
            </a:r>
            <a:r>
              <a:rPr lang="en-US" sz="900" dirty="0"/>
              <a:t> is a 2D platformer game developed using </a:t>
            </a:r>
            <a:r>
              <a:rPr lang="en-US" sz="900" b="1" dirty="0"/>
              <a:t>Python</a:t>
            </a:r>
            <a:r>
              <a:rPr lang="en-US" sz="900" dirty="0"/>
              <a:t>, </a:t>
            </a:r>
            <a:r>
              <a:rPr lang="en-US" sz="900" b="1" dirty="0"/>
              <a:t>Pygame</a:t>
            </a:r>
            <a:r>
              <a:rPr lang="en-US" sz="900" dirty="0"/>
              <a:t>, and </a:t>
            </a:r>
            <a:r>
              <a:rPr lang="en-US" sz="900" b="1" dirty="0"/>
              <a:t>Tiled Map Editor</a:t>
            </a:r>
            <a:r>
              <a:rPr lang="en-US" sz="900" dirty="0"/>
              <a:t>. The objective of the project is to design and implement a fully functional platformer game with: tile-based world and collision system, animated environments, enemy AI with patrol and chase behavior, parallax background rendering [2], Interaction mechanics such as death zones and finish triggers.</a:t>
            </a:r>
            <a:br>
              <a:rPr lang="en-US" sz="900" dirty="0"/>
            </a:br>
            <a:r>
              <a:rPr lang="en-US" sz="900" dirty="0"/>
              <a:t>The game demonstrates practical application of </a:t>
            </a:r>
            <a:r>
              <a:rPr lang="en-US" sz="900" b="1" dirty="0"/>
              <a:t>game architecture, sprite animation, AI state machines, and event-driven programming</a:t>
            </a:r>
            <a:r>
              <a:rPr lang="en-US" sz="900" dirty="0"/>
              <a:t>.[1]</a:t>
            </a:r>
            <a:endParaRPr lang="ru-RU" sz="900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BFEABA5-8751-2D52-099E-76912AFE1CF2}"/>
              </a:ext>
            </a:extLst>
          </p:cNvPr>
          <p:cNvSpPr/>
          <p:nvPr/>
        </p:nvSpPr>
        <p:spPr>
          <a:xfrm>
            <a:off x="149143" y="2212765"/>
            <a:ext cx="3634061" cy="2530057"/>
          </a:xfrm>
          <a:prstGeom prst="roundRect">
            <a:avLst>
              <a:gd name="adj" fmla="val 261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F5C51C2-AD09-5477-C666-0C2372C92C62}"/>
              </a:ext>
            </a:extLst>
          </p:cNvPr>
          <p:cNvSpPr txBox="1"/>
          <p:nvPr/>
        </p:nvSpPr>
        <p:spPr>
          <a:xfrm>
            <a:off x="194777" y="2463580"/>
            <a:ext cx="3488182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The system architecture describes how the core components of the game interact.</a:t>
            </a:r>
            <a:br>
              <a:rPr lang="en-US" sz="900" dirty="0"/>
            </a:br>
            <a:r>
              <a:rPr lang="en-US" sz="900" dirty="0"/>
              <a:t>Midnight Journey is built using a </a:t>
            </a:r>
            <a:r>
              <a:rPr lang="en-US" sz="900" b="1" dirty="0"/>
              <a:t>modular architecture</a:t>
            </a:r>
            <a:r>
              <a:rPr lang="en-US" sz="900" dirty="0"/>
              <a:t> with clear separation between rendering, game logic, entity behavior, and map handling.[1]</a:t>
            </a:r>
          </a:p>
          <a:p>
            <a:r>
              <a:rPr lang="en-US" sz="900" b="1" dirty="0"/>
              <a:t>The architecture consists of</a:t>
            </a:r>
            <a:r>
              <a:rPr lang="en-US" sz="900" dirty="0"/>
              <a:t>:</a:t>
            </a:r>
          </a:p>
          <a:p>
            <a:r>
              <a:rPr lang="en-US" sz="900" b="1" dirty="0"/>
              <a:t>Game Loop</a:t>
            </a:r>
            <a:r>
              <a:rPr lang="en-US" sz="900" dirty="0"/>
              <a:t> – Updates logic and renders each frame.</a:t>
            </a:r>
          </a:p>
          <a:p>
            <a:r>
              <a:rPr lang="en-US" sz="900" b="1" dirty="0"/>
              <a:t>TMX Loader</a:t>
            </a:r>
            <a:r>
              <a:rPr lang="en-US" sz="900" dirty="0"/>
              <a:t> – Reads Tiled maps, tilesets, animated tiles, collision layers, object layers (spawn points, water, enemies).[4]</a:t>
            </a:r>
          </a:p>
          <a:p>
            <a:r>
              <a:rPr lang="en-US" sz="900" b="1" dirty="0"/>
              <a:t>Entity System</a:t>
            </a:r>
            <a:r>
              <a:rPr lang="en-US" sz="900" dirty="0"/>
              <a:t> – Player and Wolf classes, each with physics, collision, and AI behaviors.[3]</a:t>
            </a:r>
          </a:p>
          <a:p>
            <a:r>
              <a:rPr lang="en-US" sz="900" b="1" dirty="0"/>
              <a:t>Animation System</a:t>
            </a:r>
            <a:r>
              <a:rPr lang="en-US" sz="900" dirty="0"/>
              <a:t> – Loads sprite sheets and cycles frames depending on entity state.[4]</a:t>
            </a:r>
          </a:p>
          <a:p>
            <a:r>
              <a:rPr lang="en-US" sz="900" b="1" dirty="0"/>
              <a:t>Render System</a:t>
            </a:r>
            <a:r>
              <a:rPr lang="en-US" sz="900" dirty="0"/>
              <a:t> – Draws background layers, tiles, entities, and UI.</a:t>
            </a:r>
          </a:p>
          <a:p>
            <a:r>
              <a:rPr lang="en-US" sz="900" b="1" dirty="0"/>
              <a:t>Event System</a:t>
            </a:r>
            <a:r>
              <a:rPr lang="en-US" sz="900" dirty="0"/>
              <a:t> – Handles keyboard input and player actions.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C7E37823-DD22-1B10-5431-1017C21B344A}"/>
              </a:ext>
            </a:extLst>
          </p:cNvPr>
          <p:cNvSpPr/>
          <p:nvPr/>
        </p:nvSpPr>
        <p:spPr>
          <a:xfrm>
            <a:off x="1783582" y="2103864"/>
            <a:ext cx="1999622" cy="323477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D4BC8B1-4636-DB07-6DF0-BC6000F8D147}"/>
              </a:ext>
            </a:extLst>
          </p:cNvPr>
          <p:cNvSpPr txBox="1"/>
          <p:nvPr/>
        </p:nvSpPr>
        <p:spPr>
          <a:xfrm>
            <a:off x="1812567" y="2119059"/>
            <a:ext cx="19416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System Architecture</a:t>
            </a:r>
            <a:endParaRPr lang="ru-RU" sz="12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90FDFEB-ABAF-9B1F-4CCD-5A699D7CEC3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4869" y="2189836"/>
            <a:ext cx="1921570" cy="2357301"/>
          </a:xfrm>
          <a:prstGeom prst="rect">
            <a:avLst/>
          </a:prstGeom>
        </p:spPr>
      </p:pic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156C6D3-CECF-74FD-29BA-53A5166785B9}"/>
              </a:ext>
            </a:extLst>
          </p:cNvPr>
          <p:cNvSpPr/>
          <p:nvPr/>
        </p:nvSpPr>
        <p:spPr>
          <a:xfrm>
            <a:off x="4973035" y="4633405"/>
            <a:ext cx="1690188" cy="193840"/>
          </a:xfrm>
          <a:prstGeom prst="roundRect">
            <a:avLst>
              <a:gd name="adj" fmla="val 8059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2212941-B3B3-DE27-FEAB-F0089C04583E}"/>
              </a:ext>
            </a:extLst>
          </p:cNvPr>
          <p:cNvSpPr txBox="1"/>
          <p:nvPr/>
        </p:nvSpPr>
        <p:spPr>
          <a:xfrm>
            <a:off x="4973035" y="4633405"/>
            <a:ext cx="1779457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" dirty="0"/>
              <a:t>Figure 1 – Midnight Journey System Architecture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E4267D23-0A5F-DD75-DF19-913AA8794E85}"/>
              </a:ext>
            </a:extLst>
          </p:cNvPr>
          <p:cNvSpPr/>
          <p:nvPr/>
        </p:nvSpPr>
        <p:spPr>
          <a:xfrm>
            <a:off x="163610" y="5235301"/>
            <a:ext cx="6514080" cy="1084282"/>
          </a:xfrm>
          <a:prstGeom prst="roundRect">
            <a:avLst>
              <a:gd name="adj" fmla="val 817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B2E94FF9-6355-D5E8-A681-34B5B0D73126}"/>
              </a:ext>
            </a:extLst>
          </p:cNvPr>
          <p:cNvGrpSpPr/>
          <p:nvPr/>
        </p:nvGrpSpPr>
        <p:grpSpPr>
          <a:xfrm>
            <a:off x="267884" y="5443543"/>
            <a:ext cx="6331884" cy="847579"/>
            <a:chOff x="259878" y="5297067"/>
            <a:chExt cx="6331884" cy="847579"/>
          </a:xfrm>
        </p:grpSpPr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AA585EC5-3A88-A42A-843A-C545B21888C9}"/>
                </a:ext>
              </a:extLst>
            </p:cNvPr>
            <p:cNvGrpSpPr/>
            <p:nvPr/>
          </p:nvGrpSpPr>
          <p:grpSpPr>
            <a:xfrm>
              <a:off x="259878" y="5297067"/>
              <a:ext cx="6331884" cy="847579"/>
              <a:chOff x="259878" y="5297067"/>
              <a:chExt cx="6331884" cy="847579"/>
            </a:xfrm>
          </p:grpSpPr>
          <p:sp>
            <p:nvSpPr>
              <p:cNvPr id="32" name="Flowchart: Connector 31">
                <a:extLst>
                  <a:ext uri="{FF2B5EF4-FFF2-40B4-BE49-F238E27FC236}">
                    <a16:creationId xmlns:a16="http://schemas.microsoft.com/office/drawing/2014/main" id="{27205AFE-AB76-BE0F-3D5D-2AC6233B0472}"/>
                  </a:ext>
                </a:extLst>
              </p:cNvPr>
              <p:cNvSpPr/>
              <p:nvPr/>
            </p:nvSpPr>
            <p:spPr>
              <a:xfrm>
                <a:off x="286377" y="5297067"/>
                <a:ext cx="612951" cy="615394"/>
              </a:xfrm>
              <a:prstGeom prst="flowChartConnector">
                <a:avLst/>
              </a:prstGeom>
              <a:solidFill>
                <a:schemeClr val="accent2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33" name="Flowchart: Connector 32">
                <a:extLst>
                  <a:ext uri="{FF2B5EF4-FFF2-40B4-BE49-F238E27FC236}">
                    <a16:creationId xmlns:a16="http://schemas.microsoft.com/office/drawing/2014/main" id="{CBDE6111-EECD-550D-17B7-7F247DD97FE0}"/>
                  </a:ext>
                </a:extLst>
              </p:cNvPr>
              <p:cNvSpPr/>
              <p:nvPr/>
            </p:nvSpPr>
            <p:spPr>
              <a:xfrm>
                <a:off x="1677547" y="5297067"/>
                <a:ext cx="612951" cy="615394"/>
              </a:xfrm>
              <a:prstGeom prst="flowChartConnector">
                <a:avLst/>
              </a:prstGeom>
              <a:solidFill>
                <a:schemeClr val="accent2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34" name="Flowchart: Connector 33">
                <a:extLst>
                  <a:ext uri="{FF2B5EF4-FFF2-40B4-BE49-F238E27FC236}">
                    <a16:creationId xmlns:a16="http://schemas.microsoft.com/office/drawing/2014/main" id="{CA3CF686-C7EC-4D8C-1E67-1480E01A7230}"/>
                  </a:ext>
                </a:extLst>
              </p:cNvPr>
              <p:cNvSpPr/>
              <p:nvPr/>
            </p:nvSpPr>
            <p:spPr>
              <a:xfrm>
                <a:off x="3122524" y="5297067"/>
                <a:ext cx="612951" cy="615394"/>
              </a:xfrm>
              <a:prstGeom prst="flowChartConnector">
                <a:avLst/>
              </a:prstGeom>
              <a:solidFill>
                <a:schemeClr val="accent2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35" name="Flowchart: Connector 34">
                <a:extLst>
                  <a:ext uri="{FF2B5EF4-FFF2-40B4-BE49-F238E27FC236}">
                    <a16:creationId xmlns:a16="http://schemas.microsoft.com/office/drawing/2014/main" id="{3F57CD7F-C13C-804D-CDD8-F65A062A42CD}"/>
                  </a:ext>
                </a:extLst>
              </p:cNvPr>
              <p:cNvSpPr/>
              <p:nvPr/>
            </p:nvSpPr>
            <p:spPr>
              <a:xfrm>
                <a:off x="4567501" y="5297067"/>
                <a:ext cx="612951" cy="615394"/>
              </a:xfrm>
              <a:prstGeom prst="flowChartConnector">
                <a:avLst/>
              </a:prstGeom>
              <a:solidFill>
                <a:schemeClr val="accent2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36" name="Flowchart: Connector 35">
                <a:extLst>
                  <a:ext uri="{FF2B5EF4-FFF2-40B4-BE49-F238E27FC236}">
                    <a16:creationId xmlns:a16="http://schemas.microsoft.com/office/drawing/2014/main" id="{58677DCD-F395-8C08-1DB4-FBD0F4BF5565}"/>
                  </a:ext>
                </a:extLst>
              </p:cNvPr>
              <p:cNvSpPr/>
              <p:nvPr/>
            </p:nvSpPr>
            <p:spPr>
              <a:xfrm>
                <a:off x="5910473" y="5297067"/>
                <a:ext cx="612951" cy="615394"/>
              </a:xfrm>
              <a:prstGeom prst="flowChartConnector">
                <a:avLst/>
              </a:prstGeom>
              <a:solidFill>
                <a:schemeClr val="accent2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902C5ABE-3434-7FF4-F723-8D1C419C82C4}"/>
                  </a:ext>
                </a:extLst>
              </p:cNvPr>
              <p:cNvSpPr txBox="1"/>
              <p:nvPr/>
            </p:nvSpPr>
            <p:spPr>
              <a:xfrm>
                <a:off x="259878" y="5913814"/>
                <a:ext cx="667771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900" b="1" dirty="0"/>
                  <a:t>Planning</a:t>
                </a:r>
              </a:p>
            </p:txBody>
          </p:sp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74FBB1DC-BE71-A709-8E92-1ADEB3724053}"/>
                  </a:ext>
                </a:extLst>
              </p:cNvPr>
              <p:cNvSpPr txBox="1"/>
              <p:nvPr/>
            </p:nvSpPr>
            <p:spPr>
              <a:xfrm>
                <a:off x="1645798" y="5913814"/>
                <a:ext cx="667771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900" b="1" dirty="0"/>
                  <a:t>Design</a:t>
                </a:r>
              </a:p>
            </p:txBody>
          </p:sp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206A738B-8860-49AB-3336-C39648DF7626}"/>
                  </a:ext>
                </a:extLst>
              </p:cNvPr>
              <p:cNvSpPr txBox="1"/>
              <p:nvPr/>
            </p:nvSpPr>
            <p:spPr>
              <a:xfrm>
                <a:off x="2899782" y="5907516"/>
                <a:ext cx="1059076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900" b="1" dirty="0"/>
                  <a:t>Implementation</a:t>
                </a:r>
              </a:p>
            </p:txBody>
          </p:sp>
          <p:sp>
            <p:nvSpPr>
              <p:cNvPr id="40" name="TextBox 39">
                <a:extLst>
                  <a:ext uri="{FF2B5EF4-FFF2-40B4-BE49-F238E27FC236}">
                    <a16:creationId xmlns:a16="http://schemas.microsoft.com/office/drawing/2014/main" id="{6D9A905C-8C07-2CD6-EC14-7D1D8A92D36D}"/>
                  </a:ext>
                </a:extLst>
              </p:cNvPr>
              <p:cNvSpPr txBox="1"/>
              <p:nvPr/>
            </p:nvSpPr>
            <p:spPr>
              <a:xfrm>
                <a:off x="4567501" y="5907516"/>
                <a:ext cx="612951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900" b="1" dirty="0"/>
                  <a:t>Testing</a:t>
                </a:r>
              </a:p>
            </p:txBody>
          </p: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38C0260E-C710-00E1-C0E6-1C411905959E}"/>
                  </a:ext>
                </a:extLst>
              </p:cNvPr>
              <p:cNvSpPr txBox="1"/>
              <p:nvPr/>
            </p:nvSpPr>
            <p:spPr>
              <a:xfrm>
                <a:off x="5842133" y="5907516"/>
                <a:ext cx="749629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900" b="1" dirty="0"/>
                  <a:t>Evaluation</a:t>
                </a:r>
              </a:p>
            </p:txBody>
          </p:sp>
        </p:grpSp>
        <p:pic>
          <p:nvPicPr>
            <p:cNvPr id="44" name="Graphic 43" descr="Fire with solid fill">
              <a:extLst>
                <a:ext uri="{FF2B5EF4-FFF2-40B4-BE49-F238E27FC236}">
                  <a16:creationId xmlns:a16="http://schemas.microsoft.com/office/drawing/2014/main" id="{5466ECE3-58A0-0A14-0A12-62699169A73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6023338" y="5394117"/>
              <a:ext cx="387218" cy="387218"/>
            </a:xfrm>
            <a:prstGeom prst="rect">
              <a:avLst/>
            </a:prstGeom>
          </p:spPr>
        </p:pic>
        <p:pic>
          <p:nvPicPr>
            <p:cNvPr id="46" name="Graphic 45" descr="Test Dummy with solid fill">
              <a:extLst>
                <a:ext uri="{FF2B5EF4-FFF2-40B4-BE49-F238E27FC236}">
                  <a16:creationId xmlns:a16="http://schemas.microsoft.com/office/drawing/2014/main" id="{62548FB6-5718-6654-C1A1-B96B00EE44E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4719235" y="5410783"/>
              <a:ext cx="380303" cy="380303"/>
            </a:xfrm>
            <a:prstGeom prst="rect">
              <a:avLst/>
            </a:prstGeom>
          </p:spPr>
        </p:pic>
        <p:pic>
          <p:nvPicPr>
            <p:cNvPr id="48" name="Graphic 47" descr="Flowchart with solid fill">
              <a:extLst>
                <a:ext uri="{FF2B5EF4-FFF2-40B4-BE49-F238E27FC236}">
                  <a16:creationId xmlns:a16="http://schemas.microsoft.com/office/drawing/2014/main" id="{DD8B995A-EA17-3EB0-E8B6-8D04D4BFE56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3202807" y="5394117"/>
              <a:ext cx="452384" cy="452384"/>
            </a:xfrm>
            <a:prstGeom prst="rect">
              <a:avLst/>
            </a:prstGeom>
          </p:spPr>
        </p:pic>
        <p:pic>
          <p:nvPicPr>
            <p:cNvPr id="50" name="Graphic 49" descr="Blueprint with solid fill">
              <a:extLst>
                <a:ext uri="{FF2B5EF4-FFF2-40B4-BE49-F238E27FC236}">
                  <a16:creationId xmlns:a16="http://schemas.microsoft.com/office/drawing/2014/main" id="{B7B01C15-1E54-7AEA-DE07-C9C78C6E852F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p:blipFill>
          <p:spPr>
            <a:xfrm>
              <a:off x="362017" y="5382843"/>
              <a:ext cx="436185" cy="436185"/>
            </a:xfrm>
            <a:prstGeom prst="rect">
              <a:avLst/>
            </a:prstGeom>
          </p:spPr>
        </p:pic>
        <p:pic>
          <p:nvPicPr>
            <p:cNvPr id="52" name="Graphic 51" descr="Ui Ux with solid fill">
              <a:extLst>
                <a:ext uri="{FF2B5EF4-FFF2-40B4-BE49-F238E27FC236}">
                  <a16:creationId xmlns:a16="http://schemas.microsoft.com/office/drawing/2014/main" id="{BFF06D69-CE15-A3AD-1B1E-72F6F317457E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p:blipFill>
          <p:spPr>
            <a:xfrm>
              <a:off x="1775044" y="5415671"/>
              <a:ext cx="409277" cy="409277"/>
            </a:xfrm>
            <a:prstGeom prst="rect">
              <a:avLst/>
            </a:prstGeom>
          </p:spPr>
        </p:pic>
      </p:grpSp>
      <p:sp>
        <p:nvSpPr>
          <p:cNvPr id="53" name="Rectangle: Rounded Corners 52">
            <a:extLst>
              <a:ext uri="{FF2B5EF4-FFF2-40B4-BE49-F238E27FC236}">
                <a16:creationId xmlns:a16="http://schemas.microsoft.com/office/drawing/2014/main" id="{9A3D85E8-1DE2-A7EA-4BC5-781AE3C51458}"/>
              </a:ext>
            </a:extLst>
          </p:cNvPr>
          <p:cNvSpPr/>
          <p:nvPr/>
        </p:nvSpPr>
        <p:spPr>
          <a:xfrm>
            <a:off x="162173" y="5044922"/>
            <a:ext cx="2030154" cy="319424"/>
          </a:xfrm>
          <a:prstGeom prst="roundRect">
            <a:avLst>
              <a:gd name="adj" fmla="val 18023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24CEF8E2-42ED-2039-DB00-5F53A6A9BA4D}"/>
              </a:ext>
            </a:extLst>
          </p:cNvPr>
          <p:cNvSpPr txBox="1"/>
          <p:nvPr/>
        </p:nvSpPr>
        <p:spPr>
          <a:xfrm>
            <a:off x="143655" y="5071024"/>
            <a:ext cx="206589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SDLC METHODOLOGY</a:t>
            </a:r>
            <a:endParaRPr lang="ru-RU" sz="11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57" name="Flowchart: Connector 56">
            <a:extLst>
              <a:ext uri="{FF2B5EF4-FFF2-40B4-BE49-F238E27FC236}">
                <a16:creationId xmlns:a16="http://schemas.microsoft.com/office/drawing/2014/main" id="{9193EB31-E07A-7004-BED7-D6FCADBA5C14}"/>
              </a:ext>
            </a:extLst>
          </p:cNvPr>
          <p:cNvSpPr/>
          <p:nvPr/>
        </p:nvSpPr>
        <p:spPr>
          <a:xfrm>
            <a:off x="1167341" y="5676225"/>
            <a:ext cx="179138" cy="183208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8" name="Flowchart: Connector 57">
            <a:extLst>
              <a:ext uri="{FF2B5EF4-FFF2-40B4-BE49-F238E27FC236}">
                <a16:creationId xmlns:a16="http://schemas.microsoft.com/office/drawing/2014/main" id="{EC2FCA5A-F4E3-287B-D952-540E15A09EBA}"/>
              </a:ext>
            </a:extLst>
          </p:cNvPr>
          <p:cNvSpPr/>
          <p:nvPr/>
        </p:nvSpPr>
        <p:spPr>
          <a:xfrm>
            <a:off x="2636073" y="5675181"/>
            <a:ext cx="179138" cy="183208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59" name="Flowchart: Connector 58">
            <a:extLst>
              <a:ext uri="{FF2B5EF4-FFF2-40B4-BE49-F238E27FC236}">
                <a16:creationId xmlns:a16="http://schemas.microsoft.com/office/drawing/2014/main" id="{3C78A200-FD39-054C-BEE4-908C009930C6}"/>
              </a:ext>
            </a:extLst>
          </p:cNvPr>
          <p:cNvSpPr/>
          <p:nvPr/>
        </p:nvSpPr>
        <p:spPr>
          <a:xfrm>
            <a:off x="4058800" y="5675181"/>
            <a:ext cx="179138" cy="183208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0" name="Flowchart: Connector 59">
            <a:extLst>
              <a:ext uri="{FF2B5EF4-FFF2-40B4-BE49-F238E27FC236}">
                <a16:creationId xmlns:a16="http://schemas.microsoft.com/office/drawing/2014/main" id="{4ECAE3BC-EB3C-62F9-AB65-22CC1FC9AA2F}"/>
              </a:ext>
            </a:extLst>
          </p:cNvPr>
          <p:cNvSpPr/>
          <p:nvPr/>
        </p:nvSpPr>
        <p:spPr>
          <a:xfrm>
            <a:off x="5463899" y="5676225"/>
            <a:ext cx="179138" cy="183208"/>
          </a:xfrm>
          <a:prstGeom prst="flowChartConnector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D0CC846A-230A-1530-3486-258D7F787728}"/>
              </a:ext>
            </a:extLst>
          </p:cNvPr>
          <p:cNvSpPr/>
          <p:nvPr/>
        </p:nvSpPr>
        <p:spPr>
          <a:xfrm>
            <a:off x="3056946" y="6923169"/>
            <a:ext cx="3634061" cy="2530057"/>
          </a:xfrm>
          <a:prstGeom prst="roundRect">
            <a:avLst>
              <a:gd name="adj" fmla="val 261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FF316542-E2B1-8848-D343-EF75686DCCE2}"/>
              </a:ext>
            </a:extLst>
          </p:cNvPr>
          <p:cNvSpPr/>
          <p:nvPr/>
        </p:nvSpPr>
        <p:spPr>
          <a:xfrm>
            <a:off x="143655" y="8167441"/>
            <a:ext cx="2809800" cy="1285783"/>
          </a:xfrm>
          <a:prstGeom prst="roundRect">
            <a:avLst>
              <a:gd name="adj" fmla="val 261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24" name="Rectangle: Rounded Corners 1023">
            <a:extLst>
              <a:ext uri="{FF2B5EF4-FFF2-40B4-BE49-F238E27FC236}">
                <a16:creationId xmlns:a16="http://schemas.microsoft.com/office/drawing/2014/main" id="{0A9C9768-6890-3A12-1D8C-4AB61BD0E249}"/>
              </a:ext>
            </a:extLst>
          </p:cNvPr>
          <p:cNvSpPr/>
          <p:nvPr/>
        </p:nvSpPr>
        <p:spPr>
          <a:xfrm>
            <a:off x="5537227" y="6790021"/>
            <a:ext cx="1153779" cy="319424"/>
          </a:xfrm>
          <a:prstGeom prst="roundRect">
            <a:avLst>
              <a:gd name="adj" fmla="val 18023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25" name="Rectangle: Rounded Corners 1024">
            <a:extLst>
              <a:ext uri="{FF2B5EF4-FFF2-40B4-BE49-F238E27FC236}">
                <a16:creationId xmlns:a16="http://schemas.microsoft.com/office/drawing/2014/main" id="{A58217A6-2636-C953-5144-08B914403938}"/>
              </a:ext>
            </a:extLst>
          </p:cNvPr>
          <p:cNvSpPr/>
          <p:nvPr/>
        </p:nvSpPr>
        <p:spPr>
          <a:xfrm>
            <a:off x="139117" y="8046873"/>
            <a:ext cx="726504" cy="261610"/>
          </a:xfrm>
          <a:prstGeom prst="roundRect">
            <a:avLst>
              <a:gd name="adj" fmla="val 19596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grpSp>
        <p:nvGrpSpPr>
          <p:cNvPr id="1045" name="Group 1044">
            <a:extLst>
              <a:ext uri="{FF2B5EF4-FFF2-40B4-BE49-F238E27FC236}">
                <a16:creationId xmlns:a16="http://schemas.microsoft.com/office/drawing/2014/main" id="{BE013F5F-52C9-CFD5-F3EB-4BB618C42AF0}"/>
              </a:ext>
            </a:extLst>
          </p:cNvPr>
          <p:cNvGrpSpPr/>
          <p:nvPr/>
        </p:nvGrpSpPr>
        <p:grpSpPr>
          <a:xfrm>
            <a:off x="254158" y="7144572"/>
            <a:ext cx="2582693" cy="615394"/>
            <a:chOff x="257208" y="7166495"/>
            <a:chExt cx="2582693" cy="615394"/>
          </a:xfrm>
        </p:grpSpPr>
        <p:grpSp>
          <p:nvGrpSpPr>
            <p:cNvPr id="1035" name="Group 1034">
              <a:extLst>
                <a:ext uri="{FF2B5EF4-FFF2-40B4-BE49-F238E27FC236}">
                  <a16:creationId xmlns:a16="http://schemas.microsoft.com/office/drawing/2014/main" id="{D664EB7F-0BC0-77DB-A91C-85960F92B800}"/>
                </a:ext>
              </a:extLst>
            </p:cNvPr>
            <p:cNvGrpSpPr/>
            <p:nvPr/>
          </p:nvGrpSpPr>
          <p:grpSpPr>
            <a:xfrm>
              <a:off x="257208" y="7166495"/>
              <a:ext cx="2582693" cy="615394"/>
              <a:chOff x="194777" y="7037350"/>
              <a:chExt cx="2582693" cy="615394"/>
            </a:xfrm>
          </p:grpSpPr>
          <p:sp>
            <p:nvSpPr>
              <p:cNvPr id="1032" name="Flowchart: Connector 1031">
                <a:extLst>
                  <a:ext uri="{FF2B5EF4-FFF2-40B4-BE49-F238E27FC236}">
                    <a16:creationId xmlns:a16="http://schemas.microsoft.com/office/drawing/2014/main" id="{A7BB0F02-FE4C-7DDF-F4EA-21B7C592FEE7}"/>
                  </a:ext>
                </a:extLst>
              </p:cNvPr>
              <p:cNvSpPr/>
              <p:nvPr/>
            </p:nvSpPr>
            <p:spPr>
              <a:xfrm>
                <a:off x="194777" y="7037350"/>
                <a:ext cx="612951" cy="615394"/>
              </a:xfrm>
              <a:prstGeom prst="flowChartConnector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1033" name="Flowchart: Connector 1032">
                <a:extLst>
                  <a:ext uri="{FF2B5EF4-FFF2-40B4-BE49-F238E27FC236}">
                    <a16:creationId xmlns:a16="http://schemas.microsoft.com/office/drawing/2014/main" id="{44437131-413A-E7B2-D925-F5B2FE02A46D}"/>
                  </a:ext>
                </a:extLst>
              </p:cNvPr>
              <p:cNvSpPr/>
              <p:nvPr/>
            </p:nvSpPr>
            <p:spPr>
              <a:xfrm>
                <a:off x="1176600" y="7037350"/>
                <a:ext cx="612951" cy="615394"/>
              </a:xfrm>
              <a:prstGeom prst="flowChartConnector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  <p:sp>
            <p:nvSpPr>
              <p:cNvPr id="1034" name="Flowchart: Connector 1033">
                <a:extLst>
                  <a:ext uri="{FF2B5EF4-FFF2-40B4-BE49-F238E27FC236}">
                    <a16:creationId xmlns:a16="http://schemas.microsoft.com/office/drawing/2014/main" id="{7B9FEBFA-0556-9F54-654F-81CB46D53C99}"/>
                  </a:ext>
                </a:extLst>
              </p:cNvPr>
              <p:cNvSpPr/>
              <p:nvPr/>
            </p:nvSpPr>
            <p:spPr>
              <a:xfrm>
                <a:off x="2164519" y="7037350"/>
                <a:ext cx="612951" cy="615394"/>
              </a:xfrm>
              <a:prstGeom prst="flowChartConnector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ru-RU"/>
              </a:p>
            </p:txBody>
          </p:sp>
        </p:grpSp>
        <p:pic>
          <p:nvPicPr>
            <p:cNvPr id="1031" name="Picture 4">
              <a:extLst>
                <a:ext uri="{FF2B5EF4-FFF2-40B4-BE49-F238E27FC236}">
                  <a16:creationId xmlns:a16="http://schemas.microsoft.com/office/drawing/2014/main" id="{F717584A-8878-8684-D879-42ED88AD41C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9309" y="7289818"/>
              <a:ext cx="368747" cy="3687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6" name="Picture 6" descr="pygame 20th birthday — 28 Oct, 2020">
              <a:extLst>
                <a:ext uri="{FF2B5EF4-FFF2-40B4-BE49-F238E27FC236}">
                  <a16:creationId xmlns:a16="http://schemas.microsoft.com/office/drawing/2014/main" id="{DCAA8731-7556-9494-A030-A7AC43326A3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74272" y="7185336"/>
              <a:ext cx="577710" cy="5777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7" name="Picture 8" descr="Download Tiled for Mac | MacUpdate">
              <a:extLst>
                <a:ext uri="{FF2B5EF4-FFF2-40B4-BE49-F238E27FC236}">
                  <a16:creationId xmlns:a16="http://schemas.microsoft.com/office/drawing/2014/main" id="{A09D6860-4592-6868-344C-2D7D3539E54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98504" y="7262370"/>
              <a:ext cx="468086" cy="468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38" name="TextBox 1037">
            <a:extLst>
              <a:ext uri="{FF2B5EF4-FFF2-40B4-BE49-F238E27FC236}">
                <a16:creationId xmlns:a16="http://schemas.microsoft.com/office/drawing/2014/main" id="{2132ED56-B2D1-2109-F4E3-38F74084AA1A}"/>
              </a:ext>
            </a:extLst>
          </p:cNvPr>
          <p:cNvSpPr txBox="1"/>
          <p:nvPr/>
        </p:nvSpPr>
        <p:spPr>
          <a:xfrm>
            <a:off x="184421" y="8033669"/>
            <a:ext cx="62178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Aim</a:t>
            </a:r>
            <a:endParaRPr lang="ru-RU" sz="11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039" name="TextBox 1038">
            <a:extLst>
              <a:ext uri="{FF2B5EF4-FFF2-40B4-BE49-F238E27FC236}">
                <a16:creationId xmlns:a16="http://schemas.microsoft.com/office/drawing/2014/main" id="{245C9787-12A7-9CE5-DDD2-25F8C6582134}"/>
              </a:ext>
            </a:extLst>
          </p:cNvPr>
          <p:cNvSpPr txBox="1"/>
          <p:nvPr/>
        </p:nvSpPr>
        <p:spPr>
          <a:xfrm>
            <a:off x="5553468" y="6815378"/>
            <a:ext cx="115377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Objectives</a:t>
            </a:r>
            <a:endParaRPr lang="ru-RU" sz="11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040" name="TextBox 1039">
            <a:extLst>
              <a:ext uri="{FF2B5EF4-FFF2-40B4-BE49-F238E27FC236}">
                <a16:creationId xmlns:a16="http://schemas.microsoft.com/office/drawing/2014/main" id="{AB2A4B64-4675-EEDC-0435-3F8C88583597}"/>
              </a:ext>
            </a:extLst>
          </p:cNvPr>
          <p:cNvSpPr txBox="1"/>
          <p:nvPr/>
        </p:nvSpPr>
        <p:spPr>
          <a:xfrm>
            <a:off x="163439" y="8354604"/>
            <a:ext cx="2764133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The aim of this project is to design and develop a fully functional 2D platformer game, </a:t>
            </a:r>
            <a:r>
              <a:rPr lang="en-US" sz="900" i="1" dirty="0"/>
              <a:t>Midnight Journey</a:t>
            </a:r>
            <a:r>
              <a:rPr lang="en-US" sz="900" dirty="0"/>
              <a:t>, using Python, Pygame, and Tiled.</a:t>
            </a:r>
            <a:br>
              <a:rPr lang="en-US" sz="900" dirty="0"/>
            </a:br>
            <a:r>
              <a:rPr lang="en-US" sz="900" dirty="0"/>
              <a:t>The project focuses on implementing core gameplay mechanics, enemy AI behavior, tile-based level design, and a modular game architecture suitable for future expansion.[1]</a:t>
            </a:r>
          </a:p>
        </p:txBody>
      </p:sp>
      <p:sp>
        <p:nvSpPr>
          <p:cNvPr id="1041" name="TextBox 1040">
            <a:extLst>
              <a:ext uri="{FF2B5EF4-FFF2-40B4-BE49-F238E27FC236}">
                <a16:creationId xmlns:a16="http://schemas.microsoft.com/office/drawing/2014/main" id="{DE9843B8-90FA-E370-BDD4-91E34006C382}"/>
              </a:ext>
            </a:extLst>
          </p:cNvPr>
          <p:cNvSpPr txBox="1"/>
          <p:nvPr/>
        </p:nvSpPr>
        <p:spPr>
          <a:xfrm>
            <a:off x="3098630" y="7100810"/>
            <a:ext cx="35591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b="1" dirty="0"/>
              <a:t>1.To develop a tile-based game world</a:t>
            </a:r>
            <a:r>
              <a:rPr lang="en-US" sz="800" dirty="0"/>
              <a:t> using Tiled Map Editor, including collision layers, decorative layers, animated tiles, and object layers for enemy and player spawn points.[4]</a:t>
            </a:r>
          </a:p>
          <a:p>
            <a:r>
              <a:rPr lang="en-US" sz="800" b="1" dirty="0"/>
              <a:t>2.To implement core player mechanics</a:t>
            </a:r>
            <a:r>
              <a:rPr lang="en-US" sz="800" dirty="0"/>
              <a:t>, such as movement, jumping, gravity, collision detection, attack actions, and damage/health interactions.</a:t>
            </a:r>
          </a:p>
          <a:p>
            <a:r>
              <a:rPr lang="en-US" sz="800" b="1" dirty="0"/>
              <a:t>3.To design and program an enemy AI system </a:t>
            </a:r>
            <a:r>
              <a:rPr lang="en-US" sz="800" dirty="0"/>
              <a:t>with multiple behavioral states (idle, patrol, alert, chase, attack), based on a finite state machine.[3]</a:t>
            </a:r>
          </a:p>
          <a:p>
            <a:r>
              <a:rPr lang="en-US" sz="800" b="1" dirty="0"/>
              <a:t>4.To create a complete animation system </a:t>
            </a:r>
            <a:r>
              <a:rPr lang="en-US" sz="800" dirty="0"/>
              <a:t>for both the player and enemies, using sprite sheets, directional states, and frame-based animation timing.</a:t>
            </a:r>
          </a:p>
          <a:p>
            <a:r>
              <a:rPr lang="en-US" sz="800" b="1" dirty="0"/>
              <a:t>5.To build a modular system architecture</a:t>
            </a:r>
            <a:r>
              <a:rPr lang="en-US" sz="800" dirty="0"/>
              <a:t>, separating rendering, physics, animation, map loading, and entity logic to ensure scalability and maintainability.[5]</a:t>
            </a:r>
          </a:p>
          <a:p>
            <a:r>
              <a:rPr lang="en-US" sz="800" b="1" dirty="0"/>
              <a:t>6.To integrate multi-layer parallax backgrounds </a:t>
            </a:r>
            <a:r>
              <a:rPr lang="en-US" sz="800" dirty="0"/>
              <a:t>for improved visual depth and atmosphere.</a:t>
            </a:r>
          </a:p>
          <a:p>
            <a:r>
              <a:rPr lang="en-US" sz="800" b="1" dirty="0"/>
              <a:t>7.To test and refine gameplay</a:t>
            </a:r>
            <a:r>
              <a:rPr lang="en-US" sz="800" dirty="0"/>
              <a:t>, addressing issues related to collisions, AI behavior, frame timing, and performance optimization.</a:t>
            </a:r>
          </a:p>
          <a:p>
            <a:r>
              <a:rPr lang="en-US" sz="800" b="1" dirty="0"/>
              <a:t>8.To evaluate the final game experience</a:t>
            </a:r>
            <a:r>
              <a:rPr lang="en-US" sz="800" dirty="0"/>
              <a:t>, identifying strengths, limitations, and opportunities for further enhancements.[4]</a:t>
            </a:r>
          </a:p>
        </p:txBody>
      </p:sp>
      <p:sp>
        <p:nvSpPr>
          <p:cNvPr id="1046" name="Rectangle: Rounded Corners 1045">
            <a:extLst>
              <a:ext uri="{FF2B5EF4-FFF2-40B4-BE49-F238E27FC236}">
                <a16:creationId xmlns:a16="http://schemas.microsoft.com/office/drawing/2014/main" id="{8DE833CF-307B-5AE9-7078-5D31CAB7DEA7}"/>
              </a:ext>
            </a:extLst>
          </p:cNvPr>
          <p:cNvSpPr/>
          <p:nvPr/>
        </p:nvSpPr>
        <p:spPr>
          <a:xfrm>
            <a:off x="143654" y="6790021"/>
            <a:ext cx="1510150" cy="319424"/>
          </a:xfrm>
          <a:prstGeom prst="roundRect">
            <a:avLst>
              <a:gd name="adj" fmla="val 1959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047" name="TextBox 1046">
            <a:extLst>
              <a:ext uri="{FF2B5EF4-FFF2-40B4-BE49-F238E27FC236}">
                <a16:creationId xmlns:a16="http://schemas.microsoft.com/office/drawing/2014/main" id="{A25F0D33-FEF4-2937-8BFD-C088F79AA6AC}"/>
              </a:ext>
            </a:extLst>
          </p:cNvPr>
          <p:cNvSpPr txBox="1"/>
          <p:nvPr/>
        </p:nvSpPr>
        <p:spPr>
          <a:xfrm>
            <a:off x="153911" y="6809484"/>
            <a:ext cx="141874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Technical Tools</a:t>
            </a:r>
            <a:endParaRPr lang="ru-RU" sz="1100" b="1" dirty="0">
              <a:solidFill>
                <a:schemeClr val="accent2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048" name="TextBox 1047">
            <a:extLst>
              <a:ext uri="{FF2B5EF4-FFF2-40B4-BE49-F238E27FC236}">
                <a16:creationId xmlns:a16="http://schemas.microsoft.com/office/drawing/2014/main" id="{75F4DC57-4205-08BA-3948-8EA0ABF699F7}"/>
              </a:ext>
            </a:extLst>
          </p:cNvPr>
          <p:cNvSpPr txBox="1"/>
          <p:nvPr/>
        </p:nvSpPr>
        <p:spPr>
          <a:xfrm>
            <a:off x="255761" y="7737935"/>
            <a:ext cx="62178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Python</a:t>
            </a:r>
            <a:endParaRPr lang="ru-RU" sz="7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049" name="TextBox 1048">
            <a:extLst>
              <a:ext uri="{FF2B5EF4-FFF2-40B4-BE49-F238E27FC236}">
                <a16:creationId xmlns:a16="http://schemas.microsoft.com/office/drawing/2014/main" id="{495B6700-0AE8-4703-B0B5-2971BB87F21E}"/>
              </a:ext>
            </a:extLst>
          </p:cNvPr>
          <p:cNvSpPr txBox="1"/>
          <p:nvPr/>
        </p:nvSpPr>
        <p:spPr>
          <a:xfrm>
            <a:off x="1249183" y="7737935"/>
            <a:ext cx="62178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Pygame</a:t>
            </a:r>
            <a:endParaRPr lang="ru-RU" sz="7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050" name="TextBox 1049">
            <a:extLst>
              <a:ext uri="{FF2B5EF4-FFF2-40B4-BE49-F238E27FC236}">
                <a16:creationId xmlns:a16="http://schemas.microsoft.com/office/drawing/2014/main" id="{D7A65FB5-61D3-F0E3-21EC-C8B42A7A0A06}"/>
              </a:ext>
            </a:extLst>
          </p:cNvPr>
          <p:cNvSpPr txBox="1"/>
          <p:nvPr/>
        </p:nvSpPr>
        <p:spPr>
          <a:xfrm>
            <a:off x="2231699" y="7746400"/>
            <a:ext cx="62178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Tiled</a:t>
            </a:r>
            <a:endParaRPr lang="ru-RU" sz="7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052" name="Rectangle: Rounded Corners 1051">
            <a:extLst>
              <a:ext uri="{FF2B5EF4-FFF2-40B4-BE49-F238E27FC236}">
                <a16:creationId xmlns:a16="http://schemas.microsoft.com/office/drawing/2014/main" id="{8D253DAA-B379-52EE-B89F-1AE85C06F0A0}"/>
              </a:ext>
            </a:extLst>
          </p:cNvPr>
          <p:cNvSpPr/>
          <p:nvPr/>
        </p:nvSpPr>
        <p:spPr>
          <a:xfrm>
            <a:off x="133795" y="9912517"/>
            <a:ext cx="1737175" cy="1685499"/>
          </a:xfrm>
          <a:prstGeom prst="roundRect">
            <a:avLst>
              <a:gd name="adj" fmla="val 261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53" name="Rectangle: Rounded Corners 1052">
            <a:extLst>
              <a:ext uri="{FF2B5EF4-FFF2-40B4-BE49-F238E27FC236}">
                <a16:creationId xmlns:a16="http://schemas.microsoft.com/office/drawing/2014/main" id="{144D659E-8800-2B99-AD7E-0CB6CB9CE292}"/>
              </a:ext>
            </a:extLst>
          </p:cNvPr>
          <p:cNvSpPr/>
          <p:nvPr/>
        </p:nvSpPr>
        <p:spPr>
          <a:xfrm>
            <a:off x="1987688" y="9912517"/>
            <a:ext cx="3655349" cy="1685500"/>
          </a:xfrm>
          <a:prstGeom prst="roundRect">
            <a:avLst>
              <a:gd name="adj" fmla="val 261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55" name="Rectangle: Rounded Corners 1054">
            <a:extLst>
              <a:ext uri="{FF2B5EF4-FFF2-40B4-BE49-F238E27FC236}">
                <a16:creationId xmlns:a16="http://schemas.microsoft.com/office/drawing/2014/main" id="{E8AEC308-D577-62C7-1A4D-9F08D0EB62B1}"/>
              </a:ext>
            </a:extLst>
          </p:cNvPr>
          <p:cNvSpPr/>
          <p:nvPr/>
        </p:nvSpPr>
        <p:spPr>
          <a:xfrm>
            <a:off x="133795" y="9767007"/>
            <a:ext cx="1153779" cy="319424"/>
          </a:xfrm>
          <a:prstGeom prst="roundRect">
            <a:avLst>
              <a:gd name="adj" fmla="val 18023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56" name="Rectangle: Rounded Corners 1055">
            <a:extLst>
              <a:ext uri="{FF2B5EF4-FFF2-40B4-BE49-F238E27FC236}">
                <a16:creationId xmlns:a16="http://schemas.microsoft.com/office/drawing/2014/main" id="{8E9C0C2A-1C97-18D1-F99A-FD20F64B6111}"/>
              </a:ext>
            </a:extLst>
          </p:cNvPr>
          <p:cNvSpPr/>
          <p:nvPr/>
        </p:nvSpPr>
        <p:spPr>
          <a:xfrm>
            <a:off x="1987688" y="9757985"/>
            <a:ext cx="1153779" cy="319424"/>
          </a:xfrm>
          <a:prstGeom prst="roundRect">
            <a:avLst>
              <a:gd name="adj" fmla="val 18023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059" name="TextBox 1058">
            <a:extLst>
              <a:ext uri="{FF2B5EF4-FFF2-40B4-BE49-F238E27FC236}">
                <a16:creationId xmlns:a16="http://schemas.microsoft.com/office/drawing/2014/main" id="{83163481-4490-9F70-A3C3-E6424C17F802}"/>
              </a:ext>
            </a:extLst>
          </p:cNvPr>
          <p:cNvSpPr txBox="1"/>
          <p:nvPr/>
        </p:nvSpPr>
        <p:spPr>
          <a:xfrm>
            <a:off x="64728" y="9778490"/>
            <a:ext cx="109352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Conclusion</a:t>
            </a:r>
            <a:endParaRPr lang="ru-RU" sz="11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060" name="TextBox 1059">
            <a:extLst>
              <a:ext uri="{FF2B5EF4-FFF2-40B4-BE49-F238E27FC236}">
                <a16:creationId xmlns:a16="http://schemas.microsoft.com/office/drawing/2014/main" id="{CB03828A-63A3-4B13-3300-0773A8DA4118}"/>
              </a:ext>
            </a:extLst>
          </p:cNvPr>
          <p:cNvSpPr txBox="1"/>
          <p:nvPr/>
        </p:nvSpPr>
        <p:spPr>
          <a:xfrm>
            <a:off x="1966173" y="9793444"/>
            <a:ext cx="109352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References</a:t>
            </a:r>
            <a:endParaRPr lang="ru-RU" sz="11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1062" name="Picture 1061">
            <a:extLst>
              <a:ext uri="{FF2B5EF4-FFF2-40B4-BE49-F238E27FC236}">
                <a16:creationId xmlns:a16="http://schemas.microsoft.com/office/drawing/2014/main" id="{4E928182-F381-0DDE-FD8D-B756FC3DA335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279334" y="9842586"/>
            <a:ext cx="1875411" cy="1875411"/>
          </a:xfrm>
          <a:prstGeom prst="rect">
            <a:avLst/>
          </a:prstGeom>
        </p:spPr>
      </p:pic>
      <p:sp>
        <p:nvSpPr>
          <p:cNvPr id="1064" name="TextBox 1063">
            <a:extLst>
              <a:ext uri="{FF2B5EF4-FFF2-40B4-BE49-F238E27FC236}">
                <a16:creationId xmlns:a16="http://schemas.microsoft.com/office/drawing/2014/main" id="{572E3C77-347F-5EEA-38D2-EBEA11D1B0AE}"/>
              </a:ext>
            </a:extLst>
          </p:cNvPr>
          <p:cNvSpPr txBox="1"/>
          <p:nvPr/>
        </p:nvSpPr>
        <p:spPr>
          <a:xfrm>
            <a:off x="133795" y="10174127"/>
            <a:ext cx="161264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Midnight Journey demonstrates how a 2D platformer can be developed using Python and Tiled, supported by structured architecture and clear separation of game systems.</a:t>
            </a:r>
            <a:br>
              <a:rPr lang="en-US" sz="800" dirty="0"/>
            </a:br>
            <a:r>
              <a:rPr lang="en-US" sz="800" dirty="0"/>
              <a:t>This work highlights the developer’s ability to design, program, troubleshoot, and refine a complete game system.[5]</a:t>
            </a:r>
          </a:p>
        </p:txBody>
      </p:sp>
      <p:sp>
        <p:nvSpPr>
          <p:cNvPr id="1065" name="TextBox 1064">
            <a:extLst>
              <a:ext uri="{FF2B5EF4-FFF2-40B4-BE49-F238E27FC236}">
                <a16:creationId xmlns:a16="http://schemas.microsoft.com/office/drawing/2014/main" id="{63F7C7A1-7FA5-1151-BC39-F9BF0611E0DE}"/>
              </a:ext>
            </a:extLst>
          </p:cNvPr>
          <p:cNvSpPr txBox="1"/>
          <p:nvPr/>
        </p:nvSpPr>
        <p:spPr>
          <a:xfrm>
            <a:off x="1987688" y="10164614"/>
            <a:ext cx="363707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[1] D. R. Jagdale, “Finite State Machine in Game Development,” </a:t>
            </a:r>
            <a:r>
              <a:rPr lang="en-US" sz="800" i="1" dirty="0"/>
              <a:t>Int. J. Adv. Res. Sci. Commun. Technol. (IJARSCT)</a:t>
            </a:r>
            <a:r>
              <a:rPr lang="en-US" sz="800" dirty="0"/>
              <a:t>, vol. 10, no. 1, pp. 384–390, Oct. 2021. </a:t>
            </a:r>
            <a:r>
              <a:rPr lang="en-US" sz="800" dirty="0">
                <a:hlinkClick r:id="rId22"/>
              </a:rPr>
              <a:t>OUCI</a:t>
            </a:r>
            <a:endParaRPr lang="en-US" sz="800" dirty="0"/>
          </a:p>
          <a:p>
            <a:r>
              <a:rPr lang="en-US" sz="800" dirty="0"/>
              <a:t>[2] </a:t>
            </a:r>
            <a:r>
              <a:rPr lang="en-US" sz="800" dirty="0" err="1"/>
              <a:t>DataScientest</a:t>
            </a:r>
            <a:r>
              <a:rPr lang="en-US" sz="800" dirty="0"/>
              <a:t>, “</a:t>
            </a:r>
            <a:r>
              <a:rPr lang="en-US" sz="800" dirty="0" err="1"/>
              <a:t>PyGame</a:t>
            </a:r>
            <a:r>
              <a:rPr lang="en-US" sz="800" dirty="0"/>
              <a:t>: The 2D Video Game Creation Tool in Python,” </a:t>
            </a:r>
            <a:r>
              <a:rPr lang="en-US" sz="800" i="1" dirty="0" err="1"/>
              <a:t>DataScientest</a:t>
            </a:r>
            <a:r>
              <a:rPr lang="en-US" sz="800" i="1" dirty="0"/>
              <a:t> Blog</a:t>
            </a:r>
            <a:r>
              <a:rPr lang="en-US" sz="800" dirty="0"/>
              <a:t>, Dec. 17, 2023. [Online]. Available: </a:t>
            </a:r>
            <a:r>
              <a:rPr lang="en-US" sz="800" dirty="0">
                <a:hlinkClick r:id="rId23"/>
              </a:rPr>
              <a:t>https://datascientest.com/en/pygame-the-2d-video-game-creation-tool-in-python</a:t>
            </a:r>
            <a:r>
              <a:rPr lang="en-US" sz="800" dirty="0"/>
              <a:t> </a:t>
            </a:r>
            <a:r>
              <a:rPr lang="en-US" sz="800" dirty="0" err="1">
                <a:hlinkClick r:id="rId23"/>
              </a:rPr>
              <a:t>DataScientest</a:t>
            </a:r>
            <a:endParaRPr lang="en-US" sz="800" dirty="0"/>
          </a:p>
          <a:p>
            <a:r>
              <a:rPr lang="en-US" sz="800" dirty="0"/>
              <a:t>[3] M. Alexander, “Coffee-Break Tutorials: Parallax Scrolling (GML),” </a:t>
            </a:r>
            <a:r>
              <a:rPr lang="en-US" sz="800" i="1" dirty="0" err="1"/>
              <a:t>GameMaker</a:t>
            </a:r>
            <a:r>
              <a:rPr lang="en-US" sz="800" i="1" dirty="0"/>
              <a:t> Tutorials</a:t>
            </a:r>
            <a:r>
              <a:rPr lang="en-US" sz="800" dirty="0"/>
              <a:t>, Jan. 16, 2020. [Online]. Available: </a:t>
            </a:r>
            <a:r>
              <a:rPr lang="en-US" sz="800" dirty="0">
                <a:hlinkClick r:id="rId24"/>
              </a:rPr>
              <a:t>https://gamemaker.io/en/tutorials/coffee-break-tutorials-parallax-scrolling-gml</a:t>
            </a:r>
            <a:endParaRPr lang="en-US" sz="800" dirty="0"/>
          </a:p>
        </p:txBody>
      </p:sp>
      <p:sp>
        <p:nvSpPr>
          <p:cNvPr id="1066" name="Rectangle: Rounded Corners 1065">
            <a:extLst>
              <a:ext uri="{FF2B5EF4-FFF2-40B4-BE49-F238E27FC236}">
                <a16:creationId xmlns:a16="http://schemas.microsoft.com/office/drawing/2014/main" id="{A6BAB469-12BF-45E3-61C2-B3323BC16A8D}"/>
              </a:ext>
            </a:extLst>
          </p:cNvPr>
          <p:cNvSpPr/>
          <p:nvPr/>
        </p:nvSpPr>
        <p:spPr>
          <a:xfrm>
            <a:off x="5594225" y="1820935"/>
            <a:ext cx="1106486" cy="152803"/>
          </a:xfrm>
          <a:prstGeom prst="roundRect">
            <a:avLst>
              <a:gd name="adj" fmla="val 21051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" dirty="0">
                <a:solidFill>
                  <a:schemeClr val="bg1"/>
                </a:solidFill>
              </a:rPr>
              <a:t>Damian Slivciuc (2235736)</a:t>
            </a:r>
            <a:endParaRPr lang="ru-RU" sz="600" dirty="0">
              <a:solidFill>
                <a:schemeClr val="bg1"/>
              </a:solidFill>
            </a:endParaRPr>
          </a:p>
        </p:txBody>
      </p:sp>
      <p:pic>
        <p:nvPicPr>
          <p:cNvPr id="1084" name="Picture 1083" descr="A black background with clouds&#10;&#10;AI-generated content may be incorrect.">
            <a:extLst>
              <a:ext uri="{FF2B5EF4-FFF2-40B4-BE49-F238E27FC236}">
                <a16:creationId xmlns:a16="http://schemas.microsoft.com/office/drawing/2014/main" id="{81381561-798F-8B95-329B-DAFAB88C7B13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6557" y="4090434"/>
            <a:ext cx="4402553" cy="2476436"/>
          </a:xfrm>
          <a:prstGeom prst="rect">
            <a:avLst/>
          </a:prstGeom>
        </p:spPr>
      </p:pic>
      <p:pic>
        <p:nvPicPr>
          <p:cNvPr id="1085" name="Picture 1084" descr="A black background with clouds&#10;&#10;AI-generated content may be incorrect.">
            <a:extLst>
              <a:ext uri="{FF2B5EF4-FFF2-40B4-BE49-F238E27FC236}">
                <a16:creationId xmlns:a16="http://schemas.microsoft.com/office/drawing/2014/main" id="{AEA3570B-E4FB-CED4-5910-6D94A6C3AF60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81202" y="5413546"/>
            <a:ext cx="4402553" cy="2476436"/>
          </a:xfrm>
          <a:prstGeom prst="rect">
            <a:avLst/>
          </a:prstGeom>
        </p:spPr>
      </p:pic>
      <p:pic>
        <p:nvPicPr>
          <p:cNvPr id="1086" name="Picture 1085" descr="A black background with clouds&#10;&#10;AI-generated content may be incorrect.">
            <a:extLst>
              <a:ext uri="{FF2B5EF4-FFF2-40B4-BE49-F238E27FC236}">
                <a16:creationId xmlns:a16="http://schemas.microsoft.com/office/drawing/2014/main" id="{E6B87EAB-D9F6-A341-AF44-F9DF53816A93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0431" y="5557833"/>
            <a:ext cx="4402553" cy="2476436"/>
          </a:xfrm>
          <a:prstGeom prst="rect">
            <a:avLst/>
          </a:prstGeom>
        </p:spPr>
      </p:pic>
      <p:pic>
        <p:nvPicPr>
          <p:cNvPr id="1089" name="Picture 1088" descr="A black background with clouds&#10;&#10;AI-generated content may be incorrect.">
            <a:extLst>
              <a:ext uri="{FF2B5EF4-FFF2-40B4-BE49-F238E27FC236}">
                <a16:creationId xmlns:a16="http://schemas.microsoft.com/office/drawing/2014/main" id="{602A8DC7-B579-013B-1A41-9534402BF16D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323" y="4212759"/>
            <a:ext cx="4402553" cy="2476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0445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88</TotalTime>
  <Words>718</Words>
  <Application>Microsoft Office PowerPoint</Application>
  <PresentationFormat>Widescreen</PresentationFormat>
  <Paragraphs>40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Verdana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Damian Slivciuc (2235736)</dc:creator>
  <cp:lastModifiedBy>Damian Slivciuc (2235736)</cp:lastModifiedBy>
  <cp:revision>2</cp:revision>
  <dcterms:created xsi:type="dcterms:W3CDTF">2025-12-09T13:26:50Z</dcterms:created>
  <dcterms:modified xsi:type="dcterms:W3CDTF">2025-12-14T12:23:03Z</dcterms:modified>
</cp:coreProperties>
</file>