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76" r:id="rId4"/>
    <p:sldId id="259" r:id="rId5"/>
    <p:sldId id="260" r:id="rId6"/>
    <p:sldId id="261" r:id="rId7"/>
    <p:sldId id="274" r:id="rId8"/>
    <p:sldId id="262" r:id="rId9"/>
    <p:sldId id="269" r:id="rId10"/>
    <p:sldId id="277" r:id="rId11"/>
    <p:sldId id="264" r:id="rId12"/>
    <p:sldId id="273" r:id="rId13"/>
    <p:sldId id="275" r:id="rId14"/>
    <p:sldId id="272" r:id="rId15"/>
    <p:sldId id="268" r:id="rId16"/>
    <p:sldId id="270" r:id="rId17"/>
    <p:sldId id="267" r:id="rId18"/>
    <p:sldId id="266" r:id="rId19"/>
  </p:sldIdLst>
  <p:sldSz cx="12192000" cy="6858000"/>
  <p:notesSz cx="6669088" cy="97536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5A5F38-5A12-4016-B149-DB93ECBA8155}" v="11" dt="2024-04-15T17:45:42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80" autoAdjust="0"/>
  </p:normalViewPr>
  <p:slideViewPr>
    <p:cSldViewPr snapToGrid="0">
      <p:cViewPr varScale="1">
        <p:scale>
          <a:sx n="83" d="100"/>
          <a:sy n="83" d="100"/>
        </p:scale>
        <p:origin x="7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94A61C-6E6C-4D81-8DC0-ADF4139D105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68C481-9AEA-4AD3-AC58-1A6E3CACE2B8}">
      <dgm:prSet/>
      <dgm:spPr/>
      <dgm:t>
        <a:bodyPr/>
        <a:lstStyle/>
        <a:p>
          <a:r>
            <a:rPr lang="en-GB"/>
            <a:t>In today’s lesson we will learn:</a:t>
          </a:r>
          <a:endParaRPr lang="en-US"/>
        </a:p>
      </dgm:t>
    </dgm:pt>
    <dgm:pt modelId="{3F83C16E-8A0E-435B-A1E2-9E96A3B65E72}" type="parTrans" cxnId="{A7FB7DCE-9790-4058-A8BC-1AD7805D8B29}">
      <dgm:prSet/>
      <dgm:spPr/>
      <dgm:t>
        <a:bodyPr/>
        <a:lstStyle/>
        <a:p>
          <a:endParaRPr lang="en-US"/>
        </a:p>
      </dgm:t>
    </dgm:pt>
    <dgm:pt modelId="{796F8EE2-B27D-4B90-846B-F919EA2F4B2F}" type="sibTrans" cxnId="{A7FB7DCE-9790-4058-A8BC-1AD7805D8B29}">
      <dgm:prSet/>
      <dgm:spPr/>
      <dgm:t>
        <a:bodyPr/>
        <a:lstStyle/>
        <a:p>
          <a:endParaRPr lang="en-US"/>
        </a:p>
      </dgm:t>
    </dgm:pt>
    <dgm:pt modelId="{A91833DB-97B3-4850-B77F-F902F22CB4F2}">
      <dgm:prSet/>
      <dgm:spPr/>
      <dgm:t>
        <a:bodyPr/>
        <a:lstStyle/>
        <a:p>
          <a:r>
            <a:rPr lang="en-GB" dirty="0"/>
            <a:t>The history of firearms in the UK?</a:t>
          </a:r>
          <a:endParaRPr lang="en-US" dirty="0"/>
        </a:p>
      </dgm:t>
    </dgm:pt>
    <dgm:pt modelId="{9AB982E5-FFB4-40DD-94A4-13FA59DACBA3}" type="parTrans" cxnId="{AA288554-08D4-4F38-8CB0-733CC5CFCD54}">
      <dgm:prSet/>
      <dgm:spPr/>
      <dgm:t>
        <a:bodyPr/>
        <a:lstStyle/>
        <a:p>
          <a:endParaRPr lang="en-US"/>
        </a:p>
      </dgm:t>
    </dgm:pt>
    <dgm:pt modelId="{C1CA6E4A-AC81-41DD-B55B-70C3EC44EEB3}" type="sibTrans" cxnId="{AA288554-08D4-4F38-8CB0-733CC5CFCD54}">
      <dgm:prSet/>
      <dgm:spPr/>
      <dgm:t>
        <a:bodyPr/>
        <a:lstStyle/>
        <a:p>
          <a:endParaRPr lang="en-US"/>
        </a:p>
      </dgm:t>
    </dgm:pt>
    <dgm:pt modelId="{52E6A5F1-6992-49A5-AE89-117EBA9611DE}">
      <dgm:prSet/>
      <dgm:spPr/>
      <dgm:t>
        <a:bodyPr/>
        <a:lstStyle/>
        <a:p>
          <a:r>
            <a:rPr lang="en-GB" dirty="0"/>
            <a:t>What are the firearm legislation in the UK?</a:t>
          </a:r>
          <a:endParaRPr lang="en-US" dirty="0"/>
        </a:p>
      </dgm:t>
    </dgm:pt>
    <dgm:pt modelId="{9E08ECE3-8372-4694-B522-D6556A762A4C}" type="parTrans" cxnId="{FCF41442-97C0-451C-AFCD-B73AB1F40935}">
      <dgm:prSet/>
      <dgm:spPr/>
      <dgm:t>
        <a:bodyPr/>
        <a:lstStyle/>
        <a:p>
          <a:endParaRPr lang="en-US"/>
        </a:p>
      </dgm:t>
    </dgm:pt>
    <dgm:pt modelId="{D2F66083-1586-4BD4-9B9B-44AC3F8A7A02}" type="sibTrans" cxnId="{FCF41442-97C0-451C-AFCD-B73AB1F40935}">
      <dgm:prSet/>
      <dgm:spPr/>
      <dgm:t>
        <a:bodyPr/>
        <a:lstStyle/>
        <a:p>
          <a:endParaRPr lang="en-US"/>
        </a:p>
      </dgm:t>
    </dgm:pt>
    <dgm:pt modelId="{1D2F27B4-5069-4A98-975A-F45F6FEE4308}">
      <dgm:prSet/>
      <dgm:spPr/>
      <dgm:t>
        <a:bodyPr/>
        <a:lstStyle/>
        <a:p>
          <a:r>
            <a:rPr lang="en-GB" dirty="0"/>
            <a:t>The use of firearms by organised crime groups?</a:t>
          </a:r>
          <a:endParaRPr lang="en-US" dirty="0"/>
        </a:p>
      </dgm:t>
    </dgm:pt>
    <dgm:pt modelId="{E4AD4C2B-10D5-4EDC-8E24-CB6001CB8E1C}" type="parTrans" cxnId="{D6872E36-73C7-44D8-A1D2-D4C393524939}">
      <dgm:prSet/>
      <dgm:spPr/>
      <dgm:t>
        <a:bodyPr/>
        <a:lstStyle/>
        <a:p>
          <a:endParaRPr lang="en-US"/>
        </a:p>
      </dgm:t>
    </dgm:pt>
    <dgm:pt modelId="{5EC1C9DC-546C-4EA6-9068-21F19518F7EF}" type="sibTrans" cxnId="{D6872E36-73C7-44D8-A1D2-D4C393524939}">
      <dgm:prSet/>
      <dgm:spPr/>
      <dgm:t>
        <a:bodyPr/>
        <a:lstStyle/>
        <a:p>
          <a:endParaRPr lang="en-US"/>
        </a:p>
      </dgm:t>
    </dgm:pt>
    <dgm:pt modelId="{5DB1E407-816D-4F4D-9741-FA7A25B3BDE9}" type="pres">
      <dgm:prSet presAssocID="{F394A61C-6E6C-4D81-8DC0-ADF4139D1055}" presName="linear" presStyleCnt="0">
        <dgm:presLayoutVars>
          <dgm:animLvl val="lvl"/>
          <dgm:resizeHandles val="exact"/>
        </dgm:presLayoutVars>
      </dgm:prSet>
      <dgm:spPr/>
    </dgm:pt>
    <dgm:pt modelId="{CEE2B0AF-57B1-41A4-889C-A0FB91178B5B}" type="pres">
      <dgm:prSet presAssocID="{B168C481-9AEA-4AD3-AC58-1A6E3CACE2B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ACEDAF4-4533-4F48-B49A-34C7491C319F}" type="pres">
      <dgm:prSet presAssocID="{B168C481-9AEA-4AD3-AC58-1A6E3CACE2B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0F5C92C-AEE6-4311-9B39-9205F30F45D7}" type="presOf" srcId="{F394A61C-6E6C-4D81-8DC0-ADF4139D1055}" destId="{5DB1E407-816D-4F4D-9741-FA7A25B3BDE9}" srcOrd="0" destOrd="0" presId="urn:microsoft.com/office/officeart/2005/8/layout/vList2"/>
    <dgm:cxn modelId="{D6872E36-73C7-44D8-A1D2-D4C393524939}" srcId="{B168C481-9AEA-4AD3-AC58-1A6E3CACE2B8}" destId="{1D2F27B4-5069-4A98-975A-F45F6FEE4308}" srcOrd="2" destOrd="0" parTransId="{E4AD4C2B-10D5-4EDC-8E24-CB6001CB8E1C}" sibTransId="{5EC1C9DC-546C-4EA6-9068-21F19518F7EF}"/>
    <dgm:cxn modelId="{FCF41442-97C0-451C-AFCD-B73AB1F40935}" srcId="{B168C481-9AEA-4AD3-AC58-1A6E3CACE2B8}" destId="{52E6A5F1-6992-49A5-AE89-117EBA9611DE}" srcOrd="1" destOrd="0" parTransId="{9E08ECE3-8372-4694-B522-D6556A762A4C}" sibTransId="{D2F66083-1586-4BD4-9B9B-44AC3F8A7A02}"/>
    <dgm:cxn modelId="{AA288554-08D4-4F38-8CB0-733CC5CFCD54}" srcId="{B168C481-9AEA-4AD3-AC58-1A6E3CACE2B8}" destId="{A91833DB-97B3-4850-B77F-F902F22CB4F2}" srcOrd="0" destOrd="0" parTransId="{9AB982E5-FFB4-40DD-94A4-13FA59DACBA3}" sibTransId="{C1CA6E4A-AC81-41DD-B55B-70C3EC44EEB3}"/>
    <dgm:cxn modelId="{2B3E0185-5238-4D4B-8071-F9C477EB7D2C}" type="presOf" srcId="{A91833DB-97B3-4850-B77F-F902F22CB4F2}" destId="{7ACEDAF4-4533-4F48-B49A-34C7491C319F}" srcOrd="0" destOrd="0" presId="urn:microsoft.com/office/officeart/2005/8/layout/vList2"/>
    <dgm:cxn modelId="{192779A2-1C3F-4A3B-A3CE-FC9E10F062C6}" type="presOf" srcId="{1D2F27B4-5069-4A98-975A-F45F6FEE4308}" destId="{7ACEDAF4-4533-4F48-B49A-34C7491C319F}" srcOrd="0" destOrd="2" presId="urn:microsoft.com/office/officeart/2005/8/layout/vList2"/>
    <dgm:cxn modelId="{AE5A4CBA-2047-4919-A3E9-7F2B330CC9DE}" type="presOf" srcId="{52E6A5F1-6992-49A5-AE89-117EBA9611DE}" destId="{7ACEDAF4-4533-4F48-B49A-34C7491C319F}" srcOrd="0" destOrd="1" presId="urn:microsoft.com/office/officeart/2005/8/layout/vList2"/>
    <dgm:cxn modelId="{A7FB7DCE-9790-4058-A8BC-1AD7805D8B29}" srcId="{F394A61C-6E6C-4D81-8DC0-ADF4139D1055}" destId="{B168C481-9AEA-4AD3-AC58-1A6E3CACE2B8}" srcOrd="0" destOrd="0" parTransId="{3F83C16E-8A0E-435B-A1E2-9E96A3B65E72}" sibTransId="{796F8EE2-B27D-4B90-846B-F919EA2F4B2F}"/>
    <dgm:cxn modelId="{E28882E8-5C60-4C64-BAF6-7CC24B664661}" type="presOf" srcId="{B168C481-9AEA-4AD3-AC58-1A6E3CACE2B8}" destId="{CEE2B0AF-57B1-41A4-889C-A0FB91178B5B}" srcOrd="0" destOrd="0" presId="urn:microsoft.com/office/officeart/2005/8/layout/vList2"/>
    <dgm:cxn modelId="{3E7C1796-DCD1-40FF-ABF4-88F9E8A29712}" type="presParOf" srcId="{5DB1E407-816D-4F4D-9741-FA7A25B3BDE9}" destId="{CEE2B0AF-57B1-41A4-889C-A0FB91178B5B}" srcOrd="0" destOrd="0" presId="urn:microsoft.com/office/officeart/2005/8/layout/vList2"/>
    <dgm:cxn modelId="{786A8CC1-8102-4A43-A9FE-59DE30A25824}" type="presParOf" srcId="{5DB1E407-816D-4F4D-9741-FA7A25B3BDE9}" destId="{7ACEDAF4-4533-4F48-B49A-34C7491C319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7A6AC2-203B-483D-8B4A-7B5F5688507D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959CB6B-189E-48AA-B7C8-D9041960C095}">
      <dgm:prSet/>
      <dgm:spPr/>
      <dgm:t>
        <a:bodyPr/>
        <a:lstStyle/>
        <a:p>
          <a:r>
            <a:rPr lang="en-GB" dirty="0"/>
            <a:t>The Firearms (Amendment) Act 1968 was in place.</a:t>
          </a:r>
          <a:endParaRPr lang="en-US" dirty="0"/>
        </a:p>
      </dgm:t>
    </dgm:pt>
    <dgm:pt modelId="{1AB29246-6951-458A-B742-F728CA08EEAB}" type="parTrans" cxnId="{628BF478-F09F-4C55-B8FF-E44BA4EB6B66}">
      <dgm:prSet/>
      <dgm:spPr/>
      <dgm:t>
        <a:bodyPr/>
        <a:lstStyle/>
        <a:p>
          <a:endParaRPr lang="en-US"/>
        </a:p>
      </dgm:t>
    </dgm:pt>
    <dgm:pt modelId="{1DD9EDFE-1BC9-4470-AEC2-83167B549338}" type="sibTrans" cxnId="{628BF478-F09F-4C55-B8FF-E44BA4EB6B66}">
      <dgm:prSet/>
      <dgm:spPr/>
      <dgm:t>
        <a:bodyPr/>
        <a:lstStyle/>
        <a:p>
          <a:endParaRPr lang="en-US"/>
        </a:p>
      </dgm:t>
    </dgm:pt>
    <dgm:pt modelId="{05601762-7AC7-470A-8BA8-1E0EFF9BA20F}">
      <dgm:prSet/>
      <dgm:spPr/>
      <dgm:t>
        <a:bodyPr/>
        <a:lstStyle/>
        <a:p>
          <a:r>
            <a:rPr lang="en-GB"/>
            <a:t>The Act made it mandatory for registering the owning of shotguns and banning semi-automatic weapons.</a:t>
          </a:r>
          <a:endParaRPr lang="en-US"/>
        </a:p>
      </dgm:t>
    </dgm:pt>
    <dgm:pt modelId="{87B90F6F-409E-43C8-9ABF-17FF18069D5E}" type="parTrans" cxnId="{66FD91BB-EF31-48A2-8FD2-D01C282D87D0}">
      <dgm:prSet/>
      <dgm:spPr/>
      <dgm:t>
        <a:bodyPr/>
        <a:lstStyle/>
        <a:p>
          <a:endParaRPr lang="en-US"/>
        </a:p>
      </dgm:t>
    </dgm:pt>
    <dgm:pt modelId="{2EE8C600-B0C8-49C5-A634-0541DFB84038}" type="sibTrans" cxnId="{66FD91BB-EF31-48A2-8FD2-D01C282D87D0}">
      <dgm:prSet/>
      <dgm:spPr/>
      <dgm:t>
        <a:bodyPr/>
        <a:lstStyle/>
        <a:p>
          <a:endParaRPr lang="en-US"/>
        </a:p>
      </dgm:t>
    </dgm:pt>
    <dgm:pt modelId="{48E3926A-E45E-4AF3-8F93-AB21B3838D23}">
      <dgm:prSet/>
      <dgm:spPr/>
      <dgm:t>
        <a:bodyPr/>
        <a:lstStyle/>
        <a:p>
          <a:r>
            <a:rPr lang="en-GB"/>
            <a:t>Prior to 1996 there were 200,000 legally-registered handguns in the UK.</a:t>
          </a:r>
          <a:endParaRPr lang="en-US"/>
        </a:p>
      </dgm:t>
    </dgm:pt>
    <dgm:pt modelId="{7ADE87CD-0728-4C19-A28F-8DC84C320CC2}" type="parTrans" cxnId="{764A0EC5-D2A8-4E52-8740-75DD66B198DE}">
      <dgm:prSet/>
      <dgm:spPr/>
      <dgm:t>
        <a:bodyPr/>
        <a:lstStyle/>
        <a:p>
          <a:endParaRPr lang="en-US"/>
        </a:p>
      </dgm:t>
    </dgm:pt>
    <dgm:pt modelId="{F9800576-E5EF-49A2-98A1-8CB35FC46B02}" type="sibTrans" cxnId="{764A0EC5-D2A8-4E52-8740-75DD66B198DE}">
      <dgm:prSet/>
      <dgm:spPr/>
      <dgm:t>
        <a:bodyPr/>
        <a:lstStyle/>
        <a:p>
          <a:endParaRPr lang="en-US"/>
        </a:p>
      </dgm:t>
    </dgm:pt>
    <dgm:pt modelId="{923919B2-283C-400A-836B-F28605C7256C}" type="pres">
      <dgm:prSet presAssocID="{707A6AC2-203B-483D-8B4A-7B5F5688507D}" presName="outerComposite" presStyleCnt="0">
        <dgm:presLayoutVars>
          <dgm:chMax val="5"/>
          <dgm:dir/>
          <dgm:resizeHandles val="exact"/>
        </dgm:presLayoutVars>
      </dgm:prSet>
      <dgm:spPr/>
    </dgm:pt>
    <dgm:pt modelId="{2CF34909-56B8-4E0B-ADC0-5A41F9E681E4}" type="pres">
      <dgm:prSet presAssocID="{707A6AC2-203B-483D-8B4A-7B5F5688507D}" presName="dummyMaxCanvas" presStyleCnt="0">
        <dgm:presLayoutVars/>
      </dgm:prSet>
      <dgm:spPr/>
    </dgm:pt>
    <dgm:pt modelId="{653EE92B-5D2B-4D04-820E-D398BEB33411}" type="pres">
      <dgm:prSet presAssocID="{707A6AC2-203B-483D-8B4A-7B5F5688507D}" presName="ThreeNodes_1" presStyleLbl="node1" presStyleIdx="0" presStyleCnt="3">
        <dgm:presLayoutVars>
          <dgm:bulletEnabled val="1"/>
        </dgm:presLayoutVars>
      </dgm:prSet>
      <dgm:spPr/>
    </dgm:pt>
    <dgm:pt modelId="{23ADA921-EE17-4DC0-BA63-08ABC4279FAC}" type="pres">
      <dgm:prSet presAssocID="{707A6AC2-203B-483D-8B4A-7B5F5688507D}" presName="ThreeNodes_2" presStyleLbl="node1" presStyleIdx="1" presStyleCnt="3">
        <dgm:presLayoutVars>
          <dgm:bulletEnabled val="1"/>
        </dgm:presLayoutVars>
      </dgm:prSet>
      <dgm:spPr/>
    </dgm:pt>
    <dgm:pt modelId="{4B2B11E4-2E86-4B49-9C75-BD8AD2C41DE2}" type="pres">
      <dgm:prSet presAssocID="{707A6AC2-203B-483D-8B4A-7B5F5688507D}" presName="ThreeNodes_3" presStyleLbl="node1" presStyleIdx="2" presStyleCnt="3">
        <dgm:presLayoutVars>
          <dgm:bulletEnabled val="1"/>
        </dgm:presLayoutVars>
      </dgm:prSet>
      <dgm:spPr/>
    </dgm:pt>
    <dgm:pt modelId="{B2C5E652-9097-4C2C-9057-454BB77F8F66}" type="pres">
      <dgm:prSet presAssocID="{707A6AC2-203B-483D-8B4A-7B5F5688507D}" presName="ThreeConn_1-2" presStyleLbl="fgAccFollowNode1" presStyleIdx="0" presStyleCnt="2">
        <dgm:presLayoutVars>
          <dgm:bulletEnabled val="1"/>
        </dgm:presLayoutVars>
      </dgm:prSet>
      <dgm:spPr/>
    </dgm:pt>
    <dgm:pt modelId="{C0B17A45-F560-4509-99CE-91673F7C2801}" type="pres">
      <dgm:prSet presAssocID="{707A6AC2-203B-483D-8B4A-7B5F5688507D}" presName="ThreeConn_2-3" presStyleLbl="fgAccFollowNode1" presStyleIdx="1" presStyleCnt="2">
        <dgm:presLayoutVars>
          <dgm:bulletEnabled val="1"/>
        </dgm:presLayoutVars>
      </dgm:prSet>
      <dgm:spPr/>
    </dgm:pt>
    <dgm:pt modelId="{18A72241-59C8-4827-8243-2F879BA84CE1}" type="pres">
      <dgm:prSet presAssocID="{707A6AC2-203B-483D-8B4A-7B5F5688507D}" presName="ThreeNodes_1_text" presStyleLbl="node1" presStyleIdx="2" presStyleCnt="3">
        <dgm:presLayoutVars>
          <dgm:bulletEnabled val="1"/>
        </dgm:presLayoutVars>
      </dgm:prSet>
      <dgm:spPr/>
    </dgm:pt>
    <dgm:pt modelId="{A89EF458-A422-47B5-B599-12412CF2984E}" type="pres">
      <dgm:prSet presAssocID="{707A6AC2-203B-483D-8B4A-7B5F5688507D}" presName="ThreeNodes_2_text" presStyleLbl="node1" presStyleIdx="2" presStyleCnt="3">
        <dgm:presLayoutVars>
          <dgm:bulletEnabled val="1"/>
        </dgm:presLayoutVars>
      </dgm:prSet>
      <dgm:spPr/>
    </dgm:pt>
    <dgm:pt modelId="{5060F291-7411-4FBA-AD63-4F37616B3AD9}" type="pres">
      <dgm:prSet presAssocID="{707A6AC2-203B-483D-8B4A-7B5F5688507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B375C0C-E698-41E6-9845-6472B039D36E}" type="presOf" srcId="{48E3926A-E45E-4AF3-8F93-AB21B3838D23}" destId="{5060F291-7411-4FBA-AD63-4F37616B3AD9}" srcOrd="1" destOrd="0" presId="urn:microsoft.com/office/officeart/2005/8/layout/vProcess5"/>
    <dgm:cxn modelId="{F2DE2C31-5270-4FD7-99E0-7AA5C23F85C5}" type="presOf" srcId="{1DD9EDFE-1BC9-4470-AEC2-83167B549338}" destId="{B2C5E652-9097-4C2C-9057-454BB77F8F66}" srcOrd="0" destOrd="0" presId="urn:microsoft.com/office/officeart/2005/8/layout/vProcess5"/>
    <dgm:cxn modelId="{E1372F34-F924-4D10-993D-1F949545A209}" type="presOf" srcId="{2EE8C600-B0C8-49C5-A634-0541DFB84038}" destId="{C0B17A45-F560-4509-99CE-91673F7C2801}" srcOrd="0" destOrd="0" presId="urn:microsoft.com/office/officeart/2005/8/layout/vProcess5"/>
    <dgm:cxn modelId="{CB869068-BA2F-4E1F-B92E-AF587F063F62}" type="presOf" srcId="{05601762-7AC7-470A-8BA8-1E0EFF9BA20F}" destId="{23ADA921-EE17-4DC0-BA63-08ABC4279FAC}" srcOrd="0" destOrd="0" presId="urn:microsoft.com/office/officeart/2005/8/layout/vProcess5"/>
    <dgm:cxn modelId="{4FA1FB72-BF86-48D9-8080-36A24184F4FA}" type="presOf" srcId="{707A6AC2-203B-483D-8B4A-7B5F5688507D}" destId="{923919B2-283C-400A-836B-F28605C7256C}" srcOrd="0" destOrd="0" presId="urn:microsoft.com/office/officeart/2005/8/layout/vProcess5"/>
    <dgm:cxn modelId="{628BF478-F09F-4C55-B8FF-E44BA4EB6B66}" srcId="{707A6AC2-203B-483D-8B4A-7B5F5688507D}" destId="{7959CB6B-189E-48AA-B7C8-D9041960C095}" srcOrd="0" destOrd="0" parTransId="{1AB29246-6951-458A-B742-F728CA08EEAB}" sibTransId="{1DD9EDFE-1BC9-4470-AEC2-83167B549338}"/>
    <dgm:cxn modelId="{D47DF180-FED7-4ECD-92C3-11BD125E4631}" type="presOf" srcId="{7959CB6B-189E-48AA-B7C8-D9041960C095}" destId="{653EE92B-5D2B-4D04-820E-D398BEB33411}" srcOrd="0" destOrd="0" presId="urn:microsoft.com/office/officeart/2005/8/layout/vProcess5"/>
    <dgm:cxn modelId="{16202D87-9119-4D15-81FA-E0BF9DB3C95B}" type="presOf" srcId="{48E3926A-E45E-4AF3-8F93-AB21B3838D23}" destId="{4B2B11E4-2E86-4B49-9C75-BD8AD2C41DE2}" srcOrd="0" destOrd="0" presId="urn:microsoft.com/office/officeart/2005/8/layout/vProcess5"/>
    <dgm:cxn modelId="{E92AAD89-4BE0-4F31-BDC0-40CB9457CEAC}" type="presOf" srcId="{05601762-7AC7-470A-8BA8-1E0EFF9BA20F}" destId="{A89EF458-A422-47B5-B599-12412CF2984E}" srcOrd="1" destOrd="0" presId="urn:microsoft.com/office/officeart/2005/8/layout/vProcess5"/>
    <dgm:cxn modelId="{66FD91BB-EF31-48A2-8FD2-D01C282D87D0}" srcId="{707A6AC2-203B-483D-8B4A-7B5F5688507D}" destId="{05601762-7AC7-470A-8BA8-1E0EFF9BA20F}" srcOrd="1" destOrd="0" parTransId="{87B90F6F-409E-43C8-9ABF-17FF18069D5E}" sibTransId="{2EE8C600-B0C8-49C5-A634-0541DFB84038}"/>
    <dgm:cxn modelId="{764A0EC5-D2A8-4E52-8740-75DD66B198DE}" srcId="{707A6AC2-203B-483D-8B4A-7B5F5688507D}" destId="{48E3926A-E45E-4AF3-8F93-AB21B3838D23}" srcOrd="2" destOrd="0" parTransId="{7ADE87CD-0728-4C19-A28F-8DC84C320CC2}" sibTransId="{F9800576-E5EF-49A2-98A1-8CB35FC46B02}"/>
    <dgm:cxn modelId="{0BCFBACF-E28B-4362-ACAF-738860202862}" type="presOf" srcId="{7959CB6B-189E-48AA-B7C8-D9041960C095}" destId="{18A72241-59C8-4827-8243-2F879BA84CE1}" srcOrd="1" destOrd="0" presId="urn:microsoft.com/office/officeart/2005/8/layout/vProcess5"/>
    <dgm:cxn modelId="{6B7CE90F-F331-427E-B217-BC0AC294E225}" type="presParOf" srcId="{923919B2-283C-400A-836B-F28605C7256C}" destId="{2CF34909-56B8-4E0B-ADC0-5A41F9E681E4}" srcOrd="0" destOrd="0" presId="urn:microsoft.com/office/officeart/2005/8/layout/vProcess5"/>
    <dgm:cxn modelId="{31A53B64-B841-4266-86FD-16D8EDD718E1}" type="presParOf" srcId="{923919B2-283C-400A-836B-F28605C7256C}" destId="{653EE92B-5D2B-4D04-820E-D398BEB33411}" srcOrd="1" destOrd="0" presId="urn:microsoft.com/office/officeart/2005/8/layout/vProcess5"/>
    <dgm:cxn modelId="{11AE63AC-0AAB-4415-8B3F-E87710199602}" type="presParOf" srcId="{923919B2-283C-400A-836B-F28605C7256C}" destId="{23ADA921-EE17-4DC0-BA63-08ABC4279FAC}" srcOrd="2" destOrd="0" presId="urn:microsoft.com/office/officeart/2005/8/layout/vProcess5"/>
    <dgm:cxn modelId="{F95B6FAE-EABD-42FE-8F19-C8D96C3F645B}" type="presParOf" srcId="{923919B2-283C-400A-836B-F28605C7256C}" destId="{4B2B11E4-2E86-4B49-9C75-BD8AD2C41DE2}" srcOrd="3" destOrd="0" presId="urn:microsoft.com/office/officeart/2005/8/layout/vProcess5"/>
    <dgm:cxn modelId="{D87319C0-EAC9-4857-A274-29BD6E643322}" type="presParOf" srcId="{923919B2-283C-400A-836B-F28605C7256C}" destId="{B2C5E652-9097-4C2C-9057-454BB77F8F66}" srcOrd="4" destOrd="0" presId="urn:microsoft.com/office/officeart/2005/8/layout/vProcess5"/>
    <dgm:cxn modelId="{C1D8BAB4-612E-405B-AD10-174242D43AB3}" type="presParOf" srcId="{923919B2-283C-400A-836B-F28605C7256C}" destId="{C0B17A45-F560-4509-99CE-91673F7C2801}" srcOrd="5" destOrd="0" presId="urn:microsoft.com/office/officeart/2005/8/layout/vProcess5"/>
    <dgm:cxn modelId="{E8D654DB-114A-4CDA-9896-55DE7653BE98}" type="presParOf" srcId="{923919B2-283C-400A-836B-F28605C7256C}" destId="{18A72241-59C8-4827-8243-2F879BA84CE1}" srcOrd="6" destOrd="0" presId="urn:microsoft.com/office/officeart/2005/8/layout/vProcess5"/>
    <dgm:cxn modelId="{4D222073-EABD-4628-B3FF-96EB7684DE7D}" type="presParOf" srcId="{923919B2-283C-400A-836B-F28605C7256C}" destId="{A89EF458-A422-47B5-B599-12412CF2984E}" srcOrd="7" destOrd="0" presId="urn:microsoft.com/office/officeart/2005/8/layout/vProcess5"/>
    <dgm:cxn modelId="{812473FE-0004-4739-AA4B-BED1941A8BEC}" type="presParOf" srcId="{923919B2-283C-400A-836B-F28605C7256C}" destId="{5060F291-7411-4FBA-AD63-4F37616B3A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0FC112-E225-483D-BB45-80D0C0D0269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C52639C-C4AF-4A4B-A981-340984314A60}">
      <dgm:prSet/>
      <dgm:spPr/>
      <dgm:t>
        <a:bodyPr/>
        <a:lstStyle/>
        <a:p>
          <a:pPr rtl="0"/>
          <a:r>
            <a:rPr lang="en-GB" dirty="0"/>
            <a:t>The Cullen Report resulted from the Dunblane massacre.</a:t>
          </a:r>
          <a:endParaRPr lang="en-US" dirty="0"/>
        </a:p>
      </dgm:t>
    </dgm:pt>
    <dgm:pt modelId="{59B40789-1EE2-4A87-BE7D-EAA3B6498753}" type="parTrans" cxnId="{CF397D9E-E384-4C50-AFD4-45513C6A3145}">
      <dgm:prSet/>
      <dgm:spPr/>
      <dgm:t>
        <a:bodyPr/>
        <a:lstStyle/>
        <a:p>
          <a:endParaRPr lang="en-US"/>
        </a:p>
      </dgm:t>
    </dgm:pt>
    <dgm:pt modelId="{A164D8C5-DA55-44B6-838D-4AA0253E5DE7}" type="sibTrans" cxnId="{CF397D9E-E384-4C50-AFD4-45513C6A3145}">
      <dgm:prSet/>
      <dgm:spPr/>
      <dgm:t>
        <a:bodyPr/>
        <a:lstStyle/>
        <a:p>
          <a:endParaRPr lang="en-US"/>
        </a:p>
      </dgm:t>
    </dgm:pt>
    <dgm:pt modelId="{223D3E53-00E4-4922-A981-E5859EDC6BEF}">
      <dgm:prSet/>
      <dgm:spPr/>
      <dgm:t>
        <a:bodyPr/>
        <a:lstStyle/>
        <a:p>
          <a:r>
            <a:rPr lang="en-GB" dirty="0"/>
            <a:t>Recommended that the government introduce tighter controls on gun ownership.</a:t>
          </a:r>
          <a:endParaRPr lang="en-US" dirty="0"/>
        </a:p>
      </dgm:t>
    </dgm:pt>
    <dgm:pt modelId="{11E39316-2FBD-4380-9E39-BC2B098C5759}" type="parTrans" cxnId="{64BB12FF-0DD8-497C-90EF-F6B9EF9615B6}">
      <dgm:prSet/>
      <dgm:spPr/>
      <dgm:t>
        <a:bodyPr/>
        <a:lstStyle/>
        <a:p>
          <a:endParaRPr lang="en-US"/>
        </a:p>
      </dgm:t>
    </dgm:pt>
    <dgm:pt modelId="{053715F1-7E20-4AB9-BD6F-B82083853B07}" type="sibTrans" cxnId="{64BB12FF-0DD8-497C-90EF-F6B9EF9615B6}">
      <dgm:prSet/>
      <dgm:spPr/>
      <dgm:t>
        <a:bodyPr/>
        <a:lstStyle/>
        <a:p>
          <a:endParaRPr lang="en-US"/>
        </a:p>
      </dgm:t>
    </dgm:pt>
    <dgm:pt modelId="{ECC1AAEF-CDD1-4B82-9810-743AF58282D1}">
      <dgm:prSet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The report </a:t>
          </a:r>
          <a:r>
            <a:rPr lang="en-GB" dirty="0"/>
            <a:t>asked for the potential to ban on private ownership of firearms.</a:t>
          </a:r>
          <a:endParaRPr lang="en-US" dirty="0">
            <a:latin typeface="Aptos Display" panose="02110004020202020204"/>
          </a:endParaRPr>
        </a:p>
      </dgm:t>
    </dgm:pt>
    <dgm:pt modelId="{662C1F3B-5F35-4687-8803-910E41101009}" type="parTrans" cxnId="{7D529483-573A-4036-9965-D1AEC75B5F34}">
      <dgm:prSet/>
      <dgm:spPr/>
      <dgm:t>
        <a:bodyPr/>
        <a:lstStyle/>
        <a:p>
          <a:endParaRPr lang="en-US"/>
        </a:p>
      </dgm:t>
    </dgm:pt>
    <dgm:pt modelId="{45B91575-5E4B-4C40-B1BA-6405E3E99B6D}" type="sibTrans" cxnId="{7D529483-573A-4036-9965-D1AEC75B5F34}">
      <dgm:prSet/>
      <dgm:spPr/>
      <dgm:t>
        <a:bodyPr/>
        <a:lstStyle/>
        <a:p>
          <a:endParaRPr lang="en-US"/>
        </a:p>
      </dgm:t>
    </dgm:pt>
    <dgm:pt modelId="{E9C02917-F8C8-4466-8852-2E6A72B12A3F}">
      <dgm:prSet/>
      <dgm:spPr/>
      <dgm:t>
        <a:bodyPr/>
        <a:lstStyle/>
        <a:p>
          <a:r>
            <a:rPr lang="en-GB" dirty="0"/>
            <a:t>The Firearms Act of 1997 was brought in and it banned “High Calibre” handguns and rifle calibres greater than .22 calibre.</a:t>
          </a:r>
          <a:endParaRPr lang="en-US" dirty="0"/>
        </a:p>
      </dgm:t>
    </dgm:pt>
    <dgm:pt modelId="{816188E8-8C15-4AE9-9303-02A4D085CD53}" type="parTrans" cxnId="{14A9217B-1321-4477-B9A1-0FF62CD70F5B}">
      <dgm:prSet/>
      <dgm:spPr/>
      <dgm:t>
        <a:bodyPr/>
        <a:lstStyle/>
        <a:p>
          <a:endParaRPr lang="en-US"/>
        </a:p>
      </dgm:t>
    </dgm:pt>
    <dgm:pt modelId="{76F4FA60-5595-4C95-AB0F-3064D8E8F0E8}" type="sibTrans" cxnId="{14A9217B-1321-4477-B9A1-0FF62CD70F5B}">
      <dgm:prSet/>
      <dgm:spPr/>
      <dgm:t>
        <a:bodyPr/>
        <a:lstStyle/>
        <a:p>
          <a:endParaRPr lang="en-US"/>
        </a:p>
      </dgm:t>
    </dgm:pt>
    <dgm:pt modelId="{DC84F89E-4E55-4BDD-9BE1-87DC411FAD96}" type="pres">
      <dgm:prSet presAssocID="{1B0FC112-E225-483D-BB45-80D0C0D02693}" presName="linear" presStyleCnt="0">
        <dgm:presLayoutVars>
          <dgm:animLvl val="lvl"/>
          <dgm:resizeHandles val="exact"/>
        </dgm:presLayoutVars>
      </dgm:prSet>
      <dgm:spPr/>
    </dgm:pt>
    <dgm:pt modelId="{D6BD0DC3-3435-4449-B611-3E957EA819FB}" type="pres">
      <dgm:prSet presAssocID="{FC52639C-C4AF-4A4B-A981-340984314A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372622-1284-4086-8594-CFE2AC2815B0}" type="pres">
      <dgm:prSet presAssocID="{A164D8C5-DA55-44B6-838D-4AA0253E5DE7}" presName="spacer" presStyleCnt="0"/>
      <dgm:spPr/>
    </dgm:pt>
    <dgm:pt modelId="{4DA1ACBE-0B1E-4BA5-A1D8-F204FEC38491}" type="pres">
      <dgm:prSet presAssocID="{223D3E53-00E4-4922-A981-E5859EDC6BE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CF7B324-7C6A-4810-A474-B0CC124F9D16}" type="pres">
      <dgm:prSet presAssocID="{053715F1-7E20-4AB9-BD6F-B82083853B07}" presName="spacer" presStyleCnt="0"/>
      <dgm:spPr/>
    </dgm:pt>
    <dgm:pt modelId="{66520E73-0A38-4EF7-97AA-E290C796CCAB}" type="pres">
      <dgm:prSet presAssocID="{ECC1AAEF-CDD1-4B82-9810-743AF58282D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AAF508-E712-45DF-905A-41DDB19A1E13}" type="pres">
      <dgm:prSet presAssocID="{45B91575-5E4B-4C40-B1BA-6405E3E99B6D}" presName="spacer" presStyleCnt="0"/>
      <dgm:spPr/>
    </dgm:pt>
    <dgm:pt modelId="{D6BD2E6F-EECE-40BA-9A34-554EBF3F1200}" type="pres">
      <dgm:prSet presAssocID="{E9C02917-F8C8-4466-8852-2E6A72B12A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330AF0D-C208-474E-BFDF-87BB594156E5}" type="presOf" srcId="{E9C02917-F8C8-4466-8852-2E6A72B12A3F}" destId="{D6BD2E6F-EECE-40BA-9A34-554EBF3F1200}" srcOrd="0" destOrd="0" presId="urn:microsoft.com/office/officeart/2005/8/layout/vList2"/>
    <dgm:cxn modelId="{7E539967-BC14-4E47-9638-A84D233DE425}" type="presOf" srcId="{ECC1AAEF-CDD1-4B82-9810-743AF58282D1}" destId="{66520E73-0A38-4EF7-97AA-E290C796CCAB}" srcOrd="0" destOrd="0" presId="urn:microsoft.com/office/officeart/2005/8/layout/vList2"/>
    <dgm:cxn modelId="{14A9217B-1321-4477-B9A1-0FF62CD70F5B}" srcId="{1B0FC112-E225-483D-BB45-80D0C0D02693}" destId="{E9C02917-F8C8-4466-8852-2E6A72B12A3F}" srcOrd="3" destOrd="0" parTransId="{816188E8-8C15-4AE9-9303-02A4D085CD53}" sibTransId="{76F4FA60-5595-4C95-AB0F-3064D8E8F0E8}"/>
    <dgm:cxn modelId="{7D529483-573A-4036-9965-D1AEC75B5F34}" srcId="{1B0FC112-E225-483D-BB45-80D0C0D02693}" destId="{ECC1AAEF-CDD1-4B82-9810-743AF58282D1}" srcOrd="2" destOrd="0" parTransId="{662C1F3B-5F35-4687-8803-910E41101009}" sibTransId="{45B91575-5E4B-4C40-B1BA-6405E3E99B6D}"/>
    <dgm:cxn modelId="{CF397D9E-E384-4C50-AFD4-45513C6A3145}" srcId="{1B0FC112-E225-483D-BB45-80D0C0D02693}" destId="{FC52639C-C4AF-4A4B-A981-340984314A60}" srcOrd="0" destOrd="0" parTransId="{59B40789-1EE2-4A87-BE7D-EAA3B6498753}" sibTransId="{A164D8C5-DA55-44B6-838D-4AA0253E5DE7}"/>
    <dgm:cxn modelId="{810BA8D4-4651-4C05-B228-7BD881B1C3A6}" type="presOf" srcId="{223D3E53-00E4-4922-A981-E5859EDC6BEF}" destId="{4DA1ACBE-0B1E-4BA5-A1D8-F204FEC38491}" srcOrd="0" destOrd="0" presId="urn:microsoft.com/office/officeart/2005/8/layout/vList2"/>
    <dgm:cxn modelId="{B61540D7-C21F-4F14-B9E3-D473549DA38F}" type="presOf" srcId="{FC52639C-C4AF-4A4B-A981-340984314A60}" destId="{D6BD0DC3-3435-4449-B611-3E957EA819FB}" srcOrd="0" destOrd="0" presId="urn:microsoft.com/office/officeart/2005/8/layout/vList2"/>
    <dgm:cxn modelId="{5954DFE2-CC6C-4DB5-B53B-DAF31A5B7EDE}" type="presOf" srcId="{1B0FC112-E225-483D-BB45-80D0C0D02693}" destId="{DC84F89E-4E55-4BDD-9BE1-87DC411FAD96}" srcOrd="0" destOrd="0" presId="urn:microsoft.com/office/officeart/2005/8/layout/vList2"/>
    <dgm:cxn modelId="{64BB12FF-0DD8-497C-90EF-F6B9EF9615B6}" srcId="{1B0FC112-E225-483D-BB45-80D0C0D02693}" destId="{223D3E53-00E4-4922-A981-E5859EDC6BEF}" srcOrd="1" destOrd="0" parTransId="{11E39316-2FBD-4380-9E39-BC2B098C5759}" sibTransId="{053715F1-7E20-4AB9-BD6F-B82083853B07}"/>
    <dgm:cxn modelId="{924E3C04-A9C9-465B-AA4F-8929844B4748}" type="presParOf" srcId="{DC84F89E-4E55-4BDD-9BE1-87DC411FAD96}" destId="{D6BD0DC3-3435-4449-B611-3E957EA819FB}" srcOrd="0" destOrd="0" presId="urn:microsoft.com/office/officeart/2005/8/layout/vList2"/>
    <dgm:cxn modelId="{C627A5C9-23D0-44A9-B5ED-E539CC8F0446}" type="presParOf" srcId="{DC84F89E-4E55-4BDD-9BE1-87DC411FAD96}" destId="{38372622-1284-4086-8594-CFE2AC2815B0}" srcOrd="1" destOrd="0" presId="urn:microsoft.com/office/officeart/2005/8/layout/vList2"/>
    <dgm:cxn modelId="{4393C7B3-56D9-4505-BBC7-DB6D48EBBABA}" type="presParOf" srcId="{DC84F89E-4E55-4BDD-9BE1-87DC411FAD96}" destId="{4DA1ACBE-0B1E-4BA5-A1D8-F204FEC38491}" srcOrd="2" destOrd="0" presId="urn:microsoft.com/office/officeart/2005/8/layout/vList2"/>
    <dgm:cxn modelId="{5C6131DA-570D-40AF-A634-EB4873B809A3}" type="presParOf" srcId="{DC84F89E-4E55-4BDD-9BE1-87DC411FAD96}" destId="{ECF7B324-7C6A-4810-A474-B0CC124F9D16}" srcOrd="3" destOrd="0" presId="urn:microsoft.com/office/officeart/2005/8/layout/vList2"/>
    <dgm:cxn modelId="{775D1A99-E44C-4982-A340-B659F7AAFFA6}" type="presParOf" srcId="{DC84F89E-4E55-4BDD-9BE1-87DC411FAD96}" destId="{66520E73-0A38-4EF7-97AA-E290C796CCAB}" srcOrd="4" destOrd="0" presId="urn:microsoft.com/office/officeart/2005/8/layout/vList2"/>
    <dgm:cxn modelId="{C1004D5A-137A-47FE-AC50-FCC75A3D2FAB}" type="presParOf" srcId="{DC84F89E-4E55-4BDD-9BE1-87DC411FAD96}" destId="{5BAAF508-E712-45DF-905A-41DDB19A1E13}" srcOrd="5" destOrd="0" presId="urn:microsoft.com/office/officeart/2005/8/layout/vList2"/>
    <dgm:cxn modelId="{27DF46B6-E7E4-49D6-BE23-FE6186C28D3B}" type="presParOf" srcId="{DC84F89E-4E55-4BDD-9BE1-87DC411FAD96}" destId="{D6BD2E6F-EECE-40BA-9A34-554EBF3F120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2B0AF-57B1-41A4-889C-A0FB91178B5B}">
      <dsp:nvSpPr>
        <dsp:cNvPr id="0" name=""/>
        <dsp:cNvSpPr/>
      </dsp:nvSpPr>
      <dsp:spPr>
        <a:xfrm>
          <a:off x="0" y="186213"/>
          <a:ext cx="6798539" cy="9336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In today’s lesson we will learn:</a:t>
          </a:r>
          <a:endParaRPr lang="en-US" sz="3800" kern="1200"/>
        </a:p>
      </dsp:txBody>
      <dsp:txXfrm>
        <a:off x="45578" y="231791"/>
        <a:ext cx="6707383" cy="842504"/>
      </dsp:txXfrm>
    </dsp:sp>
    <dsp:sp modelId="{7ACEDAF4-4533-4F48-B49A-34C7491C319F}">
      <dsp:nvSpPr>
        <dsp:cNvPr id="0" name=""/>
        <dsp:cNvSpPr/>
      </dsp:nvSpPr>
      <dsp:spPr>
        <a:xfrm>
          <a:off x="0" y="1119873"/>
          <a:ext cx="6798539" cy="2399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54" tIns="48260" rIns="270256" bIns="482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The history of firearms in the UK?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What are the firearm legislation in the UK?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The use of firearms by organised crime groups?</a:t>
          </a:r>
          <a:endParaRPr lang="en-US" sz="3000" kern="1200" dirty="0"/>
        </a:p>
      </dsp:txBody>
      <dsp:txXfrm>
        <a:off x="0" y="1119873"/>
        <a:ext cx="6798539" cy="23991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EE92B-5D2B-4D04-820E-D398BEB33411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Firearms (Amendment) Act 1968 was in place.</a:t>
          </a:r>
          <a:endParaRPr lang="en-US" sz="2400" kern="1200" dirty="0"/>
        </a:p>
      </dsp:txBody>
      <dsp:txXfrm>
        <a:off x="38234" y="38234"/>
        <a:ext cx="7529629" cy="1228933"/>
      </dsp:txXfrm>
    </dsp:sp>
    <dsp:sp modelId="{23ADA921-EE17-4DC0-BA63-08ABC4279FAC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Act made it mandatory for registering the owning of shotguns and banning semi-automatic weapons.</a:t>
          </a:r>
          <a:endParaRPr lang="en-US" sz="2400" kern="1200"/>
        </a:p>
      </dsp:txBody>
      <dsp:txXfrm>
        <a:off x="826903" y="1561202"/>
        <a:ext cx="7224611" cy="1228933"/>
      </dsp:txXfrm>
    </dsp:sp>
    <dsp:sp modelId="{4B2B11E4-2E86-4B49-9C75-BD8AD2C41DE2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Prior to 1996 there were 200,000 legally-registered handguns in the UK.</a:t>
          </a:r>
          <a:endParaRPr lang="en-US" sz="2400" kern="1200"/>
        </a:p>
      </dsp:txBody>
      <dsp:txXfrm>
        <a:off x="1615573" y="3084170"/>
        <a:ext cx="7224611" cy="1228933"/>
      </dsp:txXfrm>
    </dsp:sp>
    <dsp:sp modelId="{B2C5E652-9097-4C2C-9057-454BB77F8F66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C0B17A45-F560-4509-99CE-91673F7C2801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D0DC3-3435-4449-B611-3E957EA819FB}">
      <dsp:nvSpPr>
        <dsp:cNvPr id="0" name=""/>
        <dsp:cNvSpPr/>
      </dsp:nvSpPr>
      <dsp:spPr>
        <a:xfrm>
          <a:off x="0" y="5673"/>
          <a:ext cx="10378440" cy="7585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Cullen Report resulted from the Dunblane massacre.</a:t>
          </a:r>
          <a:endParaRPr lang="en-US" sz="1900" kern="1200" dirty="0"/>
        </a:p>
      </dsp:txBody>
      <dsp:txXfrm>
        <a:off x="37032" y="42705"/>
        <a:ext cx="10304376" cy="684534"/>
      </dsp:txXfrm>
    </dsp:sp>
    <dsp:sp modelId="{4DA1ACBE-0B1E-4BA5-A1D8-F204FEC38491}">
      <dsp:nvSpPr>
        <dsp:cNvPr id="0" name=""/>
        <dsp:cNvSpPr/>
      </dsp:nvSpPr>
      <dsp:spPr>
        <a:xfrm>
          <a:off x="0" y="818992"/>
          <a:ext cx="10378440" cy="75859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Recommended that the government introduce tighter controls on gun ownership.</a:t>
          </a:r>
          <a:endParaRPr lang="en-US" sz="1900" kern="1200" dirty="0"/>
        </a:p>
      </dsp:txBody>
      <dsp:txXfrm>
        <a:off x="37032" y="856024"/>
        <a:ext cx="10304376" cy="684534"/>
      </dsp:txXfrm>
    </dsp:sp>
    <dsp:sp modelId="{66520E73-0A38-4EF7-97AA-E290C796CCAB}">
      <dsp:nvSpPr>
        <dsp:cNvPr id="0" name=""/>
        <dsp:cNvSpPr/>
      </dsp:nvSpPr>
      <dsp:spPr>
        <a:xfrm>
          <a:off x="0" y="1632310"/>
          <a:ext cx="10378440" cy="75859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The report </a:t>
          </a:r>
          <a:r>
            <a:rPr lang="en-GB" sz="1900" kern="1200" dirty="0"/>
            <a:t>asked for the potential to ban on private ownership of firearms.</a:t>
          </a:r>
          <a:endParaRPr lang="en-US" sz="1900" kern="1200" dirty="0">
            <a:latin typeface="Aptos Display" panose="02110004020202020204"/>
          </a:endParaRPr>
        </a:p>
      </dsp:txBody>
      <dsp:txXfrm>
        <a:off x="37032" y="1669342"/>
        <a:ext cx="10304376" cy="684534"/>
      </dsp:txXfrm>
    </dsp:sp>
    <dsp:sp modelId="{D6BD2E6F-EECE-40BA-9A34-554EBF3F1200}">
      <dsp:nvSpPr>
        <dsp:cNvPr id="0" name=""/>
        <dsp:cNvSpPr/>
      </dsp:nvSpPr>
      <dsp:spPr>
        <a:xfrm>
          <a:off x="0" y="2445629"/>
          <a:ext cx="10378440" cy="75859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Firearms Act of 1997 was brought in and it banned “High Calibre” handguns and rifle calibres greater than .22 calibre.</a:t>
          </a:r>
          <a:endParaRPr lang="en-US" sz="1900" kern="1200" dirty="0"/>
        </a:p>
      </dsp:txBody>
      <dsp:txXfrm>
        <a:off x="37032" y="2482661"/>
        <a:ext cx="10304376" cy="684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32EFE-46AE-4D8C-A6F9-21ACFD265EE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C961C-82A9-4A87-95B3-573B7960F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346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heguardian/2013/mar/14/dunblane-massacre-scotland-killin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-licensed.co.uk/reports/uk-firearm-report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>
                <a:latin typeface="Calibri"/>
                <a:cs typeface="Calibri"/>
              </a:rPr>
              <a:t>Quick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37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Read the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102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Before 1996 the legislation in UK was: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latin typeface="Calibri"/>
                <a:cs typeface="Calibri"/>
              </a:rPr>
              <a:t>The Firearms (Amendment) Act 1968 was in place</a:t>
            </a:r>
          </a:p>
          <a:p>
            <a:pPr marL="628650" lvl="1" indent="-171450">
              <a:buFont typeface="Courier New"/>
              <a:buChar char="o"/>
            </a:pPr>
            <a:r>
              <a:rPr lang="en-US" dirty="0">
                <a:latin typeface="Calibri"/>
                <a:cs typeface="Calibri"/>
              </a:rPr>
              <a:t>It was mandatory for the </a:t>
            </a:r>
            <a:r>
              <a:rPr lang="en-US" dirty="0" err="1">
                <a:latin typeface="Calibri"/>
                <a:cs typeface="Calibri"/>
              </a:rPr>
              <a:t>registring</a:t>
            </a:r>
            <a:r>
              <a:rPr lang="en-US" dirty="0">
                <a:latin typeface="Calibri"/>
                <a:cs typeface="Calibri"/>
              </a:rPr>
              <a:t> shotguns and the banning of semi- automatic weapons.</a:t>
            </a:r>
          </a:p>
          <a:p>
            <a:pPr marL="628650" lvl="1" indent="-171450">
              <a:buFont typeface="Courier New"/>
              <a:buChar char="o"/>
            </a:pPr>
            <a:r>
              <a:rPr lang="en-US" dirty="0">
                <a:latin typeface="Calibri"/>
                <a:cs typeface="Calibri"/>
              </a:rPr>
              <a:t>Prior to 1996 there were 200,000 legally- registered handguns in the UK.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109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https://www.theguardian.com/theguardian/2013/mar/14/dunblane-massacre-scotland-killing</a:t>
            </a:r>
            <a:endParaRPr lang="en-US"/>
          </a:p>
          <a:p>
            <a:endParaRPr lang="en-GB" dirty="0"/>
          </a:p>
          <a:p>
            <a:pPr marL="171450" indent="-171450">
              <a:buFont typeface="Arial"/>
              <a:buChar char="•"/>
            </a:pPr>
            <a:r>
              <a:rPr lang="en-GB" dirty="0"/>
              <a:t>Thomas Hamilton walked into a school and killed 16 small children and a teacher.</a:t>
            </a:r>
          </a:p>
          <a:p>
            <a:pPr marL="171450" indent="-171450">
              <a:buFont typeface="Arial"/>
              <a:buChar char="•"/>
            </a:pPr>
            <a:r>
              <a:rPr lang="en-GB"/>
              <a:t>The whole incident took 3 minutes.</a:t>
            </a:r>
          </a:p>
          <a:p>
            <a:pPr marL="171450" indent="-171450">
              <a:buFont typeface="Arial"/>
              <a:buChar char="•"/>
            </a:pPr>
            <a:r>
              <a:rPr lang="en-GB"/>
              <a:t>Hamilton was a disgraced former scout master.</a:t>
            </a:r>
          </a:p>
          <a:p>
            <a:pPr marL="171450" indent="-171450">
              <a:buFont typeface="Arial"/>
              <a:buChar char="•"/>
            </a:pPr>
            <a:r>
              <a:rPr lang="en-GB"/>
              <a:t>Hamilton killed himself after the attack.</a:t>
            </a:r>
          </a:p>
          <a:p>
            <a:pPr marL="171450" indent="-171450">
              <a:buFont typeface="Arial"/>
              <a:buChar char="•"/>
            </a:pPr>
            <a:r>
              <a:rPr lang="en-GB"/>
              <a:t>The incident brought in tighter gun laws in the UK.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Famous person attended that school at the time?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968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The Cullen report resulted from the Dunblane massacre.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Recommended that the government introduce tighter controls on gun ownership.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The firearms act of 1997 was brought in and it banned "High Calibre" </a:t>
            </a:r>
            <a:r>
              <a:rPr lang="en-GB">
                <a:latin typeface="Calibri"/>
                <a:cs typeface="Calibri"/>
              </a:rPr>
              <a:t>handguns</a:t>
            </a:r>
            <a:r>
              <a:rPr lang="en-GB" dirty="0">
                <a:latin typeface="Calibri"/>
                <a:cs typeface="Calibri"/>
              </a:rPr>
              <a:t> and rifles calibres greater than .22 calibre.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312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https://www.youtube.com/watch?v=2OzhUKd23DI&amp;t=0s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144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22 firearms and shotguns were reported as lost or stolen, of which 216 were lost and 306 were stolen.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06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 2018, there were an estimated 978,000 unregistered firearms in England, Scotland and Wales.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 NCA operation recovered more than 700 firearms.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operation took 5 years and was done in conjunction with Spanish police, UK border force and international gun retailers.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operation focused on Forward-venting blank firearms which are illegal to possess or import in the UK.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These are fake replica of real guns.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These can be re-manufactured to become real guns.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0286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https://www.youtube.com/watch?v=khuWBHsy_2U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836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were 35 homicides that had been committed by the use of a firearm in the year ending March 2021.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accounted for just over 6% of homicides in that year.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Of these 35 victims, 11% were female and 89% were male.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303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to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159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UK Firearm Statistics: Offences, Licences &amp; Trends Revealed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6504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Current statistics say that nearly 43,000 people died from gun violence in 2023.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 2022, gun violence cost the US over $557 billion.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For taxpayers, the average cost is $1,700 per taxpayer.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5606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Was originally a Met police specialist unit to tackle gun crime in London’s Afro-Caribbean communities after there had been several fatal shootings.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Since 2012 the unit has mostly dealt with all non-fatal shootings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has since become the Trident gang crime command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This has unit has a larger remit other than </a:t>
            </a:r>
            <a:r>
              <a:rPr lang="en-GB"/>
              <a:t>fatal shootings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589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414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34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11EC6-4BF3-7288-8321-1F53BD8EE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6DC664-60E9-BB33-6C21-A98A11568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34EFC-4958-C259-2C40-7FA14CEC7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EDC2E-FE4F-C461-1F03-674BFB3B1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68407-4624-0D6C-D42B-077EC0CD6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101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D0A2-8A76-2304-B6B4-4906666DD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00182-5814-41FC-4F43-F08CF165F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95113-3FF7-6DD1-7AF4-5F0BF08A9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8B638-4C1D-5F30-3429-E1A2BB34F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3B5F1-6B75-E1C3-4870-DE6A5E482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39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8C798-8DC8-6E7E-13D3-4F99942DA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0B696-6FA5-C66B-B447-CB8C13E90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2592B-B8B7-BADE-178E-69198E1F4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8386F-5DEF-AE55-018A-985EF33A3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E9D52-9CBC-4449-BC8E-C615FC35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2810-28D7-64A4-8E21-94BAAC661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D42DA-F3AF-D6FC-37D1-B86334D90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BD955-3E7D-7851-D300-CBCB2227F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F1F95-CC47-B7F8-4032-E21CC0BD3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4AB3D-9C1F-42E0-3989-FF7B337E8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477BF-857E-8F99-1E44-EDE218CCB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87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FE36-73CC-7E0C-39D7-5686FF226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DF570-A3E4-D374-D0E3-8854D48CB1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380512-503D-9399-A6C9-1E1884E3C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0BBE28-206E-14EC-999C-D66DACA107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22C6E2-1E8E-E0C5-E78B-DC34FBA2A9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93345-01B2-C759-47EC-0D05FB1DF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324876-28C7-9860-CC0B-52B6EA20A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8BA6D6-80A0-3EA8-0265-4B6528DC6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881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C53CE-9E7F-057F-625E-15DB981AC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0A1FD-AC95-259D-E5BA-86965C3D5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6D5FF-FB66-B40A-0AC8-EED7864F9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2349D-4586-C7B6-B64B-29092E094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7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AF3E43-91D7-25B9-93B0-420271343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99D8AD-03C2-ACB4-2D2F-19DB305D5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96070-F191-90E1-4674-70AE51985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97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8FF8-8C43-FCC4-19AF-AE1B8775E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E3838-24B3-B392-4500-66129B52A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8125F-741A-EE08-96B7-E150FB949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628419-15E5-B712-8B97-9BE349D9A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EAEC9-4B59-5272-9646-000AAE0BD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0B7263-2788-2122-4661-7EFF7092E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23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B1F9D-6743-4C8A-3744-B01A00D3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3360DC-4D7B-37DF-602A-463353F014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A76CF8-D7A6-2BD3-8434-C776C4FA6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79766-F219-85BD-B84B-B4F7DE663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9BD33-5CE9-FC59-E1E3-3630015F3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42AD0-2E26-9E8E-C4AB-B5D43A4E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BE286-3D0D-BEDA-2C93-B776BF004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B4788-DDDD-52F3-6C0B-85AF0B2919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BBBB5-E940-B168-A3CB-2DB5915ED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DBA17-AA39-3136-1AC0-75BFF5FAF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8A76-2547-8074-EE30-69AF279F9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30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0AA574-181C-2A2D-697F-7E7FF12750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86B66B-741F-E352-A52D-8F0B8F6DD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81F48-6B43-DE01-DB94-C60D7B12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76902-00D0-3B73-9E31-5C628F895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34F6B-A8C1-F8E8-544D-A9BEF44B9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563077-0E52-DBA1-B7DF-3AD064A96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046009-0573-4FEB-B05F-842662905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FCBA8-DAD2-025C-B3E4-940C8A99CC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C2C9C0-6843-43AA-B1CA-9872EAB00EF3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40B82-99EF-E670-FC55-71A82A0117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129A3-01F8-F238-87AB-680C1038B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7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2OzhUKd23DI?feature=oembed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m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s.knightlab.com/storymapjs/36fe3f84c99ea9772079ba5b7144ea7b/journey-of-a-firearm/index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huWBHsy_2U?feature=oembed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m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375FB-A986-9B69-1F1D-4E8FB8F3D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Illegal Firearms and Gun Crime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" name="Picture 2" descr="raise threat of crime gangs in Scotland ...">
            <a:extLst>
              <a:ext uri="{FF2B5EF4-FFF2-40B4-BE49-F238E27FC236}">
                <a16:creationId xmlns:a16="http://schemas.microsoft.com/office/drawing/2014/main" id="{1C91F28F-BCF1-952B-2318-8857C5DF1B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71" r="17929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2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55C1A-B2E4-E63F-DEDB-5244C6B5B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Learning Objectives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4D25A2-6A3B-8DF0-025B-B3906B60F2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31" r="54723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6264C73-CE8D-EF56-566D-75FC2F185C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1941266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83582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9D26BA-36A4-9FBA-1237-723354AB2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What is a firearm?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98E009E-85E7-5769-5600-574F578BB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0" i="0">
                <a:solidFill>
                  <a:schemeClr val="tx2"/>
                </a:solidFill>
                <a:effectLst/>
              </a:rPr>
              <a:t>As defined under s.57(1) of the Firearms Act 1968 a firearm is: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</a:rPr>
              <a:t>‘A lethal barrelled weapon of any description from which any shot, bullet or other missile can be discharged’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</a:rPr>
              <a:t>This includes: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</a:rPr>
              <a:t>· Any prohibited weapon (see 1.1)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</a:rPr>
              <a:t>· Any relevant component part of a lethal or prohibited weapon (see 1.2)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</a:rPr>
              <a:t>· Any accessory to any such weapon designed or adapted to diminish the noise or flash caused by firing the weapon (e.g. sound moderator or flash suppressor)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24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0AC343D5-6763-0D44-8794-53098C24FDF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6F4BE-37F0-07DB-FE31-4116BEB0E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Pre 1996 legislation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E6B0C-ED11-939F-7142-5C0207D73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7179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00556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D172D-9FFD-D15C-67E5-6FE537D91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Dunblane 1996 school massacre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357A-470A-CD12-79E0-9D3CA2B0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Thomas Hamilton walked into a school and killed 16 small children and a teacher.</a:t>
            </a:r>
          </a:p>
          <a:p>
            <a:r>
              <a:rPr lang="en-GB" sz="2000"/>
              <a:t>The whole incident took 3 minutes.</a:t>
            </a:r>
          </a:p>
          <a:p>
            <a:r>
              <a:rPr lang="en-GB" sz="2000"/>
              <a:t>Hamilton was a disgraced former scout master.</a:t>
            </a:r>
          </a:p>
          <a:p>
            <a:r>
              <a:rPr lang="en-GB" sz="2000"/>
              <a:t>Hamilton killed himself after the attack.</a:t>
            </a:r>
          </a:p>
          <a:p>
            <a:r>
              <a:rPr lang="en-GB" sz="2000"/>
              <a:t>The incident brought in tighter gun laws in the UK.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8366F2E8-DE31-33CD-2063-B87F39B8BD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87" t="20115" r="14800" b="53185"/>
          <a:stretch/>
        </p:blipFill>
        <p:spPr>
          <a:xfrm>
            <a:off x="6099048" y="1413201"/>
            <a:ext cx="5458968" cy="403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234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A2F71-9F4F-8A2A-E5C9-640E99E9F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Legislation after Dunblane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A8FAB7-40E7-88CA-5032-02BC9C8366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078630"/>
              </p:ext>
            </p:extLst>
          </p:nvPr>
        </p:nvGraphicFramePr>
        <p:xfrm>
          <a:off x="638926" y="2506647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1758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E3C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How One Mass Shooting Changed the UK's Gun Laws Forever">
            <a:hlinkClick r:id="" action="ppaction://media"/>
            <a:extLst>
              <a:ext uri="{FF2B5EF4-FFF2-40B4-BE49-F238E27FC236}">
                <a16:creationId xmlns:a16="http://schemas.microsoft.com/office/drawing/2014/main" id="{3DF74C58-62B3-D297-CBE5-30ADBC55EF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60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B1535-265F-3B6B-FB8F-5FB34EDBF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Statistics on legal firearms in the UK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375185DD-09FA-1124-BECD-778B555A6C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93" t="26233" r="25036" b="10407"/>
          <a:stretch/>
        </p:blipFill>
        <p:spPr>
          <a:xfrm>
            <a:off x="1372570" y="2181426"/>
            <a:ext cx="4474266" cy="3997637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F0C13C8-0486-8DFE-58FF-88F68E5359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38" t="25061" r="24700" b="19121"/>
          <a:stretch/>
        </p:blipFill>
        <p:spPr>
          <a:xfrm>
            <a:off x="6345165" y="2217815"/>
            <a:ext cx="5038271" cy="39978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3367F3-DE62-37C6-1353-37356DB9D675}"/>
              </a:ext>
            </a:extLst>
          </p:cNvPr>
          <p:cNvSpPr txBox="1"/>
          <p:nvPr/>
        </p:nvSpPr>
        <p:spPr>
          <a:xfrm>
            <a:off x="9490720" y="6228455"/>
            <a:ext cx="21702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Home Office (2023)</a:t>
            </a:r>
          </a:p>
        </p:txBody>
      </p:sp>
    </p:spTree>
    <p:extLst>
      <p:ext uri="{BB962C8B-B14F-4D97-AF65-F5344CB8AC3E}">
        <p14:creationId xmlns:p14="http://schemas.microsoft.com/office/powerpoint/2010/main" val="3499246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80F2B-1741-984C-6AE2-CE72CAA07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Statistics on the number of illegal firearms in the UK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78FAB-20B4-7C61-8F01-558BBE5A1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In 2018, according to the Small Arms survey there were an estimated 978,000 unregistered firearms in England, Scotland and Wales.</a:t>
            </a:r>
          </a:p>
          <a:p>
            <a:r>
              <a:rPr lang="en-GB" dirty="0"/>
              <a:t>An NCA operation recovered more than 700 firearms.</a:t>
            </a:r>
          </a:p>
          <a:p>
            <a:r>
              <a:rPr lang="en-GB" dirty="0"/>
              <a:t>This operation was 5 years long and was done in conjunction with Spanish police, UK Border Force and international gun retailers.</a:t>
            </a:r>
          </a:p>
          <a:p>
            <a:r>
              <a:rPr lang="en-GB" dirty="0"/>
              <a:t>This operation focused on Forward-venting blank firearms (FVBF) which are illegal to possess or import in the UK.</a:t>
            </a:r>
          </a:p>
        </p:txBody>
      </p:sp>
    </p:spTree>
    <p:extLst>
      <p:ext uri="{BB962C8B-B14F-4D97-AF65-F5344CB8AC3E}">
        <p14:creationId xmlns:p14="http://schemas.microsoft.com/office/powerpoint/2010/main" val="1859077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E2E8FE-B87B-430D-9722-167B5E2C2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 up of a microscope">
            <a:extLst>
              <a:ext uri="{FF2B5EF4-FFF2-40B4-BE49-F238E27FC236}">
                <a16:creationId xmlns:a16="http://schemas.microsoft.com/office/drawing/2014/main" id="{AA54353A-DC0A-D710-40C0-4E87086DF2B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D5EC08-5535-484F-66D2-476477AD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400">
                <a:solidFill>
                  <a:srgbClr val="FFFFFF"/>
                </a:solidFill>
              </a:rPr>
              <a:t>The journey of a firearm into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369E0-A416-A554-C426-B3EF2D5C8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>
                <a:solidFill>
                  <a:srgbClr val="FFFFFF"/>
                </a:solidFill>
                <a:hlinkClick r:id="rId3"/>
              </a:rPr>
              <a:t>StoryMapJS: Journey of a Firearm</a:t>
            </a:r>
            <a:endParaRPr lang="en-US" sz="44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16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Ross Kemp and the Armed Police | Coming Face to Face With an Illegal Arms Dealer | ITV">
            <a:hlinkClick r:id="" action="ppaction://media"/>
            <a:extLst>
              <a:ext uri="{FF2B5EF4-FFF2-40B4-BE49-F238E27FC236}">
                <a16:creationId xmlns:a16="http://schemas.microsoft.com/office/drawing/2014/main" id="{34C9F759-5C25-DF98-9B07-51AAAFBCFAA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65854" y="643467"/>
            <a:ext cx="9860292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709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28E80-EE01-8904-3889-8504CD5ED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Homicide using firearms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78D1E-5B0E-746D-49FC-F1B4DDB66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000"/>
              <a:t>In the year ending March 2021, there were 35 homicides that had been committed by the use of a firearm.</a:t>
            </a:r>
          </a:p>
          <a:p>
            <a:pPr marL="457200" indent="-457200"/>
            <a:r>
              <a:rPr lang="en-GB" sz="2000"/>
              <a:t>This accounted for just 6% of homicides in that year.</a:t>
            </a:r>
          </a:p>
          <a:p>
            <a:pPr marL="457200" indent="-457200"/>
            <a:r>
              <a:rPr lang="en-GB" sz="2000"/>
              <a:t>Of these 35 victims, 11% were female and 89% were male.</a:t>
            </a:r>
          </a:p>
        </p:txBody>
      </p:sp>
      <p:pic>
        <p:nvPicPr>
          <p:cNvPr id="1026" name="Picture 2" descr="Crime Scenes – The Forensics Library">
            <a:extLst>
              <a:ext uri="{FF2B5EF4-FFF2-40B4-BE49-F238E27FC236}">
                <a16:creationId xmlns:a16="http://schemas.microsoft.com/office/drawing/2014/main" id="{03542A53-9987-8C93-BFC7-B612606CB7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51" b="-1"/>
          <a:stretch/>
        </p:blipFill>
        <p:spPr bwMode="auto">
          <a:xfrm>
            <a:off x="5089243" y="877413"/>
            <a:ext cx="6222628" cy="50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52" name="Rectangle 105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3" name="Rectangle 1052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78052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643A7A40-1AE6-4218-A8E0-8248174A5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BD8AB40A-4374-4897-B5EE-9F8913476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6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BD39A-820B-0BE8-F206-43781E3EC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5852" y="1118937"/>
            <a:ext cx="3404937" cy="26831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police force do you think has the most firearm offences? </a:t>
            </a:r>
          </a:p>
        </p:txBody>
      </p: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2783379C-045E-4010-ABDC-A270A0AA1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76401" y="170308"/>
            <a:ext cx="2514948" cy="2174333"/>
            <a:chOff x="-305" y="-4155"/>
            <a:chExt cx="2514948" cy="2174333"/>
          </a:xfrm>
        </p:grpSpPr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0B0AB1BF-11AE-4CFF-85EC-E51DBD316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6548A0-953E-4FBA-97A5-592ACAF42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F84FA27B-CD1F-421B-BB4F-B141F02FF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3CDBD6AB-1AC7-4807-9C34-01139BB7C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6" name="Picture 2" descr="Gun crime rising in two-thirds of ...">
            <a:extLst>
              <a:ext uri="{FF2B5EF4-FFF2-40B4-BE49-F238E27FC236}">
                <a16:creationId xmlns:a16="http://schemas.microsoft.com/office/drawing/2014/main" id="{C6F86669-C66B-995F-B556-35991CD182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7" r="-1" b="8497"/>
          <a:stretch/>
        </p:blipFill>
        <p:spPr bwMode="auto">
          <a:xfrm>
            <a:off x="804672" y="1369089"/>
            <a:ext cx="6137549" cy="4119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F5FDDF18-F156-4D2D-82C6-F55008E33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130553" y="4560734"/>
            <a:ext cx="3061446" cy="2297265"/>
            <a:chOff x="-305" y="-1"/>
            <a:chExt cx="3832880" cy="2876136"/>
          </a:xfrm>
        </p:grpSpPr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822C29E-FFDD-45BC-A286-9C00C8E2D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C9E2381D-1763-4D42-A3A2-B2345DD35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D2A622D5-9532-4E0C-B9A8-DAEDD4646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5C0ABE88-5ADF-4A31-8505-78968DBB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37768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E58D07-118D-DC20-6A0A-A09834A2FC37}"/>
              </a:ext>
            </a:extLst>
          </p:cNvPr>
          <p:cNvSpPr txBox="1"/>
          <p:nvPr/>
        </p:nvSpPr>
        <p:spPr>
          <a:xfrm>
            <a:off x="10001839" y="6214532"/>
            <a:ext cx="1494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Vinter</a:t>
            </a:r>
            <a:r>
              <a:rPr lang="en-GB" sz="1600" dirty="0"/>
              <a:t> (2022)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3BD96B6-EC8A-E15A-D9CA-4193BD879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337" y="366712"/>
            <a:ext cx="6791325" cy="612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515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0805E2-E4D5-9CD7-5478-A251F6A62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Comparison with the US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831A0604-3490-75B3-8FBE-3C29C6218F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75" t="20090" r="23275" b="22582"/>
          <a:stretch/>
        </p:blipFill>
        <p:spPr>
          <a:xfrm>
            <a:off x="231550" y="2281843"/>
            <a:ext cx="5614416" cy="3603934"/>
          </a:xfrm>
          <a:prstGeom prst="rect">
            <a:avLst/>
          </a:prstGeom>
        </p:spPr>
      </p:pic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1F22594-0B01-B134-D392-C2FDDAA92F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3" t="40172" r="46206" b="20344"/>
          <a:stretch/>
        </p:blipFill>
        <p:spPr>
          <a:xfrm>
            <a:off x="7082346" y="2279993"/>
            <a:ext cx="3870225" cy="36057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2F52DF-2198-4E1A-435F-9B95023E0FD0}"/>
              </a:ext>
            </a:extLst>
          </p:cNvPr>
          <p:cNvSpPr txBox="1"/>
          <p:nvPr/>
        </p:nvSpPr>
        <p:spPr>
          <a:xfrm>
            <a:off x="3490242" y="5989022"/>
            <a:ext cx="23557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Mascia</a:t>
            </a:r>
            <a:r>
              <a:rPr lang="en-GB" sz="1400" dirty="0"/>
              <a:t> and Brownlee (2023)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823CA8-69F2-323D-6F3E-A5101C331490}"/>
              </a:ext>
            </a:extLst>
          </p:cNvPr>
          <p:cNvSpPr txBox="1"/>
          <p:nvPr/>
        </p:nvSpPr>
        <p:spPr>
          <a:xfrm>
            <a:off x="9409472" y="5989022"/>
            <a:ext cx="1543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Gramlich</a:t>
            </a:r>
            <a:r>
              <a:rPr lang="en-GB" sz="1400" dirty="0"/>
              <a:t> (2023)</a:t>
            </a:r>
          </a:p>
        </p:txBody>
      </p:sp>
    </p:spTree>
    <p:extLst>
      <p:ext uri="{BB962C8B-B14F-4D97-AF65-F5344CB8AC3E}">
        <p14:creationId xmlns:p14="http://schemas.microsoft.com/office/powerpoint/2010/main" val="9178348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CDD5C-4E01-AE09-2E58-A69D2B0F0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05833"/>
            <a:ext cx="4215063" cy="2398713"/>
          </a:xfrm>
        </p:spPr>
        <p:txBody>
          <a:bodyPr>
            <a:normAutofit/>
          </a:bodyPr>
          <a:lstStyle/>
          <a:p>
            <a:r>
              <a:rPr lang="en-GB" dirty="0"/>
              <a:t>Operation Trident</a:t>
            </a: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1C11409C-86FF-F26B-854A-5CB3A0E2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906" y="553454"/>
            <a:ext cx="7183357" cy="24692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09B37-7E5D-4CA8-4A32-F7392CD86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779" y="3884452"/>
            <a:ext cx="5723021" cy="239871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000" dirty="0"/>
              <a:t>Was originally a Metropolitan Police Specialist Unit to tackle gun crime in London’s Afro-Caribbean communities after there had been several fatal shootings.</a:t>
            </a:r>
          </a:p>
          <a:p>
            <a:r>
              <a:rPr lang="en-GB" sz="2000" dirty="0"/>
              <a:t>Since 2012 the unit has mostly dealt with all non-fatal shootings.</a:t>
            </a:r>
          </a:p>
          <a:p>
            <a:r>
              <a:rPr lang="en-GB" sz="2000" dirty="0"/>
              <a:t>It has also become the Trident Gang Crime Command which has a larger remit other than fatal shootings.</a:t>
            </a:r>
          </a:p>
        </p:txBody>
      </p:sp>
    </p:spTree>
    <p:extLst>
      <p:ext uri="{BB962C8B-B14F-4D97-AF65-F5344CB8AC3E}">
        <p14:creationId xmlns:p14="http://schemas.microsoft.com/office/powerpoint/2010/main" val="3815126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D93E7AA-D4AE-6E23-59DB-249898C00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11" name="Graphic 10" descr="Question mark">
            <a:extLst>
              <a:ext uri="{FF2B5EF4-FFF2-40B4-BE49-F238E27FC236}">
                <a16:creationId xmlns:a16="http://schemas.microsoft.com/office/drawing/2014/main" id="{1BB3808E-2A1F-485F-1486-2ED71EE943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652911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2536A-F5F7-B7F9-2CF1-9E44E434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46591A14-8C62-2F57-9EF1-1B5EAAEE3B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6443262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83b6b15d-b45e-4742-b6bc-16a4e80c71d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1029</Words>
  <Application>Microsoft Office PowerPoint</Application>
  <PresentationFormat>Widescreen</PresentationFormat>
  <Paragraphs>106</Paragraphs>
  <Slides>18</Slides>
  <Notes>16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GDS Transport</vt:lpstr>
      <vt:lpstr>Aptos</vt:lpstr>
      <vt:lpstr>Aptos Display</vt:lpstr>
      <vt:lpstr>Arial</vt:lpstr>
      <vt:lpstr>Calibri</vt:lpstr>
      <vt:lpstr>Courier New</vt:lpstr>
      <vt:lpstr>Office Theme</vt:lpstr>
      <vt:lpstr>Illegal Firearms and Gun Crime</vt:lpstr>
      <vt:lpstr>Learning Objectives</vt:lpstr>
      <vt:lpstr>What is a firearm?</vt:lpstr>
      <vt:lpstr>Pre 1996 legislation</vt:lpstr>
      <vt:lpstr>Dunblane 1996 school massacre</vt:lpstr>
      <vt:lpstr>Legislation after Dunblane</vt:lpstr>
      <vt:lpstr>PowerPoint Presentation</vt:lpstr>
      <vt:lpstr>Statistics on legal firearms in the UK</vt:lpstr>
      <vt:lpstr>Statistics on the number of illegal firearms in the UK</vt:lpstr>
      <vt:lpstr>The journey of a firearm into the UK</vt:lpstr>
      <vt:lpstr>PowerPoint Presentation</vt:lpstr>
      <vt:lpstr>Homicide using firearms</vt:lpstr>
      <vt:lpstr>What police force do you think has the most firearm offences? </vt:lpstr>
      <vt:lpstr>PowerPoint Presentation</vt:lpstr>
      <vt:lpstr>Comparison with the US</vt:lpstr>
      <vt:lpstr>Operation Trident</vt:lpstr>
      <vt:lpstr>Any Questions?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Illegal Firearms and Gun Crime</dc:title>
  <dc:creator>Andrew James</dc:creator>
  <cp:lastModifiedBy>Sadie France</cp:lastModifiedBy>
  <cp:revision>197</cp:revision>
  <cp:lastPrinted>2025-02-12T10:05:38Z</cp:lastPrinted>
  <dcterms:created xsi:type="dcterms:W3CDTF">2024-03-25T10:28:12Z</dcterms:created>
  <dcterms:modified xsi:type="dcterms:W3CDTF">2025-02-12T10:35:46Z</dcterms:modified>
</cp:coreProperties>
</file>