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sldIdLst>
    <p:sldId id="256" r:id="rId2"/>
    <p:sldId id="282" r:id="rId3"/>
    <p:sldId id="268" r:id="rId4"/>
    <p:sldId id="259" r:id="rId5"/>
    <p:sldId id="273" r:id="rId6"/>
    <p:sldId id="279" r:id="rId7"/>
    <p:sldId id="292" r:id="rId8"/>
    <p:sldId id="293" r:id="rId9"/>
    <p:sldId id="280" r:id="rId10"/>
    <p:sldId id="281" r:id="rId11"/>
    <p:sldId id="283" r:id="rId12"/>
    <p:sldId id="296" r:id="rId13"/>
    <p:sldId id="297" r:id="rId14"/>
    <p:sldId id="294" r:id="rId15"/>
    <p:sldId id="299" r:id="rId16"/>
    <p:sldId id="289" r:id="rId17"/>
    <p:sldId id="290" r:id="rId18"/>
    <p:sldId id="291" r:id="rId19"/>
    <p:sldId id="287"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8501" autoAdjust="0"/>
  </p:normalViewPr>
  <p:slideViewPr>
    <p:cSldViewPr>
      <p:cViewPr varScale="1">
        <p:scale>
          <a:sx n="56" d="100"/>
          <a:sy n="56" d="100"/>
        </p:scale>
        <p:origin x="320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28/01/2019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276257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2635665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n-US" dirty="0" smtClean="0"/>
          </a:p>
        </p:txBody>
      </p:sp>
      <p:sp>
        <p:nvSpPr>
          <p:cNvPr id="19460" name="Slide Number Placeholder 3"/>
          <p:cNvSpPr>
            <a:spLocks noGrp="1"/>
          </p:cNvSpPr>
          <p:nvPr>
            <p:ph type="sldNum" sz="quarter" idx="5"/>
          </p:nvPr>
        </p:nvSpPr>
        <p:spPr bwMode="auto">
          <a:noFill/>
          <a:ln>
            <a:miter lim="800000"/>
            <a:headEnd/>
            <a:tailEnd/>
          </a:ln>
        </p:spPr>
        <p:txBody>
          <a:bodyPr/>
          <a:lstStyle/>
          <a:p>
            <a:fld id="{B577F845-0CBA-4773-AD0B-FABB901EBE53}" type="slidenum">
              <a:rPr lang="en-US" altLang="en-US"/>
              <a:pPr/>
              <a:t>12</a:t>
            </a:fld>
            <a:endParaRPr lang="en-US" altLang="en-US"/>
          </a:p>
        </p:txBody>
      </p:sp>
    </p:spTree>
    <p:extLst>
      <p:ext uri="{BB962C8B-B14F-4D97-AF65-F5344CB8AC3E}">
        <p14:creationId xmlns:p14="http://schemas.microsoft.com/office/powerpoint/2010/main" val="529627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altLang="en-US" dirty="0" smtClean="0"/>
          </a:p>
        </p:txBody>
      </p:sp>
      <p:sp>
        <p:nvSpPr>
          <p:cNvPr id="21508" name="Slide Number Placeholder 3"/>
          <p:cNvSpPr>
            <a:spLocks noGrp="1"/>
          </p:cNvSpPr>
          <p:nvPr>
            <p:ph type="sldNum" sz="quarter" idx="5"/>
          </p:nvPr>
        </p:nvSpPr>
        <p:spPr bwMode="auto">
          <a:noFill/>
          <a:ln>
            <a:miter lim="800000"/>
            <a:headEnd/>
            <a:tailEnd/>
          </a:ln>
        </p:spPr>
        <p:txBody>
          <a:bodyPr/>
          <a:lstStyle/>
          <a:p>
            <a:fld id="{F06FA9DE-6186-43A6-99A6-4C7F39C6CA78}" type="slidenum">
              <a:rPr lang="en-US" altLang="en-US"/>
              <a:pPr/>
              <a:t>13</a:t>
            </a:fld>
            <a:endParaRPr lang="en-US" altLang="en-US"/>
          </a:p>
        </p:txBody>
      </p:sp>
    </p:spTree>
    <p:extLst>
      <p:ext uri="{BB962C8B-B14F-4D97-AF65-F5344CB8AC3E}">
        <p14:creationId xmlns:p14="http://schemas.microsoft.com/office/powerpoint/2010/main" val="1328481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dirty="0" smtClean="0"/>
          </a:p>
        </p:txBody>
      </p:sp>
      <p:sp>
        <p:nvSpPr>
          <p:cNvPr id="28676" name="Slide Number Placeholder 3"/>
          <p:cNvSpPr>
            <a:spLocks noGrp="1"/>
          </p:cNvSpPr>
          <p:nvPr>
            <p:ph type="sldNum" sz="quarter" idx="5"/>
          </p:nvPr>
        </p:nvSpPr>
        <p:spPr bwMode="auto">
          <a:noFill/>
          <a:ln>
            <a:miter lim="800000"/>
            <a:headEnd/>
            <a:tailEnd/>
          </a:ln>
        </p:spPr>
        <p:txBody>
          <a:bodyPr/>
          <a:lstStyle/>
          <a:p>
            <a:fld id="{836595D7-39F1-4AE9-9898-0A28E5F2CF62}" type="slidenum">
              <a:rPr lang="en-GB" altLang="en-US"/>
              <a:pPr/>
              <a:t>18</a:t>
            </a:fld>
            <a:endParaRPr lang="en-GB" altLang="en-US"/>
          </a:p>
        </p:txBody>
      </p:sp>
    </p:spTree>
    <p:extLst>
      <p:ext uri="{BB962C8B-B14F-4D97-AF65-F5344CB8AC3E}">
        <p14:creationId xmlns:p14="http://schemas.microsoft.com/office/powerpoint/2010/main" val="1272061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19</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28/01/2019</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infoskills/harvard-eng.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buClr>
                <a:srgbClr val="93A299"/>
              </a:buClr>
              <a:defRPr/>
            </a:pPr>
            <a:r>
              <a:rPr lang="en-GB" smtClean="0">
                <a:solidFill>
                  <a:srgbClr val="292934">
                    <a:lumMod val="75000"/>
                    <a:lumOff val="25000"/>
                  </a:srgbClr>
                </a:solidFill>
              </a:rPr>
              <a:t>Dr </a:t>
            </a:r>
            <a:r>
              <a:rPr lang="en-GB" dirty="0">
                <a:solidFill>
                  <a:srgbClr val="292934">
                    <a:lumMod val="75000"/>
                    <a:lumOff val="25000"/>
                  </a:srgbClr>
                </a:solidFill>
              </a:rPr>
              <a:t>Ben Duxbury.  Room AS207.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p:txBody>
          <a:bodyPr>
            <a:normAutofit fontScale="90000"/>
          </a:bodyPr>
          <a:lstStyle/>
          <a:p>
            <a:r>
              <a:rPr lang="en-GB" sz="4000" cap="none" dirty="0"/>
              <a:t>I</a:t>
            </a:r>
            <a:r>
              <a:rPr lang="en-GB" sz="4000" cap="none" dirty="0" smtClean="0"/>
              <a:t>ntroduction to Module: </a:t>
            </a:r>
            <a:br>
              <a:rPr lang="en-GB" sz="4000" cap="none" dirty="0" smtClean="0"/>
            </a:br>
            <a:r>
              <a:rPr lang="en-GB" sz="4000" cap="none" dirty="0" smtClean="0"/>
              <a:t>Principles of Health and Social Care Practice:  BMHP5002</a:t>
            </a:r>
            <a:endParaRPr lang="en-GB" sz="4000" cap="none" dirty="0"/>
          </a:p>
        </p:txBody>
      </p:sp>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Module overview</a:t>
            </a:r>
            <a:endParaRPr lang="en-GB" dirty="0"/>
          </a:p>
        </p:txBody>
      </p:sp>
      <p:sp>
        <p:nvSpPr>
          <p:cNvPr id="3" name="Content Placeholder 2"/>
          <p:cNvSpPr>
            <a:spLocks noGrp="1"/>
          </p:cNvSpPr>
          <p:nvPr>
            <p:ph sz="quarter" idx="1"/>
          </p:nvPr>
        </p:nvSpPr>
        <p:spPr>
          <a:xfrm>
            <a:off x="457200" y="1600200"/>
            <a:ext cx="8229600" cy="3989388"/>
          </a:xfrm>
        </p:spPr>
        <p:txBody>
          <a:bodyPr rtlCol="0">
            <a:normAutofit fontScale="85000" lnSpcReduction="20000"/>
          </a:bodyPr>
          <a:lstStyle/>
          <a:p>
            <a:pPr marL="182880" indent="-182880" eaLnBrk="1" fontAlgn="auto" hangingPunct="1">
              <a:spcAft>
                <a:spcPts val="0"/>
              </a:spcAft>
              <a:defRPr/>
            </a:pPr>
            <a:r>
              <a:rPr lang="en-GB" dirty="0" smtClean="0"/>
              <a:t>Level of study </a:t>
            </a:r>
          </a:p>
          <a:p>
            <a:pPr marL="182880" indent="-182880" eaLnBrk="1" fontAlgn="auto" hangingPunct="1">
              <a:spcAft>
                <a:spcPts val="0"/>
              </a:spcAft>
              <a:buFont typeface="Arial" pitchFamily="34" charset="0"/>
              <a:buChar char="•"/>
              <a:defRPr/>
            </a:pPr>
            <a:r>
              <a:rPr lang="en-GB" dirty="0" smtClean="0"/>
              <a:t>Module aim</a:t>
            </a:r>
          </a:p>
          <a:p>
            <a:pPr marL="182880" indent="-182880" eaLnBrk="1" fontAlgn="auto" hangingPunct="1">
              <a:spcAft>
                <a:spcPts val="0"/>
              </a:spcAft>
              <a:buFont typeface="Arial" pitchFamily="34" charset="0"/>
              <a:buChar char="•"/>
              <a:defRPr/>
            </a:pPr>
            <a:r>
              <a:rPr lang="en-GB" dirty="0" smtClean="0"/>
              <a:t>Learning outcomes</a:t>
            </a:r>
          </a:p>
          <a:p>
            <a:pPr marL="182880" indent="-182880" eaLnBrk="1" fontAlgn="auto" hangingPunct="1">
              <a:spcAft>
                <a:spcPts val="0"/>
              </a:spcAft>
              <a:buFont typeface="Arial" pitchFamily="34" charset="0"/>
              <a:buChar char="•"/>
              <a:defRPr/>
            </a:pPr>
            <a:r>
              <a:rPr lang="en-GB" dirty="0" smtClean="0"/>
              <a:t>Indicative content</a:t>
            </a:r>
          </a:p>
          <a:p>
            <a:pPr marL="182880" indent="-182880" eaLnBrk="1" fontAlgn="auto" hangingPunct="1">
              <a:spcAft>
                <a:spcPts val="0"/>
              </a:spcAft>
              <a:buFont typeface="Arial" pitchFamily="34" charset="0"/>
              <a:buChar char="•"/>
              <a:defRPr/>
            </a:pPr>
            <a:r>
              <a:rPr lang="en-GB" dirty="0" smtClean="0"/>
              <a:t>Learning and teaching strategy</a:t>
            </a:r>
          </a:p>
          <a:p>
            <a:pPr marL="182880" indent="-182880" eaLnBrk="1" fontAlgn="auto" hangingPunct="1">
              <a:spcAft>
                <a:spcPts val="0"/>
              </a:spcAft>
              <a:buFont typeface="Arial" pitchFamily="34" charset="0"/>
              <a:buChar char="•"/>
              <a:defRPr/>
            </a:pPr>
            <a:r>
              <a:rPr lang="en-GB" dirty="0" smtClean="0"/>
              <a:t>Assignments and deadlines</a:t>
            </a:r>
          </a:p>
          <a:p>
            <a:pPr marL="182880" indent="-182880" eaLnBrk="1" fontAlgn="auto" hangingPunct="1">
              <a:spcAft>
                <a:spcPts val="0"/>
              </a:spcAft>
              <a:buFont typeface="Arial" pitchFamily="34" charset="0"/>
              <a:buChar char="•"/>
              <a:defRPr/>
            </a:pPr>
            <a:r>
              <a:rPr lang="en-GB" dirty="0" smtClean="0"/>
              <a:t>Referencing </a:t>
            </a:r>
          </a:p>
          <a:p>
            <a:pPr marL="182880" indent="-182880" eaLnBrk="1" fontAlgn="auto" hangingPunct="1">
              <a:spcAft>
                <a:spcPts val="0"/>
              </a:spcAft>
              <a:buFont typeface="Arial" pitchFamily="34" charset="0"/>
              <a:buChar char="•"/>
              <a:defRPr/>
            </a:pPr>
            <a:r>
              <a:rPr lang="en-GB" dirty="0" smtClean="0"/>
              <a:t>Reading Lists</a:t>
            </a:r>
          </a:p>
          <a:p>
            <a:pPr marL="182880" indent="-182880" eaLnBrk="1" fontAlgn="auto" hangingPunct="1">
              <a:spcAft>
                <a:spcPts val="0"/>
              </a:spcAft>
              <a:buFont typeface="Arial" pitchFamily="34" charset="0"/>
              <a:buChar char="•"/>
              <a:defRPr/>
            </a:pPr>
            <a:r>
              <a:rPr lang="en-GB" dirty="0" smtClean="0"/>
              <a:t>Tips for success</a:t>
            </a:r>
          </a:p>
          <a:p>
            <a:pPr marL="182880" indent="-182880" eaLnBrk="1" fontAlgn="auto" hangingPunct="1">
              <a:spcAft>
                <a:spcPts val="0"/>
              </a:spcAft>
              <a:buFont typeface="Arial" pitchFamily="34" charset="0"/>
              <a:buChar char="•"/>
              <a:defRPr/>
            </a:pPr>
            <a:r>
              <a:rPr lang="en-GB" dirty="0" smtClean="0"/>
              <a:t>Virtual learning environment </a:t>
            </a:r>
          </a:p>
          <a:p>
            <a:pPr marL="182880" indent="-182880" eaLnBrk="1" fontAlgn="auto" hangingPunct="1">
              <a:spcAft>
                <a:spcPts val="0"/>
              </a:spcAft>
              <a:buFont typeface="Arial" pitchFamily="34" charset="0"/>
              <a:buChar char="•"/>
              <a:defRPr/>
            </a:pPr>
            <a:r>
              <a:rPr lang="en-GB" dirty="0" smtClean="0"/>
              <a:t>Questions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5 </a:t>
            </a:r>
            <a:endParaRPr lang="en-GB" dirty="0"/>
          </a:p>
        </p:txBody>
      </p:sp>
      <p:sp>
        <p:nvSpPr>
          <p:cNvPr id="3" name="Content Placeholder 2"/>
          <p:cNvSpPr>
            <a:spLocks noGrp="1"/>
          </p:cNvSpPr>
          <p:nvPr>
            <p:ph sz="quarter" idx="1"/>
          </p:nvPr>
        </p:nvSpPr>
        <p:spPr>
          <a:xfrm>
            <a:off x="457200" y="1600200"/>
            <a:ext cx="8229600" cy="3989040"/>
          </a:xfrm>
        </p:spPr>
        <p:txBody>
          <a:bodyPr>
            <a:normAutofit/>
          </a:bodyPr>
          <a:lstStyle/>
          <a:p>
            <a:r>
              <a:rPr lang="en-GB" b="1" dirty="0"/>
              <a:t> </a:t>
            </a:r>
            <a:r>
              <a:rPr lang="en-GB" dirty="0" smtClean="0"/>
              <a:t>Achievement </a:t>
            </a:r>
            <a:r>
              <a:rPr lang="en-GB" dirty="0"/>
              <a:t>at Level 5 reflects the ability to identify and use relevant understanding, methods and skills to address broadly-defined, complex problems. </a:t>
            </a:r>
            <a:endParaRPr lang="en-GB" dirty="0" smtClean="0"/>
          </a:p>
          <a:p>
            <a:r>
              <a:rPr lang="en-GB" dirty="0" smtClean="0"/>
              <a:t>It </a:t>
            </a:r>
            <a:r>
              <a:rPr lang="en-GB" dirty="0"/>
              <a:t>includes taking responsibility for planning and developing courses of action as well as exercising autonomy and judgement within broad parameters. </a:t>
            </a:r>
            <a:endParaRPr lang="en-GB" dirty="0" smtClean="0"/>
          </a:p>
          <a:p>
            <a:r>
              <a:rPr lang="en-GB" dirty="0" smtClean="0"/>
              <a:t>It </a:t>
            </a:r>
            <a:r>
              <a:rPr lang="en-GB" dirty="0"/>
              <a:t>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sz="quarter" idx="1"/>
          </p:nvPr>
        </p:nvSpPr>
        <p:spPr>
          <a:xfrm>
            <a:off x="457200" y="1600200"/>
            <a:ext cx="8229600" cy="3989040"/>
          </a:xfrm>
        </p:spPr>
        <p:txBody>
          <a:bodyPr/>
          <a:lstStyle/>
          <a:p>
            <a:r>
              <a:rPr lang="en-GB" dirty="0" smtClean="0"/>
              <a:t>The aim of this module is to develop understanding of the values, theories and policies underpinning health and social care and the mechanisms that exist to promote good practice.  </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Upon </a:t>
            </a:r>
            <a:r>
              <a:rPr lang="en-GB" dirty="0"/>
              <a:t>the successful completion of this module, the student should be able to demonstrate the ability to</a:t>
            </a:r>
            <a:r>
              <a:rPr lang="en-GB" dirty="0" smtClean="0"/>
              <a:t>:</a:t>
            </a:r>
            <a:endParaRPr lang="en-GB" dirty="0"/>
          </a:p>
          <a:p>
            <a:r>
              <a:rPr lang="en-GB" dirty="0" smtClean="0"/>
              <a:t>Examine how principles of support are implemented in health and social care practice; </a:t>
            </a:r>
          </a:p>
          <a:p>
            <a:r>
              <a:rPr lang="en-GB" dirty="0" smtClean="0"/>
              <a:t>Critically evaluate the impact of policy, legislation, regulation, codes of practice and standards on organisation, policy and practice; </a:t>
            </a:r>
          </a:p>
          <a:p>
            <a:r>
              <a:rPr lang="en-GB" dirty="0" smtClean="0"/>
              <a:t>Analyse the theories that underpin health and social care practice.</a:t>
            </a:r>
          </a:p>
          <a:p>
            <a:r>
              <a:rPr lang="en-GB" dirty="0" smtClean="0"/>
              <a:t>Understand implementation of principles of support in health and social care practice; </a:t>
            </a:r>
          </a:p>
          <a:p>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sz="quarter" idx="1"/>
          </p:nvPr>
        </p:nvSpPr>
        <p:spPr/>
        <p:txBody>
          <a:bodyPr>
            <a:normAutofit/>
          </a:bodyPr>
          <a:lstStyle/>
          <a:p>
            <a:r>
              <a:rPr lang="en-GB" dirty="0" smtClean="0"/>
              <a:t>Principles of support, including: respecting individuality; rights; choice; privacy; independence; dignity; respect; partnerships; equal opportunities; respecting diversity;  confidentiality </a:t>
            </a:r>
          </a:p>
          <a:p>
            <a:r>
              <a:rPr lang="en-GB" dirty="0" smtClean="0"/>
              <a:t>Person-centred approach and protection from risk of harm, including: assessing risk to self and others; individual rights</a:t>
            </a:r>
          </a:p>
          <a:p>
            <a:r>
              <a:rPr lang="en-GB" dirty="0" smtClean="0"/>
              <a:t>Current policy/guidance.  This could include, for example, documents such as: Every Child Matters; Rights to Action; Quality Protects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sz="quarter" idx="1"/>
          </p:nvPr>
        </p:nvSpPr>
        <p:spPr/>
        <p:txBody>
          <a:bodyPr>
            <a:normAutofit/>
          </a:bodyPr>
          <a:lstStyle/>
          <a:p>
            <a:r>
              <a:rPr lang="en-GB" dirty="0" smtClean="0"/>
              <a:t>Current legislation, regulations and codes of practice.  This could include, for example, documents such as: the Care Standards Act 2000; Care Homes Regulations, 2001; The Care Homes (Wales) Regulations, 2002; Code of Practice for Social Care Workers and Code of Practice for Employers of Social Care Workers; The Code: Professional standards of practice and behaviour for nurses and midwives</a:t>
            </a:r>
          </a:p>
          <a:p>
            <a:r>
              <a:rPr lang="en-GB" dirty="0" smtClean="0"/>
              <a:t>Impact of initiatives: changes to practice, developmental needs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(cont.)</a:t>
            </a:r>
            <a:endParaRPr lang="en-GB" dirty="0"/>
          </a:p>
        </p:txBody>
      </p:sp>
      <p:sp>
        <p:nvSpPr>
          <p:cNvPr id="3" name="Content Placeholder 2"/>
          <p:cNvSpPr>
            <a:spLocks noGrp="1"/>
          </p:cNvSpPr>
          <p:nvPr>
            <p:ph sz="quarter" idx="1"/>
          </p:nvPr>
        </p:nvSpPr>
        <p:spPr/>
        <p:txBody>
          <a:bodyPr>
            <a:normAutofit/>
          </a:bodyPr>
          <a:lstStyle/>
          <a:p>
            <a:r>
              <a:rPr lang="en-GB" dirty="0" smtClean="0"/>
              <a:t>Explanations for the characteristics and circumstances of individuals: theories of human growth and development; managing loss and change; managing stress and behaviour</a:t>
            </a:r>
          </a:p>
          <a:p>
            <a:r>
              <a:rPr lang="en-GB" dirty="0" smtClean="0"/>
              <a:t>Social processes and health inequalities, including the impact on services and geographical service delivery;</a:t>
            </a:r>
          </a:p>
          <a:p>
            <a:r>
              <a:rPr lang="en-GB" dirty="0" smtClean="0"/>
              <a:t>Nature of health and social care services in a diverse society</a:t>
            </a:r>
          </a:p>
          <a:p>
            <a:r>
              <a:rPr lang="en-GB" dirty="0" smtClean="0"/>
              <a:t>Inter-professional working: significance of partnership working between, for instance, social care and education.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and teaching strategy</a:t>
            </a:r>
            <a:endParaRPr lang="en-GB" dirty="0"/>
          </a:p>
        </p:txBody>
      </p:sp>
      <p:sp>
        <p:nvSpPr>
          <p:cNvPr id="3" name="Content Placeholder 2"/>
          <p:cNvSpPr>
            <a:spLocks noGrp="1"/>
          </p:cNvSpPr>
          <p:nvPr>
            <p:ph sz="quarter" idx="1"/>
          </p:nvPr>
        </p:nvSpPr>
        <p:spPr/>
        <p:txBody>
          <a:bodyPr/>
          <a:lstStyle/>
          <a:p>
            <a:pPr>
              <a:buNone/>
            </a:pPr>
            <a:r>
              <a:rPr lang="en-GB" dirty="0" smtClean="0"/>
              <a:t>	Lectures will introduce students to concepts, principles and practices.  Tutorials and seminars will introduce practical examples which will be used to support the application, discussion, and critical evaluation of techniques learned.  Case studies and research may also be used to develop understanding and application of the techniques.  </a:t>
            </a:r>
          </a:p>
          <a:p>
            <a:pPr>
              <a:buNone/>
            </a:pPr>
            <a:endParaRPr lang="en-GB" dirty="0" smtClean="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Learning and teaching strategy</a:t>
            </a:r>
            <a:endParaRPr lang="en-GB" dirty="0"/>
          </a:p>
        </p:txBody>
      </p:sp>
      <p:graphicFrame>
        <p:nvGraphicFramePr>
          <p:cNvPr id="6" name="Content Placeholder 5"/>
          <p:cNvGraphicFramePr>
            <a:graphicFrameLocks noGrp="1"/>
          </p:cNvGraphicFramePr>
          <p:nvPr>
            <p:ph sz="quarter" idx="1"/>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gridCol w="2743200"/>
                <a:gridCol w="2743200"/>
              </a:tblGrid>
              <a:tr h="720090">
                <a:tc>
                  <a:txBody>
                    <a:bodyPr/>
                    <a:lstStyle/>
                    <a:p>
                      <a:r>
                        <a:rPr lang="en-GB" sz="1800" b="1" dirty="0" smtClean="0"/>
                        <a:t>Activity</a:t>
                      </a:r>
                      <a:r>
                        <a:rPr lang="en-GB" sz="1800" b="1" baseline="0" dirty="0" smtClean="0"/>
                        <a:t> type</a:t>
                      </a:r>
                      <a:endParaRPr lang="en-GB" sz="1800" b="1" dirty="0"/>
                    </a:p>
                  </a:txBody>
                  <a:tcPr marT="45721" marB="45721"/>
                </a:tc>
                <a:tc>
                  <a:txBody>
                    <a:bodyPr/>
                    <a:lstStyle/>
                    <a:p>
                      <a:r>
                        <a:rPr lang="en-GB" sz="1800" b="1" dirty="0" smtClean="0"/>
                        <a:t>Hours</a:t>
                      </a:r>
                      <a:r>
                        <a:rPr lang="en-GB" sz="1800" b="1" baseline="0" dirty="0" smtClean="0"/>
                        <a:t> </a:t>
                      </a:r>
                      <a:endParaRPr lang="en-GB" sz="1800" b="1" dirty="0"/>
                    </a:p>
                  </a:txBody>
                  <a:tcPr marT="45721" marB="45721"/>
                </a:tc>
                <a:tc>
                  <a:txBody>
                    <a:bodyPr/>
                    <a:lstStyle/>
                    <a:p>
                      <a:r>
                        <a:rPr lang="en-GB" sz="1800" b="1" dirty="0" smtClean="0"/>
                        <a:t>Percentage</a:t>
                      </a:r>
                      <a:endParaRPr lang="en-GB" sz="1800" b="1" dirty="0"/>
                    </a:p>
                  </a:txBody>
                  <a:tcPr marT="45721" marB="45721"/>
                </a:tc>
              </a:tr>
              <a:tr h="720090">
                <a:tc>
                  <a:txBody>
                    <a:bodyPr/>
                    <a:lstStyle/>
                    <a:p>
                      <a:r>
                        <a:rPr lang="en-GB" sz="1800" dirty="0" smtClean="0"/>
                        <a:t>Scheduled</a:t>
                      </a:r>
                      <a:r>
                        <a:rPr lang="en-GB" sz="1800" baseline="0" dirty="0" smtClean="0"/>
                        <a:t> learning </a:t>
                      </a:r>
                      <a:endParaRPr lang="en-GB" sz="1800" dirty="0"/>
                    </a:p>
                  </a:txBody>
                  <a:tcPr marT="45721" marB="45721"/>
                </a:tc>
                <a:tc>
                  <a:txBody>
                    <a:bodyPr/>
                    <a:lstStyle/>
                    <a:p>
                      <a:r>
                        <a:rPr lang="en-GB" sz="1800" dirty="0" smtClean="0"/>
                        <a:t>60</a:t>
                      </a:r>
                      <a:endParaRPr lang="en-GB" sz="1800" dirty="0"/>
                    </a:p>
                  </a:txBody>
                  <a:tcPr marT="45721" marB="45721"/>
                </a:tc>
                <a:tc>
                  <a:txBody>
                    <a:bodyPr/>
                    <a:lstStyle/>
                    <a:p>
                      <a:r>
                        <a:rPr lang="en-GB" sz="1800" dirty="0" smtClean="0"/>
                        <a:t>30%</a:t>
                      </a:r>
                      <a:endParaRPr lang="en-GB" sz="1800" dirty="0"/>
                    </a:p>
                  </a:txBody>
                  <a:tcPr marT="45721" marB="45721"/>
                </a:tc>
              </a:tr>
              <a:tr h="720090">
                <a:tc>
                  <a:txBody>
                    <a:bodyPr/>
                    <a:lstStyle/>
                    <a:p>
                      <a:r>
                        <a:rPr lang="en-GB" sz="1800" dirty="0" smtClean="0"/>
                        <a:t>Independent</a:t>
                      </a:r>
                      <a:r>
                        <a:rPr lang="en-GB" sz="1800" baseline="0" dirty="0" smtClean="0"/>
                        <a:t> learning</a:t>
                      </a:r>
                      <a:endParaRPr lang="en-GB" sz="1800" dirty="0"/>
                    </a:p>
                  </a:txBody>
                  <a:tcPr marT="45721" marB="45721"/>
                </a:tc>
                <a:tc>
                  <a:txBody>
                    <a:bodyPr/>
                    <a:lstStyle/>
                    <a:p>
                      <a:r>
                        <a:rPr lang="en-GB" sz="1800" dirty="0" smtClean="0"/>
                        <a:t>140</a:t>
                      </a:r>
                      <a:endParaRPr lang="en-GB" sz="1800" dirty="0"/>
                    </a:p>
                  </a:txBody>
                  <a:tcPr marT="45721" marB="45721"/>
                </a:tc>
                <a:tc>
                  <a:txBody>
                    <a:bodyPr/>
                    <a:lstStyle/>
                    <a:p>
                      <a:r>
                        <a:rPr lang="en-GB" sz="1800" dirty="0" smtClean="0"/>
                        <a:t>70%</a:t>
                      </a:r>
                      <a:endParaRPr lang="en-GB" sz="1800" dirty="0"/>
                    </a:p>
                  </a:txBody>
                  <a:tcPr marT="45721" marB="45721"/>
                </a:tc>
              </a:tr>
              <a:tr h="720090">
                <a:tc>
                  <a:txBody>
                    <a:bodyPr/>
                    <a:lstStyle/>
                    <a:p>
                      <a:r>
                        <a:rPr lang="en-GB" sz="1800" dirty="0" smtClean="0"/>
                        <a:t>Placement</a:t>
                      </a:r>
                      <a:r>
                        <a:rPr lang="en-GB" sz="1800" baseline="0" dirty="0" smtClean="0"/>
                        <a:t> learning</a:t>
                      </a:r>
                      <a:endParaRPr lang="en-GB" sz="1800" dirty="0"/>
                    </a:p>
                  </a:txBody>
                  <a:tcPr marT="45721" marB="45721"/>
                </a:tc>
                <a:tc>
                  <a:txBody>
                    <a:bodyPr/>
                    <a:lstStyle/>
                    <a:p>
                      <a:r>
                        <a:rPr lang="en-GB" sz="1800" dirty="0" smtClean="0"/>
                        <a:t>-</a:t>
                      </a:r>
                      <a:endParaRPr lang="en-GB" sz="1800" dirty="0"/>
                    </a:p>
                  </a:txBody>
                  <a:tcPr marT="45721" marB="45721"/>
                </a:tc>
                <a:tc>
                  <a:txBody>
                    <a:bodyPr/>
                    <a:lstStyle/>
                    <a:p>
                      <a:r>
                        <a:rPr lang="en-GB" sz="1800" dirty="0" smtClean="0"/>
                        <a:t>-</a:t>
                      </a:r>
                      <a:endParaRPr lang="en-GB" sz="1800" dirty="0"/>
                    </a:p>
                  </a:txBody>
                  <a:tcPr marT="45721" marB="45721"/>
                </a:tc>
              </a:tr>
              <a:tr h="720090">
                <a:tc>
                  <a:txBody>
                    <a:bodyPr/>
                    <a:lstStyle/>
                    <a:p>
                      <a:r>
                        <a:rPr lang="en-GB" sz="1800" dirty="0" smtClean="0"/>
                        <a:t>Total</a:t>
                      </a:r>
                      <a:endParaRPr lang="en-GB" sz="1800" dirty="0"/>
                    </a:p>
                  </a:txBody>
                  <a:tcPr marT="45721" marB="45721"/>
                </a:tc>
                <a:tc>
                  <a:txBody>
                    <a:bodyPr/>
                    <a:lstStyle/>
                    <a:p>
                      <a:r>
                        <a:rPr lang="en-GB" sz="1800" dirty="0" smtClean="0"/>
                        <a:t>200</a:t>
                      </a:r>
                      <a:endParaRPr lang="en-GB" sz="1800" dirty="0"/>
                    </a:p>
                  </a:txBody>
                  <a:tcPr marT="45721" marB="45721"/>
                </a:tc>
                <a:tc>
                  <a:txBody>
                    <a:bodyPr/>
                    <a:lstStyle/>
                    <a:p>
                      <a:r>
                        <a:rPr lang="en-GB" sz="1800" dirty="0" smtClean="0"/>
                        <a:t>100%</a:t>
                      </a:r>
                      <a:endParaRPr lang="en-GB" sz="1800" dirty="0"/>
                    </a:p>
                  </a:txBody>
                  <a:tcPr marT="45721" marB="45721"/>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 Component one (50% of marks for module)</a:t>
            </a:r>
            <a:endParaRPr lang="en-GB" dirty="0"/>
          </a:p>
        </p:txBody>
      </p:sp>
      <p:sp>
        <p:nvSpPr>
          <p:cNvPr id="3" name="Content Placeholder 2"/>
          <p:cNvSpPr>
            <a:spLocks noGrp="1"/>
          </p:cNvSpPr>
          <p:nvPr>
            <p:ph sz="quarter" idx="1"/>
          </p:nvPr>
        </p:nvSpPr>
        <p:spPr>
          <a:xfrm>
            <a:off x="914400" y="1268760"/>
            <a:ext cx="7772400" cy="4751040"/>
          </a:xfrm>
        </p:spPr>
        <p:txBody>
          <a:bodyPr>
            <a:normAutofit/>
          </a:bodyPr>
          <a:lstStyle/>
          <a:p>
            <a:pPr>
              <a:buNone/>
            </a:pPr>
            <a:endParaRPr lang="en-GB" b="1" dirty="0" smtClean="0"/>
          </a:p>
          <a:p>
            <a:r>
              <a:rPr lang="en-GB" b="1" dirty="0" smtClean="0"/>
              <a:t> Written assignment (case study)</a:t>
            </a:r>
            <a:endParaRPr lang="en-US" b="1" dirty="0" smtClean="0"/>
          </a:p>
          <a:p>
            <a:pPr>
              <a:buNone/>
            </a:pPr>
            <a:r>
              <a:rPr lang="en-US" dirty="0" smtClean="0"/>
              <a:t>	Students will choose one of the following health and/or social care bodies in the United Kingdom: a department; an </a:t>
            </a:r>
            <a:r>
              <a:rPr lang="en-US" dirty="0" err="1" smtClean="0"/>
              <a:t>organisation</a:t>
            </a:r>
            <a:r>
              <a:rPr lang="en-US" dirty="0" smtClean="0"/>
              <a:t>; an authority; a care provider.  Focusing on the chosen body, students will conduct a 2,500 word case study critique that describes, analyses and evaluates relevant principles of support, policy and practice. Recommendations for future policy and practice should be given.  </a:t>
            </a:r>
          </a:p>
          <a:p>
            <a:pPr>
              <a:buNone/>
            </a:pPr>
            <a:endParaRPr lang="en-US" dirty="0" smtClean="0"/>
          </a:p>
          <a:p>
            <a:pPr>
              <a:buNone/>
            </a:pPr>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smtClean="0"/>
              <a:t>What is a case study?   </a:t>
            </a:r>
            <a:endParaRPr lang="en-US" altLang="en-US" smtClean="0"/>
          </a:p>
        </p:txBody>
      </p:sp>
      <p:sp>
        <p:nvSpPr>
          <p:cNvPr id="18435" name="Content Placeholder 2"/>
          <p:cNvSpPr>
            <a:spLocks noGrp="1"/>
          </p:cNvSpPr>
          <p:nvPr>
            <p:ph sz="quarter" idx="1"/>
          </p:nvPr>
        </p:nvSpPr>
        <p:spPr/>
        <p:txBody>
          <a:bodyPr/>
          <a:lstStyle/>
          <a:p>
            <a:pPr>
              <a:buFont typeface="Arial" charset="0"/>
              <a:buChar char="•"/>
            </a:pPr>
            <a:r>
              <a:rPr lang="en-US" altLang="en-US" smtClean="0"/>
              <a:t>The study of one naturally occurring entity (or a small number thereof) such as a person, village or firm (Gomm, 2009). </a:t>
            </a:r>
          </a:p>
          <a:p>
            <a:pPr>
              <a:buFont typeface="Arial" charset="0"/>
              <a:buChar char="•"/>
            </a:pPr>
            <a:r>
              <a:rPr lang="en-US" altLang="en-US" smtClean="0"/>
              <a:t>The United States General Accounting Office Program Evaluation and Methodology Division ([USGAO/PEMD] 2000, p. 15): </a:t>
            </a:r>
          </a:p>
          <a:p>
            <a:pPr lvl="2">
              <a:buFont typeface="Wingdings 2" pitchFamily="18" charset="2"/>
              <a:buNone/>
            </a:pPr>
            <a:r>
              <a:rPr lang="en-US" altLang="en-US" smtClean="0"/>
              <a:t>	… a method for learning about a complex instance, based on a comprehensive understanding of that instance obtained by extensive description and analysis of that instance taken as a whole and in its context.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smtClean="0"/>
              <a:t>Why use a case study?</a:t>
            </a:r>
            <a:endParaRPr lang="en-US" altLang="en-US" smtClean="0"/>
          </a:p>
        </p:txBody>
      </p:sp>
      <p:sp>
        <p:nvSpPr>
          <p:cNvPr id="20483" name="Content Placeholder 2"/>
          <p:cNvSpPr>
            <a:spLocks noGrp="1"/>
          </p:cNvSpPr>
          <p:nvPr>
            <p:ph sz="quarter" idx="1"/>
          </p:nvPr>
        </p:nvSpPr>
        <p:spPr/>
        <p:txBody>
          <a:bodyPr/>
          <a:lstStyle/>
          <a:p>
            <a:pPr>
              <a:buFont typeface="Arial" charset="0"/>
              <a:buChar char="•"/>
            </a:pPr>
            <a:r>
              <a:rPr lang="en-US" altLang="en-US" smtClean="0"/>
              <a:t> Hakim (1987): case studies are well-placed to investigate the implementation and evaluation of policy.</a:t>
            </a:r>
          </a:p>
          <a:p>
            <a:pPr>
              <a:buFont typeface="Arial" charset="0"/>
              <a:buChar char="•"/>
            </a:pPr>
            <a:r>
              <a:rPr lang="en-US" altLang="en-US" smtClean="0"/>
              <a:t>Simons (2009): close description, incorporating an in-depth and multi-faceted approach; fundamental in capturing how different stakeholders experience project implementation.  </a:t>
            </a:r>
          </a:p>
          <a:p>
            <a:pPr>
              <a:buFont typeface="Arial" charset="0"/>
              <a:buChar char="•"/>
            </a:pPr>
            <a:r>
              <a:rPr lang="en-US" altLang="en-US" smtClean="0"/>
              <a:t>Essential in gauging service users’ understanding of new services (Levin et al., 2002).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 key dates</a:t>
            </a:r>
            <a:endParaRPr lang="en-US" dirty="0"/>
          </a:p>
        </p:txBody>
      </p:sp>
      <p:sp>
        <p:nvSpPr>
          <p:cNvPr id="3" name="Content Placeholder 2"/>
          <p:cNvSpPr>
            <a:spLocks noGrp="1"/>
          </p:cNvSpPr>
          <p:nvPr>
            <p:ph sz="quarter" idx="1"/>
          </p:nvPr>
        </p:nvSpPr>
        <p:spPr/>
        <p:txBody>
          <a:bodyPr/>
          <a:lstStyle/>
          <a:p>
            <a:r>
              <a:rPr lang="en-GB" dirty="0" smtClean="0"/>
              <a:t>Draft week: w/c 25</a:t>
            </a:r>
            <a:r>
              <a:rPr lang="en-GB" baseline="30000" dirty="0" smtClean="0"/>
              <a:t>th</a:t>
            </a:r>
            <a:r>
              <a:rPr lang="en-GB" dirty="0" smtClean="0"/>
              <a:t> March</a:t>
            </a:r>
          </a:p>
          <a:p>
            <a:r>
              <a:rPr lang="en-GB" dirty="0" smtClean="0"/>
              <a:t>Assignment submissions: by Friday 29</a:t>
            </a:r>
            <a:r>
              <a:rPr lang="en-GB" baseline="30000" dirty="0" smtClean="0"/>
              <a:t>th</a:t>
            </a:r>
            <a:r>
              <a:rPr lang="en-GB" dirty="0" smtClean="0"/>
              <a:t> March 11.55pm.  </a:t>
            </a:r>
          </a:p>
          <a:p>
            <a:r>
              <a:rPr lang="en-GB" dirty="0" smtClean="0"/>
              <a:t>Return date of provisional marks and written feedback: Friday 3</a:t>
            </a:r>
            <a:r>
              <a:rPr lang="en-GB" baseline="30000" dirty="0" smtClean="0"/>
              <a:t>rd</a:t>
            </a:r>
            <a:r>
              <a:rPr lang="en-GB" dirty="0" smtClean="0"/>
              <a:t> May.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pPr eaLnBrk="1" fontAlgn="auto" hangingPunct="1">
              <a:spcAft>
                <a:spcPts val="0"/>
              </a:spcAft>
              <a:defRPr/>
            </a:pPr>
            <a:r>
              <a:rPr lang="en-GB" smtClean="0"/>
              <a:t>Referencing </a:t>
            </a:r>
            <a:endParaRPr lang="en-GB" dirty="0"/>
          </a:p>
        </p:txBody>
      </p:sp>
      <p:sp>
        <p:nvSpPr>
          <p:cNvPr id="24579" name="Content Placeholder 2"/>
          <p:cNvSpPr>
            <a:spLocks noGrp="1"/>
          </p:cNvSpPr>
          <p:nvPr>
            <p:ph sz="quarter" idx="1"/>
          </p:nvPr>
        </p:nvSpPr>
        <p:spPr>
          <a:xfrm>
            <a:off x="0" y="1600200"/>
            <a:ext cx="8686800" cy="3989388"/>
          </a:xfrm>
        </p:spPr>
        <p:txBody>
          <a:bodyPr>
            <a:normAutofit fontScale="92500" lnSpcReduction="10000"/>
          </a:bodyPr>
          <a:lstStyle/>
          <a:p>
            <a:pPr>
              <a:buNone/>
            </a:pPr>
            <a:r>
              <a:rPr lang="en-GB" altLang="en-US" dirty="0" smtClean="0"/>
              <a:t>  	Makes up at least 20% of your grade.  Try to get into the habit  of keeping a written record of all your references (e.g. in a note-book).  This will mean that you can easily input the references into your reference list/bibliography.  At undergraduate level, it is probably best to avoid automatic referencing software.  The referencing system you should use is Harvard.  The UWTSD Harvard Referencing Handbook can be accessed at: </a:t>
            </a:r>
            <a:r>
              <a:rPr lang="en-GB" altLang="en-US" dirty="0" smtClean="0">
                <a:hlinkClick r:id="rId2"/>
              </a:rPr>
              <a:t>https://www.uwtsd.ac.uk/media/uwtsd-website/content-assets/documents/library-and-learning-resources/infoskills/harvard-eng.PDF</a:t>
            </a:r>
            <a:r>
              <a:rPr lang="en-GB" altLang="en-US" dirty="0" smtClean="0"/>
              <a:t>    </a:t>
            </a:r>
          </a:p>
          <a:p>
            <a:pPr eaLnBrk="1" hangingPunct="1">
              <a:buNone/>
            </a:pPr>
            <a:r>
              <a:rPr lang="en-GB" altLang="en-US" dirty="0" smtClean="0"/>
              <a:t>	It is advisable to print out a copy of this document and keep it to hand when researching/writing</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pPr eaLnBrk="1" fontAlgn="auto" hangingPunct="1">
              <a:spcAft>
                <a:spcPts val="0"/>
              </a:spcAft>
              <a:defRPr/>
            </a:pPr>
            <a:r>
              <a:rPr lang="en-GB" dirty="0" smtClean="0"/>
              <a:t>Reading </a:t>
            </a:r>
            <a:endParaRPr lang="en-GB" dirty="0"/>
          </a:p>
        </p:txBody>
      </p:sp>
      <p:sp>
        <p:nvSpPr>
          <p:cNvPr id="22531" name="Content Placeholder 2"/>
          <p:cNvSpPr>
            <a:spLocks noGrp="1"/>
          </p:cNvSpPr>
          <p:nvPr>
            <p:ph sz="quarter" idx="1"/>
          </p:nvPr>
        </p:nvSpPr>
        <p:spPr>
          <a:xfrm>
            <a:off x="457200" y="1600200"/>
            <a:ext cx="8229600" cy="3989388"/>
          </a:xfrm>
        </p:spPr>
        <p:txBody>
          <a:bodyPr/>
          <a:lstStyle/>
          <a:p>
            <a:pPr eaLnBrk="1" hangingPunct="1"/>
            <a:r>
              <a:rPr lang="en-GB" altLang="en-US" dirty="0" smtClean="0"/>
              <a:t>Use the reference lists at the end of PPT presentations to help direct your reading</a:t>
            </a:r>
          </a:p>
          <a:p>
            <a:pPr eaLnBrk="1" hangingPunct="1"/>
            <a:r>
              <a:rPr lang="en-GB" altLang="en-US" dirty="0" smtClean="0"/>
              <a:t>Make use of the various campus libraries</a:t>
            </a:r>
          </a:p>
          <a:p>
            <a:pPr eaLnBrk="1" hangingPunct="1"/>
            <a:r>
              <a:rPr lang="en-GB" altLang="en-US" dirty="0" smtClean="0"/>
              <a:t>Libraries can order books from other campuses or buy them in for you</a:t>
            </a:r>
          </a:p>
          <a:p>
            <a:pPr eaLnBrk="1" hangingPunct="1"/>
            <a:r>
              <a:rPr lang="en-GB" altLang="en-US" dirty="0" smtClean="0"/>
              <a:t>Do not be afraid to request what you need</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Tips </a:t>
            </a:r>
            <a:r>
              <a:rPr lang="en-GB" smtClean="0"/>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smtClean="0"/>
              <a:t>Attendance </a:t>
            </a:r>
          </a:p>
          <a:p>
            <a:pPr eaLnBrk="1" hangingPunct="1"/>
            <a:r>
              <a:rPr lang="en-GB" altLang="en-US" smtClean="0"/>
              <a:t>Commitment </a:t>
            </a:r>
          </a:p>
          <a:p>
            <a:pPr eaLnBrk="1" hangingPunct="1"/>
            <a:r>
              <a:rPr lang="en-GB" altLang="en-US" smtClean="0"/>
              <a:t>Notes, handouts, print-outs, journal articles, books</a:t>
            </a:r>
          </a:p>
          <a:p>
            <a:pPr eaLnBrk="1" hangingPunct="1"/>
            <a:r>
              <a:rPr lang="en-GB" altLang="en-US" smtClean="0"/>
              <a:t>Time management </a:t>
            </a:r>
          </a:p>
          <a:p>
            <a:pPr eaLnBrk="1" hangingPunct="1"/>
            <a:r>
              <a:rPr lang="en-GB" altLang="en-US" smtClean="0"/>
              <a:t>Administrative organisation</a:t>
            </a:r>
          </a:p>
          <a:p>
            <a:pPr eaLnBrk="1" hangingPunct="1"/>
            <a:r>
              <a:rPr lang="en-GB" altLang="en-US" smtClean="0"/>
              <a:t>Reading</a:t>
            </a:r>
          </a:p>
          <a:p>
            <a:pPr eaLnBrk="1" hangingPunct="1"/>
            <a:r>
              <a:rPr lang="en-GB" altLang="en-US" smtClean="0"/>
              <a:t>Support </a:t>
            </a:r>
          </a:p>
          <a:p>
            <a:pPr eaLnBrk="1" hangingPunct="1"/>
            <a:r>
              <a:rPr lang="en-GB" altLang="en-US" smtClean="0"/>
              <a:t>Virtual Learning Environment (Moodle)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Virtual </a:t>
            </a:r>
            <a:r>
              <a:rPr lang="en-GB" dirty="0"/>
              <a:t>L</a:t>
            </a:r>
            <a:r>
              <a:rPr lang="en-GB" dirty="0" smtClean="0"/>
              <a:t>earning Environment </a:t>
            </a:r>
            <a:endParaRPr lang="en-GB" dirty="0"/>
          </a:p>
        </p:txBody>
      </p:sp>
      <p:sp>
        <p:nvSpPr>
          <p:cNvPr id="3" name="Content Placeholder 2"/>
          <p:cNvSpPr>
            <a:spLocks noGrp="1"/>
          </p:cNvSpPr>
          <p:nvPr>
            <p:ph sz="quarter" idx="1"/>
          </p:nvPr>
        </p:nvSpPr>
        <p:spPr>
          <a:xfrm>
            <a:off x="457200" y="1600200"/>
            <a:ext cx="8229600" cy="4132263"/>
          </a:xfrm>
        </p:spPr>
        <p:txBody>
          <a:bodyPr rtlCol="0">
            <a:normAutofit fontScale="85000" lnSpcReduction="20000"/>
          </a:bodyPr>
          <a:lstStyle/>
          <a:p>
            <a:pPr marL="182880" indent="-182880" eaLnBrk="1" fontAlgn="auto" hangingPunct="1">
              <a:spcAft>
                <a:spcPts val="0"/>
              </a:spcAft>
              <a:buFont typeface="Arial" pitchFamily="34" charset="0"/>
              <a:buChar char="•"/>
              <a:defRPr/>
            </a:pPr>
            <a:r>
              <a:rPr lang="en-GB" dirty="0" smtClean="0"/>
              <a:t>Moodle </a:t>
            </a:r>
            <a:r>
              <a:rPr lang="en-GB" dirty="0"/>
              <a:t>is the University’s </a:t>
            </a:r>
            <a:r>
              <a:rPr lang="en-GB" dirty="0" smtClean="0"/>
              <a:t>VLE and is used </a:t>
            </a:r>
            <a:r>
              <a:rPr lang="en-GB" dirty="0"/>
              <a:t>to support learning and </a:t>
            </a:r>
            <a:r>
              <a:rPr lang="en-GB" dirty="0" smtClean="0"/>
              <a:t>teaching</a:t>
            </a:r>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smtClean="0"/>
              <a:t>It </a:t>
            </a:r>
            <a:r>
              <a:rPr lang="en-GB" dirty="0"/>
              <a:t>can be accessed by enrolled</a:t>
            </a:r>
            <a:r>
              <a:rPr lang="en-GB" b="1" dirty="0"/>
              <a:t> </a:t>
            </a:r>
            <a:r>
              <a:rPr lang="en-GB" dirty="0"/>
              <a:t>students from </a:t>
            </a:r>
            <a:r>
              <a:rPr lang="en-GB" dirty="0" smtClean="0"/>
              <a:t>anywhere using </a:t>
            </a:r>
            <a:r>
              <a:rPr lang="en-GB" dirty="0"/>
              <a:t>the internet and a web </a:t>
            </a:r>
            <a:r>
              <a:rPr lang="en-GB" dirty="0" smtClean="0"/>
              <a:t>browser</a:t>
            </a:r>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err="1" smtClean="0"/>
              <a:t>Moodle</a:t>
            </a:r>
            <a:r>
              <a:rPr lang="en-GB" dirty="0" smtClean="0"/>
              <a:t> allows students </a:t>
            </a:r>
            <a:r>
              <a:rPr lang="en-GB" dirty="0"/>
              <a:t>to: </a:t>
            </a:r>
            <a:r>
              <a:rPr lang="en-GB" dirty="0" smtClean="0"/>
              <a:t>access </a:t>
            </a:r>
            <a:r>
              <a:rPr lang="en-GB" dirty="0"/>
              <a:t>course </a:t>
            </a:r>
            <a:r>
              <a:rPr lang="en-GB" dirty="0" smtClean="0"/>
              <a:t>materials; facilitate </a:t>
            </a:r>
            <a:r>
              <a:rPr lang="en-GB" dirty="0"/>
              <a:t>communication between students and </a:t>
            </a:r>
            <a:r>
              <a:rPr lang="en-GB" dirty="0" smtClean="0"/>
              <a:t>tutors; support </a:t>
            </a:r>
            <a:r>
              <a:rPr lang="en-GB" dirty="0"/>
              <a:t>group </a:t>
            </a:r>
            <a:r>
              <a:rPr lang="en-GB" dirty="0" smtClean="0"/>
              <a:t>tasks; take </a:t>
            </a:r>
            <a:r>
              <a:rPr lang="en-GB" dirty="0"/>
              <a:t>online assessments with automatic marking and feedback facilities </a:t>
            </a:r>
            <a:endParaRPr lang="en-GB" dirty="0" smtClean="0"/>
          </a:p>
          <a:p>
            <a:pPr marL="182880" indent="-182880" eaLnBrk="1" fontAlgn="auto" hangingPunct="1">
              <a:spcAft>
                <a:spcPts val="0"/>
              </a:spcAft>
              <a:buFont typeface="Arial" pitchFamily="34" charset="0"/>
              <a:buChar char="•"/>
              <a:defRPr/>
            </a:pPr>
            <a:endParaRPr lang="en-GB" dirty="0" smtClean="0"/>
          </a:p>
          <a:p>
            <a:pPr marL="182880" indent="-182880" eaLnBrk="1" fontAlgn="auto" hangingPunct="1">
              <a:spcAft>
                <a:spcPts val="0"/>
              </a:spcAft>
              <a:buFont typeface="Arial" pitchFamily="34" charset="0"/>
              <a:buChar char="•"/>
              <a:defRPr/>
            </a:pPr>
            <a:r>
              <a:rPr lang="en-GB" dirty="0" err="1" smtClean="0"/>
              <a:t>Moodle</a:t>
            </a:r>
            <a:r>
              <a:rPr lang="en-GB" dirty="0" smtClean="0"/>
              <a:t> </a:t>
            </a:r>
            <a:r>
              <a:rPr lang="en-GB" dirty="0"/>
              <a:t>can be used for administration tasks such as: </a:t>
            </a:r>
            <a:r>
              <a:rPr lang="en-GB" dirty="0" smtClean="0"/>
              <a:t>displaying </a:t>
            </a:r>
            <a:r>
              <a:rPr lang="en-GB" dirty="0"/>
              <a:t>announcements </a:t>
            </a:r>
            <a:r>
              <a:rPr lang="en-GB" dirty="0" smtClean="0"/>
              <a:t>(e.g</a:t>
            </a:r>
            <a:r>
              <a:rPr lang="en-GB" dirty="0"/>
              <a:t>. lecture venue </a:t>
            </a:r>
            <a:r>
              <a:rPr lang="en-GB" dirty="0" smtClean="0"/>
              <a:t>changed); submission </a:t>
            </a:r>
            <a:r>
              <a:rPr lang="en-GB" dirty="0"/>
              <a:t>of assignments </a:t>
            </a:r>
            <a:r>
              <a:rPr lang="en-GB" dirty="0" smtClean="0"/>
              <a:t>electronically </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quarter"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507</TotalTime>
  <Words>775</Words>
  <Application>Microsoft Office PowerPoint</Application>
  <PresentationFormat>On-screen Show (4:3)</PresentationFormat>
  <Paragraphs>115</Paragraphs>
  <Slides>19</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Franklin Gothic Book</vt:lpstr>
      <vt:lpstr>Perpetua</vt:lpstr>
      <vt:lpstr>Wingdings 2</vt:lpstr>
      <vt:lpstr>Equity</vt:lpstr>
      <vt:lpstr>Introduction to Module:  Principles of Health and Social Care Practice:  BMHP5002</vt:lpstr>
      <vt:lpstr>Module overview</vt:lpstr>
      <vt:lpstr>Level of Study: 5 </vt:lpstr>
      <vt:lpstr>Module aim</vt:lpstr>
      <vt:lpstr>Learning outcomes</vt:lpstr>
      <vt:lpstr>Indicative content</vt:lpstr>
      <vt:lpstr>Indicative content (cont.)</vt:lpstr>
      <vt:lpstr>Indicative content (cont.)</vt:lpstr>
      <vt:lpstr>Learning and teaching strategy</vt:lpstr>
      <vt:lpstr>Learning and teaching strategy</vt:lpstr>
      <vt:lpstr>Assignment: Component one (50% of marks for module)</vt:lpstr>
      <vt:lpstr>What is a case study?   </vt:lpstr>
      <vt:lpstr>Why use a case study?</vt:lpstr>
      <vt:lpstr>Assignment one: key dates</vt:lpstr>
      <vt:lpstr>Referencing </vt:lpstr>
      <vt:lpstr>Reading </vt:lpstr>
      <vt:lpstr>Tips for success </vt:lpstr>
      <vt:lpstr>Virtual Learning Environment </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69</cp:revision>
  <cp:lastPrinted>2018-01-29T07:55:00Z</cp:lastPrinted>
  <dcterms:created xsi:type="dcterms:W3CDTF">2014-09-13T13:55:51Z</dcterms:created>
  <dcterms:modified xsi:type="dcterms:W3CDTF">2019-01-28T13:31:09Z</dcterms:modified>
</cp:coreProperties>
</file>