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56" r:id="rId2"/>
    <p:sldId id="257" r:id="rId3"/>
    <p:sldId id="267" r:id="rId4"/>
    <p:sldId id="273" r:id="rId5"/>
    <p:sldId id="258" r:id="rId6"/>
    <p:sldId id="266" r:id="rId7"/>
    <p:sldId id="260" r:id="rId8"/>
    <p:sldId id="264" r:id="rId9"/>
    <p:sldId id="269" r:id="rId10"/>
    <p:sldId id="276" r:id="rId11"/>
    <p:sldId id="278" r:id="rId12"/>
    <p:sldId id="279" r:id="rId13"/>
    <p:sldId id="280" r:id="rId14"/>
    <p:sldId id="281" r:id="rId15"/>
    <p:sldId id="282" r:id="rId16"/>
    <p:sldId id="284" r:id="rId17"/>
    <p:sldId id="285" r:id="rId18"/>
    <p:sldId id="301" r:id="rId19"/>
    <p:sldId id="286" r:id="rId20"/>
    <p:sldId id="287" r:id="rId21"/>
    <p:sldId id="288" r:id="rId22"/>
    <p:sldId id="289" r:id="rId23"/>
    <p:sldId id="292" r:id="rId24"/>
    <p:sldId id="299" r:id="rId25"/>
    <p:sldId id="296" r:id="rId26"/>
    <p:sldId id="297" r:id="rId27"/>
    <p:sldId id="298" r:id="rId28"/>
    <p:sldId id="302" r:id="rId29"/>
    <p:sldId id="303" r:id="rId30"/>
    <p:sldId id="305" r:id="rId31"/>
    <p:sldId id="310" r:id="rId32"/>
    <p:sldId id="307" r:id="rId33"/>
    <p:sldId id="309" r:id="rId34"/>
    <p:sldId id="270" r:id="rId35"/>
    <p:sldId id="300" r:id="rId36"/>
    <p:sldId id="311" r:id="rId37"/>
    <p:sldId id="261" r:id="rId38"/>
    <p:sldId id="271" r:id="rId39"/>
    <p:sldId id="272" r:id="rId40"/>
    <p:sldId id="290" r:id="rId41"/>
    <p:sldId id="268" r:id="rId42"/>
    <p:sldId id="293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52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04" autoAdjust="0"/>
    <p:restoredTop sz="75686" autoAdjust="0"/>
  </p:normalViewPr>
  <p:slideViewPr>
    <p:cSldViewPr snapToGrid="0">
      <p:cViewPr varScale="1">
        <p:scale>
          <a:sx n="82" d="100"/>
          <a:sy n="82" d="100"/>
        </p:scale>
        <p:origin x="710" y="72"/>
      </p:cViewPr>
      <p:guideLst/>
    </p:cSldViewPr>
  </p:slideViewPr>
  <p:outlineViewPr>
    <p:cViewPr>
      <p:scale>
        <a:sx n="33" d="100"/>
        <a:sy n="33" d="100"/>
      </p:scale>
      <p:origin x="0" y="-605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12F1E-8C14-419D-A8B3-9483EA06D861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FC3E01-30A1-42BA-A789-97AE62B6746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21989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0759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TG </a:t>
            </a:r>
            <a:r>
              <a:rPr lang="fr-FR" dirty="0" err="1"/>
              <a:t>enterprise</a:t>
            </a:r>
            <a:r>
              <a:rPr lang="fr-FR" dirty="0"/>
              <a:t> </a:t>
            </a:r>
            <a:r>
              <a:rPr lang="fr-FR" dirty="0" err="1"/>
              <a:t>wants</a:t>
            </a:r>
            <a:r>
              <a:rPr lang="fr-FR" dirty="0"/>
              <a:t> to </a:t>
            </a:r>
            <a:r>
              <a:rPr lang="fr-FR" dirty="0" err="1"/>
              <a:t>enhance</a:t>
            </a:r>
            <a:r>
              <a:rPr lang="fr-FR" dirty="0"/>
              <a:t> </a:t>
            </a:r>
            <a:r>
              <a:rPr lang="fr-FR" dirty="0" err="1"/>
              <a:t>its</a:t>
            </a:r>
            <a:r>
              <a:rPr lang="fr-FR" dirty="0"/>
              <a:t> network </a:t>
            </a:r>
            <a:r>
              <a:rPr lang="fr-FR" dirty="0" err="1"/>
              <a:t>security</a:t>
            </a:r>
            <a:r>
              <a:rPr lang="fr-FR" dirty="0"/>
              <a:t> bc face </a:t>
            </a:r>
            <a:r>
              <a:rPr lang="fr-FR" dirty="0" err="1"/>
              <a:t>some</a:t>
            </a:r>
            <a:r>
              <a:rPr lang="fr-FR" dirty="0"/>
              <a:t> issues.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1200" b="1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Irregular</a:t>
            </a:r>
            <a:r>
              <a:rPr lang="fr-FR" sz="1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Security audits &amp; updates</a:t>
            </a:r>
            <a:r>
              <a:rPr lang="fr-FR" sz="12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t</a:t>
            </a:r>
            <a:r>
              <a:rPr lang="en-US" sz="12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</a:t>
            </a:r>
            <a:r>
              <a:rPr lang="en-US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is indicates a lack of proactive security management. Without regular audits, vulnerabilities may go undetected, and without updates, known vulnerabilities may remain unpatched.</a:t>
            </a:r>
            <a:endParaRPr lang="fr-FR" dirty="0"/>
          </a:p>
          <a:p>
            <a:r>
              <a:rPr lang="fr-FR" b="1" dirty="0"/>
              <a:t>Single point of </a:t>
            </a:r>
            <a:r>
              <a:rPr lang="fr-FR" b="1" dirty="0" err="1"/>
              <a:t>failure</a:t>
            </a:r>
            <a:r>
              <a:rPr lang="fr-FR" b="1" dirty="0"/>
              <a:t>: </a:t>
            </a:r>
            <a:r>
              <a:rPr lang="fr-FR" b="0" dirty="0"/>
              <a:t>if a </a:t>
            </a:r>
            <a:r>
              <a:rPr lang="en-US" sz="1800" dirty="0">
                <a:solidFill>
                  <a:srgbClr val="4EA72E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flaw in the design in the implementation of a system, this can stop the entire system. </a:t>
            </a:r>
            <a:endParaRPr lang="fr-FR" b="1" dirty="0"/>
          </a:p>
          <a:p>
            <a:r>
              <a:rPr lang="en-US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Errors</a:t>
            </a:r>
            <a:r>
              <a:rPr lang="en-US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may be present due to manual configuration changes or lack of documentation.</a:t>
            </a:r>
            <a:endParaRPr lang="en-US" b="1" dirty="0"/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User roles and permissions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+mn-cs"/>
              </a:rPr>
              <a:t>: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the user’s role and permission are not well managed this may result in unauthorized access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posing a serious security concern.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r-FR" sz="1800" b="1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Overlapping</a:t>
            </a:r>
            <a:r>
              <a:rPr lang="fr-FR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fr-FR" sz="1800" b="1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conflicting</a:t>
            </a:r>
            <a:r>
              <a:rPr lang="fr-FR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fr-FR" sz="1800" b="1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policies</a:t>
            </a:r>
            <a:r>
              <a:rPr lang="fr-FR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US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They could result in ambiguous security posture and difficulty in maintaining compliance.</a:t>
            </a:r>
            <a:endParaRPr lang="fr-FR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None/>
            </a:pPr>
            <a:r>
              <a:rPr lang="en-US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Lack of control over application usage</a:t>
            </a:r>
            <a:r>
              <a:rPr lang="fr-FR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US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not controlled, we can have unauthorized applications being used within the network.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Outdated IPS rules</a:t>
            </a:r>
            <a:r>
              <a:rPr lang="en-US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may fail to detect or block emerging threats, leaving the network vulnerable to attacks.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IoT devices: </a:t>
            </a:r>
            <a:r>
              <a:rPr lang="en-US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introduce security challenges due to their lack of standardized security controls.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Licensing structure</a:t>
            </a:r>
            <a:r>
              <a:rPr lang="en-GB" sz="1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 is costly and includes unnecessary features. Maybe needs to optimize to align with the company's actual requirements and reduce unnecessary expenses.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509745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the CP topology that needs to be implemented. </a:t>
            </a:r>
          </a:p>
          <a:p>
            <a:r>
              <a:rPr lang="en-GB" dirty="0"/>
              <a:t>The </a:t>
            </a:r>
            <a:r>
              <a:rPr lang="en-GB" dirty="0" err="1"/>
              <a:t>tolpology</a:t>
            </a:r>
            <a:r>
              <a:rPr lang="en-GB" dirty="0"/>
              <a:t> is the following: want 2 sites linked w/ a router BR.</a:t>
            </a:r>
          </a:p>
          <a:p>
            <a:r>
              <a:rPr lang="en-GB" dirty="0"/>
              <a:t>A-GUI graphical user interface that connects to SMS and interact with it. SMS that will store manage the security rules on the entire network (alpha and bravo).</a:t>
            </a:r>
          </a:p>
          <a:p>
            <a:r>
              <a:rPr lang="en-GB" dirty="0"/>
              <a:t>Imp to have 1 SMS for both sites to facilitate the issues. Overall, this topology might help with the issues. </a:t>
            </a:r>
          </a:p>
          <a:p>
            <a:endParaRPr lang="en-GB" dirty="0"/>
          </a:p>
          <a:p>
            <a:r>
              <a:rPr lang="en-GB" dirty="0"/>
              <a:t>Prq pas 2: redundance </a:t>
            </a:r>
            <a:r>
              <a:rPr lang="en-GB" dirty="0" err="1"/>
              <a:t>relou</a:t>
            </a:r>
            <a:r>
              <a:rPr lang="en-GB" dirty="0"/>
              <a:t> et </a:t>
            </a:r>
            <a:r>
              <a:rPr lang="en-GB" dirty="0" err="1"/>
              <a:t>vont</a:t>
            </a:r>
            <a:r>
              <a:rPr lang="en-GB" dirty="0"/>
              <a:t> se marcher sur les </a:t>
            </a:r>
            <a:r>
              <a:rPr lang="en-GB" dirty="0" err="1"/>
              <a:t>pieds</a:t>
            </a:r>
            <a:r>
              <a:rPr lang="en-GB" dirty="0"/>
              <a:t> et </a:t>
            </a:r>
            <a:r>
              <a:rPr lang="en-GB" dirty="0" err="1"/>
              <a:t>si</a:t>
            </a:r>
            <a:r>
              <a:rPr lang="en-GB" dirty="0"/>
              <a:t> les </a:t>
            </a:r>
            <a:r>
              <a:rPr lang="en-GB" dirty="0" err="1"/>
              <a:t>regles</a:t>
            </a:r>
            <a:r>
              <a:rPr lang="en-GB" dirty="0"/>
              <a:t> pas les mm </a:t>
            </a:r>
            <a:r>
              <a:rPr lang="en-GB" dirty="0" err="1"/>
              <a:t>peut</a:t>
            </a:r>
            <a:r>
              <a:rPr lang="en-GB" dirty="0"/>
              <a:t> causer pb</a:t>
            </a:r>
          </a:p>
          <a:p>
            <a:r>
              <a:rPr lang="en-GB" dirty="0"/>
              <a:t>Single point of failure: </a:t>
            </a:r>
            <a:r>
              <a:rPr lang="en-GB" dirty="0" err="1"/>
              <a:t>ici</a:t>
            </a:r>
            <a:r>
              <a:rPr lang="en-GB" dirty="0"/>
              <a:t> le BR </a:t>
            </a:r>
            <a:r>
              <a:rPr lang="en-GB" dirty="0" err="1"/>
              <a:t>est</a:t>
            </a:r>
            <a:r>
              <a:rPr lang="en-GB" dirty="0"/>
              <a:t> down </a:t>
            </a:r>
            <a:r>
              <a:rPr lang="en-GB" dirty="0" err="1"/>
              <a:t>donc</a:t>
            </a:r>
            <a:r>
              <a:rPr lang="en-GB" dirty="0"/>
              <a:t> tout le network droit ne </a:t>
            </a:r>
            <a:r>
              <a:rPr lang="en-GB" dirty="0" err="1"/>
              <a:t>marche</a:t>
            </a:r>
            <a:r>
              <a:rPr lang="en-GB" dirty="0"/>
              <a:t> pas </a:t>
            </a:r>
            <a:r>
              <a:rPr lang="en-GB" dirty="0" err="1"/>
              <a:t>donc</a:t>
            </a:r>
            <a:r>
              <a:rPr lang="en-GB" dirty="0"/>
              <a:t> </a:t>
            </a:r>
            <a:r>
              <a:rPr lang="en-GB" dirty="0" err="1"/>
              <a:t>parfois</a:t>
            </a:r>
            <a:r>
              <a:rPr lang="en-GB" dirty="0"/>
              <a:t> redundance </a:t>
            </a:r>
            <a:r>
              <a:rPr lang="en-GB" dirty="0" err="1"/>
              <a:t>est</a:t>
            </a:r>
            <a:r>
              <a:rPr lang="en-GB" dirty="0"/>
              <a:t> necessaire.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480000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03308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15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5667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16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67774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17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738827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18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51576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Alpha standard: </a:t>
            </a:r>
            <a:r>
              <a:rPr lang="fr-FR" dirty="0" err="1"/>
              <a:t>policy</a:t>
            </a:r>
            <a:r>
              <a:rPr lang="fr-FR" dirty="0"/>
              <a:t> package</a:t>
            </a:r>
          </a:p>
          <a:p>
            <a:r>
              <a:rPr lang="fr-FR" dirty="0"/>
              <a:t>Access control: </a:t>
            </a:r>
            <a:r>
              <a:rPr lang="fr-FR" dirty="0" err="1"/>
              <a:t>policy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20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03472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22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058792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Pb single point of </a:t>
            </a:r>
            <a:r>
              <a:rPr lang="fr-FR" dirty="0" err="1"/>
              <a:t>failure</a:t>
            </a:r>
            <a:r>
              <a:rPr lang="fr-FR" dirty="0"/>
              <a:t>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23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40354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SIC made so I could not have any interface in the properties. These are the interface I should have gotten. Security zones refer to a part of the net’s </a:t>
            </a:r>
            <a:r>
              <a:rPr lang="en-GB" dirty="0" err="1"/>
              <a:t>topo</a:t>
            </a:r>
            <a:r>
              <a:rPr lang="en-GB" dirty="0"/>
              <a:t> can be internal, external, DMZ. Each interface needs to be assigned to a security zone.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24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557733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working bc one of the rule has security zone objects not attached to any interface used in B-GW which are eth0 etc.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 SIC made so I could not have any interface in the properties. These are the interface I should have gotten. Security zones refer to a part of the net’s </a:t>
            </a:r>
            <a:r>
              <a:rPr lang="en-GB" dirty="0" err="1"/>
              <a:t>topo</a:t>
            </a:r>
            <a:r>
              <a:rPr lang="en-GB" dirty="0"/>
              <a:t> can be internal, external, DMZ. Each interface needs to be assigned to a security zone.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27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593705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Negating rule = configuring the policy to drop traffic that contains PCI info that is sent to any address other than those id by Alpha Standard or b int net.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29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35317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Pb overlapping and conflicting policies.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534715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Pb </a:t>
            </a:r>
            <a:r>
              <a:rPr lang="fr-FR" dirty="0" err="1"/>
              <a:t>lack</a:t>
            </a:r>
            <a:r>
              <a:rPr lang="fr-FR" dirty="0"/>
              <a:t> of control over application usage. And </a:t>
            </a:r>
            <a:r>
              <a:rPr lang="fr-FR" dirty="0" err="1"/>
              <a:t>policies</a:t>
            </a:r>
            <a:r>
              <a:rPr lang="fr-FR" dirty="0"/>
              <a:t>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78910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New layer appeared as sub rule in alpha standard under DMZ rule. DMZ rule is parent rule while new layer is child rule.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533666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439351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429295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Lock on the management rule: </a:t>
            </a:r>
            <a:r>
              <a:rPr lang="en-GB" dirty="0" err="1"/>
              <a:t>cpadmin</a:t>
            </a:r>
            <a:r>
              <a:rPr lang="en-GB" dirty="0"/>
              <a:t> didn’t publish the changes and rule currently locked for all admin other than </a:t>
            </a:r>
            <a:r>
              <a:rPr lang="en-GB" dirty="0" err="1"/>
              <a:t>cpadmin</a:t>
            </a:r>
            <a:r>
              <a:rPr lang="en-GB" dirty="0"/>
              <a:t>. </a:t>
            </a:r>
          </a:p>
          <a:p>
            <a:r>
              <a:rPr lang="en-GB" dirty="0"/>
              <a:t>Same for A-GW in green in </a:t>
            </a:r>
            <a:r>
              <a:rPr lang="en-GB" dirty="0" err="1"/>
              <a:t>bt</a:t>
            </a:r>
            <a:r>
              <a:rPr lang="en-GB" dirty="0"/>
              <a:t> account and pink in </a:t>
            </a:r>
            <a:r>
              <a:rPr lang="en-GB" dirty="0" err="1"/>
              <a:t>cpadmin</a:t>
            </a:r>
            <a:r>
              <a:rPr lang="en-GB" dirty="0"/>
              <a:t> account.</a:t>
            </a:r>
          </a:p>
          <a:p>
            <a:endParaRPr lang="en-GB" dirty="0"/>
          </a:p>
          <a:p>
            <a:r>
              <a:rPr lang="en-GB" dirty="0"/>
              <a:t>Role and permissions 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348073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Söhne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 dirty="0">
              <a:solidFill>
                <a:schemeClr val="accent1"/>
              </a:solidFill>
            </a:endParaRP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111318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Ransomware, malware. </a:t>
            </a:r>
          </a:p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269505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39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9579266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C3E01-30A1-42BA-A789-97AE62B67465}" type="slidenum">
              <a:rPr lang="fr-FR" smtClean="0"/>
              <a:t>40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14124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09371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88247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60847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46456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42575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48699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24078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26759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30642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re et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98280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ion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30461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23678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nom 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80406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rai ou fau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222413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92390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0501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013B3-E00B-470F-AABE-BDCA5CD29695}" type="datetimeFigureOut">
              <a:rPr lang="fr-FR" smtClean="0"/>
              <a:t>26/04/2024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AF3BAED-06B8-4F9E-9030-D3DA399E7688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14942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14.png"/><Relationship Id="rId4" Type="http://schemas.openxmlformats.org/officeDocument/2006/relationships/image" Target="../media/image5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4.png"/><Relationship Id="rId4" Type="http://schemas.openxmlformats.org/officeDocument/2006/relationships/notesSlide" Target="../notesSlides/notesSlide1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64.png"/><Relationship Id="rId4" Type="http://schemas.openxmlformats.org/officeDocument/2006/relationships/notesSlide" Target="../notesSlides/notesSlide2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A7E415F-EB43-36F3-E0BF-F9164DAC78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Design and Implementation of a Checkpoint Security Solution</a:t>
            </a:r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F10BA01F-2C00-6EEE-5D27-8DD746E39F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fr-FR" dirty="0"/>
              <a:t>PHAM Bao Tu - 2325501</a:t>
            </a:r>
          </a:p>
          <a:p>
            <a:r>
              <a:rPr lang="fr-FR" dirty="0"/>
              <a:t>26/04/2024</a:t>
            </a:r>
          </a:p>
        </p:txBody>
      </p:sp>
    </p:spTree>
    <p:extLst>
      <p:ext uri="{BB962C8B-B14F-4D97-AF65-F5344CB8AC3E}">
        <p14:creationId xmlns:p14="http://schemas.microsoft.com/office/powerpoint/2010/main" val="1285596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8DC05A4-B635-6BBD-E4E6-69CBA8D2D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Table of content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032F097-4CB7-929B-83C1-BB507BB25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199" y="1970315"/>
            <a:ext cx="9896552" cy="3777622"/>
          </a:xfrm>
        </p:spPr>
        <p:txBody>
          <a:bodyPr>
            <a:normAutofit fontScale="62500" lnSpcReduction="20000"/>
          </a:bodyPr>
          <a:lstStyle/>
          <a:p>
            <a:pPr marL="571500" indent="-571500">
              <a:buFont typeface="+mj-lt"/>
              <a:buAutoNum type="romanUcPeriod"/>
            </a:pPr>
            <a:r>
              <a:rPr lang="fr-FR" sz="2900" dirty="0" err="1"/>
              <a:t>Context</a:t>
            </a:r>
            <a:r>
              <a:rPr lang="fr-FR" sz="2900" dirty="0"/>
              <a:t> - </a:t>
            </a:r>
            <a:r>
              <a:rPr lang="fr-FR" sz="2900" dirty="0" err="1"/>
              <a:t>Analysis</a:t>
            </a:r>
            <a:r>
              <a:rPr lang="fr-FR" sz="2900" dirty="0"/>
              <a:t> of the </a:t>
            </a:r>
            <a:r>
              <a:rPr lang="fr-FR" sz="2900" dirty="0" err="1"/>
              <a:t>topology</a:t>
            </a:r>
            <a:endParaRPr lang="fr-FR" sz="2900" dirty="0"/>
          </a:p>
          <a:p>
            <a:pPr marL="571500" indent="-571500">
              <a:buFont typeface="+mj-lt"/>
              <a:buAutoNum type="romanUcPeriod"/>
            </a:pPr>
            <a:endParaRPr lang="fr-FR" sz="2900" dirty="0"/>
          </a:p>
          <a:p>
            <a:pPr marL="571500" indent="-571500">
              <a:buFont typeface="+mj-lt"/>
              <a:buAutoNum type="romanUcPeriod"/>
            </a:pPr>
            <a:r>
              <a:rPr lang="fr-FR" sz="2900" dirty="0"/>
              <a:t>Checkpoint Security Solution</a:t>
            </a:r>
          </a:p>
          <a:p>
            <a:pPr marL="571500" indent="-571500">
              <a:buFont typeface="+mj-lt"/>
              <a:buAutoNum type="romanUcPeriod"/>
            </a:pPr>
            <a:endParaRPr lang="fr-FR" sz="2900" dirty="0"/>
          </a:p>
          <a:p>
            <a:pPr marL="571500" indent="-571500">
              <a:buFont typeface="+mj-lt"/>
              <a:buAutoNum type="romanUcPeriod"/>
            </a:pPr>
            <a:r>
              <a:rPr lang="fr-FR" sz="2900" dirty="0" err="1"/>
              <a:t>Additional</a:t>
            </a:r>
            <a:r>
              <a:rPr lang="fr-FR" sz="2900" dirty="0"/>
              <a:t> </a:t>
            </a:r>
            <a:r>
              <a:rPr lang="fr-FR" sz="2900" dirty="0" err="1"/>
              <a:t>features</a:t>
            </a:r>
            <a:r>
              <a:rPr lang="fr-FR" sz="2900" dirty="0"/>
              <a:t> possible</a:t>
            </a:r>
          </a:p>
          <a:p>
            <a:pPr marL="571500" indent="-571500">
              <a:buFont typeface="+mj-lt"/>
              <a:buAutoNum type="romanUcPeriod"/>
            </a:pPr>
            <a:endParaRPr lang="fr-FR" sz="2900" dirty="0"/>
          </a:p>
          <a:p>
            <a:pPr marL="571500" indent="-571500">
              <a:buFont typeface="+mj-lt"/>
              <a:buAutoNum type="romanUcPeriod"/>
            </a:pPr>
            <a:r>
              <a:rPr lang="fr-FR" sz="2900" dirty="0"/>
              <a:t>Benchmarking Industry Best Practices</a:t>
            </a:r>
          </a:p>
          <a:p>
            <a:pPr marL="571500" indent="-571500">
              <a:buFont typeface="+mj-lt"/>
              <a:buAutoNum type="romanUcPeriod"/>
            </a:pPr>
            <a:endParaRPr lang="fr-FR" sz="2900" dirty="0"/>
          </a:p>
          <a:p>
            <a:pPr marL="571500" indent="-571500">
              <a:buFont typeface="+mj-lt"/>
              <a:buAutoNum type="romanUcPeriod"/>
            </a:pPr>
            <a:r>
              <a:rPr lang="fr-FR" sz="2900" dirty="0" err="1"/>
              <a:t>Personal</a:t>
            </a:r>
            <a:r>
              <a:rPr lang="fr-FR" sz="2900" dirty="0"/>
              <a:t> </a:t>
            </a:r>
            <a:r>
              <a:rPr lang="fr-FR" sz="2900" dirty="0" err="1"/>
              <a:t>reflection</a:t>
            </a:r>
            <a:endParaRPr lang="fr-FR" sz="2900" dirty="0"/>
          </a:p>
          <a:p>
            <a:pPr marL="571500" indent="-571500">
              <a:buFont typeface="+mj-lt"/>
              <a:buAutoNum type="romanUcPeriod"/>
            </a:pPr>
            <a:endParaRPr lang="fr-FR" sz="2900" dirty="0"/>
          </a:p>
          <a:p>
            <a:pPr marL="571500" indent="-571500">
              <a:buFont typeface="+mj-lt"/>
              <a:buAutoNum type="romanUcPeriod"/>
            </a:pPr>
            <a:r>
              <a:rPr lang="fr-FR" sz="2900" dirty="0"/>
              <a:t>Conclusion</a:t>
            </a:r>
          </a:p>
          <a:p>
            <a:pPr marL="400050" indent="-400050">
              <a:buFont typeface="+mj-lt"/>
              <a:buAutoNum type="romanUcPeriod"/>
            </a:pPr>
            <a:endParaRPr lang="fr-FR" dirty="0"/>
          </a:p>
          <a:p>
            <a:pPr marL="400050" indent="-400050">
              <a:buFont typeface="+mj-lt"/>
              <a:buAutoNum type="romanUcPeriod"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006095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fr-FR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raphs and plots layered on a blue digital screen">
            <a:extLst>
              <a:ext uri="{FF2B5EF4-FFF2-40B4-BE49-F238E27FC236}">
                <a16:creationId xmlns:a16="http://schemas.microsoft.com/office/drawing/2014/main" id="{2A1D161F-6E4A-5492-4F60-F32EF4D825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893" b="181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719A4C62-AB49-B82E-459E-0E419CCEB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Context - Analysis of the topology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2346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59A4007-93DE-9A2F-DB21-CA2CF46C7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3120" y="538057"/>
            <a:ext cx="8911687" cy="878119"/>
          </a:xfrm>
        </p:spPr>
        <p:txBody>
          <a:bodyPr>
            <a:normAutofit/>
          </a:bodyPr>
          <a:lstStyle/>
          <a:p>
            <a:pPr algn="ctr"/>
            <a:r>
              <a:rPr lang="fr-FR" dirty="0" err="1"/>
              <a:t>Context</a:t>
            </a:r>
            <a:endParaRPr lang="fr-FR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2FA2920E-779E-4BA3-9718-B6DC2A817EDC}"/>
              </a:ext>
            </a:extLst>
          </p:cNvPr>
          <p:cNvSpPr txBox="1"/>
          <p:nvPr/>
        </p:nvSpPr>
        <p:spPr>
          <a:xfrm>
            <a:off x="1110495" y="1915849"/>
            <a:ext cx="377391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Irregular Security audits &amp; updates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95B5DB04-65AA-78D4-FAB8-E76D2F9452FC}"/>
              </a:ext>
            </a:extLst>
          </p:cNvPr>
          <p:cNvSpPr txBox="1"/>
          <p:nvPr/>
        </p:nvSpPr>
        <p:spPr>
          <a:xfrm>
            <a:off x="1408671" y="3161653"/>
            <a:ext cx="38931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Single points of failure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641A2265-1845-2EB4-4265-D85D28F47E3B}"/>
              </a:ext>
            </a:extLst>
          </p:cNvPr>
          <p:cNvSpPr txBox="1"/>
          <p:nvPr/>
        </p:nvSpPr>
        <p:spPr>
          <a:xfrm>
            <a:off x="1408671" y="4568187"/>
            <a:ext cx="422287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Inconsistencies and errors</a:t>
            </a:r>
          </a:p>
        </p:txBody>
      </p:sp>
      <p:pic>
        <p:nvPicPr>
          <p:cNvPr id="12" name="Image 11">
            <a:extLst>
              <a:ext uri="{FF2B5EF4-FFF2-40B4-BE49-F238E27FC236}">
                <a16:creationId xmlns:a16="http://schemas.microsoft.com/office/drawing/2014/main" id="{2673995B-C7DD-D5A1-EE65-1D73FA8CAF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66" y="1926364"/>
            <a:ext cx="512883" cy="512883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E126B9E7-209A-AC86-1519-810BCEC71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018" y="1898825"/>
            <a:ext cx="512883" cy="512883"/>
          </a:xfrm>
          <a:prstGeom prst="rect">
            <a:avLst/>
          </a:prstGeom>
        </p:spPr>
      </p:pic>
      <p:pic>
        <p:nvPicPr>
          <p:cNvPr id="1026" name="Picture 2" descr="Single Point Of Failure Images – Browse 777 Stock Photos ...">
            <a:extLst>
              <a:ext uri="{FF2B5EF4-FFF2-40B4-BE49-F238E27FC236}">
                <a16:creationId xmlns:a16="http://schemas.microsoft.com/office/drawing/2014/main" id="{DCF48FF7-41E3-4D63-0576-E5DEF2727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05" y="3154918"/>
            <a:ext cx="692496" cy="46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F43AA9FA-FDC8-5109-CC92-2693ABDC0D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541" y="4556506"/>
            <a:ext cx="562954" cy="562954"/>
          </a:xfrm>
          <a:prstGeom prst="rect">
            <a:avLst/>
          </a:prstGeom>
        </p:spPr>
      </p:pic>
      <p:sp>
        <p:nvSpPr>
          <p:cNvPr id="20" name="ZoneTexte 19">
            <a:extLst>
              <a:ext uri="{FF2B5EF4-FFF2-40B4-BE49-F238E27FC236}">
                <a16:creationId xmlns:a16="http://schemas.microsoft.com/office/drawing/2014/main" id="{CC77AFD6-5BA4-0413-6D75-F9B7B1B23273}"/>
              </a:ext>
            </a:extLst>
          </p:cNvPr>
          <p:cNvSpPr txBox="1"/>
          <p:nvPr/>
        </p:nvSpPr>
        <p:spPr>
          <a:xfrm>
            <a:off x="1408671" y="6061627"/>
            <a:ext cx="422287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User’s roles and permissions</a:t>
            </a:r>
          </a:p>
        </p:txBody>
      </p:sp>
      <p:pic>
        <p:nvPicPr>
          <p:cNvPr id="22" name="Image 21">
            <a:extLst>
              <a:ext uri="{FF2B5EF4-FFF2-40B4-BE49-F238E27FC236}">
                <a16:creationId xmlns:a16="http://schemas.microsoft.com/office/drawing/2014/main" id="{7B2FF5DE-C8C0-6D3B-3B94-70AF66DD22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579" y="5953621"/>
            <a:ext cx="616122" cy="616122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E9220027-43DA-AA1B-6A25-96FE12339AF8}"/>
              </a:ext>
            </a:extLst>
          </p:cNvPr>
          <p:cNvSpPr txBox="1"/>
          <p:nvPr/>
        </p:nvSpPr>
        <p:spPr>
          <a:xfrm>
            <a:off x="6055056" y="1934649"/>
            <a:ext cx="550838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Overlapping and conflicting policies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25A3A0D7-7CC4-3E3D-E5E6-9A9B74C0BEEB}"/>
              </a:ext>
            </a:extLst>
          </p:cNvPr>
          <p:cNvSpPr txBox="1"/>
          <p:nvPr/>
        </p:nvSpPr>
        <p:spPr>
          <a:xfrm>
            <a:off x="6376332" y="3060883"/>
            <a:ext cx="521824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Lack of control over application usage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9DC6A0DD-5DED-07E7-2E52-7EB413146CF7}"/>
              </a:ext>
            </a:extLst>
          </p:cNvPr>
          <p:cNvSpPr txBox="1"/>
          <p:nvPr/>
        </p:nvSpPr>
        <p:spPr>
          <a:xfrm>
            <a:off x="6560451" y="4168077"/>
            <a:ext cx="422287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IPS rules outdated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27B46261-8F79-418C-6BB4-A37E0D4B42E4}"/>
              </a:ext>
            </a:extLst>
          </p:cNvPr>
          <p:cNvSpPr txBox="1"/>
          <p:nvPr/>
        </p:nvSpPr>
        <p:spPr>
          <a:xfrm>
            <a:off x="6560451" y="5306787"/>
            <a:ext cx="38014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Challenges with IoT devices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11DED12E-F1ED-3B63-E2E7-53BCE142B89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22054" b="25034"/>
          <a:stretch/>
        </p:blipFill>
        <p:spPr>
          <a:xfrm>
            <a:off x="5545996" y="4120518"/>
            <a:ext cx="1014455" cy="566963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75C02BA9-F414-86AB-FF74-C187F4BF4C4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33782" y="2974032"/>
            <a:ext cx="572284" cy="572284"/>
          </a:xfrm>
          <a:prstGeom prst="rect">
            <a:avLst/>
          </a:prstGeom>
        </p:spPr>
      </p:pic>
      <p:pic>
        <p:nvPicPr>
          <p:cNvPr id="17" name="Picture 4" descr="How to Improve Your IoT Device Security?">
            <a:extLst>
              <a:ext uri="{FF2B5EF4-FFF2-40B4-BE49-F238E27FC236}">
                <a16:creationId xmlns:a16="http://schemas.microsoft.com/office/drawing/2014/main" id="{16C124B6-3FCF-A3DF-1694-5C926447A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996" y="5097001"/>
            <a:ext cx="1014455" cy="75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Image 20">
            <a:extLst>
              <a:ext uri="{FF2B5EF4-FFF2-40B4-BE49-F238E27FC236}">
                <a16:creationId xmlns:a16="http://schemas.microsoft.com/office/drawing/2014/main" id="{3B362DED-63FC-6417-3E22-FCFAEB8C7FC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70272" y="1825353"/>
            <a:ext cx="572284" cy="572284"/>
          </a:xfrm>
          <a:prstGeom prst="rect">
            <a:avLst/>
          </a:prstGeom>
        </p:spPr>
      </p:pic>
      <p:sp>
        <p:nvSpPr>
          <p:cNvPr id="10" name="ZoneTexte 9">
            <a:extLst>
              <a:ext uri="{FF2B5EF4-FFF2-40B4-BE49-F238E27FC236}">
                <a16:creationId xmlns:a16="http://schemas.microsoft.com/office/drawing/2014/main" id="{56F0F9B9-9F83-84CE-F1AF-3058011A017C}"/>
              </a:ext>
            </a:extLst>
          </p:cNvPr>
          <p:cNvSpPr txBox="1"/>
          <p:nvPr/>
        </p:nvSpPr>
        <p:spPr>
          <a:xfrm>
            <a:off x="6560450" y="6245442"/>
            <a:ext cx="50108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Licensing structure</a:t>
            </a:r>
          </a:p>
        </p:txBody>
      </p:sp>
      <p:pic>
        <p:nvPicPr>
          <p:cNvPr id="19" name="Image 18">
            <a:extLst>
              <a:ext uri="{FF2B5EF4-FFF2-40B4-BE49-F238E27FC236}">
                <a16:creationId xmlns:a16="http://schemas.microsoft.com/office/drawing/2014/main" id="{5326DD01-9CF5-026E-D8E6-EE11E158F82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85935" y="6149613"/>
            <a:ext cx="420130" cy="420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912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96D2402-70AE-6A99-22EC-0AE7EAF1C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1583" y="447663"/>
            <a:ext cx="8911687" cy="623355"/>
          </a:xfrm>
        </p:spPr>
        <p:txBody>
          <a:bodyPr>
            <a:normAutofit/>
          </a:bodyPr>
          <a:lstStyle/>
          <a:p>
            <a:pPr algn="ctr"/>
            <a:r>
              <a:rPr lang="fr-FR" sz="3200" dirty="0" err="1"/>
              <a:t>Analysis</a:t>
            </a:r>
            <a:r>
              <a:rPr lang="fr-FR" sz="3200" dirty="0"/>
              <a:t> of the </a:t>
            </a:r>
            <a:r>
              <a:rPr lang="fr-FR" sz="3200" dirty="0" err="1"/>
              <a:t>topology</a:t>
            </a:r>
            <a:endParaRPr lang="fr-FR" sz="3200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84E722D1-A57D-93B3-DB4B-384A59606F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1466" y="1406943"/>
            <a:ext cx="7206328" cy="5003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731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7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9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0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1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6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grpSp>
        <p:nvGrpSpPr>
          <p:cNvPr id="70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7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8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8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8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sp>
        <p:nvSpPr>
          <p:cNvPr id="83" name="Rectangle 8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8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fr-FR"/>
          </a:p>
        </p:txBody>
      </p: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Picture 3" descr="CPU with binary numbers and blueprint">
            <a:extLst>
              <a:ext uri="{FF2B5EF4-FFF2-40B4-BE49-F238E27FC236}">
                <a16:creationId xmlns:a16="http://schemas.microsoft.com/office/drawing/2014/main" id="{CC1E31DF-DAE1-15B7-8D22-0AFEC0551E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583E87DF-7B8A-24DB-50FE-EE49D68A8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Checkpoint Security Solution</a:t>
            </a:r>
          </a:p>
        </p:txBody>
      </p:sp>
      <p:grpSp>
        <p:nvGrpSpPr>
          <p:cNvPr id="87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88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10999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455854D-FE19-29A9-B31F-92A8C2213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823" y="577457"/>
            <a:ext cx="9989573" cy="565593"/>
          </a:xfrm>
        </p:spPr>
        <p:txBody>
          <a:bodyPr>
            <a:normAutofit fontScale="90000"/>
          </a:bodyPr>
          <a:lstStyle/>
          <a:p>
            <a:r>
              <a:rPr lang="fr-FR" dirty="0"/>
              <a:t>Checkpoint Security Solution (- </a:t>
            </a:r>
            <a:r>
              <a:rPr lang="fr-FR" dirty="0" err="1"/>
              <a:t>Implementation</a:t>
            </a:r>
            <a:r>
              <a:rPr lang="fr-FR" dirty="0"/>
              <a:t>)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BD23A58-7A79-24AC-68B5-DDFCC27EC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674" y="1678858"/>
            <a:ext cx="10072815" cy="452284"/>
          </a:xfrm>
        </p:spPr>
        <p:txBody>
          <a:bodyPr>
            <a:normAutofit lnSpcReduction="10000"/>
          </a:bodyPr>
          <a:lstStyle/>
          <a:p>
            <a:r>
              <a:rPr lang="fr-FR" sz="2400" u="sng" dirty="0"/>
              <a:t>Checkpoint Security Solution </a:t>
            </a:r>
            <a:r>
              <a:rPr lang="fr-FR" sz="2400" u="sng" dirty="0" err="1"/>
              <a:t>Implementation</a:t>
            </a:r>
            <a:r>
              <a:rPr lang="fr-FR" sz="2400" u="sng" dirty="0"/>
              <a:t> (</a:t>
            </a:r>
            <a:r>
              <a:rPr lang="fr-FR" sz="2400" u="sng" dirty="0" err="1"/>
              <a:t>Lab</a:t>
            </a:r>
            <a:r>
              <a:rPr lang="fr-FR" sz="2400" u="sng" dirty="0"/>
              <a:t> </a:t>
            </a:r>
            <a:r>
              <a:rPr lang="fr-FR" sz="2400" u="sng" dirty="0" err="1"/>
              <a:t>Activities</a:t>
            </a:r>
            <a:r>
              <a:rPr lang="fr-FR" sz="2400" u="sng" dirty="0"/>
              <a:t>)</a:t>
            </a:r>
          </a:p>
          <a:p>
            <a:endParaRPr lang="fr-FR" sz="2400" u="sng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A31D4FF1-B27A-6466-620D-7AF228150AA5}"/>
              </a:ext>
            </a:extLst>
          </p:cNvPr>
          <p:cNvSpPr txBox="1"/>
          <p:nvPr/>
        </p:nvSpPr>
        <p:spPr>
          <a:xfrm>
            <a:off x="766916" y="2472246"/>
            <a:ext cx="998957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chemeClr val="accent1"/>
                </a:solidFill>
              </a:rPr>
              <a:t>Objective</a:t>
            </a:r>
            <a:r>
              <a:rPr lang="en-US" dirty="0"/>
              <a:t>: Deploy a basic Checkpoint security solution to the given topology, ensuring security measures are in place.</a:t>
            </a:r>
          </a:p>
          <a:p>
            <a:pPr algn="just"/>
            <a:endParaRPr lang="en-US" dirty="0"/>
          </a:p>
          <a:p>
            <a:pPr algn="just"/>
            <a:r>
              <a:rPr lang="en-US" b="1" dirty="0">
                <a:solidFill>
                  <a:schemeClr val="accent1"/>
                </a:solidFill>
              </a:rPr>
              <a:t>Outcome</a:t>
            </a:r>
            <a:r>
              <a:rPr lang="en-US" dirty="0"/>
              <a:t>: Successfully implement Checkpoint Security Gateway appliances, Security Management Server, and basic security policies according to the lab activities.</a:t>
            </a:r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30C4C81B-1A14-673D-3914-0C4C5C68E4A7}"/>
              </a:ext>
            </a:extLst>
          </p:cNvPr>
          <p:cNvSpPr txBox="1"/>
          <p:nvPr/>
        </p:nvSpPr>
        <p:spPr>
          <a:xfrm>
            <a:off x="2496354" y="4598195"/>
            <a:ext cx="3786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 err="1"/>
              <a:t>Lab</a:t>
            </a:r>
            <a:r>
              <a:rPr lang="fr-FR" sz="2400" dirty="0"/>
              <a:t> 1 to 4 </a:t>
            </a:r>
            <a:r>
              <a:rPr lang="fr-FR" sz="2400" dirty="0" err="1"/>
              <a:t>completed</a:t>
            </a:r>
            <a:endParaRPr lang="fr-FR" sz="2400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7A83CCD0-1DBA-A1D1-E10B-7F196E6227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5423" y="4568536"/>
            <a:ext cx="551287" cy="551287"/>
          </a:xfrm>
          <a:prstGeom prst="rect">
            <a:avLst/>
          </a:prstGeom>
        </p:spPr>
      </p:pic>
      <p:sp>
        <p:nvSpPr>
          <p:cNvPr id="4" name="ZoneTexte 3">
            <a:extLst>
              <a:ext uri="{FF2B5EF4-FFF2-40B4-BE49-F238E27FC236}">
                <a16:creationId xmlns:a16="http://schemas.microsoft.com/office/drawing/2014/main" id="{D74B8353-054B-6B60-FB01-0FC45CA897B0}"/>
              </a:ext>
            </a:extLst>
          </p:cNvPr>
          <p:cNvSpPr txBox="1"/>
          <p:nvPr/>
        </p:nvSpPr>
        <p:spPr>
          <a:xfrm>
            <a:off x="2496354" y="5708481"/>
            <a:ext cx="5639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 err="1"/>
              <a:t>Lab</a:t>
            </a:r>
            <a:r>
              <a:rPr lang="fr-FR" sz="2400" dirty="0"/>
              <a:t> 5 and 6 </a:t>
            </a:r>
            <a:r>
              <a:rPr lang="fr-FR" sz="2400" dirty="0" err="1"/>
              <a:t>partially</a:t>
            </a:r>
            <a:endParaRPr lang="fr-FR" sz="2400" dirty="0"/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7368E763-1E22-0238-5E86-938332EB2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0519" y="5453595"/>
            <a:ext cx="821094" cy="821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613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fr-FR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3" descr="Camera lens">
            <a:extLst>
              <a:ext uri="{FF2B5EF4-FFF2-40B4-BE49-F238E27FC236}">
                <a16:creationId xmlns:a16="http://schemas.microsoft.com/office/drawing/2014/main" id="{21A6A2E9-2592-E46D-944E-9897AAF8B1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5659" b="1007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AFB45D2-EB17-3C59-7DD0-9EABFECC2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Screenshots of Labs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fr-FR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fr-FR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88160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98B3A84-CEFD-65B6-0E2B-DA562F79C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335" y="371594"/>
            <a:ext cx="9676677" cy="795055"/>
          </a:xfrm>
        </p:spPr>
        <p:txBody>
          <a:bodyPr>
            <a:normAutofit/>
          </a:bodyPr>
          <a:lstStyle/>
          <a:p>
            <a:pPr algn="ctr"/>
            <a:r>
              <a:rPr lang="fr-FR" sz="3200" dirty="0" err="1"/>
              <a:t>Lab</a:t>
            </a:r>
            <a:r>
              <a:rPr lang="fr-FR" sz="3200" dirty="0"/>
              <a:t> 1: </a:t>
            </a:r>
            <a:r>
              <a:rPr lang="fr-FR" sz="3200" dirty="0" err="1"/>
              <a:t>Deployment</a:t>
            </a:r>
            <a:r>
              <a:rPr lang="fr-FR" sz="3200" dirty="0"/>
              <a:t> of the Smart Console</a:t>
            </a:r>
          </a:p>
        </p:txBody>
      </p:sp>
      <p:grpSp>
        <p:nvGrpSpPr>
          <p:cNvPr id="5" name="Groupe 4">
            <a:extLst>
              <a:ext uri="{FF2B5EF4-FFF2-40B4-BE49-F238E27FC236}">
                <a16:creationId xmlns:a16="http://schemas.microsoft.com/office/drawing/2014/main" id="{FFEB9001-6E3F-A830-4B49-A530A4367BC9}"/>
              </a:ext>
            </a:extLst>
          </p:cNvPr>
          <p:cNvGrpSpPr/>
          <p:nvPr/>
        </p:nvGrpSpPr>
        <p:grpSpPr>
          <a:xfrm>
            <a:off x="1287566" y="1367213"/>
            <a:ext cx="9392933" cy="5341383"/>
            <a:chOff x="1287566" y="1367213"/>
            <a:chExt cx="9392933" cy="5341383"/>
          </a:xfrm>
        </p:grpSpPr>
        <p:pic>
          <p:nvPicPr>
            <p:cNvPr id="4" name="Picture 1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147091F9-075A-B24A-40DB-62B6C43F863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7566" y="1367213"/>
              <a:ext cx="9164828" cy="5170319"/>
            </a:xfrm>
            <a:prstGeom prst="rect">
              <a:avLst/>
            </a:prstGeom>
          </p:spPr>
        </p:pic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B6C6A93-8601-B25A-F733-1A4591C035B4}"/>
                </a:ext>
              </a:extLst>
            </p:cNvPr>
            <p:cNvSpPr/>
            <p:nvPr/>
          </p:nvSpPr>
          <p:spPr>
            <a:xfrm>
              <a:off x="9655003" y="6264215"/>
              <a:ext cx="1025496" cy="444381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" name="ZoneTexte 5">
            <a:extLst>
              <a:ext uri="{FF2B5EF4-FFF2-40B4-BE49-F238E27FC236}">
                <a16:creationId xmlns:a16="http://schemas.microsoft.com/office/drawing/2014/main" id="{63BA4C36-6A01-63DA-42C9-56FD8C98D871}"/>
              </a:ext>
            </a:extLst>
          </p:cNvPr>
          <p:cNvSpPr txBox="1"/>
          <p:nvPr/>
        </p:nvSpPr>
        <p:spPr>
          <a:xfrm>
            <a:off x="10680499" y="6264215"/>
            <a:ext cx="10254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dirty="0"/>
              <a:t>22/03/24</a:t>
            </a:r>
          </a:p>
        </p:txBody>
      </p:sp>
    </p:spTree>
    <p:extLst>
      <p:ext uri="{BB962C8B-B14F-4D97-AF65-F5344CB8AC3E}">
        <p14:creationId xmlns:p14="http://schemas.microsoft.com/office/powerpoint/2010/main" val="3564175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A3557-C5DD-2FBF-9FC8-2CB3C5A37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402" y="433703"/>
            <a:ext cx="5461320" cy="1873867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LAB 2A: Installing the primary Security Management Server (A-SMS)</a:t>
            </a:r>
          </a:p>
        </p:txBody>
      </p:sp>
      <p:pic>
        <p:nvPicPr>
          <p:cNvPr id="4" name="Picture 3" descr="A computer diagram of a computer network&#10;&#10;Description automatically generated">
            <a:extLst>
              <a:ext uri="{FF2B5EF4-FFF2-40B4-BE49-F238E27FC236}">
                <a16:creationId xmlns:a16="http://schemas.microsoft.com/office/drawing/2014/main" id="{8F87599A-B28A-29B1-2249-A5DD05A09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482" y="2716647"/>
            <a:ext cx="3227941" cy="2160152"/>
          </a:xfrm>
          <a:prstGeom prst="rect">
            <a:avLst/>
          </a:prstGeom>
        </p:spPr>
      </p:pic>
      <p:pic>
        <p:nvPicPr>
          <p:cNvPr id="5" name="Picture 4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1E21BF02-C7C5-111A-4DE7-1D6F33EDB26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722" y="236874"/>
            <a:ext cx="5461320" cy="3071917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23FD867-AE2D-A2CC-70B4-66DF48837C96}"/>
              </a:ext>
            </a:extLst>
          </p:cNvPr>
          <p:cNvCxnSpPr>
            <a:cxnSpLocks/>
          </p:cNvCxnSpPr>
          <p:nvPr/>
        </p:nvCxnSpPr>
        <p:spPr>
          <a:xfrm flipV="1">
            <a:off x="3947935" y="2277814"/>
            <a:ext cx="2216421" cy="8082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7636D4DC-F9EE-BEBB-D371-61D3A5254A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22" y="3429000"/>
            <a:ext cx="5461320" cy="3075413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2EBEE1D-AA70-10ED-FE3E-4F0ECA61F70B}"/>
              </a:ext>
            </a:extLst>
          </p:cNvPr>
          <p:cNvCxnSpPr>
            <a:cxnSpLocks/>
          </p:cNvCxnSpPr>
          <p:nvPr/>
        </p:nvCxnSpPr>
        <p:spPr>
          <a:xfrm>
            <a:off x="3947935" y="4229100"/>
            <a:ext cx="2216421" cy="6476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B09C99D-060A-C187-1B4C-A553E6846EBA}"/>
              </a:ext>
            </a:extLst>
          </p:cNvPr>
          <p:cNvSpPr/>
          <p:nvPr/>
        </p:nvSpPr>
        <p:spPr>
          <a:xfrm>
            <a:off x="8298180" y="4966706"/>
            <a:ext cx="1943100" cy="31395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DA02C12-9D2A-F5C7-7972-EFE0C6FCA1AE}"/>
              </a:ext>
            </a:extLst>
          </p:cNvPr>
          <p:cNvCxnSpPr>
            <a:cxnSpLocks/>
          </p:cNvCxnSpPr>
          <p:nvPr/>
        </p:nvCxnSpPr>
        <p:spPr>
          <a:xfrm flipH="1">
            <a:off x="4725824" y="5212935"/>
            <a:ext cx="4119073" cy="752029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9302BB60-C94C-C3E1-A6CB-594A88093B8D}"/>
              </a:ext>
            </a:extLst>
          </p:cNvPr>
          <p:cNvSpPr/>
          <p:nvPr/>
        </p:nvSpPr>
        <p:spPr>
          <a:xfrm>
            <a:off x="470019" y="5820614"/>
            <a:ext cx="4332718" cy="566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>
                <a:solidFill>
                  <a:schemeClr val="tx1"/>
                </a:solidFill>
              </a:rPr>
              <a:t>The server is up and ready to receive connections</a:t>
            </a:r>
          </a:p>
        </p:txBody>
      </p:sp>
    </p:spTree>
    <p:extLst>
      <p:ext uri="{BB962C8B-B14F-4D97-AF65-F5344CB8AC3E}">
        <p14:creationId xmlns:p14="http://schemas.microsoft.com/office/powerpoint/2010/main" val="2067411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2308D-2CD9-B293-C062-4D143E4E1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9119" y="444649"/>
            <a:ext cx="8826749" cy="709033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LAB 2B: Installing a Security Gateway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5BA17A-EF86-75F2-5052-3CD62B7AC8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2"/>
          <a:stretch/>
        </p:blipFill>
        <p:spPr>
          <a:xfrm>
            <a:off x="597860" y="2443881"/>
            <a:ext cx="4012866" cy="2692142"/>
          </a:xfrm>
          <a:prstGeom prst="rect">
            <a:avLst/>
          </a:prstGeom>
        </p:spPr>
      </p:pic>
      <p:pic>
        <p:nvPicPr>
          <p:cNvPr id="6" name="Picture 5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761F2FEE-287A-76D1-C71F-6B1CF3E226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082" y="2340456"/>
            <a:ext cx="5153890" cy="2898992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84723DF-EED1-43FD-7CE5-836B530988FD}"/>
              </a:ext>
            </a:extLst>
          </p:cNvPr>
          <p:cNvCxnSpPr/>
          <p:nvPr/>
        </p:nvCxnSpPr>
        <p:spPr>
          <a:xfrm>
            <a:off x="5042019" y="3789952"/>
            <a:ext cx="14784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393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8EDC3-244B-8565-9057-40609CB39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317" y="524739"/>
            <a:ext cx="10205827" cy="627417"/>
          </a:xfrm>
        </p:spPr>
        <p:txBody>
          <a:bodyPr>
            <a:normAutofit/>
          </a:bodyPr>
          <a:lstStyle/>
          <a:p>
            <a:r>
              <a:rPr lang="en-GB" sz="3200" dirty="0"/>
              <a:t>LAB 2C: Configure objects in the Smart Console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7C8E2C-D69C-DDDD-9C8D-77CE37F33B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39" y="2221573"/>
            <a:ext cx="5436946" cy="3059728"/>
          </a:xfrm>
          <a:prstGeom prst="rect">
            <a:avLst/>
          </a:prstGeom>
        </p:spPr>
      </p:pic>
      <p:pic>
        <p:nvPicPr>
          <p:cNvPr id="5" name="Picture 4" descr="A computer screen with a white screen&#10;&#10;Description automatically generated">
            <a:extLst>
              <a:ext uri="{FF2B5EF4-FFF2-40B4-BE49-F238E27FC236}">
                <a16:creationId xmlns:a16="http://schemas.microsoft.com/office/drawing/2014/main" id="{3C728653-2A55-B8AA-8471-E21C4265D70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934" y="2221573"/>
            <a:ext cx="5567210" cy="31314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F348C23-C238-7D48-70B2-9C7518E32A78}"/>
              </a:ext>
            </a:extLst>
          </p:cNvPr>
          <p:cNvSpPr txBox="1"/>
          <p:nvPr/>
        </p:nvSpPr>
        <p:spPr>
          <a:xfrm>
            <a:off x="6682646" y="5686469"/>
            <a:ext cx="42152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Configure NAT settings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155283-1A5F-45E1-80BB-785AF1C68343}"/>
              </a:ext>
            </a:extLst>
          </p:cNvPr>
          <p:cNvSpPr txBox="1"/>
          <p:nvPr/>
        </p:nvSpPr>
        <p:spPr>
          <a:xfrm>
            <a:off x="950085" y="5686469"/>
            <a:ext cx="43348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Add setting to the general properties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532951-2484-D552-8101-49F46E76CB8B}"/>
              </a:ext>
            </a:extLst>
          </p:cNvPr>
          <p:cNvSpPr txBox="1"/>
          <p:nvPr/>
        </p:nvSpPr>
        <p:spPr>
          <a:xfrm>
            <a:off x="1128046" y="1557324"/>
            <a:ext cx="21791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A-SMS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3C35F51-50B4-0405-2625-76F953038D88}"/>
              </a:ext>
            </a:extLst>
          </p:cNvPr>
          <p:cNvSpPr/>
          <p:nvPr/>
        </p:nvSpPr>
        <p:spPr>
          <a:xfrm>
            <a:off x="3700330" y="2657743"/>
            <a:ext cx="504202" cy="21364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88EE17D-E07B-D342-1A91-D20ADC45889F}"/>
              </a:ext>
            </a:extLst>
          </p:cNvPr>
          <p:cNvCxnSpPr/>
          <p:nvPr/>
        </p:nvCxnSpPr>
        <p:spPr>
          <a:xfrm flipV="1">
            <a:off x="4050707" y="1862983"/>
            <a:ext cx="982766" cy="9058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295217E-3537-4C34-D063-C2FC06390364}"/>
              </a:ext>
            </a:extLst>
          </p:cNvPr>
          <p:cNvSpPr txBox="1"/>
          <p:nvPr/>
        </p:nvSpPr>
        <p:spPr>
          <a:xfrm>
            <a:off x="5050565" y="1522463"/>
            <a:ext cx="1640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Color</a:t>
            </a:r>
            <a:r>
              <a:rPr lang="en-GB" dirty="0"/>
              <a:t>: </a:t>
            </a:r>
            <a:r>
              <a:rPr lang="en-GB" dirty="0">
                <a:solidFill>
                  <a:srgbClr val="D9529C"/>
                </a:solidFill>
              </a:rPr>
              <a:t>Pink</a:t>
            </a:r>
          </a:p>
        </p:txBody>
      </p:sp>
    </p:spTree>
    <p:extLst>
      <p:ext uri="{BB962C8B-B14F-4D97-AF65-F5344CB8AC3E}">
        <p14:creationId xmlns:p14="http://schemas.microsoft.com/office/powerpoint/2010/main" val="893463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F942E-50EB-D619-2A68-61F58E34F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131" y="287457"/>
            <a:ext cx="10425869" cy="572301"/>
          </a:xfrm>
        </p:spPr>
        <p:txBody>
          <a:bodyPr>
            <a:normAutofit/>
          </a:bodyPr>
          <a:lstStyle/>
          <a:p>
            <a:r>
              <a:rPr lang="en-GB" sz="2800" dirty="0"/>
              <a:t>LAB 3A: Establishing secure internal communication (SIC)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172829-C64C-CB9C-5A61-B0A3365BAE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2"/>
          <a:stretch/>
        </p:blipFill>
        <p:spPr>
          <a:xfrm>
            <a:off x="442724" y="2213942"/>
            <a:ext cx="2968499" cy="199149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1B38184-539B-8AB3-B1EF-05F9A1305352}"/>
              </a:ext>
            </a:extLst>
          </p:cNvPr>
          <p:cNvSpPr/>
          <p:nvPr/>
        </p:nvSpPr>
        <p:spPr>
          <a:xfrm>
            <a:off x="636208" y="1313739"/>
            <a:ext cx="5708591" cy="3247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u="sng" dirty="0">
                <a:solidFill>
                  <a:schemeClr val="tx1"/>
                </a:solidFill>
              </a:rPr>
              <a:t>Creating a new Gateway Object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DC050AF8-B39E-2D12-B83D-F2F9078E52F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4204" y="859758"/>
            <a:ext cx="3803394" cy="2965770"/>
          </a:xfrm>
          <a:prstGeom prst="rect">
            <a:avLst/>
          </a:prstGeom>
        </p:spPr>
      </p:pic>
      <p:pic>
        <p:nvPicPr>
          <p:cNvPr id="6" name="Picture 5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91085474-7C71-4214-8135-E94551A4282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0755" y="4115707"/>
            <a:ext cx="4127045" cy="232140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9439CA6-C04F-7405-98DA-C775DFA9FFAB}"/>
              </a:ext>
            </a:extLst>
          </p:cNvPr>
          <p:cNvCxnSpPr/>
          <p:nvPr/>
        </p:nvCxnSpPr>
        <p:spPr>
          <a:xfrm flipV="1">
            <a:off x="3529413" y="2478280"/>
            <a:ext cx="957129" cy="486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41FEA5E-3889-373F-C8FA-970737E9BAFF}"/>
              </a:ext>
            </a:extLst>
          </p:cNvPr>
          <p:cNvCxnSpPr/>
          <p:nvPr/>
        </p:nvCxnSpPr>
        <p:spPr>
          <a:xfrm>
            <a:off x="3623415" y="4115707"/>
            <a:ext cx="726394" cy="10288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116CED7-1D39-DAF1-0AAC-B17B8B5FA42C}"/>
              </a:ext>
            </a:extLst>
          </p:cNvPr>
          <p:cNvGrpSpPr/>
          <p:nvPr/>
        </p:nvGrpSpPr>
        <p:grpSpPr>
          <a:xfrm>
            <a:off x="7995394" y="921025"/>
            <a:ext cx="3903092" cy="3040374"/>
            <a:chOff x="7995394" y="921025"/>
            <a:chExt cx="3903092" cy="3040374"/>
          </a:xfrm>
        </p:grpSpPr>
        <p:pic>
          <p:nvPicPr>
            <p:cNvPr id="13" name="Picture 12" descr="A computer screen with a white screen&#10;&#10;Description automatically generated">
              <a:extLst>
                <a:ext uri="{FF2B5EF4-FFF2-40B4-BE49-F238E27FC236}">
                  <a16:creationId xmlns:a16="http://schemas.microsoft.com/office/drawing/2014/main" id="{6D34539F-1C1D-A2B6-3C91-846F1160AB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680" t="12311"/>
            <a:stretch/>
          </p:blipFill>
          <p:spPr>
            <a:xfrm>
              <a:off x="7995394" y="921025"/>
              <a:ext cx="3903092" cy="304037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20E3CE2-F2BD-2F44-2838-4917966097CA}"/>
                </a:ext>
              </a:extLst>
            </p:cNvPr>
            <p:cNvSpPr/>
            <p:nvPr/>
          </p:nvSpPr>
          <p:spPr>
            <a:xfrm>
              <a:off x="8426153" y="1074230"/>
              <a:ext cx="1858029" cy="539802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5" name="Picture 14" descr="A screenshot of a computer&#10;&#10;Description automatically generated">
            <a:extLst>
              <a:ext uri="{FF2B5EF4-FFF2-40B4-BE49-F238E27FC236}">
                <a16:creationId xmlns:a16="http://schemas.microsoft.com/office/drawing/2014/main" id="{72E0A585-C067-B4B5-9E2F-1E0B058076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12295" y="4022666"/>
            <a:ext cx="3673730" cy="280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83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AB3C1-4BE9-1AA8-1F9A-3ABF84C44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9261" y="547198"/>
            <a:ext cx="8911687" cy="632122"/>
          </a:xfrm>
        </p:spPr>
        <p:txBody>
          <a:bodyPr>
            <a:normAutofit/>
          </a:bodyPr>
          <a:lstStyle/>
          <a:p>
            <a:r>
              <a:rPr lang="en-GB" sz="3200" dirty="0"/>
              <a:t>Testing SIC Communication to A-GW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1CAF2A0-C115-623E-7B02-1B26427049B5}"/>
              </a:ext>
            </a:extLst>
          </p:cNvPr>
          <p:cNvGrpSpPr/>
          <p:nvPr/>
        </p:nvGrpSpPr>
        <p:grpSpPr>
          <a:xfrm>
            <a:off x="1107030" y="1571689"/>
            <a:ext cx="8242445" cy="4636261"/>
            <a:chOff x="916142" y="1558433"/>
            <a:chExt cx="8242445" cy="4636261"/>
          </a:xfrm>
        </p:grpSpPr>
        <p:pic>
          <p:nvPicPr>
            <p:cNvPr id="5" name="Picture 4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2609A0D5-2F8C-4D49-CC8F-27DB5EBAE4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6142" y="1558433"/>
              <a:ext cx="8242445" cy="4636261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E1AD9F2-AA8B-5071-17B7-9F5B06FCA5CE}"/>
                </a:ext>
              </a:extLst>
            </p:cNvPr>
            <p:cNvSpPr/>
            <p:nvPr/>
          </p:nvSpPr>
          <p:spPr>
            <a:xfrm>
              <a:off x="4529271" y="3102123"/>
              <a:ext cx="1128045" cy="256374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4" name="Connecteur droit avec flèche 3">
            <a:extLst>
              <a:ext uri="{FF2B5EF4-FFF2-40B4-BE49-F238E27FC236}">
                <a16:creationId xmlns:a16="http://schemas.microsoft.com/office/drawing/2014/main" id="{3D6B4B8E-3C6D-C36D-0C80-3644A5E0D799}"/>
              </a:ext>
            </a:extLst>
          </p:cNvPr>
          <p:cNvCxnSpPr/>
          <p:nvPr/>
        </p:nvCxnSpPr>
        <p:spPr>
          <a:xfrm flipV="1">
            <a:off x="5952931" y="2519265"/>
            <a:ext cx="3909526" cy="681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oneTexte 7">
            <a:extLst>
              <a:ext uri="{FF2B5EF4-FFF2-40B4-BE49-F238E27FC236}">
                <a16:creationId xmlns:a16="http://schemas.microsoft.com/office/drawing/2014/main" id="{BF588C9A-F781-D9D5-46C0-38701140F35A}"/>
              </a:ext>
            </a:extLst>
          </p:cNvPr>
          <p:cNvSpPr txBox="1"/>
          <p:nvPr/>
        </p:nvSpPr>
        <p:spPr>
          <a:xfrm>
            <a:off x="9862457" y="2149933"/>
            <a:ext cx="2267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/>
              <a:t>Communicating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578603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97A20-7486-6B7C-BF54-745A93C05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158" y="513904"/>
            <a:ext cx="9650175" cy="632122"/>
          </a:xfrm>
        </p:spPr>
        <p:txBody>
          <a:bodyPr>
            <a:normAutofit/>
          </a:bodyPr>
          <a:lstStyle/>
          <a:p>
            <a:r>
              <a:rPr lang="en-GB" sz="3200" dirty="0"/>
              <a:t>LAB 3B: Managing administrator Access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5D05D8-81A1-287B-D3CB-97D4F8924F99}"/>
              </a:ext>
            </a:extLst>
          </p:cNvPr>
          <p:cNvSpPr txBox="1"/>
          <p:nvPr/>
        </p:nvSpPr>
        <p:spPr>
          <a:xfrm>
            <a:off x="484654" y="1278144"/>
            <a:ext cx="92917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u="sng" dirty="0"/>
              <a:t>Configure new administrator with my name as superuser.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FCD64E2-9CDD-ADDD-808F-1439EB058958}"/>
              </a:ext>
            </a:extLst>
          </p:cNvPr>
          <p:cNvGrpSpPr/>
          <p:nvPr/>
        </p:nvGrpSpPr>
        <p:grpSpPr>
          <a:xfrm>
            <a:off x="857249" y="1975558"/>
            <a:ext cx="6278490" cy="3531563"/>
            <a:chOff x="2421129" y="2001195"/>
            <a:chExt cx="6278490" cy="3531563"/>
          </a:xfrm>
        </p:grpSpPr>
        <p:pic>
          <p:nvPicPr>
            <p:cNvPr id="7" name="Picture 6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5E39750E-4F37-577F-6274-62F481E784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129" y="2001195"/>
              <a:ext cx="6278490" cy="3531563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BA93385-5850-FFFE-2AD9-9C6AAC40F1BD}"/>
                </a:ext>
              </a:extLst>
            </p:cNvPr>
            <p:cNvSpPr/>
            <p:nvPr/>
          </p:nvSpPr>
          <p:spPr>
            <a:xfrm>
              <a:off x="5870961" y="3589234"/>
              <a:ext cx="1025495" cy="239282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180DE84-A7E9-BF9F-6AB7-57F415128625}"/>
                </a:ext>
              </a:extLst>
            </p:cNvPr>
            <p:cNvSpPr/>
            <p:nvPr/>
          </p:nvSpPr>
          <p:spPr>
            <a:xfrm>
              <a:off x="5204389" y="2828658"/>
              <a:ext cx="666572" cy="222191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B0E78BC6-214D-7697-3C8C-EC8942C72963}"/>
              </a:ext>
            </a:extLst>
          </p:cNvPr>
          <p:cNvSpPr txBox="1"/>
          <p:nvPr/>
        </p:nvSpPr>
        <p:spPr>
          <a:xfrm>
            <a:off x="8118503" y="2789847"/>
            <a:ext cx="39652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Also created 2 other admin:</a:t>
            </a:r>
          </a:p>
          <a:p>
            <a:pPr marL="342900" indent="-342900">
              <a:buAutoNum type="arabicParenR"/>
            </a:pPr>
            <a:r>
              <a:rPr lang="en-GB" dirty="0"/>
              <a:t>“auditor”</a:t>
            </a:r>
          </a:p>
          <a:p>
            <a:pPr marL="342900" indent="-342900">
              <a:buAutoNum type="arabicParenR"/>
            </a:pPr>
            <a:r>
              <a:rPr lang="en-GB" dirty="0"/>
              <a:t>“</a:t>
            </a:r>
            <a:r>
              <a:rPr lang="en-GB" dirty="0" err="1"/>
              <a:t>ipsadmin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8823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C8236-2A86-5C14-0AE3-3F350DE02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5994" y="632656"/>
            <a:ext cx="8911687" cy="709034"/>
          </a:xfrm>
        </p:spPr>
        <p:txBody>
          <a:bodyPr>
            <a:normAutofit/>
          </a:bodyPr>
          <a:lstStyle/>
          <a:p>
            <a:r>
              <a:rPr lang="en-GB" sz="3200" dirty="0"/>
              <a:t>LAB 4A: Managing Licenses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369F49-5A2D-AABD-143F-0AFE0B90B018}"/>
              </a:ext>
            </a:extLst>
          </p:cNvPr>
          <p:cNvSpPr txBox="1"/>
          <p:nvPr/>
        </p:nvSpPr>
        <p:spPr>
          <a:xfrm>
            <a:off x="590609" y="1526152"/>
            <a:ext cx="4349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Licensing A-SMS and A-GW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634C9-127C-166A-9F12-AA16B2A18707}"/>
              </a:ext>
            </a:extLst>
          </p:cNvPr>
          <p:cNvSpPr txBox="1"/>
          <p:nvPr/>
        </p:nvSpPr>
        <p:spPr>
          <a:xfrm>
            <a:off x="8645752" y="3105834"/>
            <a:ext cx="2469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Licenses attached.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3693F-A48D-0E63-1AE5-DABB4EF55ED3}"/>
              </a:ext>
            </a:extLst>
          </p:cNvPr>
          <p:cNvGrpSpPr/>
          <p:nvPr/>
        </p:nvGrpSpPr>
        <p:grpSpPr>
          <a:xfrm>
            <a:off x="749865" y="2079946"/>
            <a:ext cx="6566485" cy="3676642"/>
            <a:chOff x="749865" y="2079946"/>
            <a:chExt cx="6566485" cy="3676642"/>
          </a:xfrm>
        </p:grpSpPr>
        <p:pic>
          <p:nvPicPr>
            <p:cNvPr id="12" name="Picture 11" descr="A computer screen shot of a computer screen&#10;&#10;Description automatically generated">
              <a:extLst>
                <a:ext uri="{FF2B5EF4-FFF2-40B4-BE49-F238E27FC236}">
                  <a16:creationId xmlns:a16="http://schemas.microsoft.com/office/drawing/2014/main" id="{282A1887-CFCE-B707-2B82-043EAA34324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9865" y="2079946"/>
              <a:ext cx="6566485" cy="3676642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D8EFFA7-1054-8989-EBDB-BF3324B2F426}"/>
                </a:ext>
              </a:extLst>
            </p:cNvPr>
            <p:cNvSpPr/>
            <p:nvPr/>
          </p:nvSpPr>
          <p:spPr>
            <a:xfrm>
              <a:off x="3069463" y="2738176"/>
              <a:ext cx="623843" cy="418183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D188572-E390-A1DC-5321-B2569F414DFF}"/>
              </a:ext>
            </a:extLst>
          </p:cNvPr>
          <p:cNvCxnSpPr>
            <a:cxnSpLocks/>
          </p:cNvCxnSpPr>
          <p:nvPr/>
        </p:nvCxnSpPr>
        <p:spPr>
          <a:xfrm>
            <a:off x="3765426" y="2947267"/>
            <a:ext cx="4808206" cy="4025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2147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FA9BC-AF87-5D81-8D8D-159ECB1E0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536" y="448653"/>
            <a:ext cx="8911687" cy="709034"/>
          </a:xfrm>
        </p:spPr>
        <p:txBody>
          <a:bodyPr>
            <a:normAutofit/>
          </a:bodyPr>
          <a:lstStyle/>
          <a:p>
            <a:r>
              <a:rPr lang="en-GB" sz="3200" dirty="0"/>
              <a:t>LAB 5A: Creating a Security Policy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F088C2BA-DC90-4F79-5CF6-AD0D55F4B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8568" y="1717723"/>
            <a:ext cx="8358555" cy="4691624"/>
          </a:xfrm>
          <a:prstGeom prst="rect">
            <a:avLst/>
          </a:prstGeo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1F9124D4-3CD9-2172-128E-111EB6FBFBFF}"/>
              </a:ext>
            </a:extLst>
          </p:cNvPr>
          <p:cNvSpPr txBox="1"/>
          <p:nvPr/>
        </p:nvSpPr>
        <p:spPr>
          <a:xfrm>
            <a:off x="1671287" y="1207077"/>
            <a:ext cx="6604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fr-FR" dirty="0" err="1"/>
              <a:t>Creating</a:t>
            </a:r>
            <a:r>
              <a:rPr lang="fr-FR" dirty="0"/>
              <a:t> the </a:t>
            </a:r>
            <a:r>
              <a:rPr lang="fr-FR" dirty="0" err="1"/>
              <a:t>policy</a:t>
            </a:r>
            <a:r>
              <a:rPr lang="fr-FR" dirty="0"/>
              <a:t> package Alpha-Standard</a:t>
            </a:r>
          </a:p>
        </p:txBody>
      </p:sp>
    </p:spTree>
    <p:extLst>
      <p:ext uri="{BB962C8B-B14F-4D97-AF65-F5344CB8AC3E}">
        <p14:creationId xmlns:p14="http://schemas.microsoft.com/office/powerpoint/2010/main" val="3863531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FA9BC-AF87-5D81-8D8D-159ECB1E0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536" y="448653"/>
            <a:ext cx="8911687" cy="709034"/>
          </a:xfrm>
        </p:spPr>
        <p:txBody>
          <a:bodyPr>
            <a:normAutofit/>
          </a:bodyPr>
          <a:lstStyle/>
          <a:p>
            <a:r>
              <a:rPr lang="en-GB" sz="3200" dirty="0"/>
              <a:t>LAB 5A: Creating a Security Policy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AB35DA-6697-6C77-1236-200C130841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982" y="3019569"/>
            <a:ext cx="3241018" cy="2162469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32FE8456-F4AD-E61D-8378-F20656D295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6264" y="2665913"/>
            <a:ext cx="5100955" cy="286978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B6CE819-0046-F71E-F312-D1C843489DBA}"/>
              </a:ext>
            </a:extLst>
          </p:cNvPr>
          <p:cNvCxnSpPr>
            <a:cxnSpLocks/>
          </p:cNvCxnSpPr>
          <p:nvPr/>
        </p:nvCxnSpPr>
        <p:spPr>
          <a:xfrm>
            <a:off x="4051559" y="3896427"/>
            <a:ext cx="2641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A6EE9B4-FE8F-7ED6-91E4-B56A85BD72A4}"/>
              </a:ext>
            </a:extLst>
          </p:cNvPr>
          <p:cNvSpPr txBox="1"/>
          <p:nvPr/>
        </p:nvSpPr>
        <p:spPr>
          <a:xfrm>
            <a:off x="773663" y="2218487"/>
            <a:ext cx="237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Creating B-GW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8F257564-4B5E-32BD-5F3F-0BBB8ECEDC01}"/>
              </a:ext>
            </a:extLst>
          </p:cNvPr>
          <p:cNvSpPr txBox="1"/>
          <p:nvPr/>
        </p:nvSpPr>
        <p:spPr>
          <a:xfrm>
            <a:off x="512894" y="1417405"/>
            <a:ext cx="7964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u="sng" dirty="0"/>
              <a:t>1) </a:t>
            </a:r>
            <a:r>
              <a:rPr lang="fr-FR" u="sng" dirty="0" err="1"/>
              <a:t>Creating</a:t>
            </a:r>
            <a:r>
              <a:rPr lang="fr-FR" u="sng" dirty="0"/>
              <a:t> the </a:t>
            </a:r>
            <a:r>
              <a:rPr lang="fr-FR" u="sng" dirty="0" err="1"/>
              <a:t>objects</a:t>
            </a:r>
            <a:r>
              <a:rPr lang="fr-FR" u="sng" dirty="0"/>
              <a:t> </a:t>
            </a:r>
            <a:r>
              <a:rPr lang="fr-FR" u="sng" dirty="0" err="1"/>
              <a:t>that</a:t>
            </a:r>
            <a:r>
              <a:rPr lang="fr-FR" u="sng" dirty="0"/>
              <a:t> </a:t>
            </a:r>
            <a:r>
              <a:rPr lang="fr-FR" u="sng" dirty="0" err="1"/>
              <a:t>will</a:t>
            </a:r>
            <a:r>
              <a:rPr lang="fr-FR" u="sng" dirty="0"/>
              <a:t> </a:t>
            </a:r>
            <a:r>
              <a:rPr lang="fr-FR" u="sng" dirty="0" err="1"/>
              <a:t>make</a:t>
            </a:r>
            <a:r>
              <a:rPr lang="fr-FR" u="sng" dirty="0"/>
              <a:t> up the </a:t>
            </a:r>
            <a:r>
              <a:rPr lang="fr-FR" u="sng" dirty="0" err="1"/>
              <a:t>policy</a:t>
            </a:r>
            <a:endParaRPr lang="fr-FR" u="sng" dirty="0"/>
          </a:p>
        </p:txBody>
      </p:sp>
    </p:spTree>
    <p:extLst>
      <p:ext uri="{BB962C8B-B14F-4D97-AF65-F5344CB8AC3E}">
        <p14:creationId xmlns:p14="http://schemas.microsoft.com/office/powerpoint/2010/main" val="5210055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E57ED-4048-E035-21EB-5854355D6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067" y="388672"/>
            <a:ext cx="9599075" cy="650508"/>
          </a:xfrm>
        </p:spPr>
        <p:txBody>
          <a:bodyPr>
            <a:normAutofit/>
          </a:bodyPr>
          <a:lstStyle/>
          <a:p>
            <a:r>
              <a:rPr lang="en-GB" sz="3200" dirty="0"/>
              <a:t>LAB 5A: Creating a Security Policy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CA86E6-7E51-A72F-2EEC-59D806ADE1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835" y="1587565"/>
            <a:ext cx="4476036" cy="2514199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F0A97D8F-7EA6-F05B-7AA8-C7086E7DEDE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31" y="1495250"/>
            <a:ext cx="4476035" cy="2514236"/>
          </a:xfrm>
          <a:prstGeom prst="rect">
            <a:avLst/>
          </a:prstGeom>
        </p:spPr>
      </p:pic>
      <p:pic>
        <p:nvPicPr>
          <p:cNvPr id="6" name="Picture 5" descr="A computer screen with a computer screen&#10;&#10;Description automatically generated">
            <a:extLst>
              <a:ext uri="{FF2B5EF4-FFF2-40B4-BE49-F238E27FC236}">
                <a16:creationId xmlns:a16="http://schemas.microsoft.com/office/drawing/2014/main" id="{1EFBBE05-C325-E4FC-0643-CB89082DFFE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9035" y="4147311"/>
            <a:ext cx="4674346" cy="26318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CFFEBE-56E9-AA61-FF4C-132D193FD476}"/>
              </a:ext>
            </a:extLst>
          </p:cNvPr>
          <p:cNvSpPr txBox="1"/>
          <p:nvPr/>
        </p:nvSpPr>
        <p:spPr>
          <a:xfrm>
            <a:off x="1212308" y="1191203"/>
            <a:ext cx="60974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Creating new network, host and network group</a:t>
            </a:r>
          </a:p>
        </p:txBody>
      </p:sp>
    </p:spTree>
    <p:extLst>
      <p:ext uri="{BB962C8B-B14F-4D97-AF65-F5344CB8AC3E}">
        <p14:creationId xmlns:p14="http://schemas.microsoft.com/office/powerpoint/2010/main" val="3833073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EAE7E-C3E4-4814-8432-5AA97047C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960" y="398370"/>
            <a:ext cx="8911687" cy="696690"/>
          </a:xfrm>
        </p:spPr>
        <p:txBody>
          <a:bodyPr>
            <a:normAutofit/>
          </a:bodyPr>
          <a:lstStyle/>
          <a:p>
            <a:r>
              <a:rPr lang="en-GB" sz="3200" dirty="0"/>
              <a:t>LAB 5A: Creating a Security Policy</a:t>
            </a:r>
          </a:p>
        </p:txBody>
      </p:sp>
      <p:pic>
        <p:nvPicPr>
          <p:cNvPr id="5" name="Picture 4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F410067D-611A-602F-B64F-7F1782531E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048" y="1851056"/>
            <a:ext cx="5731512" cy="3223896"/>
          </a:xfrm>
          <a:prstGeom prst="rect">
            <a:avLst/>
          </a:prstGeom>
        </p:spPr>
      </p:pic>
      <p:pic>
        <p:nvPicPr>
          <p:cNvPr id="6" name="Picture 5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7277DB54-2A78-77F2-EFA0-3F0909AD62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613" y="1852643"/>
            <a:ext cx="5731510" cy="32238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29F2A1-B50C-2E2F-3A49-522237BFC84B}"/>
              </a:ext>
            </a:extLst>
          </p:cNvPr>
          <p:cNvSpPr txBox="1"/>
          <p:nvPr/>
        </p:nvSpPr>
        <p:spPr>
          <a:xfrm>
            <a:off x="4603653" y="5263139"/>
            <a:ext cx="44836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4 sections rules created</a:t>
            </a:r>
            <a:r>
              <a:rPr lang="en-GB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Noise Rule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Management Rule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Update Rule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Stealth Rule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BED388-3AB8-F5AD-FED6-F0C42A25D084}"/>
              </a:ext>
            </a:extLst>
          </p:cNvPr>
          <p:cNvSpPr txBox="1"/>
          <p:nvPr/>
        </p:nvSpPr>
        <p:spPr>
          <a:xfrm>
            <a:off x="1254094" y="1295123"/>
            <a:ext cx="88416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 dirty="0"/>
              <a:t>2) Creating a Standard Security Policy: Access Control Policy</a:t>
            </a:r>
          </a:p>
        </p:txBody>
      </p:sp>
    </p:spTree>
    <p:extLst>
      <p:ext uri="{BB962C8B-B14F-4D97-AF65-F5344CB8AC3E}">
        <p14:creationId xmlns:p14="http://schemas.microsoft.com/office/powerpoint/2010/main" val="2101715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A185D-1E81-65FC-B508-1257D5CE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086" y="405716"/>
            <a:ext cx="8911687" cy="649213"/>
          </a:xfrm>
        </p:spPr>
        <p:txBody>
          <a:bodyPr>
            <a:normAutofit/>
          </a:bodyPr>
          <a:lstStyle/>
          <a:p>
            <a:r>
              <a:rPr lang="en-GB" sz="3200" dirty="0"/>
              <a:t>LAB 5A: Creating a Security Policy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05C7798-EEA7-1D0E-6C42-0477C1D094D4}"/>
              </a:ext>
            </a:extLst>
          </p:cNvPr>
          <p:cNvGrpSpPr/>
          <p:nvPr/>
        </p:nvGrpSpPr>
        <p:grpSpPr>
          <a:xfrm>
            <a:off x="413748" y="2177896"/>
            <a:ext cx="7038184" cy="3966529"/>
            <a:chOff x="5491503" y="1501751"/>
            <a:chExt cx="6331831" cy="3561884"/>
          </a:xfrm>
        </p:grpSpPr>
        <p:pic>
          <p:nvPicPr>
            <p:cNvPr id="8" name="Picture 7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68D08577-DCC6-5061-F0E5-9E3B06D2D4B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91503" y="1501751"/>
              <a:ext cx="6331831" cy="356188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435CECB-0AB8-973D-70A9-DB2AC46F9DB9}"/>
                </a:ext>
              </a:extLst>
            </p:cNvPr>
            <p:cNvSpPr/>
            <p:nvPr/>
          </p:nvSpPr>
          <p:spPr>
            <a:xfrm>
              <a:off x="7527636" y="3020291"/>
              <a:ext cx="766619" cy="147782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670E66-2023-7F94-306A-450D106F9935}"/>
                </a:ext>
              </a:extLst>
            </p:cNvPr>
            <p:cNvSpPr/>
            <p:nvPr/>
          </p:nvSpPr>
          <p:spPr>
            <a:xfrm>
              <a:off x="7443387" y="3339763"/>
              <a:ext cx="850868" cy="147782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D4D5827-CFD6-6436-3D23-41FD7373EC52}"/>
                </a:ext>
              </a:extLst>
            </p:cNvPr>
            <p:cNvSpPr/>
            <p:nvPr/>
          </p:nvSpPr>
          <p:spPr>
            <a:xfrm>
              <a:off x="7527636" y="3555050"/>
              <a:ext cx="1248895" cy="104185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9308054-758A-265C-8909-C719E31C3B6F}"/>
                </a:ext>
              </a:extLst>
            </p:cNvPr>
            <p:cNvSpPr/>
            <p:nvPr/>
          </p:nvSpPr>
          <p:spPr>
            <a:xfrm>
              <a:off x="7527636" y="2820112"/>
              <a:ext cx="766619" cy="132674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20EE03B7-0A9A-3646-CF86-FA2141CAFB2A}"/>
              </a:ext>
            </a:extLst>
          </p:cNvPr>
          <p:cNvSpPr txBox="1"/>
          <p:nvPr/>
        </p:nvSpPr>
        <p:spPr>
          <a:xfrm>
            <a:off x="7712580" y="3090222"/>
            <a:ext cx="455063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log shows: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Status of install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Object that the install was performed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Policy installed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Administrator who initiated install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7A0C66-BE57-784B-B6EF-3546C68D0228}"/>
              </a:ext>
            </a:extLst>
          </p:cNvPr>
          <p:cNvSpPr txBox="1"/>
          <p:nvPr/>
        </p:nvSpPr>
        <p:spPr>
          <a:xfrm>
            <a:off x="1320326" y="1367724"/>
            <a:ext cx="61316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 dirty="0"/>
              <a:t>3) Install the Standard Security Policy</a:t>
            </a:r>
          </a:p>
        </p:txBody>
      </p:sp>
    </p:spTree>
    <p:extLst>
      <p:ext uri="{BB962C8B-B14F-4D97-AF65-F5344CB8AC3E}">
        <p14:creationId xmlns:p14="http://schemas.microsoft.com/office/powerpoint/2010/main" val="70646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94178-B082-8670-6D24-91903EC56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174" y="387482"/>
            <a:ext cx="8911687" cy="643357"/>
          </a:xfrm>
        </p:spPr>
        <p:txBody>
          <a:bodyPr>
            <a:normAutofit/>
          </a:bodyPr>
          <a:lstStyle/>
          <a:p>
            <a:r>
              <a:rPr lang="en-GB" sz="3200" dirty="0"/>
              <a:t>LAB 5B: Creating Bravo Security Policy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AEBC460-0095-4B1C-BD8E-19902443E526}"/>
              </a:ext>
            </a:extLst>
          </p:cNvPr>
          <p:cNvGrpSpPr/>
          <p:nvPr/>
        </p:nvGrpSpPr>
        <p:grpSpPr>
          <a:xfrm>
            <a:off x="6558265" y="1631563"/>
            <a:ext cx="5232085" cy="3906813"/>
            <a:chOff x="1253520" y="1496755"/>
            <a:chExt cx="5480714" cy="401534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618FEC6-48F5-AE36-0B5B-28F6F21D2D3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1195" t="-2425" r="-7973" b="2425"/>
            <a:stretch/>
          </p:blipFill>
          <p:spPr>
            <a:xfrm>
              <a:off x="1253520" y="1496755"/>
              <a:ext cx="5480714" cy="4015349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E8AF67C-37E2-4A08-C0BC-11E277B21FE7}"/>
                </a:ext>
              </a:extLst>
            </p:cNvPr>
            <p:cNvSpPr/>
            <p:nvPr/>
          </p:nvSpPr>
          <p:spPr>
            <a:xfrm>
              <a:off x="2592968" y="2866292"/>
              <a:ext cx="1709334" cy="219808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043468AE-CA21-8840-C032-84F4AC49BFBC}"/>
              </a:ext>
            </a:extLst>
          </p:cNvPr>
          <p:cNvSpPr txBox="1"/>
          <p:nvPr/>
        </p:nvSpPr>
        <p:spPr>
          <a:xfrm>
            <a:off x="7444136" y="5861765"/>
            <a:ext cx="3306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A-SMS and B-GW to communicate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69ACD88-08BB-5CF2-3D0F-837FA8320E5C}"/>
              </a:ext>
            </a:extLst>
          </p:cNvPr>
          <p:cNvGrpSpPr/>
          <p:nvPr/>
        </p:nvGrpSpPr>
        <p:grpSpPr>
          <a:xfrm>
            <a:off x="478564" y="1696549"/>
            <a:ext cx="5172265" cy="3572440"/>
            <a:chOff x="2238998" y="2110957"/>
            <a:chExt cx="5334806" cy="37173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ADF708B2-7003-CEAB-ABE1-CA00E02C29A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3804"/>
            <a:stretch/>
          </p:blipFill>
          <p:spPr>
            <a:xfrm>
              <a:off x="2238998" y="2110957"/>
              <a:ext cx="5334806" cy="3717300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BAF7413-D7A6-EC52-A767-83CFE19F4993}"/>
                </a:ext>
              </a:extLst>
            </p:cNvPr>
            <p:cNvSpPr/>
            <p:nvPr/>
          </p:nvSpPr>
          <p:spPr>
            <a:xfrm>
              <a:off x="4895819" y="3150209"/>
              <a:ext cx="543413" cy="172126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E93D151A-ABB4-FCF5-F007-A60F672841DC}"/>
              </a:ext>
            </a:extLst>
          </p:cNvPr>
          <p:cNvSpPr txBox="1"/>
          <p:nvPr/>
        </p:nvSpPr>
        <p:spPr>
          <a:xfrm>
            <a:off x="1200032" y="5796779"/>
            <a:ext cx="3564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B-GW to the destination of the Management rule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1B918C2-FB5E-3D9A-475C-4FDC781B3F47}"/>
              </a:ext>
            </a:extLst>
          </p:cNvPr>
          <p:cNvCxnSpPr/>
          <p:nvPr/>
        </p:nvCxnSpPr>
        <p:spPr>
          <a:xfrm flipH="1">
            <a:off x="2691925" y="2964081"/>
            <a:ext cx="709301" cy="2660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BB634EE-6160-926B-9C15-6EDB2C683D96}"/>
              </a:ext>
            </a:extLst>
          </p:cNvPr>
          <p:cNvCxnSpPr/>
          <p:nvPr/>
        </p:nvCxnSpPr>
        <p:spPr>
          <a:xfrm>
            <a:off x="8426153" y="3071014"/>
            <a:ext cx="0" cy="272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917416F-A225-4A4A-972E-1374E12EC582}"/>
              </a:ext>
            </a:extLst>
          </p:cNvPr>
          <p:cNvSpPr txBox="1"/>
          <p:nvPr/>
        </p:nvSpPr>
        <p:spPr>
          <a:xfrm>
            <a:off x="1597012" y="1165438"/>
            <a:ext cx="7500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1) Establishing Secure Internal Communication to B-GW</a:t>
            </a:r>
          </a:p>
        </p:txBody>
      </p:sp>
    </p:spTree>
    <p:extLst>
      <p:ext uri="{BB962C8B-B14F-4D97-AF65-F5344CB8AC3E}">
        <p14:creationId xmlns:p14="http://schemas.microsoft.com/office/powerpoint/2010/main" val="23667137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1060467-F38C-E3AA-51AC-8545F2AAE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84" y="1766160"/>
            <a:ext cx="5456393" cy="3609145"/>
          </a:xfrm>
          <a:prstGeom prst="rect">
            <a:avLst/>
          </a:prstGeom>
        </p:spPr>
      </p:pic>
      <p:pic>
        <p:nvPicPr>
          <p:cNvPr id="9" name="Image 9">
            <a:extLst>
              <a:ext uri="{FF2B5EF4-FFF2-40B4-BE49-F238E27FC236}">
                <a16:creationId xmlns:a16="http://schemas.microsoft.com/office/drawing/2014/main" id="{42FD7DBE-7B5D-DA7C-57AA-38C11F68B7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6066" y="1231285"/>
            <a:ext cx="4596355" cy="2588752"/>
          </a:xfrm>
          <a:prstGeom prst="rect">
            <a:avLst/>
          </a:prstGeom>
        </p:spPr>
      </p:pic>
      <p:pic>
        <p:nvPicPr>
          <p:cNvPr id="10" name="Image 10">
            <a:extLst>
              <a:ext uri="{FF2B5EF4-FFF2-40B4-BE49-F238E27FC236}">
                <a16:creationId xmlns:a16="http://schemas.microsoft.com/office/drawing/2014/main" id="{B149EC2F-BB66-EB87-183D-E092D34A8F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6067" y="4026255"/>
            <a:ext cx="4596849" cy="25887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F71D9F8-B6E6-8367-F85A-D27CBD2AD60C}"/>
              </a:ext>
            </a:extLst>
          </p:cNvPr>
          <p:cNvSpPr txBox="1"/>
          <p:nvPr/>
        </p:nvSpPr>
        <p:spPr>
          <a:xfrm>
            <a:off x="2392822" y="5959763"/>
            <a:ext cx="40907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Failed to connect to the Security Gateway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F36EA90-A9D8-EBED-AA9C-214DAA75D410}"/>
              </a:ext>
            </a:extLst>
          </p:cNvPr>
          <p:cNvSpPr/>
          <p:nvPr/>
        </p:nvSpPr>
        <p:spPr>
          <a:xfrm>
            <a:off x="9454243" y="5076384"/>
            <a:ext cx="672523" cy="29892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8B139AE-74FF-2A46-DAFA-4A648DC9A1C4}"/>
              </a:ext>
            </a:extLst>
          </p:cNvPr>
          <p:cNvCxnSpPr/>
          <p:nvPr/>
        </p:nvCxnSpPr>
        <p:spPr>
          <a:xfrm flipH="1">
            <a:off x="6272613" y="5170206"/>
            <a:ext cx="3181630" cy="9656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731BEBD4-3E08-E538-7163-C08AF7E09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5437" y="426817"/>
            <a:ext cx="8911687" cy="607175"/>
          </a:xfrm>
        </p:spPr>
        <p:txBody>
          <a:bodyPr>
            <a:normAutofit fontScale="90000"/>
          </a:bodyPr>
          <a:lstStyle/>
          <a:p>
            <a:r>
              <a:rPr lang="en-GB" dirty="0"/>
              <a:t>LAB 5B: Creating Bravo Security Policy</a:t>
            </a:r>
          </a:p>
        </p:txBody>
      </p:sp>
    </p:spTree>
    <p:extLst>
      <p:ext uri="{BB962C8B-B14F-4D97-AF65-F5344CB8AC3E}">
        <p14:creationId xmlns:p14="http://schemas.microsoft.com/office/powerpoint/2010/main" val="39510293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ACB5C-5262-C084-3563-5A453B3C6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082" y="530106"/>
            <a:ext cx="8911687" cy="691942"/>
          </a:xfrm>
        </p:spPr>
        <p:txBody>
          <a:bodyPr>
            <a:normAutofit/>
          </a:bodyPr>
          <a:lstStyle/>
          <a:p>
            <a:r>
              <a:rPr lang="en-GB" sz="3200" dirty="0"/>
              <a:t>LAB 5B: Creating Bravo Security Policy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7041A9-579F-C063-FB5D-BD80A11BD1E4}"/>
              </a:ext>
            </a:extLst>
          </p:cNvPr>
          <p:cNvSpPr txBox="1"/>
          <p:nvPr/>
        </p:nvSpPr>
        <p:spPr>
          <a:xfrm>
            <a:off x="388019" y="2080261"/>
            <a:ext cx="52355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Other challenges: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Couldn’t add a license to B-GW.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Couldn’t enable and configure Security Zones to B-GW</a:t>
            </a:r>
          </a:p>
        </p:txBody>
      </p:sp>
      <p:pic>
        <p:nvPicPr>
          <p:cNvPr id="6" name="Picture 5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8494B309-E9B7-C6FB-999D-92CD7E5238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3561" y="2156891"/>
            <a:ext cx="6174464" cy="34731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039B48-063E-A46E-AD9B-9FD31D2590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945" y="3673291"/>
            <a:ext cx="5235542" cy="29496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20944D-004F-4269-050F-B66C100316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3663" y="1989488"/>
            <a:ext cx="4451366" cy="400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493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4E93A-63A1-0B5B-1902-CA96E547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853" y="345120"/>
            <a:ext cx="8862668" cy="59509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LAB 5B: Creating Bravo Security Policy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0859D2-6B1A-C391-B74A-9C2FE6D09A60}"/>
              </a:ext>
            </a:extLst>
          </p:cNvPr>
          <p:cNvSpPr txBox="1"/>
          <p:nvPr/>
        </p:nvSpPr>
        <p:spPr>
          <a:xfrm>
            <a:off x="1430934" y="1239140"/>
            <a:ext cx="6212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2) Creating a Security Zone Policy on B-GW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B1E26870-354C-D1FB-DE7D-107F89C57D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464" y="2183542"/>
            <a:ext cx="7315219" cy="4114709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A91DCAB-6F23-DDC1-BA22-B4791153AAE1}"/>
              </a:ext>
            </a:extLst>
          </p:cNvPr>
          <p:cNvCxnSpPr/>
          <p:nvPr/>
        </p:nvCxnSpPr>
        <p:spPr>
          <a:xfrm flipV="1">
            <a:off x="3569275" y="2401368"/>
            <a:ext cx="5264209" cy="6152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FB30917-748A-2A21-F64E-D7C30F2A7B23}"/>
              </a:ext>
            </a:extLst>
          </p:cNvPr>
          <p:cNvSpPr txBox="1"/>
          <p:nvPr/>
        </p:nvSpPr>
        <p:spPr>
          <a:xfrm>
            <a:off x="9081312" y="2256090"/>
            <a:ext cx="26150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policy package: Bravo-Standard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BCA5F31-1EC0-83D3-4741-F91117ACD991}"/>
              </a:ext>
            </a:extLst>
          </p:cNvPr>
          <p:cNvCxnSpPr>
            <a:cxnSpLocks/>
            <a:endCxn id="13" idx="1"/>
          </p:cNvCxnSpPr>
          <p:nvPr/>
        </p:nvCxnSpPr>
        <p:spPr>
          <a:xfrm>
            <a:off x="3569275" y="3684928"/>
            <a:ext cx="5406774" cy="3120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6E57A8BD-A560-2B37-9C5A-50D8D4577017}"/>
              </a:ext>
            </a:extLst>
          </p:cNvPr>
          <p:cNvSpPr txBox="1"/>
          <p:nvPr/>
        </p:nvSpPr>
        <p:spPr>
          <a:xfrm>
            <a:off x="8976049" y="3812269"/>
            <a:ext cx="3215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Gateway target: B-GW</a:t>
            </a:r>
          </a:p>
        </p:txBody>
      </p:sp>
    </p:spTree>
    <p:extLst>
      <p:ext uri="{BB962C8B-B14F-4D97-AF65-F5344CB8AC3E}">
        <p14:creationId xmlns:p14="http://schemas.microsoft.com/office/powerpoint/2010/main" val="29424744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B31E2-BF4D-FE27-3450-746B44358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986" y="525696"/>
            <a:ext cx="8911687" cy="608963"/>
          </a:xfrm>
        </p:spPr>
        <p:txBody>
          <a:bodyPr>
            <a:normAutofit fontScale="90000"/>
          </a:bodyPr>
          <a:lstStyle/>
          <a:p>
            <a:r>
              <a:rPr lang="en-GB" dirty="0"/>
              <a:t>LAB 5B: Creating Bravo Security Policy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A298262-0028-E3B1-23C7-9BE785F51A0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94" y="1909398"/>
            <a:ext cx="5403161" cy="3039203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4DE00EB3-FF69-3D3A-E786-A4671FC751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836" y="1909398"/>
            <a:ext cx="5403161" cy="30392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2284A3-6D55-EFAC-6416-308E56312A10}"/>
              </a:ext>
            </a:extLst>
          </p:cNvPr>
          <p:cNvSpPr txBox="1"/>
          <p:nvPr/>
        </p:nvSpPr>
        <p:spPr>
          <a:xfrm>
            <a:off x="1857986" y="5255664"/>
            <a:ext cx="2842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64800B-49C8-A9C0-84CF-C2F811B72AE5}"/>
              </a:ext>
            </a:extLst>
          </p:cNvPr>
          <p:cNvSpPr txBox="1"/>
          <p:nvPr/>
        </p:nvSpPr>
        <p:spPr>
          <a:xfrm>
            <a:off x="7927472" y="5215291"/>
            <a:ext cx="2842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37803147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6EA2A-EB57-EA92-F86F-B9530DB2A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173" y="513015"/>
            <a:ext cx="8911687" cy="700488"/>
          </a:xfrm>
        </p:spPr>
        <p:txBody>
          <a:bodyPr>
            <a:normAutofit/>
          </a:bodyPr>
          <a:lstStyle/>
          <a:p>
            <a:r>
              <a:rPr lang="en-GB" sz="3200" dirty="0"/>
              <a:t>LAB 5B: Creating Bravo Security Policy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4E1B7B13-AF86-7F12-96AA-A53508457E2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235" y="2060699"/>
            <a:ext cx="6751156" cy="37974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047117-14D9-9A2E-DC8A-C18365B41A3E}"/>
              </a:ext>
            </a:extLst>
          </p:cNvPr>
          <p:cNvSpPr txBox="1"/>
          <p:nvPr/>
        </p:nvSpPr>
        <p:spPr>
          <a:xfrm>
            <a:off x="591235" y="1452435"/>
            <a:ext cx="87749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Challenges</a:t>
            </a:r>
            <a:r>
              <a:rPr lang="en-US" dirty="0"/>
              <a:t>: Couldn’t install the </a:t>
            </a:r>
            <a:r>
              <a:rPr lang="en-US" dirty="0" err="1"/>
              <a:t>Bravo_Standard</a:t>
            </a:r>
            <a:r>
              <a:rPr lang="en-US" dirty="0"/>
              <a:t> Policy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CB915F-C521-1D83-0BCD-4CE809AF5286}"/>
              </a:ext>
            </a:extLst>
          </p:cNvPr>
          <p:cNvSpPr txBox="1"/>
          <p:nvPr/>
        </p:nvSpPr>
        <p:spPr>
          <a:xfrm>
            <a:off x="7563026" y="2155614"/>
            <a:ext cx="4469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SIC has not been made, there are no interfaces used in B-GW.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2BEE85-E3FE-3D7C-72FE-51A5EDC154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4245" y="3016151"/>
            <a:ext cx="6277755" cy="3536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950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6FFDBE1-A4EF-FED8-158C-C41E301C0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4577" y="600749"/>
            <a:ext cx="8911687" cy="615030"/>
          </a:xfrm>
        </p:spPr>
        <p:txBody>
          <a:bodyPr>
            <a:normAutofit/>
          </a:bodyPr>
          <a:lstStyle/>
          <a:p>
            <a:r>
              <a:rPr lang="fr-FR" sz="3200" dirty="0"/>
              <a:t>LAB 6A: </a:t>
            </a:r>
            <a:r>
              <a:rPr lang="fr-FR" sz="3200" dirty="0" err="1"/>
              <a:t>Configuring</a:t>
            </a:r>
            <a:r>
              <a:rPr lang="fr-FR" sz="3200" dirty="0"/>
              <a:t> </a:t>
            </a:r>
            <a:r>
              <a:rPr lang="fr-FR" sz="3200" dirty="0" err="1"/>
              <a:t>Order</a:t>
            </a:r>
            <a:r>
              <a:rPr lang="fr-FR" sz="3200" dirty="0"/>
              <a:t> </a:t>
            </a:r>
            <a:r>
              <a:rPr lang="fr-FR" sz="3200" dirty="0" err="1"/>
              <a:t>Layers</a:t>
            </a:r>
            <a:endParaRPr lang="fr-FR" sz="3200" dirty="0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245C10F2-885F-F70D-32AF-F8D750F7949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82" y="2024710"/>
            <a:ext cx="6375194" cy="36139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B94928-43FD-6B1E-5F13-AB033F75233B}"/>
              </a:ext>
            </a:extLst>
          </p:cNvPr>
          <p:cNvSpPr txBox="1"/>
          <p:nvPr/>
        </p:nvSpPr>
        <p:spPr>
          <a:xfrm>
            <a:off x="1301809" y="1385171"/>
            <a:ext cx="9966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Adding ordered layer to be shared on Alpha-Standard package policy.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91A054-0A80-31CB-8913-A7AF0F178EFB}"/>
              </a:ext>
            </a:extLst>
          </p:cNvPr>
          <p:cNvSpPr txBox="1"/>
          <p:nvPr/>
        </p:nvSpPr>
        <p:spPr>
          <a:xfrm>
            <a:off x="7533611" y="3185353"/>
            <a:ext cx="41906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shared layer: Web Content Layer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1514F2B-8A3F-F017-9C24-858B22A032AF}"/>
              </a:ext>
            </a:extLst>
          </p:cNvPr>
          <p:cNvSpPr/>
          <p:nvPr/>
        </p:nvSpPr>
        <p:spPr>
          <a:xfrm>
            <a:off x="2824681" y="3114392"/>
            <a:ext cx="823866" cy="23539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0176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9561-58D5-D553-1F81-6CD04454D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7628" y="596534"/>
            <a:ext cx="8911687" cy="700488"/>
          </a:xfrm>
        </p:spPr>
        <p:txBody>
          <a:bodyPr>
            <a:normAutofit/>
          </a:bodyPr>
          <a:lstStyle/>
          <a:p>
            <a:r>
              <a:rPr lang="en-GB" sz="3200" dirty="0"/>
              <a:t>LAB 6A: Configuring Order Layers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E334B5-2CBF-7C99-81E8-1F4CBAD0AFA3}"/>
              </a:ext>
            </a:extLst>
          </p:cNvPr>
          <p:cNvSpPr txBox="1"/>
          <p:nvPr/>
        </p:nvSpPr>
        <p:spPr>
          <a:xfrm>
            <a:off x="1301809" y="1385171"/>
            <a:ext cx="4794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Configuring the rules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F7DBFF-CD6D-58AE-EA2F-B7E5B37C1557}"/>
              </a:ext>
            </a:extLst>
          </p:cNvPr>
          <p:cNvSpPr txBox="1"/>
          <p:nvPr/>
        </p:nvSpPr>
        <p:spPr>
          <a:xfrm>
            <a:off x="9169636" y="4209740"/>
            <a:ext cx="2771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Data protection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Malicious content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Block-Apps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Cleanup rule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AD38E45-46C1-54E4-7DC8-3A7150A82EE5}"/>
              </a:ext>
            </a:extLst>
          </p:cNvPr>
          <p:cNvGrpSpPr/>
          <p:nvPr/>
        </p:nvGrpSpPr>
        <p:grpSpPr>
          <a:xfrm>
            <a:off x="553281" y="1975952"/>
            <a:ext cx="7934084" cy="4467576"/>
            <a:chOff x="553281" y="1975952"/>
            <a:chExt cx="7934084" cy="4467576"/>
          </a:xfrm>
        </p:grpSpPr>
        <p:pic>
          <p:nvPicPr>
            <p:cNvPr id="9" name="Picture 8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EFBC2D2E-43AE-D09A-3BBC-88BAA52010D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3281" y="1975952"/>
              <a:ext cx="7934084" cy="4467576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791A095-B573-A3CC-410E-A3C497B92DA6}"/>
                </a:ext>
              </a:extLst>
            </p:cNvPr>
            <p:cNvSpPr/>
            <p:nvPr/>
          </p:nvSpPr>
          <p:spPr>
            <a:xfrm>
              <a:off x="3486684" y="2931207"/>
              <a:ext cx="2948299" cy="1153683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2945CF6-BBEE-ED4F-21E1-22894D9EFD0A}"/>
              </a:ext>
            </a:extLst>
          </p:cNvPr>
          <p:cNvCxnSpPr>
            <a:cxnSpLocks/>
          </p:cNvCxnSpPr>
          <p:nvPr/>
        </p:nvCxnSpPr>
        <p:spPr>
          <a:xfrm>
            <a:off x="6433471" y="3657600"/>
            <a:ext cx="2633617" cy="10084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7F810BE-6FF2-51EC-8E10-2948A5D0D23C}"/>
              </a:ext>
            </a:extLst>
          </p:cNvPr>
          <p:cNvSpPr/>
          <p:nvPr/>
        </p:nvSpPr>
        <p:spPr>
          <a:xfrm>
            <a:off x="2632105" y="2845750"/>
            <a:ext cx="854579" cy="5832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0B642DC-598C-70C1-8EA0-F118BE562965}"/>
              </a:ext>
            </a:extLst>
          </p:cNvPr>
          <p:cNvCxnSpPr/>
          <p:nvPr/>
        </p:nvCxnSpPr>
        <p:spPr>
          <a:xfrm flipV="1">
            <a:off x="3486684" y="1754503"/>
            <a:ext cx="5366759" cy="1176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92072DE-68DB-F39C-FB75-5EBD34B98BDD}"/>
              </a:ext>
            </a:extLst>
          </p:cNvPr>
          <p:cNvSpPr txBox="1"/>
          <p:nvPr/>
        </p:nvSpPr>
        <p:spPr>
          <a:xfrm>
            <a:off x="8964538" y="1369315"/>
            <a:ext cx="2456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 layers:</a:t>
            </a:r>
          </a:p>
          <a:p>
            <a:r>
              <a:rPr lang="en-GB" dirty="0"/>
              <a:t>Network Layer</a:t>
            </a:r>
          </a:p>
          <a:p>
            <a:r>
              <a:rPr lang="en-GB" dirty="0"/>
              <a:t>Web Content Layer</a:t>
            </a:r>
          </a:p>
        </p:txBody>
      </p:sp>
    </p:spTree>
    <p:extLst>
      <p:ext uri="{BB962C8B-B14F-4D97-AF65-F5344CB8AC3E}">
        <p14:creationId xmlns:p14="http://schemas.microsoft.com/office/powerpoint/2010/main" val="40872948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9561-58D5-D553-1F81-6CD04454D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7628" y="596534"/>
            <a:ext cx="8911687" cy="700488"/>
          </a:xfrm>
        </p:spPr>
        <p:txBody>
          <a:bodyPr>
            <a:normAutofit/>
          </a:bodyPr>
          <a:lstStyle/>
          <a:p>
            <a:r>
              <a:rPr lang="en-GB" sz="3200" dirty="0"/>
              <a:t>LAB 6A: Configuring Order Layers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E334B5-2CBF-7C99-81E8-1F4CBAD0AFA3}"/>
              </a:ext>
            </a:extLst>
          </p:cNvPr>
          <p:cNvSpPr txBox="1"/>
          <p:nvPr/>
        </p:nvSpPr>
        <p:spPr>
          <a:xfrm>
            <a:off x="1302685" y="1290119"/>
            <a:ext cx="8014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Add the shared layer: Web Content Layer on Bravo Policy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CC3265E-6449-B517-BBC7-85BD48E8B603}"/>
              </a:ext>
            </a:extLst>
          </p:cNvPr>
          <p:cNvGrpSpPr/>
          <p:nvPr/>
        </p:nvGrpSpPr>
        <p:grpSpPr>
          <a:xfrm>
            <a:off x="378403" y="2013121"/>
            <a:ext cx="6167253" cy="3542597"/>
            <a:chOff x="849183" y="2043390"/>
            <a:chExt cx="6819102" cy="3835650"/>
          </a:xfrm>
        </p:grpSpPr>
        <p:pic>
          <p:nvPicPr>
            <p:cNvPr id="3" name="Picture 2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846AB7F6-FC79-A50A-FBDE-25110DA25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9183" y="2043390"/>
              <a:ext cx="6819102" cy="3835650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E6280CF-BF99-6876-55E8-8B2A5A7EAE7E}"/>
                </a:ext>
              </a:extLst>
            </p:cNvPr>
            <p:cNvSpPr/>
            <p:nvPr/>
          </p:nvSpPr>
          <p:spPr>
            <a:xfrm>
              <a:off x="4055952" y="3576119"/>
              <a:ext cx="1330860" cy="181069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0" name="Picture 9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BDB970EC-FB65-A03F-9D0C-AA1A3F9AB2E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8485" y="1785292"/>
            <a:ext cx="4955841" cy="2790337"/>
          </a:xfrm>
          <a:prstGeom prst="rect">
            <a:avLst/>
          </a:prstGeom>
        </p:spPr>
      </p:pic>
      <p:pic>
        <p:nvPicPr>
          <p:cNvPr id="11" name="Picture 10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78DBCE04-B57A-7517-AFAC-534A62FD52D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350" y="3713754"/>
            <a:ext cx="5209084" cy="2930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748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A71D4A6-DC54-865F-C0FD-F7703D1F3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129" y="521474"/>
            <a:ext cx="8911687" cy="831466"/>
          </a:xfrm>
        </p:spPr>
        <p:txBody>
          <a:bodyPr>
            <a:normAutofit/>
          </a:bodyPr>
          <a:lstStyle/>
          <a:p>
            <a:r>
              <a:rPr lang="en-US" sz="3200" dirty="0"/>
              <a:t>LAB 6A: Configuring Order Layers</a:t>
            </a:r>
            <a:endParaRPr lang="fr-FR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702C70-92EA-AF62-234F-9DE3DB5DCD83}"/>
              </a:ext>
            </a:extLst>
          </p:cNvPr>
          <p:cNvSpPr txBox="1"/>
          <p:nvPr/>
        </p:nvSpPr>
        <p:spPr>
          <a:xfrm>
            <a:off x="1249378" y="1321806"/>
            <a:ext cx="5558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Testing the Shared Layer.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36496F-8982-32B8-E1D5-40B3BE0308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89" y="1993454"/>
            <a:ext cx="5581975" cy="31398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6C5944B-A139-4D99-4851-4C97B50166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1738" y="1993454"/>
            <a:ext cx="5442490" cy="3062467"/>
          </a:xfrm>
          <a:prstGeom prst="rect">
            <a:avLst/>
          </a:prstGeom>
        </p:spPr>
      </p:pic>
      <p:pic>
        <p:nvPicPr>
          <p:cNvPr id="9" name="Image 4">
            <a:extLst>
              <a:ext uri="{FF2B5EF4-FFF2-40B4-BE49-F238E27FC236}">
                <a16:creationId xmlns:a16="http://schemas.microsoft.com/office/drawing/2014/main" id="{B43C034A-9C3F-385B-2D08-6AD82EF080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3632" y="5435631"/>
            <a:ext cx="551287" cy="5512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75868D1-6D06-C3C7-2819-7D4BC5DEC6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77083" y="5189300"/>
            <a:ext cx="692842" cy="692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1403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CF800-C0B7-C910-3433-4C3ABA83F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220" y="533575"/>
            <a:ext cx="8911687" cy="643375"/>
          </a:xfrm>
        </p:spPr>
        <p:txBody>
          <a:bodyPr>
            <a:normAutofit/>
          </a:bodyPr>
          <a:lstStyle/>
          <a:p>
            <a:r>
              <a:rPr lang="en-GB" sz="3200" dirty="0"/>
              <a:t>LAB 6B: Configure a shared Inline Layer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478B88-89AE-9BDB-6994-0B39EF73780F}"/>
              </a:ext>
            </a:extLst>
          </p:cNvPr>
          <p:cNvSpPr txBox="1"/>
          <p:nvPr/>
        </p:nvSpPr>
        <p:spPr>
          <a:xfrm>
            <a:off x="1249378" y="1321806"/>
            <a:ext cx="5558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Creating shared Inline DMZ Layer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8102A0-826B-8BC9-A9A7-DCC2646A021C}"/>
              </a:ext>
            </a:extLst>
          </p:cNvPr>
          <p:cNvSpPr txBox="1"/>
          <p:nvPr/>
        </p:nvSpPr>
        <p:spPr>
          <a:xfrm>
            <a:off x="1606097" y="5507606"/>
            <a:ext cx="279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DMZ Traffic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C7A4200-C585-0B98-E041-4CC5DE76D9F5}"/>
              </a:ext>
            </a:extLst>
          </p:cNvPr>
          <p:cNvGrpSpPr/>
          <p:nvPr/>
        </p:nvGrpSpPr>
        <p:grpSpPr>
          <a:xfrm>
            <a:off x="248635" y="1916515"/>
            <a:ext cx="5645172" cy="3175409"/>
            <a:chOff x="248635" y="1916515"/>
            <a:chExt cx="5645172" cy="3175409"/>
          </a:xfrm>
        </p:grpSpPr>
        <p:pic>
          <p:nvPicPr>
            <p:cNvPr id="6" name="Picture 5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F4FF14BD-4C49-B740-6523-C33030FCFD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8635" y="1916515"/>
              <a:ext cx="5645172" cy="3175409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C312DA0-57D2-C334-AD55-F2AB078B88A5}"/>
                </a:ext>
              </a:extLst>
            </p:cNvPr>
            <p:cNvSpPr/>
            <p:nvPr/>
          </p:nvSpPr>
          <p:spPr>
            <a:xfrm>
              <a:off x="2462543" y="2516863"/>
              <a:ext cx="742384" cy="217284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993BFAD-6E9C-5951-5B8F-31F8AD87FB4B}"/>
              </a:ext>
            </a:extLst>
          </p:cNvPr>
          <p:cNvGrpSpPr/>
          <p:nvPr/>
        </p:nvGrpSpPr>
        <p:grpSpPr>
          <a:xfrm>
            <a:off x="5966914" y="1916515"/>
            <a:ext cx="5640917" cy="3175409"/>
            <a:chOff x="5966914" y="1916515"/>
            <a:chExt cx="5640917" cy="3175409"/>
          </a:xfrm>
        </p:grpSpPr>
        <p:pic>
          <p:nvPicPr>
            <p:cNvPr id="19" name="Picture 18" descr="A computer screen shot of a computer&#10;&#10;Description automatically generated">
              <a:extLst>
                <a:ext uri="{FF2B5EF4-FFF2-40B4-BE49-F238E27FC236}">
                  <a16:creationId xmlns:a16="http://schemas.microsoft.com/office/drawing/2014/main" id="{4CF0E176-E67F-AB34-1F3D-7B09BD3A36C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66914" y="1916515"/>
              <a:ext cx="5640917" cy="3175409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2128192-9C5A-75FA-83C1-7EB25BC869CC}"/>
                </a:ext>
              </a:extLst>
            </p:cNvPr>
            <p:cNvSpPr/>
            <p:nvPr/>
          </p:nvSpPr>
          <p:spPr>
            <a:xfrm>
              <a:off x="8130012" y="2625505"/>
              <a:ext cx="1973655" cy="561315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F9F37718-2259-1D76-D636-59D53CD50F95}"/>
              </a:ext>
            </a:extLst>
          </p:cNvPr>
          <p:cNvSpPr txBox="1"/>
          <p:nvPr/>
        </p:nvSpPr>
        <p:spPr>
          <a:xfrm>
            <a:off x="7914020" y="5309487"/>
            <a:ext cx="33847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layer as sub rule: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Internal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External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Cleanup Rule</a:t>
            </a:r>
          </a:p>
        </p:txBody>
      </p:sp>
    </p:spTree>
    <p:extLst>
      <p:ext uri="{BB962C8B-B14F-4D97-AF65-F5344CB8AC3E}">
        <p14:creationId xmlns:p14="http://schemas.microsoft.com/office/powerpoint/2010/main" val="34553076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CF800-C0B7-C910-3433-4C3ABA83F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220" y="533575"/>
            <a:ext cx="8911687" cy="643375"/>
          </a:xfrm>
        </p:spPr>
        <p:txBody>
          <a:bodyPr>
            <a:normAutofit/>
          </a:bodyPr>
          <a:lstStyle/>
          <a:p>
            <a:r>
              <a:rPr lang="en-GB" sz="3200" dirty="0"/>
              <a:t>LAB 6B: Configure a shared Inline Layer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478B88-89AE-9BDB-6994-0B39EF73780F}"/>
              </a:ext>
            </a:extLst>
          </p:cNvPr>
          <p:cNvSpPr txBox="1"/>
          <p:nvPr/>
        </p:nvSpPr>
        <p:spPr>
          <a:xfrm>
            <a:off x="1249378" y="1321806"/>
            <a:ext cx="6999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Installed successfully the policy on Alpha-Standard.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82820B-61B9-064D-1EEA-F9F4E23262C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449" y="1923830"/>
            <a:ext cx="7366503" cy="4145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5123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87C682-B71D-02F3-60F0-7E2D6919D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4429" y="418322"/>
            <a:ext cx="7019705" cy="597678"/>
          </a:xfrm>
        </p:spPr>
        <p:txBody>
          <a:bodyPr>
            <a:normAutofit/>
          </a:bodyPr>
          <a:lstStyle/>
          <a:p>
            <a:pPr algn="ctr"/>
            <a:r>
              <a:rPr lang="fr-FR" sz="3200" dirty="0" err="1"/>
              <a:t>Video</a:t>
            </a:r>
            <a:r>
              <a:rPr lang="fr-FR" sz="3200" dirty="0"/>
              <a:t> 1: </a:t>
            </a:r>
            <a:r>
              <a:rPr lang="fr-FR" sz="3200" dirty="0" err="1"/>
              <a:t>Licenses</a:t>
            </a:r>
            <a:endParaRPr lang="fr-FR" sz="3200" dirty="0"/>
          </a:p>
        </p:txBody>
      </p:sp>
      <p:pic>
        <p:nvPicPr>
          <p:cNvPr id="4" name="video license 2">
            <a:hlinkClick r:id="" action="ppaction://media"/>
            <a:extLst>
              <a:ext uri="{FF2B5EF4-FFF2-40B4-BE49-F238E27FC236}">
                <a16:creationId xmlns:a16="http://schemas.microsoft.com/office/drawing/2014/main" id="{CC1BD293-55AF-CF6F-D152-42734F352D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83533" y="1211302"/>
            <a:ext cx="9415604" cy="529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56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7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6CC4A-A0A4-0FCD-E9B3-36022FF1D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8585" y="205017"/>
            <a:ext cx="8911687" cy="640668"/>
          </a:xfrm>
        </p:spPr>
        <p:txBody>
          <a:bodyPr/>
          <a:lstStyle/>
          <a:p>
            <a:pPr algn="ctr"/>
            <a:r>
              <a:rPr lang="en-GB" dirty="0"/>
              <a:t>Video 2: roles and permissions </a:t>
            </a:r>
          </a:p>
        </p:txBody>
      </p:sp>
      <p:pic>
        <p:nvPicPr>
          <p:cNvPr id="5" name="video role perrmissions 3 last version">
            <a:hlinkClick r:id="" action="ppaction://media"/>
            <a:extLst>
              <a:ext uri="{FF2B5EF4-FFF2-40B4-BE49-F238E27FC236}">
                <a16:creationId xmlns:a16="http://schemas.microsoft.com/office/drawing/2014/main" id="{AACC8A4A-0891-80F6-E45B-779C81335D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23175" y="1158843"/>
            <a:ext cx="9032341" cy="5080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14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2D89E-3D5C-87C3-8879-21549B4B9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343" y="506415"/>
            <a:ext cx="8911687" cy="640445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Logs tab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44BFE0E7-088E-7FD6-355E-0DC05E9032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839" y="1391303"/>
            <a:ext cx="9198321" cy="517405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4FDA18F-65F3-C697-29D9-9CE668248180}"/>
              </a:ext>
            </a:extLst>
          </p:cNvPr>
          <p:cNvSpPr/>
          <p:nvPr/>
        </p:nvSpPr>
        <p:spPr>
          <a:xfrm>
            <a:off x="3947311" y="3429000"/>
            <a:ext cx="2034745" cy="4277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913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500A59A-79B0-E09A-845D-5C1212102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3690"/>
          </a:xfrm>
        </p:spPr>
        <p:txBody>
          <a:bodyPr/>
          <a:lstStyle/>
          <a:p>
            <a:r>
              <a:rPr lang="fr-FR" dirty="0"/>
              <a:t>Checkpoint Security Solution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A341115-C544-BEF5-81D1-D59143C7D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354" y="1701832"/>
            <a:ext cx="11097291" cy="452284"/>
          </a:xfrm>
        </p:spPr>
        <p:txBody>
          <a:bodyPr>
            <a:normAutofit lnSpcReduction="10000"/>
          </a:bodyPr>
          <a:lstStyle/>
          <a:p>
            <a:r>
              <a:rPr lang="en-US" sz="2400" u="sng" dirty="0"/>
              <a:t>Additional enhanced Security Measures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DEE3120D-0FDE-4439-32DE-8A34C29BB690}"/>
              </a:ext>
            </a:extLst>
          </p:cNvPr>
          <p:cNvSpPr txBox="1"/>
          <p:nvPr/>
        </p:nvSpPr>
        <p:spPr>
          <a:xfrm>
            <a:off x="622941" y="2566319"/>
            <a:ext cx="1130158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chemeClr val="accent1"/>
                </a:solidFill>
              </a:rPr>
              <a:t>Objective</a:t>
            </a:r>
            <a:r>
              <a:rPr lang="en-US" sz="2000" dirty="0"/>
              <a:t>: Enhance the Checkpoint security solution by implementing additional security features.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b="1" dirty="0">
                <a:solidFill>
                  <a:schemeClr val="accent1"/>
                </a:solidFill>
              </a:rPr>
              <a:t>Outcome</a:t>
            </a:r>
            <a:r>
              <a:rPr lang="en-US" sz="2000" dirty="0"/>
              <a:t>: Implementation of these security measures to enhance the security posture.</a:t>
            </a:r>
          </a:p>
        </p:txBody>
      </p:sp>
    </p:spTree>
    <p:extLst>
      <p:ext uri="{BB962C8B-B14F-4D97-AF65-F5344CB8AC3E}">
        <p14:creationId xmlns:p14="http://schemas.microsoft.com/office/powerpoint/2010/main" val="13244753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3BB93E1-4A8B-5C3A-8EFA-04822E491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5250" y="559364"/>
            <a:ext cx="8911687" cy="738159"/>
          </a:xfrm>
        </p:spPr>
        <p:txBody>
          <a:bodyPr/>
          <a:lstStyle/>
          <a:p>
            <a:pPr algn="ctr"/>
            <a:r>
              <a:rPr lang="fr-FR" dirty="0" err="1"/>
              <a:t>Some</a:t>
            </a:r>
            <a:r>
              <a:rPr lang="fr-FR" dirty="0"/>
              <a:t> </a:t>
            </a:r>
            <a:r>
              <a:rPr lang="fr-FR" dirty="0" err="1"/>
              <a:t>recommendations</a:t>
            </a:r>
            <a:endParaRPr lang="fr-FR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3DB1900B-F49E-C3C3-4F13-817931BA5FBB}"/>
              </a:ext>
            </a:extLst>
          </p:cNvPr>
          <p:cNvSpPr txBox="1"/>
          <p:nvPr/>
        </p:nvSpPr>
        <p:spPr>
          <a:xfrm>
            <a:off x="529635" y="1859339"/>
            <a:ext cx="115815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b="1" dirty="0"/>
              <a:t>Multi-Factor Authentication (MFA)</a:t>
            </a:r>
          </a:p>
          <a:p>
            <a:pPr marL="285750" indent="-285750" algn="just">
              <a:buFont typeface="Century Gothic" panose="020B0502020202020204" pitchFamily="34" charset="0"/>
              <a:buChar char="–"/>
            </a:pPr>
            <a:r>
              <a:rPr lang="en-US" dirty="0"/>
              <a:t>Implement MFA across all user accounts to add an extra layer of security beyond passwords.</a:t>
            </a:r>
          </a:p>
          <a:p>
            <a:pPr marL="285750" indent="-285750" algn="just">
              <a:buFont typeface="Century Gothic" panose="020B0502020202020204" pitchFamily="34" charset="0"/>
              <a:buChar char="–"/>
            </a:pPr>
            <a:r>
              <a:rPr lang="en-US" dirty="0"/>
              <a:t>Require users to authenticate using multiple factors such as passwords, biometrics, and one-time codes to access sensitive systems and data.</a:t>
            </a:r>
          </a:p>
          <a:p>
            <a:pPr marL="285750" indent="-285750" algn="just">
              <a:buFont typeface="Century Gothic" panose="020B0502020202020204" pitchFamily="34" charset="0"/>
              <a:buChar char="–"/>
            </a:pPr>
            <a:endParaRPr lang="en-US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b="1" dirty="0"/>
              <a:t>Cloud Security</a:t>
            </a:r>
          </a:p>
          <a:p>
            <a:pPr marL="285750" indent="-285750" algn="just">
              <a:buFont typeface="Century Gothic" panose="020B0502020202020204" pitchFamily="34" charset="0"/>
              <a:buChar char="−"/>
            </a:pPr>
            <a:r>
              <a:rPr lang="en-US" dirty="0"/>
              <a:t>Extend security measures to protect cloud-based assets and services. </a:t>
            </a:r>
          </a:p>
          <a:p>
            <a:pPr marL="285750" indent="-285750" algn="just">
              <a:buFont typeface="Century Gothic" panose="020B0502020202020204" pitchFamily="34" charset="0"/>
              <a:buChar char="−"/>
            </a:pPr>
            <a:r>
              <a:rPr lang="en-US" dirty="0"/>
              <a:t>Implement cloud security solutions.</a:t>
            </a:r>
          </a:p>
        </p:txBody>
      </p:sp>
      <p:pic>
        <p:nvPicPr>
          <p:cNvPr id="1026" name="Picture 2" descr="Multi-Factor Authentication (MFA)">
            <a:extLst>
              <a:ext uri="{FF2B5EF4-FFF2-40B4-BE49-F238E27FC236}">
                <a16:creationId xmlns:a16="http://schemas.microsoft.com/office/drawing/2014/main" id="{E054E57B-3397-D778-B3D7-6A77A8A721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179" y="1627052"/>
            <a:ext cx="464574" cy="46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651A99-6704-610A-A080-DCDE5C9A2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1719" y="3116037"/>
            <a:ext cx="497940" cy="49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5379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utdoor warehouse">
            <a:extLst>
              <a:ext uri="{FF2B5EF4-FFF2-40B4-BE49-F238E27FC236}">
                <a16:creationId xmlns:a16="http://schemas.microsoft.com/office/drawing/2014/main" id="{36237F33-063D-6CDC-3AB8-8A4C1CEB2B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EAA00EC2-43C8-219A-68D4-8841EF8BA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Benchmarking Industry best practices 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009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AA00EC2-43C8-219A-68D4-8841EF8BA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50" y="568367"/>
            <a:ext cx="8911687" cy="756821"/>
          </a:xfrm>
        </p:spPr>
        <p:txBody>
          <a:bodyPr>
            <a:normAutofit/>
          </a:bodyPr>
          <a:lstStyle/>
          <a:p>
            <a:r>
              <a:rPr lang="fr-FR" sz="3200" dirty="0"/>
              <a:t>Dassault </a:t>
            </a:r>
            <a:r>
              <a:rPr lang="fr-FR" sz="3200" dirty="0" err="1"/>
              <a:t>Systems</a:t>
            </a:r>
            <a:endParaRPr lang="fr-FR" sz="3200" dirty="0"/>
          </a:p>
        </p:txBody>
      </p:sp>
      <p:pic>
        <p:nvPicPr>
          <p:cNvPr id="5" name="Picture 4" descr="A computer with a blue screen&#10;&#10;Description automatically generated">
            <a:extLst>
              <a:ext uri="{FF2B5EF4-FFF2-40B4-BE49-F238E27FC236}">
                <a16:creationId xmlns:a16="http://schemas.microsoft.com/office/drawing/2014/main" id="{01940B87-3FBA-8542-7D45-85DB33821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74658" y="1993235"/>
            <a:ext cx="4187439" cy="3140579"/>
          </a:xfrm>
          <a:prstGeom prst="rect">
            <a:avLst/>
          </a:prstGeom>
        </p:spPr>
      </p:pic>
      <p:pic>
        <p:nvPicPr>
          <p:cNvPr id="7" name="Picture 6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7CA12C08-4703-D2B2-4C36-A3B4278D75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86778" y="1967555"/>
            <a:ext cx="3981996" cy="2986497"/>
          </a:xfrm>
          <a:prstGeom prst="rect">
            <a:avLst/>
          </a:prstGeom>
        </p:spPr>
      </p:pic>
      <p:pic>
        <p:nvPicPr>
          <p:cNvPr id="9" name="Picture 8" descr="A screen shot of a computer&#10;&#10;Description automatically generated">
            <a:extLst>
              <a:ext uri="{FF2B5EF4-FFF2-40B4-BE49-F238E27FC236}">
                <a16:creationId xmlns:a16="http://schemas.microsoft.com/office/drawing/2014/main" id="{74D4C476-A388-EF9D-9D21-A38E0F83A6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333" y="1852408"/>
            <a:ext cx="4204245" cy="315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3988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amera lens with lense reflections">
            <a:extLst>
              <a:ext uri="{FF2B5EF4-FFF2-40B4-BE49-F238E27FC236}">
                <a16:creationId xmlns:a16="http://schemas.microsoft.com/office/drawing/2014/main" id="{1F1D97D0-664C-D30A-899F-B249D229AE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7971" b="776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882603C-A518-87A9-46DE-ABA68B925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Personal Reflection 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9523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ood in a test tube">
            <a:extLst>
              <a:ext uri="{FF2B5EF4-FFF2-40B4-BE49-F238E27FC236}">
                <a16:creationId xmlns:a16="http://schemas.microsoft.com/office/drawing/2014/main" id="{7099E6F0-95C7-D700-96C7-D7FC6C66FB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2550" b="131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7699CC-57FF-1189-D8AC-31D7AA1AE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Conclusion 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793611"/>
      </p:ext>
    </p:extLst>
  </p:cSld>
  <p:clrMapOvr>
    <a:masterClrMapping/>
  </p:clrMapOvr>
</p:sld>
</file>

<file path=ppt/theme/theme1.xml><?xml version="1.0" encoding="utf-8"?>
<a:theme xmlns:a="http://schemas.openxmlformats.org/drawingml/2006/main" name="Brin">
  <a:themeElements>
    <a:clrScheme name="Brin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Brin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rin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2003</TotalTime>
  <Words>1379</Words>
  <Application>Microsoft Office PowerPoint</Application>
  <PresentationFormat>Grand écran</PresentationFormat>
  <Paragraphs>201</Paragraphs>
  <Slides>42</Slides>
  <Notes>24</Notes>
  <HiddenSlides>0</HiddenSlides>
  <MMClips>2</MMClips>
  <ScaleCrop>false</ScaleCrop>
  <HeadingPairs>
    <vt:vector size="6" baseType="variant">
      <vt:variant>
        <vt:lpstr>Polices utilisées</vt:lpstr>
      </vt:variant>
      <vt:variant>
        <vt:i4>9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42</vt:i4>
      </vt:variant>
    </vt:vector>
  </HeadingPairs>
  <TitlesOfParts>
    <vt:vector size="52" baseType="lpstr">
      <vt:lpstr>Aptos</vt:lpstr>
      <vt:lpstr>Arial</vt:lpstr>
      <vt:lpstr>Calibri</vt:lpstr>
      <vt:lpstr>Century Gothic</vt:lpstr>
      <vt:lpstr>Söhne</vt:lpstr>
      <vt:lpstr>Symbol</vt:lpstr>
      <vt:lpstr>Times New Roman</vt:lpstr>
      <vt:lpstr>Wingdings</vt:lpstr>
      <vt:lpstr>Wingdings 3</vt:lpstr>
      <vt:lpstr>Brin</vt:lpstr>
      <vt:lpstr>Design and Implementation of a Checkpoint Security Solution</vt:lpstr>
      <vt:lpstr>Table of content</vt:lpstr>
      <vt:lpstr>Context - Analysis of the topology</vt:lpstr>
      <vt:lpstr>Context</vt:lpstr>
      <vt:lpstr>Analysis of the topology</vt:lpstr>
      <vt:lpstr>Checkpoint Security Solution</vt:lpstr>
      <vt:lpstr>Checkpoint Security Solution (- Implementation)</vt:lpstr>
      <vt:lpstr>Screenshots of Labs</vt:lpstr>
      <vt:lpstr>Lab 1: Deployment of the Smart Console</vt:lpstr>
      <vt:lpstr>LAB 2A: Installing the primary Security Management Server (A-SMS)</vt:lpstr>
      <vt:lpstr>LAB 2B: Installing a Security Gateway</vt:lpstr>
      <vt:lpstr>LAB 2C: Configure objects in the Smart Console</vt:lpstr>
      <vt:lpstr>LAB 3A: Establishing secure internal communication (SIC)</vt:lpstr>
      <vt:lpstr>Testing SIC Communication to A-GW</vt:lpstr>
      <vt:lpstr>LAB 3B: Managing administrator Access</vt:lpstr>
      <vt:lpstr>LAB 4A: Managing Licenses </vt:lpstr>
      <vt:lpstr>LAB 5A: Creating a Security Policy</vt:lpstr>
      <vt:lpstr>LAB 5A: Creating a Security Policy</vt:lpstr>
      <vt:lpstr>LAB 5A: Creating a Security Policy</vt:lpstr>
      <vt:lpstr>LAB 5A: Creating a Security Policy</vt:lpstr>
      <vt:lpstr>LAB 5A: Creating a Security Policy</vt:lpstr>
      <vt:lpstr>LAB 5B: Creating Bravo Security Policy</vt:lpstr>
      <vt:lpstr>LAB 5B: Creating Bravo Security Policy</vt:lpstr>
      <vt:lpstr>LAB 5B: Creating Bravo Security Policy</vt:lpstr>
      <vt:lpstr>LAB 5B: Creating Bravo Security Policy</vt:lpstr>
      <vt:lpstr>LAB 5B: Creating Bravo Security Policy</vt:lpstr>
      <vt:lpstr>LAB 5B: Creating Bravo Security Policy</vt:lpstr>
      <vt:lpstr>LAB 6A: Configuring Order Layers</vt:lpstr>
      <vt:lpstr>LAB 6A: Configuring Order Layers</vt:lpstr>
      <vt:lpstr>LAB 6A: Configuring Order Layers</vt:lpstr>
      <vt:lpstr>LAB 6A: Configuring Order Layers</vt:lpstr>
      <vt:lpstr>LAB 6B: Configure a shared Inline Layer</vt:lpstr>
      <vt:lpstr>LAB 6B: Configure a shared Inline Layer</vt:lpstr>
      <vt:lpstr>Video 1: Licenses</vt:lpstr>
      <vt:lpstr>Video 2: roles and permissions </vt:lpstr>
      <vt:lpstr>Logs tab</vt:lpstr>
      <vt:lpstr>Checkpoint Security Solution</vt:lpstr>
      <vt:lpstr>Some recommendations</vt:lpstr>
      <vt:lpstr>Benchmarking Industry best practices </vt:lpstr>
      <vt:lpstr>Dassault Systems</vt:lpstr>
      <vt:lpstr>Personal Reflection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and Implementation of a Checkpoint Security Solution</dc:title>
  <dc:creator>Bao Tu PHAM</dc:creator>
  <cp:lastModifiedBy>Bao Tu PHAM</cp:lastModifiedBy>
  <cp:revision>191</cp:revision>
  <dcterms:created xsi:type="dcterms:W3CDTF">2024-04-15T16:52:28Z</dcterms:created>
  <dcterms:modified xsi:type="dcterms:W3CDTF">2024-04-26T11:50:19Z</dcterms:modified>
</cp:coreProperties>
</file>