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8" r:id="rId2"/>
    <p:sldId id="259"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9BB"/>
    <a:srgbClr val="00C7FF"/>
    <a:srgbClr val="BE6889"/>
    <a:srgbClr val="FF196F"/>
    <a:srgbClr val="8B0C3D"/>
    <a:srgbClr val="834BAD"/>
    <a:srgbClr val="B90F4F"/>
    <a:srgbClr val="FFD3EB"/>
    <a:srgbClr val="B0104D"/>
    <a:srgbClr val="A310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2D1A5-D5E3-974F-8A9B-5CF763383F0A}" v="1" dt="2022-10-21T07:28:15.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1488"/>
  </p:normalViewPr>
  <p:slideViewPr>
    <p:cSldViewPr snapToGrid="0" snapToObjects="1">
      <p:cViewPr varScale="1">
        <p:scale>
          <a:sx n="98" d="100"/>
          <a:sy n="98" d="100"/>
        </p:scale>
        <p:origin x="1576" y="19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3163CB-D1E9-224F-B73D-9D0128AA4596}" type="datetimeFigureOut">
              <a:rPr lang="en-US" smtClean="0"/>
              <a:t>10/21/22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1C915-B4AC-274E-A404-5DBA807BA4E6}" type="slidenum">
              <a:rPr lang="en-US" smtClean="0"/>
              <a:t>‹#›</a:t>
            </a:fld>
            <a:endParaRPr lang="en-US"/>
          </a:p>
        </p:txBody>
      </p:sp>
    </p:spTree>
    <p:extLst>
      <p:ext uri="{BB962C8B-B14F-4D97-AF65-F5344CB8AC3E}">
        <p14:creationId xmlns:p14="http://schemas.microsoft.com/office/powerpoint/2010/main" val="3411086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1</a:t>
            </a:fld>
            <a:endParaRPr lang="en-US"/>
          </a:p>
        </p:txBody>
      </p:sp>
    </p:spTree>
    <p:extLst>
      <p:ext uri="{BB962C8B-B14F-4D97-AF65-F5344CB8AC3E}">
        <p14:creationId xmlns:p14="http://schemas.microsoft.com/office/powerpoint/2010/main" val="2045336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2</a:t>
            </a:fld>
            <a:endParaRPr lang="en-US"/>
          </a:p>
        </p:txBody>
      </p:sp>
    </p:spTree>
    <p:extLst>
      <p:ext uri="{BB962C8B-B14F-4D97-AF65-F5344CB8AC3E}">
        <p14:creationId xmlns:p14="http://schemas.microsoft.com/office/powerpoint/2010/main" val="2349820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3</a:t>
            </a:fld>
            <a:endParaRPr lang="en-US"/>
          </a:p>
        </p:txBody>
      </p:sp>
    </p:spTree>
    <p:extLst>
      <p:ext uri="{BB962C8B-B14F-4D97-AF65-F5344CB8AC3E}">
        <p14:creationId xmlns:p14="http://schemas.microsoft.com/office/powerpoint/2010/main" val="1619868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841C915-B4AC-274E-A404-5DBA807BA4E6}" type="slidenum">
              <a:rPr lang="en-US" smtClean="0"/>
              <a:t>4</a:t>
            </a:fld>
            <a:endParaRPr lang="en-US"/>
          </a:p>
        </p:txBody>
      </p:sp>
    </p:spTree>
    <p:extLst>
      <p:ext uri="{BB962C8B-B14F-4D97-AF65-F5344CB8AC3E}">
        <p14:creationId xmlns:p14="http://schemas.microsoft.com/office/powerpoint/2010/main" val="558825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BBBF7-1F1D-654B-A0AA-2D7B23ACDD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45DBF69-E7B6-F246-8B9F-CAE04612A2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543F70-22FA-DB49-8C20-0EE5499B5DFA}"/>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3B736ABD-914F-7F4E-BE65-70DBA8042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6CD0AB-1AAF-F641-9072-F510CAB189A0}"/>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52293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87D66-4CAF-5F46-9D98-BDAE14F590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6B8110-FFD2-1541-92D8-59F0AC6FDCA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EEFE79-EAD0-A948-8BDE-958D25B1785D}"/>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CC17A9C3-742B-8746-BD81-96A2C37C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BB6EC8-93F7-704E-8AAE-40906254A2AD}"/>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181158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7EB4-45F0-3142-AC4D-50C1C1B8AE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74C45B-D28F-2444-A353-212C1287A2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7C926D-2621-294D-A5AA-3B69D02A4B55}"/>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0C567088-316C-4848-B31F-BB936D4A6F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BFDB7F-25EE-FC44-8E2C-0CF49A98C0DD}"/>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383436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FEB0-9098-854D-94D9-A09F556F3D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BF006A-AEBE-384E-A60A-7B5255BF425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A358D-05C5-254E-B7FE-900DAC62B3A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473AD0-6D3D-274C-A547-A61841F4CA49}"/>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41C0FAA3-DD30-2F4C-A56F-984D5A27E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402DFF-AA65-FD42-929E-1D519B6E8BE3}"/>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79607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5BD0-23BB-DD40-AE81-84D0F21985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1E3880-2944-6E4A-9E05-BED78D3F45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E53A6FA-3BF5-104D-9FC4-67247EA07CD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382F08-3C73-1A4E-9A91-18F98043D0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411F765-8968-5942-8171-88FC8E3BC68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A3A0D71-084A-4C4A-9682-7FFC72D32164}"/>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8" name="Footer Placeholder 7">
            <a:extLst>
              <a:ext uri="{FF2B5EF4-FFF2-40B4-BE49-F238E27FC236}">
                <a16:creationId xmlns:a16="http://schemas.microsoft.com/office/drawing/2014/main" id="{6514DEC7-EB9C-C441-A45E-0ED3BD13A5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28AC9D-7755-E042-A011-804850D406C9}"/>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92052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36C8-7327-9A48-A6B1-85AF29F5E74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544D102-8C35-254D-9E03-F2E64A022A53}"/>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4" name="Footer Placeholder 3">
            <a:extLst>
              <a:ext uri="{FF2B5EF4-FFF2-40B4-BE49-F238E27FC236}">
                <a16:creationId xmlns:a16="http://schemas.microsoft.com/office/drawing/2014/main" id="{65439646-4AFD-5F4B-B273-FD5AAE7E0F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0F189B-462C-524A-8EA6-5D915BFD7E0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801876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95914E-8D65-FA40-B250-91491AF24555}"/>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3" name="Footer Placeholder 2">
            <a:extLst>
              <a:ext uri="{FF2B5EF4-FFF2-40B4-BE49-F238E27FC236}">
                <a16:creationId xmlns:a16="http://schemas.microsoft.com/office/drawing/2014/main" id="{A8726E62-DE6C-714B-BD14-2F0BD958C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62DB90-EC05-5940-8D86-6E893AD5AB70}"/>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264651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240A0-60BC-FF44-8A10-2E0C87D756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4ABAC0-1CC6-664E-93E3-177F5A8553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1D890C2-0800-7948-A088-7BC0BECD3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D8EA643-3244-2946-B971-851867037CB3}"/>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7E1CBD66-773C-8741-8655-70050A23FA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088023-B839-E243-AC29-AEE7CBB78AD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618519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E4F30-A399-5048-9942-D23D0B8FB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AB9A945-44A4-C341-BBEE-41889237BA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8E05A3-8B02-E544-9FCD-8023D98B7E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25A3FA7-F3A4-B94B-B3C7-4ED0C28BC1C0}"/>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EAE16826-34CC-D14B-B8F8-89D7ADBB65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759CC-F975-8147-85CB-B928DDAC7165}"/>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599980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25FD9-B607-1E44-9FE8-6A1AFAF0E4F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4E612B2-C0AC-004B-AFB5-E5FF1967F4C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1C10D7-B244-FD45-B24B-18D9AD081BCA}"/>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9C6CFF67-5311-7A41-9D63-D44F901BC8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71F91-68E7-F947-9FEA-95B1E82C6842}"/>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755721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F48B46-DFB9-1446-86D1-E64D87D8756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3CF207-DC13-5046-9CE9-62E245FA5B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EB5F69-8CFE-314E-8DA8-A2FE9F1009C1}"/>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FF3C8105-D234-FB43-9B70-344B933E3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5932CD-C9C3-0E43-A111-4DE24BAFC1D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8666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2DD7C5-5F9E-1B41-B32B-13882D422D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DFA18B1-B876-ED48-A2F4-6D806AAC69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E0E8B9-72D8-E844-BD3E-99AAE107CF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BFAF0BFF-52AE-0545-B09D-F08811A8AA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9D9ACF7-E488-7744-8EEE-CFB7E8D86F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6E673A-D7C9-5348-BF8D-376A70440215}" type="slidenum">
              <a:rPr lang="en-US" smtClean="0"/>
              <a:t>‹#›</a:t>
            </a:fld>
            <a:endParaRPr lang="en-US"/>
          </a:p>
        </p:txBody>
      </p:sp>
    </p:spTree>
    <p:extLst>
      <p:ext uri="{BB962C8B-B14F-4D97-AF65-F5344CB8AC3E}">
        <p14:creationId xmlns:p14="http://schemas.microsoft.com/office/powerpoint/2010/main" val="3217690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freepik.com/free-vector/cardio-heartbeat-medical-background-desig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applewebdata://1B2F55F0-B108-4456-AB35-061E9F7E6B5D/www,k" TargetMode="External"/><Relationship Id="rId5" Type="http://schemas.openxmlformats.org/officeDocument/2006/relationships/hyperlink" Target="https://www.medicinenet.com/what_are_the_major_organs_of_the_body/article.htm" TargetMode="External"/><Relationship Id="rId4" Type="http://schemas.openxmlformats.org/officeDocument/2006/relationships/hyperlink" Target="https://training.seer.cancer.gov/anatomy/cardiovascular/heart/struc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rgbClr val="FFD3EB"/>
            </a:gs>
            <a:gs pos="15000">
              <a:srgbClr val="FF8CB7"/>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E2BD73-FB92-4949-AA81-9FB911D6A836}"/>
              </a:ext>
            </a:extLst>
          </p:cNvPr>
          <p:cNvSpPr txBox="1"/>
          <p:nvPr/>
        </p:nvSpPr>
        <p:spPr>
          <a:xfrm>
            <a:off x="1345475" y="966652"/>
            <a:ext cx="8820374" cy="2862322"/>
          </a:xfrm>
          <a:prstGeom prst="rect">
            <a:avLst/>
          </a:prstGeom>
          <a:noFill/>
          <a:ln w="38100">
            <a:noFill/>
          </a:ln>
        </p:spPr>
        <p:style>
          <a:lnRef idx="0">
            <a:scrgbClr r="0" g="0" b="0"/>
          </a:lnRef>
          <a:fillRef idx="0">
            <a:scrgbClr r="0" g="0" b="0"/>
          </a:fillRef>
          <a:effectRef idx="0">
            <a:scrgbClr r="0" g="0" b="0"/>
          </a:effectRef>
          <a:fontRef idx="minor">
            <a:schemeClr val="accent2"/>
          </a:fontRef>
        </p:style>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Student name: </a:t>
            </a:r>
            <a:r>
              <a:rPr lang="en-GB" sz="2000" b="1" dirty="0" err="1">
                <a:solidFill>
                  <a:schemeClr val="bg1"/>
                </a:solidFill>
                <a:latin typeface="Arial" panose="020B0604020202020204" pitchFamily="34" charset="0"/>
                <a:cs typeface="Arial" panose="020B0604020202020204" pitchFamily="34" charset="0"/>
              </a:rPr>
              <a:t>Oslava</a:t>
            </a:r>
            <a:r>
              <a:rPr lang="en-GB" sz="2000" b="1" dirty="0">
                <a:solidFill>
                  <a:schemeClr val="bg1"/>
                </a:solidFill>
                <a:latin typeface="Arial" panose="020B0604020202020204" pitchFamily="34" charset="0"/>
                <a:cs typeface="Arial" panose="020B0604020202020204" pitchFamily="34" charset="0"/>
              </a:rPr>
              <a:t> </a:t>
            </a:r>
            <a:r>
              <a:rPr lang="en-GB" sz="2000" b="1" dirty="0" err="1">
                <a:solidFill>
                  <a:schemeClr val="bg1"/>
                </a:solidFill>
                <a:latin typeface="Arial" panose="020B0604020202020204" pitchFamily="34" charset="0"/>
                <a:cs typeface="Arial" panose="020B0604020202020204" pitchFamily="34" charset="0"/>
              </a:rPr>
              <a:t>Chougleva</a:t>
            </a: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Student number: 2028217</a:t>
            </a:r>
          </a:p>
          <a:p>
            <a:pPr algn="ctr"/>
            <a:r>
              <a:rPr lang="en-GB" sz="2000" dirty="0">
                <a:solidFill>
                  <a:schemeClr val="bg1"/>
                </a:solidFill>
                <a:latin typeface="Arial" panose="020B0604020202020204" pitchFamily="34" charset="0"/>
                <a:cs typeface="Arial" panose="020B0604020202020204" pitchFamily="34" charset="0"/>
              </a:rPr>
              <a:t>Programme: </a:t>
            </a:r>
            <a:r>
              <a:rPr lang="en-GB" sz="2000" b="1" dirty="0">
                <a:solidFill>
                  <a:schemeClr val="bg1"/>
                </a:solidFill>
                <a:latin typeface="Arial" panose="020B0604020202020204" pitchFamily="34" charset="0"/>
                <a:cs typeface="Arial" panose="020B0604020202020204" pitchFamily="34" charset="0"/>
              </a:rPr>
              <a:t>BSc Health and Social Care </a:t>
            </a: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Module: Introduction to Physiology </a:t>
            </a:r>
          </a:p>
          <a:p>
            <a:pPr algn="ctr"/>
            <a:r>
              <a:rPr lang="en-GB" sz="2000" dirty="0">
                <a:solidFill>
                  <a:schemeClr val="bg1"/>
                </a:solidFill>
                <a:latin typeface="Arial" panose="020B0604020202020204" pitchFamily="34" charset="0"/>
                <a:cs typeface="Arial" panose="020B0604020202020204" pitchFamily="34" charset="0"/>
              </a:rPr>
              <a:t>Module code: BMHP5003_BIRM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Lecturer: Rachael Rivers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Individual Academic Poster presentation </a:t>
            </a:r>
          </a:p>
        </p:txBody>
      </p:sp>
    </p:spTree>
    <p:extLst>
      <p:ext uri="{BB962C8B-B14F-4D97-AF65-F5344CB8AC3E}">
        <p14:creationId xmlns:p14="http://schemas.microsoft.com/office/powerpoint/2010/main" val="4100336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rgbClr val="FFD3EB"/>
            </a:gs>
            <a:gs pos="15000">
              <a:srgbClr val="FF8CB7"/>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pic>
        <p:nvPicPr>
          <p:cNvPr id="287" name="Picture 286">
            <a:extLst>
              <a:ext uri="{FF2B5EF4-FFF2-40B4-BE49-F238E27FC236}">
                <a16:creationId xmlns:a16="http://schemas.microsoft.com/office/drawing/2014/main" id="{5FFF1AC8-CF81-9943-A418-49EEBCF93167}"/>
              </a:ext>
            </a:extLst>
          </p:cNvPr>
          <p:cNvPicPr>
            <a:picLocks noChangeAspect="1"/>
          </p:cNvPicPr>
          <p:nvPr/>
        </p:nvPicPr>
        <p:blipFill rotWithShape="1">
          <a:blip r:embed="rId3">
            <a:alphaModFix amt="37000"/>
          </a:blip>
          <a:srcRect t="14899" r="9455" b="62211"/>
          <a:stretch/>
        </p:blipFill>
        <p:spPr>
          <a:xfrm>
            <a:off x="2682718" y="-63296"/>
            <a:ext cx="9723785" cy="7215448"/>
          </a:xfrm>
          <a:prstGeom prst="rect">
            <a:avLst/>
          </a:prstGeom>
        </p:spPr>
      </p:pic>
      <p:pic>
        <p:nvPicPr>
          <p:cNvPr id="172" name="Picture 171">
            <a:extLst>
              <a:ext uri="{FF2B5EF4-FFF2-40B4-BE49-F238E27FC236}">
                <a16:creationId xmlns:a16="http://schemas.microsoft.com/office/drawing/2014/main" id="{67DADE92-88B0-7346-9B17-0EDE2A9B5FAD}"/>
              </a:ext>
            </a:extLst>
          </p:cNvPr>
          <p:cNvPicPr>
            <a:picLocks noChangeAspect="1"/>
          </p:cNvPicPr>
          <p:nvPr/>
        </p:nvPicPr>
        <p:blipFill>
          <a:blip r:embed="rId4"/>
          <a:stretch>
            <a:fillRect/>
          </a:stretch>
        </p:blipFill>
        <p:spPr>
          <a:xfrm>
            <a:off x="7544611" y="1827453"/>
            <a:ext cx="2303390" cy="2984500"/>
          </a:xfrm>
          <a:prstGeom prst="rect">
            <a:avLst/>
          </a:prstGeom>
          <a:effectLst>
            <a:glow rad="228600">
              <a:srgbClr val="FFD3EB">
                <a:alpha val="19000"/>
              </a:srgbClr>
            </a:glow>
          </a:effectLst>
        </p:spPr>
      </p:pic>
      <p:sp>
        <p:nvSpPr>
          <p:cNvPr id="19" name="Title 4">
            <a:extLst>
              <a:ext uri="{FF2B5EF4-FFF2-40B4-BE49-F238E27FC236}">
                <a16:creationId xmlns:a16="http://schemas.microsoft.com/office/drawing/2014/main" id="{1848FD97-3A1C-A04C-92E2-8775236695CE}"/>
              </a:ext>
            </a:extLst>
          </p:cNvPr>
          <p:cNvSpPr txBox="1">
            <a:spLocks/>
          </p:cNvSpPr>
          <p:nvPr/>
        </p:nvSpPr>
        <p:spPr>
          <a:xfrm>
            <a:off x="378647" y="1224052"/>
            <a:ext cx="4014117" cy="5344740"/>
          </a:xfrm>
          <a:prstGeom prst="rect">
            <a:avLst/>
          </a:prstGeom>
        </p:spPr>
        <p:txBody>
          <a:bodyPr vert="horz" wrap="square" lIns="91440" tIns="45720" rIns="91440" bIns="45720" rtlCol="0" anchor="t" anchorCtr="0">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20000"/>
              </a:lnSpc>
            </a:pPr>
            <a:r>
              <a:rPr lang="en-GB" sz="1100" dirty="0">
                <a:solidFill>
                  <a:srgbClr val="FFD3EB"/>
                </a:solidFill>
                <a:latin typeface="Arial" panose="020B0604020202020204" pitchFamily="34" charset="0"/>
                <a:cs typeface="Arial" panose="020B0604020202020204" pitchFamily="34" charset="0"/>
              </a:rPr>
              <a:t>Our Heart is a primary organ of the Circulatory System in our body, working with network of blood vessels bringing oxygen and nutrients to all parts of our body, collaborating with other organs and regulating blood pressure and heart rate </a:t>
            </a:r>
            <a:r>
              <a:rPr lang="en-GB" sz="1100" dirty="0">
                <a:solidFill>
                  <a:schemeClr val="bg1"/>
                </a:solidFill>
                <a:latin typeface="Arial" panose="020B0604020202020204" pitchFamily="34" charset="0"/>
                <a:cs typeface="Arial" panose="020B0604020202020204" pitchFamily="34" charset="0"/>
              </a:rPr>
              <a:t>(Cleveland Clinic,2021). </a:t>
            </a:r>
          </a:p>
          <a:p>
            <a:pPr algn="l">
              <a:lnSpc>
                <a:spcPct val="120000"/>
              </a:lnSpc>
            </a:pPr>
            <a:r>
              <a:rPr lang="en-GB" sz="1100" b="1" i="1" dirty="0">
                <a:solidFill>
                  <a:srgbClr val="FFD3EB"/>
                </a:solidFill>
                <a:latin typeface="Arial" panose="020B0604020202020204" pitchFamily="34" charset="0"/>
                <a:cs typeface="Arial" panose="020B0604020202020204" pitchFamily="34" charset="0"/>
              </a:rPr>
              <a:t>The Circulatory System </a:t>
            </a:r>
            <a:r>
              <a:rPr lang="en-GB" sz="1100" dirty="0">
                <a:solidFill>
                  <a:srgbClr val="FFD3EB"/>
                </a:solidFill>
                <a:latin typeface="Arial" panose="020B0604020202020204" pitchFamily="34" charset="0"/>
                <a:cs typeface="Arial" panose="020B0604020202020204" pitchFamily="34" charset="0"/>
              </a:rPr>
              <a:t>is built from two main circuits:</a:t>
            </a:r>
          </a:p>
          <a:p>
            <a:pPr algn="l">
              <a:lnSpc>
                <a:spcPct val="120000"/>
              </a:lnSpc>
            </a:pPr>
            <a:r>
              <a:rPr lang="en-GB" sz="1100" b="1" dirty="0">
                <a:solidFill>
                  <a:srgbClr val="00C7FF"/>
                </a:solidFill>
                <a:latin typeface="Arial" panose="020B0604020202020204" pitchFamily="34" charset="0"/>
                <a:cs typeface="Arial" panose="020B0604020202020204" pitchFamily="34" charset="0"/>
              </a:rPr>
              <a:t>The Pulmonary Circuit </a:t>
            </a:r>
            <a:r>
              <a:rPr lang="en-GB" sz="1100" dirty="0">
                <a:solidFill>
                  <a:srgbClr val="FFD3EB"/>
                </a:solidFill>
                <a:latin typeface="Arial" panose="020B0604020202020204" pitchFamily="34" charset="0"/>
                <a:cs typeface="Arial" panose="020B0604020202020204" pitchFamily="34" charset="0"/>
              </a:rPr>
              <a:t>delivering blood with low levels of Oxygen from the Heart to the Lungs, Lungs enrich the blood with Oxygen </a:t>
            </a:r>
            <a:r>
              <a:rPr lang="en-GB" sz="1100" dirty="0">
                <a:solidFill>
                  <a:schemeClr val="bg1"/>
                </a:solidFill>
                <a:latin typeface="Arial" panose="020B0604020202020204" pitchFamily="34" charset="0"/>
                <a:cs typeface="Arial" panose="020B0604020202020204" pitchFamily="34" charset="0"/>
              </a:rPr>
              <a:t>(Jain, </a:t>
            </a:r>
            <a:r>
              <a:rPr lang="en-GB" sz="1100" dirty="0" err="1">
                <a:solidFill>
                  <a:schemeClr val="bg1"/>
                </a:solidFill>
                <a:latin typeface="Arial" panose="020B0604020202020204" pitchFamily="34" charset="0"/>
                <a:cs typeface="Arial" panose="020B0604020202020204" pitchFamily="34" charset="0"/>
              </a:rPr>
              <a:t>Bordes</a:t>
            </a:r>
            <a:r>
              <a:rPr lang="en-GB" sz="1100" dirty="0">
                <a:solidFill>
                  <a:schemeClr val="bg1"/>
                </a:solidFill>
                <a:latin typeface="Arial" panose="020B0604020202020204" pitchFamily="34" charset="0"/>
                <a:cs typeface="Arial" panose="020B0604020202020204" pitchFamily="34" charset="0"/>
              </a:rPr>
              <a:t>, Bhardwaj , 2022) </a:t>
            </a:r>
            <a:r>
              <a:rPr lang="en-GB" sz="1100" dirty="0">
                <a:solidFill>
                  <a:srgbClr val="FFD3EB"/>
                </a:solidFill>
                <a:latin typeface="Arial" panose="020B0604020202020204" pitchFamily="34" charset="0"/>
                <a:cs typeface="Arial" panose="020B0604020202020204" pitchFamily="34" charset="0"/>
              </a:rPr>
              <a:t>and deliver it to </a:t>
            </a:r>
            <a:r>
              <a:rPr lang="en-GB" sz="1100" b="1" dirty="0">
                <a:solidFill>
                  <a:srgbClr val="00C7FF"/>
                </a:solidFill>
                <a:latin typeface="Arial" panose="020B0604020202020204" pitchFamily="34" charset="0"/>
                <a:cs typeface="Arial" panose="020B0604020202020204" pitchFamily="34" charset="0"/>
              </a:rPr>
              <a:t>The Systemic Circuit</a:t>
            </a:r>
            <a:r>
              <a:rPr lang="en-GB" sz="1100" b="1" dirty="0">
                <a:solidFill>
                  <a:srgbClr val="FFD3EB"/>
                </a:solidFill>
                <a:latin typeface="Arial" panose="020B0604020202020204" pitchFamily="34" charset="0"/>
                <a:cs typeface="Arial" panose="020B0604020202020204" pitchFamily="34" charset="0"/>
              </a:rPr>
              <a:t> </a:t>
            </a:r>
            <a:r>
              <a:rPr lang="en-GB" sz="1100" dirty="0">
                <a:solidFill>
                  <a:srgbClr val="FFD3EB"/>
                </a:solidFill>
                <a:latin typeface="Arial" panose="020B0604020202020204" pitchFamily="34" charset="0"/>
                <a:cs typeface="Arial" panose="020B0604020202020204" pitchFamily="34" charset="0"/>
              </a:rPr>
              <a:t>delivering the Oxygen-rich blood to the body and back (Britannica,2019).</a:t>
            </a:r>
          </a:p>
          <a:p>
            <a:pPr algn="l">
              <a:lnSpc>
                <a:spcPct val="120000"/>
              </a:lnSpc>
            </a:pPr>
            <a:endParaRPr lang="en-GB"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Why is Our Heart so important?</a:t>
            </a:r>
          </a:p>
          <a:p>
            <a:pPr algn="l">
              <a:lnSpc>
                <a:spcPct val="120000"/>
              </a:lnSpc>
            </a:pPr>
            <a:r>
              <a:rPr lang="en-US" sz="1100" dirty="0">
                <a:solidFill>
                  <a:srgbClr val="FFD3EB"/>
                </a:solidFill>
                <a:latin typeface="Arial" panose="020B0604020202020204" pitchFamily="34" charset="0"/>
                <a:cs typeface="Arial" panose="020B0604020202020204" pitchFamily="34" charset="0"/>
              </a:rPr>
              <a:t>Heart sends blood throughout our body to keep us alive. It is a muscle with an electrical stimulus that helps it work like a pump. Without blood, organs and cells can not function as they rely on blood supply for oxygen and nourishment in order to preform their functions. If the blood supply is not sufficient it can cause organs failure and even fatality </a:t>
            </a:r>
            <a:r>
              <a:rPr lang="en-GB" sz="1100" b="1" dirty="0">
                <a:solidFill>
                  <a:schemeClr val="bg1"/>
                </a:solidFill>
              </a:rPr>
              <a:t>(Sherrell, 2021)</a:t>
            </a:r>
            <a:r>
              <a:rPr lang="en-US" sz="1100" dirty="0">
                <a:solidFill>
                  <a:srgbClr val="FFD3EB"/>
                </a:solidFill>
                <a:latin typeface="Arial" panose="020B0604020202020204" pitchFamily="34" charset="0"/>
                <a:cs typeface="Arial" panose="020B0604020202020204" pitchFamily="34" charset="0"/>
              </a:rPr>
              <a:t>.</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What can cause Heart &amp; Circulatory System diseases?</a:t>
            </a:r>
          </a:p>
          <a:p>
            <a:pPr algn="l">
              <a:lnSpc>
                <a:spcPct val="120000"/>
              </a:lnSpc>
            </a:pPr>
            <a:r>
              <a:rPr lang="en-US" sz="1100" dirty="0">
                <a:solidFill>
                  <a:srgbClr val="FFD3EB"/>
                </a:solidFill>
                <a:latin typeface="Arial" panose="020B0604020202020204" pitchFamily="34" charset="0"/>
                <a:cs typeface="Arial" panose="020B0604020202020204" pitchFamily="34" charset="0"/>
              </a:rPr>
              <a:t>Cardiovascular Diseases, High Blood Pressure, Smoking &amp; toxic substances, Diet high in Fats, Inherited Heart Conditions, Lack of Oxygen in blood, Heart Failure, Age &amp; Reduced blood flow, Blood flow blockage &amp; poor blood circulation, Weak heart artery wall and more (CDC, 2019).</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Heart &amp; Circulatory System diseases (Cardiovascular Diseases)</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Coronary Heart Disease </a:t>
            </a:r>
            <a:r>
              <a:rPr lang="en-US" sz="1100" dirty="0">
                <a:solidFill>
                  <a:srgbClr val="FFD3EB"/>
                </a:solidFill>
                <a:latin typeface="Arial" panose="020B0604020202020204" pitchFamily="34" charset="0"/>
                <a:cs typeface="Arial" panose="020B0604020202020204" pitchFamily="34" charset="0"/>
              </a:rPr>
              <a:t>– Heart Attack and Angina</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Congenital Heart Disease</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Inherited Heart Conditions</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Stroke</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Vascular Dementia</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Diabetes” (</a:t>
            </a:r>
            <a:r>
              <a:rPr lang="en-US" sz="1100" b="1" dirty="0" err="1">
                <a:solidFill>
                  <a:srgbClr val="FFD3EB"/>
                </a:solidFill>
                <a:latin typeface="Arial" panose="020B0604020202020204" pitchFamily="34" charset="0"/>
                <a:cs typeface="Arial" panose="020B0604020202020204" pitchFamily="34" charset="0"/>
              </a:rPr>
              <a:t>Nhsinform.scot</a:t>
            </a:r>
            <a:r>
              <a:rPr lang="en-US" sz="1100" b="1" dirty="0">
                <a:solidFill>
                  <a:srgbClr val="FFD3EB"/>
                </a:solidFill>
                <a:latin typeface="Arial" panose="020B0604020202020204" pitchFamily="34" charset="0"/>
                <a:cs typeface="Arial" panose="020B0604020202020204" pitchFamily="34" charset="0"/>
              </a:rPr>
              <a:t>, 2018).  </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07B1292C-85AB-2C40-AAA8-BE09CE760AF5}"/>
              </a:ext>
            </a:extLst>
          </p:cNvPr>
          <p:cNvPicPr>
            <a:picLocks noChangeAspect="1"/>
          </p:cNvPicPr>
          <p:nvPr/>
        </p:nvPicPr>
        <p:blipFill rotWithShape="1">
          <a:blip r:embed="rId5"/>
          <a:srcRect r="19151"/>
          <a:stretch/>
        </p:blipFill>
        <p:spPr>
          <a:xfrm rot="10800000">
            <a:off x="2510399" y="414449"/>
            <a:ext cx="2408153" cy="605345"/>
          </a:xfrm>
          <a:prstGeom prst="rect">
            <a:avLst/>
          </a:prstGeom>
          <a:effectLst>
            <a:glow rad="38100">
              <a:schemeClr val="bg1">
                <a:alpha val="12000"/>
              </a:schemeClr>
            </a:glow>
          </a:effectLst>
        </p:spPr>
      </p:pic>
      <p:sp>
        <p:nvSpPr>
          <p:cNvPr id="5" name="Title 4">
            <a:extLst>
              <a:ext uri="{FF2B5EF4-FFF2-40B4-BE49-F238E27FC236}">
                <a16:creationId xmlns:a16="http://schemas.microsoft.com/office/drawing/2014/main" id="{74D34943-A718-3F42-B152-EA16A392FC10}"/>
              </a:ext>
            </a:extLst>
          </p:cNvPr>
          <p:cNvSpPr>
            <a:spLocks noGrp="1"/>
          </p:cNvSpPr>
          <p:nvPr>
            <p:ph type="ctrTitle"/>
          </p:nvPr>
        </p:nvSpPr>
        <p:spPr>
          <a:xfrm>
            <a:off x="401155" y="451500"/>
            <a:ext cx="4218488" cy="630794"/>
          </a:xfrm>
          <a:noFill/>
        </p:spPr>
        <p:txBody>
          <a:bodyPr>
            <a:normAutofit/>
          </a:bodyPr>
          <a:lstStyle/>
          <a:p>
            <a:pPr algn="l"/>
            <a:r>
              <a:rPr lang="en-US" sz="3600" b="1" dirty="0">
                <a:solidFill>
                  <a:srgbClr val="00C7FF"/>
                </a:solidFill>
                <a:latin typeface="Arial" panose="020B0604020202020204" pitchFamily="34" charset="0"/>
                <a:cs typeface="Arial" panose="020B0604020202020204" pitchFamily="34" charset="0"/>
              </a:rPr>
              <a:t>Our Heart</a:t>
            </a:r>
            <a:endParaRPr lang="en-US" sz="3600" b="1" dirty="0">
              <a:solidFill>
                <a:srgbClr val="FFD3EB"/>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4F435AAA-8893-9049-8476-3CA4D6CFEA31}"/>
              </a:ext>
            </a:extLst>
          </p:cNvPr>
          <p:cNvSpPr txBox="1"/>
          <p:nvPr/>
        </p:nvSpPr>
        <p:spPr>
          <a:xfrm rot="16200000">
            <a:off x="11203238" y="815049"/>
            <a:ext cx="1467673" cy="246221"/>
          </a:xfrm>
          <a:prstGeom prst="rect">
            <a:avLst/>
          </a:prstGeom>
          <a:noFill/>
        </p:spPr>
        <p:txBody>
          <a:bodyPr wrap="square" rtlCol="0">
            <a:spAutoFit/>
          </a:bodyPr>
          <a:lstStyle/>
          <a:p>
            <a:pPr algn="r"/>
            <a:r>
              <a:rPr lang="en-GB" sz="1000" dirty="0">
                <a:solidFill>
                  <a:srgbClr val="A31048"/>
                </a:solidFill>
              </a:rPr>
              <a:t>by: </a:t>
            </a:r>
            <a:r>
              <a:rPr lang="en-US" sz="1000" dirty="0" err="1">
                <a:solidFill>
                  <a:srgbClr val="A31048"/>
                </a:solidFill>
              </a:rPr>
              <a:t>Oslava</a:t>
            </a:r>
            <a:r>
              <a:rPr lang="en-US" sz="1000" dirty="0">
                <a:solidFill>
                  <a:srgbClr val="A31048"/>
                </a:solidFill>
              </a:rPr>
              <a:t> </a:t>
            </a:r>
            <a:r>
              <a:rPr lang="en-US" sz="1000" dirty="0" err="1">
                <a:solidFill>
                  <a:srgbClr val="A31048"/>
                </a:solidFill>
              </a:rPr>
              <a:t>Chougleva</a:t>
            </a:r>
            <a:endParaRPr lang="en-US" sz="1000" dirty="0">
              <a:solidFill>
                <a:srgbClr val="A31048"/>
              </a:solidFill>
            </a:endParaRPr>
          </a:p>
        </p:txBody>
      </p:sp>
      <p:cxnSp>
        <p:nvCxnSpPr>
          <p:cNvPr id="26" name="Straight Connector 25">
            <a:extLst>
              <a:ext uri="{FF2B5EF4-FFF2-40B4-BE49-F238E27FC236}">
                <a16:creationId xmlns:a16="http://schemas.microsoft.com/office/drawing/2014/main" id="{C5930B8C-EA5B-874A-8701-F043F15D2FAC}"/>
              </a:ext>
            </a:extLst>
          </p:cNvPr>
          <p:cNvCxnSpPr>
            <a:cxnSpLocks/>
            <a:endCxn id="188" idx="1"/>
          </p:cNvCxnSpPr>
          <p:nvPr/>
        </p:nvCxnSpPr>
        <p:spPr>
          <a:xfrm flipV="1">
            <a:off x="9330375" y="1224052"/>
            <a:ext cx="755442" cy="2165638"/>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49" name="Title 4">
            <a:extLst>
              <a:ext uri="{FF2B5EF4-FFF2-40B4-BE49-F238E27FC236}">
                <a16:creationId xmlns:a16="http://schemas.microsoft.com/office/drawing/2014/main" id="{61B65B47-4279-694C-B388-1E722B919C01}"/>
              </a:ext>
            </a:extLst>
          </p:cNvPr>
          <p:cNvSpPr txBox="1">
            <a:spLocks/>
          </p:cNvSpPr>
          <p:nvPr/>
        </p:nvSpPr>
        <p:spPr>
          <a:xfrm>
            <a:off x="7182440" y="518860"/>
            <a:ext cx="2968410" cy="352106"/>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400" b="1" dirty="0">
                <a:solidFill>
                  <a:srgbClr val="002060"/>
                </a:solidFill>
                <a:latin typeface="Arial" panose="020B0604020202020204" pitchFamily="34" charset="0"/>
                <a:cs typeface="Arial" panose="020B0604020202020204" pitchFamily="34" charset="0"/>
              </a:rPr>
              <a:t>The Components of our Heart</a:t>
            </a:r>
          </a:p>
        </p:txBody>
      </p:sp>
      <p:cxnSp>
        <p:nvCxnSpPr>
          <p:cNvPr id="79" name="Straight Connector 78">
            <a:extLst>
              <a:ext uri="{FF2B5EF4-FFF2-40B4-BE49-F238E27FC236}">
                <a16:creationId xmlns:a16="http://schemas.microsoft.com/office/drawing/2014/main" id="{004BA513-7A95-1D47-8C9E-39F21D846E04}"/>
              </a:ext>
            </a:extLst>
          </p:cNvPr>
          <p:cNvCxnSpPr>
            <a:cxnSpLocks/>
            <a:endCxn id="99" idx="3"/>
          </p:cNvCxnSpPr>
          <p:nvPr/>
        </p:nvCxnSpPr>
        <p:spPr>
          <a:xfrm flipH="1">
            <a:off x="7255852" y="4749298"/>
            <a:ext cx="2063814" cy="121733"/>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98" name="Rounded Rectangle 97">
            <a:extLst>
              <a:ext uri="{FF2B5EF4-FFF2-40B4-BE49-F238E27FC236}">
                <a16:creationId xmlns:a16="http://schemas.microsoft.com/office/drawing/2014/main" id="{92B08375-2E35-0E4D-915F-DBD727DD2815}"/>
              </a:ext>
            </a:extLst>
          </p:cNvPr>
          <p:cNvSpPr/>
          <p:nvPr/>
        </p:nvSpPr>
        <p:spPr>
          <a:xfrm>
            <a:off x="10048838" y="4390249"/>
            <a:ext cx="1765124" cy="964872"/>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The Septum</a:t>
            </a:r>
          </a:p>
          <a:p>
            <a:r>
              <a:rPr lang="en-GB" sz="900" dirty="0">
                <a:solidFill>
                  <a:schemeClr val="bg1"/>
                </a:solidFill>
                <a:latin typeface="Arial" panose="020B0604020202020204" pitchFamily="34" charset="0"/>
                <a:cs typeface="Arial" panose="020B0604020202020204" pitchFamily="34" charset="0"/>
              </a:rPr>
              <a:t>Barrier dividing the heart chambers</a:t>
            </a:r>
          </a:p>
          <a:p>
            <a:r>
              <a:rPr lang="en-US" sz="800" dirty="0">
                <a:solidFill>
                  <a:schemeClr val="bg1"/>
                </a:solidFill>
                <a:latin typeface="Arial" panose="020B0604020202020204" pitchFamily="34" charset="0"/>
                <a:cs typeface="Arial" panose="020B0604020202020204" pitchFamily="34" charset="0"/>
              </a:rPr>
              <a:t>(Jr, 2017)</a:t>
            </a:r>
            <a:endParaRPr lang="en-GB" sz="900" dirty="0">
              <a:solidFill>
                <a:schemeClr val="bg1"/>
              </a:solidFill>
              <a:latin typeface="Arial" panose="020B0604020202020204" pitchFamily="34" charset="0"/>
              <a:cs typeface="Arial" panose="020B0604020202020204" pitchFamily="34" charset="0"/>
            </a:endParaRPr>
          </a:p>
        </p:txBody>
      </p:sp>
      <p:sp>
        <p:nvSpPr>
          <p:cNvPr id="99" name="Rounded Rectangle 98">
            <a:extLst>
              <a:ext uri="{FF2B5EF4-FFF2-40B4-BE49-F238E27FC236}">
                <a16:creationId xmlns:a16="http://schemas.microsoft.com/office/drawing/2014/main" id="{925BEC92-CE19-C84D-986B-2DD5D9F8248D}"/>
              </a:ext>
            </a:extLst>
          </p:cNvPr>
          <p:cNvSpPr/>
          <p:nvPr/>
        </p:nvSpPr>
        <p:spPr>
          <a:xfrm>
            <a:off x="5651674" y="4388595"/>
            <a:ext cx="1604178" cy="964872"/>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Heart Wall </a:t>
            </a:r>
            <a:r>
              <a:rPr lang="en-GB" sz="1000" b="1" dirty="0">
                <a:solidFill>
                  <a:schemeClr val="bg1"/>
                </a:solidFill>
                <a:latin typeface="Arial" panose="020B0604020202020204" pitchFamily="34" charset="0"/>
                <a:cs typeface="Arial" panose="020B0604020202020204" pitchFamily="34" charset="0"/>
              </a:rPr>
              <a:t>(3 layers</a:t>
            </a:r>
            <a:r>
              <a:rPr lang="en-GB" sz="900" b="1" dirty="0">
                <a:solidFill>
                  <a:schemeClr val="bg1"/>
                </a:solidFill>
                <a:latin typeface="Arial" panose="020B0604020202020204" pitchFamily="34" charset="0"/>
                <a:cs typeface="Arial" panose="020B0604020202020204" pitchFamily="34" charset="0"/>
              </a:rPr>
              <a:t>)</a:t>
            </a:r>
          </a:p>
          <a:p>
            <a:r>
              <a:rPr lang="en-GB" sz="900" dirty="0">
                <a:solidFill>
                  <a:schemeClr val="bg1"/>
                </a:solidFill>
                <a:latin typeface="Arial" panose="020B0604020202020204" pitchFamily="34" charset="0"/>
                <a:cs typeface="Arial" panose="020B0604020202020204" pitchFamily="34" charset="0"/>
              </a:rPr>
              <a:t>Epicardium, Myocardium</a:t>
            </a:r>
            <a:r>
              <a:rPr lang="en-US" sz="900" dirty="0">
                <a:solidFill>
                  <a:schemeClr val="bg1"/>
                </a:solidFill>
                <a:latin typeface="Arial" panose="020B0604020202020204" pitchFamily="34" charset="0"/>
                <a:cs typeface="Arial" panose="020B0604020202020204" pitchFamily="34" charset="0"/>
              </a:rPr>
              <a:t>, Endocardium</a:t>
            </a:r>
          </a:p>
          <a:p>
            <a:r>
              <a:rPr lang="en-US" sz="700" dirty="0">
                <a:solidFill>
                  <a:schemeClr val="bg1"/>
                </a:solidFill>
                <a:latin typeface="Arial" panose="020B0604020202020204" pitchFamily="34" charset="0"/>
                <a:cs typeface="Arial" panose="020B0604020202020204" pitchFamily="34" charset="0"/>
              </a:rPr>
              <a:t>(National Cancer Institute, 2019)</a:t>
            </a:r>
            <a:endParaRPr lang="en-GB" sz="600" dirty="0">
              <a:solidFill>
                <a:schemeClr val="bg1"/>
              </a:solidFill>
              <a:latin typeface="Arial" panose="020B060402020202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8629C754-2E35-8541-A650-4DFEC2553143}"/>
              </a:ext>
            </a:extLst>
          </p:cNvPr>
          <p:cNvCxnSpPr>
            <a:cxnSpLocks/>
            <a:endCxn id="98" idx="1"/>
          </p:cNvCxnSpPr>
          <p:nvPr/>
        </p:nvCxnSpPr>
        <p:spPr>
          <a:xfrm>
            <a:off x="9104761" y="4402324"/>
            <a:ext cx="944077" cy="470361"/>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170" name="Oval 169">
            <a:extLst>
              <a:ext uri="{FF2B5EF4-FFF2-40B4-BE49-F238E27FC236}">
                <a16:creationId xmlns:a16="http://schemas.microsoft.com/office/drawing/2014/main" id="{94626506-5BA1-C44D-ADB2-2DEC01A0E133}"/>
              </a:ext>
            </a:extLst>
          </p:cNvPr>
          <p:cNvSpPr/>
          <p:nvPr/>
        </p:nvSpPr>
        <p:spPr>
          <a:xfrm>
            <a:off x="9295529" y="3573953"/>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1</a:t>
            </a:r>
            <a:endParaRPr lang="en-US" sz="1000" b="1" dirty="0">
              <a:solidFill>
                <a:srgbClr val="8B0C3D"/>
              </a:solidFill>
              <a:latin typeface="Arial" panose="020B0604020202020204" pitchFamily="34" charset="0"/>
              <a:cs typeface="Arial" panose="020B0604020202020204" pitchFamily="34" charset="0"/>
            </a:endParaRPr>
          </a:p>
        </p:txBody>
      </p:sp>
      <p:sp>
        <p:nvSpPr>
          <p:cNvPr id="171" name="Oval 170">
            <a:extLst>
              <a:ext uri="{FF2B5EF4-FFF2-40B4-BE49-F238E27FC236}">
                <a16:creationId xmlns:a16="http://schemas.microsoft.com/office/drawing/2014/main" id="{6A1BB3CE-3687-E64F-A107-BA13992C3D23}"/>
              </a:ext>
            </a:extLst>
          </p:cNvPr>
          <p:cNvSpPr/>
          <p:nvPr/>
        </p:nvSpPr>
        <p:spPr>
          <a:xfrm>
            <a:off x="8961616" y="350238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2</a:t>
            </a:r>
            <a:endParaRPr lang="en-US" sz="1000" b="1" dirty="0">
              <a:solidFill>
                <a:srgbClr val="8B0C3D"/>
              </a:solidFill>
              <a:latin typeface="Arial" panose="020B0604020202020204" pitchFamily="34" charset="0"/>
              <a:cs typeface="Arial" panose="020B0604020202020204" pitchFamily="34" charset="0"/>
            </a:endParaRPr>
          </a:p>
        </p:txBody>
      </p:sp>
      <p:sp>
        <p:nvSpPr>
          <p:cNvPr id="174" name="Oval 173">
            <a:extLst>
              <a:ext uri="{FF2B5EF4-FFF2-40B4-BE49-F238E27FC236}">
                <a16:creationId xmlns:a16="http://schemas.microsoft.com/office/drawing/2014/main" id="{18E4DFE5-4B6F-D640-9CCD-3E5ED5000E81}"/>
              </a:ext>
            </a:extLst>
          </p:cNvPr>
          <p:cNvSpPr/>
          <p:nvPr/>
        </p:nvSpPr>
        <p:spPr>
          <a:xfrm>
            <a:off x="8669202" y="3544428"/>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3</a:t>
            </a:r>
            <a:endParaRPr lang="en-US" sz="1000" b="1" dirty="0">
              <a:solidFill>
                <a:srgbClr val="8B0C3D"/>
              </a:solidFill>
              <a:latin typeface="Arial" panose="020B0604020202020204" pitchFamily="34" charset="0"/>
              <a:cs typeface="Arial" panose="020B0604020202020204" pitchFamily="34" charset="0"/>
            </a:endParaRPr>
          </a:p>
        </p:txBody>
      </p:sp>
      <p:sp>
        <p:nvSpPr>
          <p:cNvPr id="175" name="Oval 174">
            <a:extLst>
              <a:ext uri="{FF2B5EF4-FFF2-40B4-BE49-F238E27FC236}">
                <a16:creationId xmlns:a16="http://schemas.microsoft.com/office/drawing/2014/main" id="{1D75508F-6033-1D43-8878-AC67D959778F}"/>
              </a:ext>
            </a:extLst>
          </p:cNvPr>
          <p:cNvSpPr/>
          <p:nvPr/>
        </p:nvSpPr>
        <p:spPr>
          <a:xfrm>
            <a:off x="8259440" y="403464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4</a:t>
            </a:r>
            <a:endParaRPr lang="en-US" sz="1000" b="1" dirty="0">
              <a:solidFill>
                <a:srgbClr val="8B0C3D"/>
              </a:solidFill>
              <a:latin typeface="Arial" panose="020B0604020202020204" pitchFamily="34" charset="0"/>
              <a:cs typeface="Arial" panose="020B0604020202020204" pitchFamily="34" charset="0"/>
            </a:endParaRPr>
          </a:p>
        </p:txBody>
      </p:sp>
      <p:grpSp>
        <p:nvGrpSpPr>
          <p:cNvPr id="281" name="Group 280">
            <a:extLst>
              <a:ext uri="{FF2B5EF4-FFF2-40B4-BE49-F238E27FC236}">
                <a16:creationId xmlns:a16="http://schemas.microsoft.com/office/drawing/2014/main" id="{3DDD4042-3FB1-6249-8915-9B36F40968AC}"/>
              </a:ext>
            </a:extLst>
          </p:cNvPr>
          <p:cNvGrpSpPr/>
          <p:nvPr/>
        </p:nvGrpSpPr>
        <p:grpSpPr>
          <a:xfrm>
            <a:off x="10071125" y="1427906"/>
            <a:ext cx="1742840" cy="2121337"/>
            <a:chOff x="10098577" y="2037740"/>
            <a:chExt cx="1742840" cy="2121337"/>
          </a:xfrm>
        </p:grpSpPr>
        <p:sp>
          <p:nvSpPr>
            <p:cNvPr id="97" name="Rounded Rectangle 96">
              <a:extLst>
                <a:ext uri="{FF2B5EF4-FFF2-40B4-BE49-F238E27FC236}">
                  <a16:creationId xmlns:a16="http://schemas.microsoft.com/office/drawing/2014/main" id="{72F23AA7-16E7-964B-BDE2-88E6963A1682}"/>
                </a:ext>
              </a:extLst>
            </p:cNvPr>
            <p:cNvSpPr/>
            <p:nvPr/>
          </p:nvSpPr>
          <p:spPr>
            <a:xfrm>
              <a:off x="10098577" y="2037740"/>
              <a:ext cx="1742840" cy="2121337"/>
            </a:xfrm>
            <a:prstGeom prst="roundRect">
              <a:avLst>
                <a:gd name="adj" fmla="val 511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4 Valves of the Heart</a:t>
              </a:r>
            </a:p>
            <a:p>
              <a:r>
                <a:rPr lang="en-GB" sz="900" dirty="0">
                  <a:solidFill>
                    <a:schemeClr val="bg1"/>
                  </a:solidFill>
                  <a:latin typeface="Arial" panose="020B0604020202020204" pitchFamily="34" charset="0"/>
                  <a:cs typeface="Arial" panose="020B0604020202020204" pitchFamily="34" charset="0"/>
                </a:rPr>
                <a:t>One-way valves that </a:t>
              </a:r>
              <a:r>
                <a:rPr lang="en-GB" sz="900" dirty="0">
                  <a:latin typeface="Arial" panose="020B0604020202020204" pitchFamily="34" charset="0"/>
                  <a:cs typeface="Arial" panose="020B0604020202020204" pitchFamily="34" charset="0"/>
                </a:rPr>
                <a:t>act like gates, keeping the blood moving in the right direction</a:t>
              </a:r>
              <a:r>
                <a:rPr lang="en-GB" sz="900" dirty="0">
                  <a:solidFill>
                    <a:schemeClr val="bg1"/>
                  </a:solidFill>
                  <a:latin typeface="Arial" panose="020B0604020202020204" pitchFamily="34" charset="0"/>
                  <a:cs typeface="Arial" panose="020B0604020202020204" pitchFamily="34" charset="0"/>
                </a:rPr>
                <a:t>.</a:t>
              </a: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p:txBody>
        </p:sp>
        <p:sp>
          <p:nvSpPr>
            <p:cNvPr id="104" name="Rounded Rectangle 103">
              <a:extLst>
                <a:ext uri="{FF2B5EF4-FFF2-40B4-BE49-F238E27FC236}">
                  <a16:creationId xmlns:a16="http://schemas.microsoft.com/office/drawing/2014/main" id="{B9652A50-B707-AA4D-96F9-9AD9F25264C4}"/>
                </a:ext>
              </a:extLst>
            </p:cNvPr>
            <p:cNvSpPr/>
            <p:nvPr/>
          </p:nvSpPr>
          <p:spPr>
            <a:xfrm>
              <a:off x="10289345" y="3293654"/>
              <a:ext cx="1386694" cy="180000"/>
            </a:xfrm>
            <a:prstGeom prst="roundRect">
              <a:avLst>
                <a:gd name="adj" fmla="val 29914"/>
              </a:avLst>
            </a:prstGeom>
            <a:solidFill>
              <a:srgbClr val="FFC00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Aortic Valve</a:t>
              </a:r>
              <a:endParaRPr lang="en-US" sz="800" dirty="0">
                <a:solidFill>
                  <a:schemeClr val="accent5">
                    <a:lumMod val="50000"/>
                  </a:schemeClr>
                </a:solidFill>
                <a:latin typeface="Arial" panose="020B0604020202020204" pitchFamily="34" charset="0"/>
                <a:cs typeface="Arial" panose="020B0604020202020204" pitchFamily="34" charset="0"/>
              </a:endParaRPr>
            </a:p>
          </p:txBody>
        </p:sp>
        <p:sp>
          <p:nvSpPr>
            <p:cNvPr id="105" name="Rounded Rectangle 104">
              <a:extLst>
                <a:ext uri="{FF2B5EF4-FFF2-40B4-BE49-F238E27FC236}">
                  <a16:creationId xmlns:a16="http://schemas.microsoft.com/office/drawing/2014/main" id="{04D14046-F883-4C4A-8FAE-A13004D67411}"/>
                </a:ext>
              </a:extLst>
            </p:cNvPr>
            <p:cNvSpPr/>
            <p:nvPr/>
          </p:nvSpPr>
          <p:spPr>
            <a:xfrm>
              <a:off x="10289345" y="3556589"/>
              <a:ext cx="1386694" cy="180000"/>
            </a:xfrm>
            <a:prstGeom prst="roundRect">
              <a:avLst>
                <a:gd name="adj" fmla="val 29914"/>
              </a:avLst>
            </a:prstGeom>
            <a:solidFill>
              <a:srgbClr val="FFC000"/>
            </a:solidFill>
            <a:ln w="158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Pulmonary Valve</a:t>
              </a:r>
              <a:endParaRPr lang="en-US" sz="600" dirty="0">
                <a:solidFill>
                  <a:schemeClr val="accent5">
                    <a:lumMod val="50000"/>
                  </a:schemeClr>
                </a:solidFill>
                <a:latin typeface="Arial" panose="020B0604020202020204" pitchFamily="34" charset="0"/>
                <a:cs typeface="Arial" panose="020B0604020202020204" pitchFamily="34" charset="0"/>
              </a:endParaRPr>
            </a:p>
          </p:txBody>
        </p:sp>
        <p:sp>
          <p:nvSpPr>
            <p:cNvPr id="106" name="Rounded Rectangle 105">
              <a:extLst>
                <a:ext uri="{FF2B5EF4-FFF2-40B4-BE49-F238E27FC236}">
                  <a16:creationId xmlns:a16="http://schemas.microsoft.com/office/drawing/2014/main" id="{B1B0650B-03FE-FE4E-9CB2-17FD88D9B87A}"/>
                </a:ext>
              </a:extLst>
            </p:cNvPr>
            <p:cNvSpPr/>
            <p:nvPr/>
          </p:nvSpPr>
          <p:spPr>
            <a:xfrm>
              <a:off x="10289345" y="3819524"/>
              <a:ext cx="1386694" cy="180000"/>
            </a:xfrm>
            <a:prstGeom prst="roundRect">
              <a:avLst>
                <a:gd name="adj" fmla="val 29914"/>
              </a:avLst>
            </a:prstGeom>
            <a:solidFill>
              <a:srgbClr val="FFC000"/>
            </a:solidFill>
            <a:ln w="158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Tricuspid Valve</a:t>
              </a:r>
              <a:r>
                <a:rPr lang="en-US" sz="700" dirty="0">
                  <a:solidFill>
                    <a:srgbClr val="A31048"/>
                  </a:solidFill>
                  <a:latin typeface="Arial" panose="020B0604020202020204" pitchFamily="34" charset="0"/>
                  <a:cs typeface="Arial" panose="020B0604020202020204" pitchFamily="34" charset="0"/>
                </a:rPr>
                <a:t> </a:t>
              </a:r>
              <a:endParaRPr lang="en-US" sz="600" dirty="0">
                <a:solidFill>
                  <a:schemeClr val="accent5">
                    <a:lumMod val="50000"/>
                  </a:schemeClr>
                </a:solidFill>
                <a:latin typeface="Arial" panose="020B0604020202020204" pitchFamily="34" charset="0"/>
                <a:cs typeface="Arial" panose="020B0604020202020204" pitchFamily="34" charset="0"/>
              </a:endParaRPr>
            </a:p>
          </p:txBody>
        </p:sp>
        <p:sp>
          <p:nvSpPr>
            <p:cNvPr id="204" name="Rounded Rectangle 203">
              <a:extLst>
                <a:ext uri="{FF2B5EF4-FFF2-40B4-BE49-F238E27FC236}">
                  <a16:creationId xmlns:a16="http://schemas.microsoft.com/office/drawing/2014/main" id="{2DBA331C-00E1-4449-88A5-52CFF95BF230}"/>
                </a:ext>
              </a:extLst>
            </p:cNvPr>
            <p:cNvSpPr/>
            <p:nvPr/>
          </p:nvSpPr>
          <p:spPr>
            <a:xfrm>
              <a:off x="10289345" y="3030172"/>
              <a:ext cx="1386694" cy="180000"/>
            </a:xfrm>
            <a:prstGeom prst="roundRect">
              <a:avLst>
                <a:gd name="adj" fmla="val 29914"/>
              </a:avLst>
            </a:prstGeom>
            <a:solidFill>
              <a:srgbClr val="FFC00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Mitral Valve</a:t>
              </a:r>
              <a:endParaRPr lang="en-US" sz="600" dirty="0">
                <a:solidFill>
                  <a:srgbClr val="002060"/>
                </a:solidFill>
                <a:latin typeface="Arial" panose="020B0604020202020204" pitchFamily="34" charset="0"/>
                <a:cs typeface="Arial" panose="020B0604020202020204" pitchFamily="34" charset="0"/>
              </a:endParaRPr>
            </a:p>
          </p:txBody>
        </p:sp>
        <p:sp>
          <p:nvSpPr>
            <p:cNvPr id="178" name="Oval 177">
              <a:extLst>
                <a:ext uri="{FF2B5EF4-FFF2-40B4-BE49-F238E27FC236}">
                  <a16:creationId xmlns:a16="http://schemas.microsoft.com/office/drawing/2014/main" id="{19F91AD8-6496-2C43-BFCB-058610DE8F80}"/>
                </a:ext>
              </a:extLst>
            </p:cNvPr>
            <p:cNvSpPr/>
            <p:nvPr/>
          </p:nvSpPr>
          <p:spPr>
            <a:xfrm>
              <a:off x="10315573" y="3050304"/>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1</a:t>
              </a:r>
              <a:endParaRPr lang="en-US" sz="1000" b="1" dirty="0">
                <a:solidFill>
                  <a:srgbClr val="8B0C3D"/>
                </a:solidFill>
                <a:latin typeface="Arial" panose="020B0604020202020204" pitchFamily="34" charset="0"/>
                <a:cs typeface="Arial" panose="020B0604020202020204" pitchFamily="34" charset="0"/>
              </a:endParaRPr>
            </a:p>
          </p:txBody>
        </p:sp>
        <p:sp>
          <p:nvSpPr>
            <p:cNvPr id="179" name="Oval 178">
              <a:extLst>
                <a:ext uri="{FF2B5EF4-FFF2-40B4-BE49-F238E27FC236}">
                  <a16:creationId xmlns:a16="http://schemas.microsoft.com/office/drawing/2014/main" id="{80C6D805-AE20-D24F-901B-1C8A9F69B303}"/>
                </a:ext>
              </a:extLst>
            </p:cNvPr>
            <p:cNvSpPr/>
            <p:nvPr/>
          </p:nvSpPr>
          <p:spPr>
            <a:xfrm>
              <a:off x="10319857" y="330663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2</a:t>
              </a:r>
              <a:endParaRPr lang="en-US" sz="1000" b="1" dirty="0">
                <a:solidFill>
                  <a:srgbClr val="8B0C3D"/>
                </a:solidFill>
                <a:latin typeface="Arial" panose="020B0604020202020204" pitchFamily="34" charset="0"/>
                <a:cs typeface="Arial" panose="020B0604020202020204" pitchFamily="34" charset="0"/>
              </a:endParaRPr>
            </a:p>
          </p:txBody>
        </p:sp>
        <p:sp>
          <p:nvSpPr>
            <p:cNvPr id="180" name="Oval 179">
              <a:extLst>
                <a:ext uri="{FF2B5EF4-FFF2-40B4-BE49-F238E27FC236}">
                  <a16:creationId xmlns:a16="http://schemas.microsoft.com/office/drawing/2014/main" id="{C92CA671-C73B-524A-AF4B-4801426B0EAD}"/>
                </a:ext>
              </a:extLst>
            </p:cNvPr>
            <p:cNvSpPr/>
            <p:nvPr/>
          </p:nvSpPr>
          <p:spPr>
            <a:xfrm>
              <a:off x="10315573" y="3576121"/>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3</a:t>
              </a:r>
              <a:endParaRPr lang="en-US" sz="1000" b="1" dirty="0">
                <a:solidFill>
                  <a:srgbClr val="8B0C3D"/>
                </a:solidFill>
                <a:latin typeface="Arial" panose="020B0604020202020204" pitchFamily="34" charset="0"/>
                <a:cs typeface="Arial" panose="020B0604020202020204" pitchFamily="34" charset="0"/>
              </a:endParaRPr>
            </a:p>
          </p:txBody>
        </p:sp>
        <p:sp>
          <p:nvSpPr>
            <p:cNvPr id="181" name="Oval 180">
              <a:extLst>
                <a:ext uri="{FF2B5EF4-FFF2-40B4-BE49-F238E27FC236}">
                  <a16:creationId xmlns:a16="http://schemas.microsoft.com/office/drawing/2014/main" id="{2C3F1666-F8AB-7549-B231-6A64DBA1408B}"/>
                </a:ext>
              </a:extLst>
            </p:cNvPr>
            <p:cNvSpPr/>
            <p:nvPr/>
          </p:nvSpPr>
          <p:spPr>
            <a:xfrm>
              <a:off x="10315573" y="3844032"/>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4</a:t>
              </a:r>
              <a:endParaRPr lang="en-US" sz="1000" b="1" dirty="0">
                <a:solidFill>
                  <a:srgbClr val="8B0C3D"/>
                </a:solidFill>
                <a:latin typeface="Arial" panose="020B0604020202020204" pitchFamily="34" charset="0"/>
                <a:cs typeface="Arial" panose="020B0604020202020204" pitchFamily="34" charset="0"/>
              </a:endParaRPr>
            </a:p>
          </p:txBody>
        </p:sp>
      </p:grpSp>
      <p:sp>
        <p:nvSpPr>
          <p:cNvPr id="188" name="Rounded Rectangle 187">
            <a:extLst>
              <a:ext uri="{FF2B5EF4-FFF2-40B4-BE49-F238E27FC236}">
                <a16:creationId xmlns:a16="http://schemas.microsoft.com/office/drawing/2014/main" id="{0E4F3203-10DA-AC4C-92E1-B0F219E319C1}"/>
              </a:ext>
            </a:extLst>
          </p:cNvPr>
          <p:cNvSpPr/>
          <p:nvPr/>
        </p:nvSpPr>
        <p:spPr>
          <a:xfrm>
            <a:off x="10085817" y="1097778"/>
            <a:ext cx="1728146"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Left Atrium</a:t>
            </a:r>
          </a:p>
        </p:txBody>
      </p:sp>
      <p:cxnSp>
        <p:nvCxnSpPr>
          <p:cNvPr id="191" name="Straight Connector 190">
            <a:extLst>
              <a:ext uri="{FF2B5EF4-FFF2-40B4-BE49-F238E27FC236}">
                <a16:creationId xmlns:a16="http://schemas.microsoft.com/office/drawing/2014/main" id="{12EEC58F-03A7-5F45-B855-846A5AEBDFCD}"/>
              </a:ext>
            </a:extLst>
          </p:cNvPr>
          <p:cNvCxnSpPr>
            <a:cxnSpLocks/>
            <a:endCxn id="195" idx="3"/>
          </p:cNvCxnSpPr>
          <p:nvPr/>
        </p:nvCxnSpPr>
        <p:spPr>
          <a:xfrm flipH="1">
            <a:off x="7278669" y="3777638"/>
            <a:ext cx="823206" cy="100493"/>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195" name="Rounded Rectangle 194">
            <a:extLst>
              <a:ext uri="{FF2B5EF4-FFF2-40B4-BE49-F238E27FC236}">
                <a16:creationId xmlns:a16="http://schemas.microsoft.com/office/drawing/2014/main" id="{CA395C81-0ED3-D448-9EBC-BB74C365500E}"/>
              </a:ext>
            </a:extLst>
          </p:cNvPr>
          <p:cNvSpPr/>
          <p:nvPr/>
        </p:nvSpPr>
        <p:spPr>
          <a:xfrm>
            <a:off x="5702985" y="3751857"/>
            <a:ext cx="1575684"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Right Atrium</a:t>
            </a:r>
          </a:p>
        </p:txBody>
      </p:sp>
      <p:sp>
        <p:nvSpPr>
          <p:cNvPr id="214" name="Rounded Rectangle 213">
            <a:extLst>
              <a:ext uri="{FF2B5EF4-FFF2-40B4-BE49-F238E27FC236}">
                <a16:creationId xmlns:a16="http://schemas.microsoft.com/office/drawing/2014/main" id="{C7570393-21B1-E04B-A82F-9F80D05A8DE7}"/>
              </a:ext>
            </a:extLst>
          </p:cNvPr>
          <p:cNvSpPr/>
          <p:nvPr/>
        </p:nvSpPr>
        <p:spPr>
          <a:xfrm>
            <a:off x="10071125" y="3617825"/>
            <a:ext cx="1742837"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Left Ventricle</a:t>
            </a:r>
          </a:p>
        </p:txBody>
      </p:sp>
      <p:sp>
        <p:nvSpPr>
          <p:cNvPr id="215" name="Rounded Rectangle 214">
            <a:extLst>
              <a:ext uri="{FF2B5EF4-FFF2-40B4-BE49-F238E27FC236}">
                <a16:creationId xmlns:a16="http://schemas.microsoft.com/office/drawing/2014/main" id="{BB124A15-B116-BA42-B559-DFEC85771959}"/>
              </a:ext>
            </a:extLst>
          </p:cNvPr>
          <p:cNvSpPr/>
          <p:nvPr/>
        </p:nvSpPr>
        <p:spPr>
          <a:xfrm>
            <a:off x="5694874" y="4050477"/>
            <a:ext cx="1575684"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Right Ventricle</a:t>
            </a:r>
          </a:p>
        </p:txBody>
      </p:sp>
      <p:cxnSp>
        <p:nvCxnSpPr>
          <p:cNvPr id="216" name="Straight Connector 215">
            <a:extLst>
              <a:ext uri="{FF2B5EF4-FFF2-40B4-BE49-F238E27FC236}">
                <a16:creationId xmlns:a16="http://schemas.microsoft.com/office/drawing/2014/main" id="{496CCE74-7CD7-D34A-BD17-2CB811F4AB7A}"/>
              </a:ext>
            </a:extLst>
          </p:cNvPr>
          <p:cNvCxnSpPr>
            <a:cxnSpLocks/>
            <a:endCxn id="214" idx="1"/>
          </p:cNvCxnSpPr>
          <p:nvPr/>
        </p:nvCxnSpPr>
        <p:spPr>
          <a:xfrm flipV="1">
            <a:off x="9416744" y="3744099"/>
            <a:ext cx="654381" cy="432652"/>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056B7478-5FA4-654F-95DE-D2C602E79189}"/>
              </a:ext>
            </a:extLst>
          </p:cNvPr>
          <p:cNvCxnSpPr>
            <a:cxnSpLocks/>
            <a:endCxn id="215" idx="3"/>
          </p:cNvCxnSpPr>
          <p:nvPr/>
        </p:nvCxnSpPr>
        <p:spPr>
          <a:xfrm flipH="1" flipV="1">
            <a:off x="7270558" y="4176751"/>
            <a:ext cx="1467660" cy="179226"/>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245" name="Oval 244">
            <a:extLst>
              <a:ext uri="{FF2B5EF4-FFF2-40B4-BE49-F238E27FC236}">
                <a16:creationId xmlns:a16="http://schemas.microsoft.com/office/drawing/2014/main" id="{448953A9-B422-2A4B-A803-2CD8865FBC3D}"/>
              </a:ext>
            </a:extLst>
          </p:cNvPr>
          <p:cNvSpPr/>
          <p:nvPr/>
        </p:nvSpPr>
        <p:spPr>
          <a:xfrm>
            <a:off x="8667486" y="2691457"/>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1</a:t>
            </a:r>
            <a:endParaRPr lang="en-US" sz="1000" b="1" dirty="0">
              <a:solidFill>
                <a:schemeClr val="bg1"/>
              </a:solidFill>
              <a:latin typeface="Arial" panose="020B0604020202020204" pitchFamily="34" charset="0"/>
              <a:cs typeface="Arial" panose="020B0604020202020204" pitchFamily="34" charset="0"/>
            </a:endParaRPr>
          </a:p>
        </p:txBody>
      </p:sp>
      <p:grpSp>
        <p:nvGrpSpPr>
          <p:cNvPr id="273" name="Group 272">
            <a:extLst>
              <a:ext uri="{FF2B5EF4-FFF2-40B4-BE49-F238E27FC236}">
                <a16:creationId xmlns:a16="http://schemas.microsoft.com/office/drawing/2014/main" id="{904FFCF9-1B2C-BC47-8813-E1755A4946F9}"/>
              </a:ext>
            </a:extLst>
          </p:cNvPr>
          <p:cNvGrpSpPr/>
          <p:nvPr/>
        </p:nvGrpSpPr>
        <p:grpSpPr>
          <a:xfrm>
            <a:off x="5694874" y="1094102"/>
            <a:ext cx="1577462" cy="2568239"/>
            <a:chOff x="5871557" y="1119334"/>
            <a:chExt cx="1577462" cy="2568239"/>
          </a:xfrm>
        </p:grpSpPr>
        <p:sp>
          <p:nvSpPr>
            <p:cNvPr id="226" name="Rounded Rectangle 225">
              <a:extLst>
                <a:ext uri="{FF2B5EF4-FFF2-40B4-BE49-F238E27FC236}">
                  <a16:creationId xmlns:a16="http://schemas.microsoft.com/office/drawing/2014/main" id="{77F4D8B0-63F7-A84F-A111-5AE43EFEFE72}"/>
                </a:ext>
              </a:extLst>
            </p:cNvPr>
            <p:cNvSpPr/>
            <p:nvPr/>
          </p:nvSpPr>
          <p:spPr>
            <a:xfrm>
              <a:off x="5871557" y="1119334"/>
              <a:ext cx="1577462" cy="2568239"/>
            </a:xfrm>
            <a:prstGeom prst="roundRect">
              <a:avLst>
                <a:gd name="adj" fmla="val 511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Arteries &amp; Veins</a:t>
              </a:r>
            </a:p>
            <a:p>
              <a:r>
                <a:rPr lang="en-GB" sz="1050" b="1" dirty="0">
                  <a:solidFill>
                    <a:schemeClr val="bg1"/>
                  </a:solidFill>
                  <a:latin typeface="Arial" panose="020B0604020202020204" pitchFamily="34" charset="0"/>
                  <a:cs typeface="Arial" panose="020B0604020202020204" pitchFamily="34" charset="0"/>
                </a:rPr>
                <a:t>(Heart Vessels)</a:t>
              </a:r>
            </a:p>
            <a:p>
              <a:r>
                <a:rPr lang="en-GB" sz="900" dirty="0">
                  <a:solidFill>
                    <a:schemeClr val="bg1"/>
                  </a:solidFill>
                  <a:latin typeface="Arial" panose="020B0604020202020204" pitchFamily="34" charset="0"/>
                  <a:cs typeface="Arial" panose="020B0604020202020204" pitchFamily="34" charset="0"/>
                </a:rPr>
                <a:t>Two groups of one-way valves that enables blood to enter the chambers in single direction.</a:t>
              </a: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p:txBody>
        </p:sp>
        <p:sp>
          <p:nvSpPr>
            <p:cNvPr id="227" name="Rounded Rectangle 226">
              <a:extLst>
                <a:ext uri="{FF2B5EF4-FFF2-40B4-BE49-F238E27FC236}">
                  <a16:creationId xmlns:a16="http://schemas.microsoft.com/office/drawing/2014/main" id="{D17DDF94-204A-0A4B-9958-3611617A8DBB}"/>
                </a:ext>
              </a:extLst>
            </p:cNvPr>
            <p:cNvSpPr/>
            <p:nvPr/>
          </p:nvSpPr>
          <p:spPr>
            <a:xfrm>
              <a:off x="6009854" y="2286771"/>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Aorta</a:t>
              </a:r>
            </a:p>
          </p:txBody>
        </p:sp>
        <p:sp>
          <p:nvSpPr>
            <p:cNvPr id="228" name="Rounded Rectangle 227">
              <a:extLst>
                <a:ext uri="{FF2B5EF4-FFF2-40B4-BE49-F238E27FC236}">
                  <a16:creationId xmlns:a16="http://schemas.microsoft.com/office/drawing/2014/main" id="{9EFD4BFF-A2FE-7242-B37B-ACCC5F75D7B2}"/>
                </a:ext>
              </a:extLst>
            </p:cNvPr>
            <p:cNvSpPr/>
            <p:nvPr/>
          </p:nvSpPr>
          <p:spPr>
            <a:xfrm>
              <a:off x="6009854" y="2548002"/>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Pulmonary Artery</a:t>
              </a:r>
            </a:p>
          </p:txBody>
        </p:sp>
        <p:sp>
          <p:nvSpPr>
            <p:cNvPr id="229" name="Rounded Rectangle 228">
              <a:extLst>
                <a:ext uri="{FF2B5EF4-FFF2-40B4-BE49-F238E27FC236}">
                  <a16:creationId xmlns:a16="http://schemas.microsoft.com/office/drawing/2014/main" id="{5860D7DD-F123-BF4E-BBD3-55FC8C18A61D}"/>
                </a:ext>
              </a:extLst>
            </p:cNvPr>
            <p:cNvSpPr/>
            <p:nvPr/>
          </p:nvSpPr>
          <p:spPr>
            <a:xfrm>
              <a:off x="6009854" y="2809233"/>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Pulmonary Veins</a:t>
              </a:r>
            </a:p>
          </p:txBody>
        </p:sp>
        <p:sp>
          <p:nvSpPr>
            <p:cNvPr id="230" name="Rounded Rectangle 229">
              <a:extLst>
                <a:ext uri="{FF2B5EF4-FFF2-40B4-BE49-F238E27FC236}">
                  <a16:creationId xmlns:a16="http://schemas.microsoft.com/office/drawing/2014/main" id="{B55AC74F-788C-3B48-B7A6-573F33E832E7}"/>
                </a:ext>
              </a:extLst>
            </p:cNvPr>
            <p:cNvSpPr/>
            <p:nvPr/>
          </p:nvSpPr>
          <p:spPr>
            <a:xfrm>
              <a:off x="6009854" y="3070464"/>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Superior Vena Cava</a:t>
              </a:r>
            </a:p>
          </p:txBody>
        </p:sp>
        <p:sp>
          <p:nvSpPr>
            <p:cNvPr id="231" name="Rounded Rectangle 230">
              <a:extLst>
                <a:ext uri="{FF2B5EF4-FFF2-40B4-BE49-F238E27FC236}">
                  <a16:creationId xmlns:a16="http://schemas.microsoft.com/office/drawing/2014/main" id="{C9F97573-F0BA-4441-8769-61BC9BC48458}"/>
                </a:ext>
              </a:extLst>
            </p:cNvPr>
            <p:cNvSpPr/>
            <p:nvPr/>
          </p:nvSpPr>
          <p:spPr>
            <a:xfrm>
              <a:off x="6009854" y="3331696"/>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Inferior Vena Cava</a:t>
              </a:r>
            </a:p>
          </p:txBody>
        </p:sp>
        <p:sp>
          <p:nvSpPr>
            <p:cNvPr id="241" name="Oval 240">
              <a:extLst>
                <a:ext uri="{FF2B5EF4-FFF2-40B4-BE49-F238E27FC236}">
                  <a16:creationId xmlns:a16="http://schemas.microsoft.com/office/drawing/2014/main" id="{D6B0E793-8205-B143-B9F8-B2996B0A2FC2}"/>
                </a:ext>
              </a:extLst>
            </p:cNvPr>
            <p:cNvSpPr/>
            <p:nvPr/>
          </p:nvSpPr>
          <p:spPr>
            <a:xfrm>
              <a:off x="7118373" y="2305086"/>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1</a:t>
              </a:r>
              <a:endParaRPr lang="en-US" sz="1000" b="1" dirty="0">
                <a:solidFill>
                  <a:schemeClr val="bg1"/>
                </a:solidFill>
                <a:latin typeface="Arial" panose="020B0604020202020204" pitchFamily="34" charset="0"/>
                <a:cs typeface="Arial" panose="020B0604020202020204" pitchFamily="34" charset="0"/>
              </a:endParaRPr>
            </a:p>
          </p:txBody>
        </p:sp>
        <p:sp>
          <p:nvSpPr>
            <p:cNvPr id="242" name="Oval 241">
              <a:extLst>
                <a:ext uri="{FF2B5EF4-FFF2-40B4-BE49-F238E27FC236}">
                  <a16:creationId xmlns:a16="http://schemas.microsoft.com/office/drawing/2014/main" id="{7177FDC2-D169-374F-AAAA-F2F68DD7DFFF}"/>
                </a:ext>
              </a:extLst>
            </p:cNvPr>
            <p:cNvSpPr/>
            <p:nvPr/>
          </p:nvSpPr>
          <p:spPr>
            <a:xfrm>
              <a:off x="7122657" y="256141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2</a:t>
              </a:r>
              <a:endParaRPr lang="en-US" sz="1000" b="1" dirty="0">
                <a:solidFill>
                  <a:schemeClr val="bg1"/>
                </a:solidFill>
                <a:latin typeface="Arial" panose="020B0604020202020204" pitchFamily="34" charset="0"/>
                <a:cs typeface="Arial" panose="020B0604020202020204" pitchFamily="34" charset="0"/>
              </a:endParaRPr>
            </a:p>
          </p:txBody>
        </p:sp>
        <p:sp>
          <p:nvSpPr>
            <p:cNvPr id="243" name="Oval 242">
              <a:extLst>
                <a:ext uri="{FF2B5EF4-FFF2-40B4-BE49-F238E27FC236}">
                  <a16:creationId xmlns:a16="http://schemas.microsoft.com/office/drawing/2014/main" id="{E3BCE68C-6A9A-FD44-8A70-D0BB3CFAB7F1}"/>
                </a:ext>
              </a:extLst>
            </p:cNvPr>
            <p:cNvSpPr/>
            <p:nvPr/>
          </p:nvSpPr>
          <p:spPr>
            <a:xfrm>
              <a:off x="7118373" y="283090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3</a:t>
              </a:r>
              <a:endParaRPr lang="en-US" sz="1000" b="1" dirty="0">
                <a:solidFill>
                  <a:schemeClr val="bg1"/>
                </a:solidFill>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4E2F81EF-B4A0-FF4A-9916-42AB653153E3}"/>
                </a:ext>
              </a:extLst>
            </p:cNvPr>
            <p:cNvSpPr/>
            <p:nvPr/>
          </p:nvSpPr>
          <p:spPr>
            <a:xfrm>
              <a:off x="7118373" y="3098814"/>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4</a:t>
              </a:r>
              <a:endParaRPr lang="en-US" sz="1000" b="1" dirty="0">
                <a:solidFill>
                  <a:schemeClr val="bg1"/>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29592A5-9E14-7D4D-B8BB-4EE70168DFFE}"/>
                </a:ext>
              </a:extLst>
            </p:cNvPr>
            <p:cNvSpPr/>
            <p:nvPr/>
          </p:nvSpPr>
          <p:spPr>
            <a:xfrm>
              <a:off x="7120468" y="335012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5</a:t>
              </a:r>
              <a:endParaRPr lang="en-US" sz="1000" b="1" dirty="0">
                <a:solidFill>
                  <a:schemeClr val="bg1"/>
                </a:solidFill>
                <a:latin typeface="Arial" panose="020B0604020202020204" pitchFamily="34" charset="0"/>
                <a:cs typeface="Arial" panose="020B0604020202020204" pitchFamily="34" charset="0"/>
              </a:endParaRPr>
            </a:p>
          </p:txBody>
        </p:sp>
      </p:grpSp>
      <p:sp>
        <p:nvSpPr>
          <p:cNvPr id="248" name="Oval 247">
            <a:extLst>
              <a:ext uri="{FF2B5EF4-FFF2-40B4-BE49-F238E27FC236}">
                <a16:creationId xmlns:a16="http://schemas.microsoft.com/office/drawing/2014/main" id="{4A504764-0E83-7A4E-93B6-328F2900EA0E}"/>
              </a:ext>
            </a:extLst>
          </p:cNvPr>
          <p:cNvSpPr/>
          <p:nvPr/>
        </p:nvSpPr>
        <p:spPr>
          <a:xfrm>
            <a:off x="9164443" y="287518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2</a:t>
            </a:r>
            <a:endParaRPr lang="en-US" sz="1000" b="1" dirty="0">
              <a:solidFill>
                <a:schemeClr val="bg1"/>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5E568244-37AB-154F-ADFD-6B6BACF03156}"/>
              </a:ext>
            </a:extLst>
          </p:cNvPr>
          <p:cNvSpPr/>
          <p:nvPr/>
        </p:nvSpPr>
        <p:spPr>
          <a:xfrm>
            <a:off x="9754091" y="313523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3</a:t>
            </a:r>
            <a:endParaRPr lang="en-US" sz="1000" b="1" dirty="0">
              <a:solidFill>
                <a:schemeClr val="bg1"/>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213E8E77-EC4E-9745-A7B3-E23082107957}"/>
              </a:ext>
            </a:extLst>
          </p:cNvPr>
          <p:cNvSpPr/>
          <p:nvPr/>
        </p:nvSpPr>
        <p:spPr>
          <a:xfrm>
            <a:off x="7984709" y="2606489"/>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4</a:t>
            </a:r>
            <a:endParaRPr lang="en-US" sz="1000" b="1" dirty="0">
              <a:solidFill>
                <a:schemeClr val="bg1"/>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D62B7CF9-67C7-0741-AD9E-5BFBCF310E87}"/>
              </a:ext>
            </a:extLst>
          </p:cNvPr>
          <p:cNvSpPr/>
          <p:nvPr/>
        </p:nvSpPr>
        <p:spPr>
          <a:xfrm>
            <a:off x="8595073" y="460251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5</a:t>
            </a:r>
            <a:endParaRPr lang="en-US" sz="1000" b="1" dirty="0">
              <a:solidFill>
                <a:schemeClr val="bg1"/>
              </a:solidFill>
              <a:latin typeface="Arial" panose="020B0604020202020204" pitchFamily="34" charset="0"/>
              <a:cs typeface="Arial" panose="020B0604020202020204" pitchFamily="34" charset="0"/>
            </a:endParaRPr>
          </a:p>
        </p:txBody>
      </p:sp>
      <p:sp>
        <p:nvSpPr>
          <p:cNvPr id="253" name="TextBox 252">
            <a:extLst>
              <a:ext uri="{FF2B5EF4-FFF2-40B4-BE49-F238E27FC236}">
                <a16:creationId xmlns:a16="http://schemas.microsoft.com/office/drawing/2014/main" id="{60883862-02C9-2043-A96F-2599DE0CD190}"/>
              </a:ext>
            </a:extLst>
          </p:cNvPr>
          <p:cNvSpPr txBox="1"/>
          <p:nvPr/>
        </p:nvSpPr>
        <p:spPr>
          <a:xfrm rot="18749869">
            <a:off x="9376547" y="2909405"/>
            <a:ext cx="7024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Lungs</a:t>
            </a:r>
          </a:p>
        </p:txBody>
      </p:sp>
      <p:sp>
        <p:nvSpPr>
          <p:cNvPr id="258" name="TextBox 257">
            <a:extLst>
              <a:ext uri="{FF2B5EF4-FFF2-40B4-BE49-F238E27FC236}">
                <a16:creationId xmlns:a16="http://schemas.microsoft.com/office/drawing/2014/main" id="{EEFFA7B5-49A4-A64E-971F-83BF59DB9F71}"/>
              </a:ext>
            </a:extLst>
          </p:cNvPr>
          <p:cNvSpPr txBox="1"/>
          <p:nvPr/>
        </p:nvSpPr>
        <p:spPr>
          <a:xfrm>
            <a:off x="8313390" y="1616466"/>
            <a:ext cx="5421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To Body</a:t>
            </a:r>
          </a:p>
        </p:txBody>
      </p:sp>
      <p:sp>
        <p:nvSpPr>
          <p:cNvPr id="268" name="TextBox 267">
            <a:extLst>
              <a:ext uri="{FF2B5EF4-FFF2-40B4-BE49-F238E27FC236}">
                <a16:creationId xmlns:a16="http://schemas.microsoft.com/office/drawing/2014/main" id="{16D4886C-8398-2F48-B456-3707E2768314}"/>
              </a:ext>
            </a:extLst>
          </p:cNvPr>
          <p:cNvSpPr txBox="1"/>
          <p:nvPr/>
        </p:nvSpPr>
        <p:spPr>
          <a:xfrm rot="4764028">
            <a:off x="7367154" y="1514800"/>
            <a:ext cx="941283"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Upper Body</a:t>
            </a:r>
          </a:p>
        </p:txBody>
      </p:sp>
      <p:sp>
        <p:nvSpPr>
          <p:cNvPr id="269" name="TextBox 268">
            <a:extLst>
              <a:ext uri="{FF2B5EF4-FFF2-40B4-BE49-F238E27FC236}">
                <a16:creationId xmlns:a16="http://schemas.microsoft.com/office/drawing/2014/main" id="{C9404363-AAD4-854A-9FF1-62629E36E66E}"/>
              </a:ext>
            </a:extLst>
          </p:cNvPr>
          <p:cNvSpPr txBox="1"/>
          <p:nvPr/>
        </p:nvSpPr>
        <p:spPr>
          <a:xfrm>
            <a:off x="7696514" y="4587340"/>
            <a:ext cx="947695"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Lower Body</a:t>
            </a:r>
          </a:p>
        </p:txBody>
      </p:sp>
      <p:sp>
        <p:nvSpPr>
          <p:cNvPr id="271" name="TextBox 270">
            <a:extLst>
              <a:ext uri="{FF2B5EF4-FFF2-40B4-BE49-F238E27FC236}">
                <a16:creationId xmlns:a16="http://schemas.microsoft.com/office/drawing/2014/main" id="{40BC750E-DEFA-1049-8A4F-32AA196B6FA2}"/>
              </a:ext>
            </a:extLst>
          </p:cNvPr>
          <p:cNvSpPr txBox="1"/>
          <p:nvPr/>
        </p:nvSpPr>
        <p:spPr>
          <a:xfrm rot="18749869">
            <a:off x="7220365" y="3373987"/>
            <a:ext cx="7024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Lungs</a:t>
            </a:r>
          </a:p>
        </p:txBody>
      </p:sp>
      <p:sp>
        <p:nvSpPr>
          <p:cNvPr id="272" name="TextBox 271">
            <a:extLst>
              <a:ext uri="{FF2B5EF4-FFF2-40B4-BE49-F238E27FC236}">
                <a16:creationId xmlns:a16="http://schemas.microsoft.com/office/drawing/2014/main" id="{1E671DC6-661C-0C43-9203-88D3BF3CBFAF}"/>
              </a:ext>
            </a:extLst>
          </p:cNvPr>
          <p:cNvSpPr txBox="1"/>
          <p:nvPr/>
        </p:nvSpPr>
        <p:spPr>
          <a:xfrm rot="1441315">
            <a:off x="7281221" y="2725965"/>
            <a:ext cx="587020"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To Lungs</a:t>
            </a:r>
          </a:p>
        </p:txBody>
      </p:sp>
      <p:pic>
        <p:nvPicPr>
          <p:cNvPr id="288" name="Picture 287">
            <a:extLst>
              <a:ext uri="{FF2B5EF4-FFF2-40B4-BE49-F238E27FC236}">
                <a16:creationId xmlns:a16="http://schemas.microsoft.com/office/drawing/2014/main" id="{7116CE27-1900-EE4F-92C7-FBAC8C8FE4F9}"/>
              </a:ext>
            </a:extLst>
          </p:cNvPr>
          <p:cNvPicPr>
            <a:picLocks noChangeAspect="1"/>
          </p:cNvPicPr>
          <p:nvPr/>
        </p:nvPicPr>
        <p:blipFill>
          <a:blip r:embed="rId6"/>
          <a:stretch>
            <a:fillRect/>
          </a:stretch>
        </p:blipFill>
        <p:spPr>
          <a:xfrm>
            <a:off x="4511561" y="1282095"/>
            <a:ext cx="1008397" cy="2363430"/>
          </a:xfrm>
          <a:prstGeom prst="rect">
            <a:avLst/>
          </a:prstGeom>
        </p:spPr>
      </p:pic>
      <p:sp>
        <p:nvSpPr>
          <p:cNvPr id="65" name="Rounded Rectangle 64">
            <a:extLst>
              <a:ext uri="{FF2B5EF4-FFF2-40B4-BE49-F238E27FC236}">
                <a16:creationId xmlns:a16="http://schemas.microsoft.com/office/drawing/2014/main" id="{F1336D14-EEA5-0D4E-BD8F-D6CBDD834A54}"/>
              </a:ext>
            </a:extLst>
          </p:cNvPr>
          <p:cNvSpPr/>
          <p:nvPr/>
        </p:nvSpPr>
        <p:spPr>
          <a:xfrm>
            <a:off x="5651674" y="5472154"/>
            <a:ext cx="2992535" cy="964872"/>
          </a:xfrm>
          <a:prstGeom prst="roundRect">
            <a:avLst>
              <a:gd name="adj" fmla="val 12591"/>
            </a:avLst>
          </a:prstGeom>
          <a:solidFill>
            <a:srgbClr val="FF196F"/>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rgbClr val="FFA9BB"/>
                </a:solidFill>
                <a:latin typeface="Arial" panose="020B0604020202020204" pitchFamily="34" charset="0"/>
                <a:cs typeface="Arial" panose="020B0604020202020204" pitchFamily="34" charset="0"/>
              </a:rPr>
              <a:t>The heart looks like a fist; it has left and right sides and is located behind and slightly to the left of the breastbone </a:t>
            </a:r>
          </a:p>
          <a:p>
            <a:r>
              <a:rPr lang="en-GB" sz="800" b="1" dirty="0">
                <a:solidFill>
                  <a:srgbClr val="FFA9BB"/>
                </a:solidFill>
                <a:latin typeface="Arial" panose="020B0604020202020204" pitchFamily="34" charset="0"/>
                <a:cs typeface="Arial" panose="020B0604020202020204" pitchFamily="34" charset="0"/>
              </a:rPr>
              <a:t>(Shaikh, 2021)</a:t>
            </a:r>
            <a:endParaRPr lang="en-GB" sz="800" dirty="0">
              <a:solidFill>
                <a:srgbClr val="FFA9B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8076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rgbClr val="FF196F"/>
            </a:gs>
            <a:gs pos="37000">
              <a:srgbClr val="0070C0"/>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07B1292C-85AB-2C40-AAA8-BE09CE760AF5}"/>
              </a:ext>
            </a:extLst>
          </p:cNvPr>
          <p:cNvPicPr>
            <a:picLocks noChangeAspect="1"/>
          </p:cNvPicPr>
          <p:nvPr/>
        </p:nvPicPr>
        <p:blipFill rotWithShape="1">
          <a:blip r:embed="rId3"/>
          <a:srcRect r="19151"/>
          <a:stretch/>
        </p:blipFill>
        <p:spPr>
          <a:xfrm rot="10800000">
            <a:off x="-35939" y="331443"/>
            <a:ext cx="2408153" cy="605345"/>
          </a:xfrm>
          <a:prstGeom prst="rect">
            <a:avLst/>
          </a:prstGeom>
          <a:effectLst>
            <a:glow rad="38100">
              <a:schemeClr val="bg1">
                <a:alpha val="12000"/>
              </a:schemeClr>
            </a:glow>
          </a:effectLst>
        </p:spPr>
      </p:pic>
      <p:sp>
        <p:nvSpPr>
          <p:cNvPr id="5" name="Title 4">
            <a:extLst>
              <a:ext uri="{FF2B5EF4-FFF2-40B4-BE49-F238E27FC236}">
                <a16:creationId xmlns:a16="http://schemas.microsoft.com/office/drawing/2014/main" id="{74D34943-A718-3F42-B152-EA16A392FC10}"/>
              </a:ext>
            </a:extLst>
          </p:cNvPr>
          <p:cNvSpPr>
            <a:spLocks noGrp="1"/>
          </p:cNvSpPr>
          <p:nvPr>
            <p:ph type="ctrTitle"/>
          </p:nvPr>
        </p:nvSpPr>
        <p:spPr>
          <a:xfrm>
            <a:off x="3986756" y="389001"/>
            <a:ext cx="4218488" cy="630794"/>
          </a:xfrm>
          <a:noFill/>
        </p:spPr>
        <p:txBody>
          <a:bodyPr>
            <a:normAutofit/>
          </a:bodyPr>
          <a:lstStyle/>
          <a:p>
            <a:r>
              <a:rPr lang="en-US" sz="3600" b="1" dirty="0">
                <a:solidFill>
                  <a:srgbClr val="00C7FF"/>
                </a:solidFill>
                <a:latin typeface="Arial" panose="020B0604020202020204" pitchFamily="34" charset="0"/>
                <a:cs typeface="Arial" panose="020B0604020202020204" pitchFamily="34" charset="0"/>
              </a:rPr>
              <a:t>Our Heart</a:t>
            </a:r>
            <a:endParaRPr lang="en-US" sz="3600" b="1" dirty="0">
              <a:solidFill>
                <a:srgbClr val="FFD3EB"/>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4F435AAA-8893-9049-8476-3CA4D6CFEA31}"/>
              </a:ext>
            </a:extLst>
          </p:cNvPr>
          <p:cNvSpPr txBox="1"/>
          <p:nvPr/>
        </p:nvSpPr>
        <p:spPr>
          <a:xfrm rot="16200000">
            <a:off x="11229871" y="5129624"/>
            <a:ext cx="1467673" cy="246221"/>
          </a:xfrm>
          <a:prstGeom prst="rect">
            <a:avLst/>
          </a:prstGeom>
          <a:noFill/>
        </p:spPr>
        <p:txBody>
          <a:bodyPr wrap="square" rtlCol="0">
            <a:spAutoFit/>
          </a:bodyPr>
          <a:lstStyle/>
          <a:p>
            <a:pPr algn="r"/>
            <a:r>
              <a:rPr lang="en-GB" sz="1000" dirty="0">
                <a:solidFill>
                  <a:srgbClr val="A31048"/>
                </a:solidFill>
              </a:rPr>
              <a:t>by: </a:t>
            </a:r>
            <a:r>
              <a:rPr lang="en-US" sz="1000" dirty="0" err="1">
                <a:solidFill>
                  <a:srgbClr val="A31048"/>
                </a:solidFill>
              </a:rPr>
              <a:t>Oslava</a:t>
            </a:r>
            <a:r>
              <a:rPr lang="en-US" sz="1000" dirty="0">
                <a:solidFill>
                  <a:srgbClr val="A31048"/>
                </a:solidFill>
              </a:rPr>
              <a:t> </a:t>
            </a:r>
            <a:r>
              <a:rPr lang="en-US" sz="1000" dirty="0" err="1">
                <a:solidFill>
                  <a:srgbClr val="A31048"/>
                </a:solidFill>
              </a:rPr>
              <a:t>Chougleva</a:t>
            </a:r>
            <a:endParaRPr lang="en-US" sz="1000" dirty="0">
              <a:solidFill>
                <a:srgbClr val="A31048"/>
              </a:solidFill>
            </a:endParaRPr>
          </a:p>
        </p:txBody>
      </p:sp>
      <p:sp>
        <p:nvSpPr>
          <p:cNvPr id="49" name="Title 4">
            <a:extLst>
              <a:ext uri="{FF2B5EF4-FFF2-40B4-BE49-F238E27FC236}">
                <a16:creationId xmlns:a16="http://schemas.microsoft.com/office/drawing/2014/main" id="{61B65B47-4279-694C-B388-1E722B919C01}"/>
              </a:ext>
            </a:extLst>
          </p:cNvPr>
          <p:cNvSpPr txBox="1">
            <a:spLocks/>
          </p:cNvSpPr>
          <p:nvPr/>
        </p:nvSpPr>
        <p:spPr>
          <a:xfrm>
            <a:off x="4123788" y="827147"/>
            <a:ext cx="3944424" cy="343984"/>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100" b="1" dirty="0">
                <a:solidFill>
                  <a:schemeClr val="bg1"/>
                </a:solidFill>
                <a:latin typeface="Arial" panose="020B0604020202020204" pitchFamily="34" charset="0"/>
                <a:cs typeface="Arial" panose="020B0604020202020204" pitchFamily="34" charset="0"/>
              </a:rPr>
              <a:t>Diseases and the ways to prevent them</a:t>
            </a:r>
          </a:p>
        </p:txBody>
      </p:sp>
      <p:sp>
        <p:nvSpPr>
          <p:cNvPr id="59" name="Title 4">
            <a:extLst>
              <a:ext uri="{FF2B5EF4-FFF2-40B4-BE49-F238E27FC236}">
                <a16:creationId xmlns:a16="http://schemas.microsoft.com/office/drawing/2014/main" id="{96D304F6-F628-A740-9281-E73B902A0818}"/>
              </a:ext>
            </a:extLst>
          </p:cNvPr>
          <p:cNvSpPr txBox="1">
            <a:spLocks/>
          </p:cNvSpPr>
          <p:nvPr/>
        </p:nvSpPr>
        <p:spPr>
          <a:xfrm>
            <a:off x="719091" y="4518898"/>
            <a:ext cx="10475651" cy="2538850"/>
          </a:xfrm>
          <a:prstGeom prst="rect">
            <a:avLst/>
          </a:prstGeom>
        </p:spPr>
        <p:txBody>
          <a:bodyPr vert="horz" wrap="square" lIns="91440" tIns="45720" rIns="91440" bIns="45720"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20000"/>
              </a:lnSpc>
            </a:pPr>
            <a:r>
              <a:rPr lang="en-GB" sz="1000" dirty="0">
                <a:solidFill>
                  <a:srgbClr val="FFD3EB"/>
                </a:solidFill>
                <a:latin typeface="Arial" panose="020B0604020202020204" pitchFamily="34" charset="0"/>
                <a:cs typeface="Arial" panose="020B0604020202020204" pitchFamily="34" charset="0"/>
              </a:rPr>
              <a:t>Based on the following research of creating the heart poster, it has identified the some of the main heart diseases can be prevented by adopting a healthy lifestyle.</a:t>
            </a:r>
          </a:p>
          <a:p>
            <a:pPr algn="l">
              <a:lnSpc>
                <a:spcPct val="120000"/>
              </a:lnSpc>
            </a:pPr>
            <a:r>
              <a:rPr lang="en-US" sz="1050" b="1" dirty="0">
                <a:solidFill>
                  <a:srgbClr val="FFD3EB"/>
                </a:solidFill>
                <a:latin typeface="Arial" panose="020B0604020202020204" pitchFamily="34" charset="0"/>
                <a:cs typeface="Arial" panose="020B0604020202020204" pitchFamily="34" charset="0"/>
              </a:rPr>
              <a:t>Maintain blood pressure control</a:t>
            </a:r>
            <a:r>
              <a:rPr lang="en-US" sz="1000" b="1" dirty="0">
                <a:solidFill>
                  <a:srgbClr val="FFD3EB"/>
                </a:solidFill>
                <a:latin typeface="Arial" panose="020B0604020202020204" pitchFamily="34" charset="0"/>
                <a:cs typeface="Arial" panose="020B0604020202020204" pitchFamily="34" charset="0"/>
              </a:rPr>
              <a:t>:</a:t>
            </a:r>
            <a:r>
              <a:rPr lang="en-US" sz="1000" dirty="0">
                <a:solidFill>
                  <a:srgbClr val="FFD3EB"/>
                </a:solidFill>
                <a:latin typeface="Arial" panose="020B0604020202020204" pitchFamily="34" charset="0"/>
                <a:cs typeface="Arial" panose="020B0604020202020204" pitchFamily="34" charset="0"/>
              </a:rPr>
              <a:t> It is essential to monitor and regularly check blood pressure, the recommend measure 3 times/week by using home blood pressure monitoring.</a:t>
            </a:r>
          </a:p>
          <a:p>
            <a:pPr algn="l">
              <a:lnSpc>
                <a:spcPct val="120000"/>
              </a:lnSpc>
            </a:pPr>
            <a:r>
              <a:rPr lang="en-US" sz="1000" dirty="0">
                <a:solidFill>
                  <a:srgbClr val="FFD3EB"/>
                </a:solidFill>
                <a:latin typeface="Arial" panose="020B0604020202020204" pitchFamily="34" charset="0"/>
                <a:cs typeface="Arial" panose="020B0604020202020204" pitchFamily="34" charset="0"/>
              </a:rPr>
              <a:t>(Bosworth et al., 2007)(</a:t>
            </a:r>
            <a:r>
              <a:rPr lang="en-US" sz="1000" dirty="0" err="1">
                <a:solidFill>
                  <a:srgbClr val="FFD3EB"/>
                </a:solidFill>
                <a:latin typeface="Arial" panose="020B0604020202020204" pitchFamily="34" charset="0"/>
                <a:cs typeface="Arial" panose="020B0604020202020204" pitchFamily="34" charset="0"/>
              </a:rPr>
              <a:t>Mantner</a:t>
            </a:r>
            <a:r>
              <a:rPr lang="en-US" sz="1000" dirty="0">
                <a:solidFill>
                  <a:srgbClr val="FFD3EB"/>
                </a:solidFill>
                <a:latin typeface="Arial" panose="020B0604020202020204" pitchFamily="34" charset="0"/>
                <a:cs typeface="Arial" panose="020B0604020202020204" pitchFamily="34" charset="0"/>
              </a:rPr>
              <a:t>, 2019).</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Healthy Diet </a:t>
            </a:r>
            <a:r>
              <a:rPr lang="en-US" sz="1000" dirty="0">
                <a:solidFill>
                  <a:srgbClr val="FFD3EB"/>
                </a:solidFill>
                <a:latin typeface="Arial" panose="020B0604020202020204" pitchFamily="34" charset="0"/>
                <a:cs typeface="Arial" panose="020B0604020202020204" pitchFamily="34" charset="0"/>
              </a:rPr>
              <a:t>is one of the best ways to keep the heart healthy: by increasing consumption of fruits, vegetables, whole grains, fat-free or low-fat dairy, lean proteins, and oils while</a:t>
            </a:r>
          </a:p>
          <a:p>
            <a:pPr algn="l">
              <a:lnSpc>
                <a:spcPct val="120000"/>
              </a:lnSpc>
            </a:pPr>
            <a:r>
              <a:rPr lang="en-US" sz="1000" dirty="0">
                <a:solidFill>
                  <a:srgbClr val="FFD3EB"/>
                </a:solidFill>
                <a:latin typeface="Arial" panose="020B0604020202020204" pitchFamily="34" charset="0"/>
                <a:cs typeface="Arial" panose="020B0604020202020204" pitchFamily="34" charset="0"/>
              </a:rPr>
              <a:t>reducing consumption of foods high in sodium, saturated or trans fats, and added sugars (Kris et al., 2020).</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Stop Smoking </a:t>
            </a:r>
            <a:r>
              <a:rPr lang="en-US" sz="1000" dirty="0">
                <a:solidFill>
                  <a:srgbClr val="FFD3EB"/>
                </a:solidFill>
                <a:latin typeface="Arial" panose="020B0604020202020204" pitchFamily="34" charset="0"/>
                <a:cs typeface="Arial" panose="020B0604020202020204" pitchFamily="34" charset="0"/>
              </a:rPr>
              <a:t>can improve blood circulation in the heart and lower blood pressure (</a:t>
            </a:r>
            <a:r>
              <a:rPr lang="en-US" sz="1000" dirty="0" err="1">
                <a:solidFill>
                  <a:srgbClr val="FFD3EB"/>
                </a:solidFill>
                <a:latin typeface="Arial" panose="020B0604020202020204" pitchFamily="34" charset="0"/>
                <a:cs typeface="Arial" panose="020B0604020202020204" pitchFamily="34" charset="0"/>
              </a:rPr>
              <a:t>Giulietti</a:t>
            </a:r>
            <a:r>
              <a:rPr lang="en-US" sz="1000" dirty="0">
                <a:solidFill>
                  <a:srgbClr val="FFD3EB"/>
                </a:solidFill>
                <a:latin typeface="Arial" panose="020B0604020202020204" pitchFamily="34" charset="0"/>
                <a:cs typeface="Arial" panose="020B0604020202020204" pitchFamily="34" charset="0"/>
              </a:rPr>
              <a:t>  et al ,. 2020).</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Maintaining a healthy weight </a:t>
            </a:r>
            <a:r>
              <a:rPr lang="en-US" sz="1000" dirty="0">
                <a:solidFill>
                  <a:srgbClr val="FFD3EB"/>
                </a:solidFill>
                <a:latin typeface="Arial" panose="020B0604020202020204" pitchFamily="34" charset="0"/>
                <a:cs typeface="Arial" panose="020B0604020202020204" pitchFamily="34" charset="0"/>
              </a:rPr>
              <a:t>will reduce the strain on the heart and blood arteries to carry extra weight (Elfi et al,. 2021).</a:t>
            </a:r>
          </a:p>
          <a:p>
            <a:pPr algn="l">
              <a:lnSpc>
                <a:spcPct val="120000"/>
              </a:lnSpc>
            </a:pPr>
            <a:r>
              <a:rPr lang="en-US" sz="1000" dirty="0">
                <a:solidFill>
                  <a:srgbClr val="FFD3EB"/>
                </a:solidFill>
                <a:latin typeface="Arial" panose="020B0604020202020204" pitchFamily="34" charset="0"/>
                <a:cs typeface="Arial" panose="020B0604020202020204" pitchFamily="34" charset="0"/>
              </a:rPr>
              <a:t>Blood pressure, blood cholesterol, and blood sugar can all be decreased by physical activity. Exercises , such as walking and bicycling for an average of 2.30hrs. per week, can positively affect heart health. The recommended activities for children and teenagers are for an hour of physical activity (CDC, 2019).</a:t>
            </a:r>
          </a:p>
        </p:txBody>
      </p:sp>
      <p:sp>
        <p:nvSpPr>
          <p:cNvPr id="6" name="Rounded Rectangle 5">
            <a:extLst>
              <a:ext uri="{FF2B5EF4-FFF2-40B4-BE49-F238E27FC236}">
                <a16:creationId xmlns:a16="http://schemas.microsoft.com/office/drawing/2014/main" id="{70724E98-4CA1-CD46-A821-8848EFE64A12}"/>
              </a:ext>
            </a:extLst>
          </p:cNvPr>
          <p:cNvSpPr/>
          <p:nvPr/>
        </p:nvSpPr>
        <p:spPr>
          <a:xfrm>
            <a:off x="1381903" y="1477734"/>
            <a:ext cx="1701744" cy="1614651"/>
          </a:xfrm>
          <a:prstGeom prst="roundRect">
            <a:avLst>
              <a:gd name="adj" fmla="val 5293"/>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ounded Rectangle 2">
            <a:extLst>
              <a:ext uri="{FF2B5EF4-FFF2-40B4-BE49-F238E27FC236}">
                <a16:creationId xmlns:a16="http://schemas.microsoft.com/office/drawing/2014/main" id="{4F85FC33-0806-594A-A1A3-9183A0E9033E}"/>
              </a:ext>
            </a:extLst>
          </p:cNvPr>
          <p:cNvSpPr/>
          <p:nvPr/>
        </p:nvSpPr>
        <p:spPr>
          <a:xfrm>
            <a:off x="1381903" y="3181508"/>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Coronary Heart Disease</a:t>
            </a:r>
            <a:endParaRPr lang="en-US" sz="900" dirty="0">
              <a:solidFill>
                <a:schemeClr val="bg1"/>
              </a:solidFill>
            </a:endParaRPr>
          </a:p>
        </p:txBody>
      </p:sp>
      <p:sp>
        <p:nvSpPr>
          <p:cNvPr id="14" name="Rounded Rectangle 13">
            <a:extLst>
              <a:ext uri="{FF2B5EF4-FFF2-40B4-BE49-F238E27FC236}">
                <a16:creationId xmlns:a16="http://schemas.microsoft.com/office/drawing/2014/main" id="{FAFA3211-EAD7-5541-807B-E22DCF49D6E1}"/>
              </a:ext>
            </a:extLst>
          </p:cNvPr>
          <p:cNvSpPr/>
          <p:nvPr/>
        </p:nvSpPr>
        <p:spPr>
          <a:xfrm>
            <a:off x="3229912" y="1477734"/>
            <a:ext cx="1701744" cy="1614651"/>
          </a:xfrm>
          <a:prstGeom prst="roundRect">
            <a:avLst>
              <a:gd name="adj" fmla="val 5293"/>
            </a:avLst>
          </a:prstGeom>
          <a:blipFill dpi="0" rotWithShape="1">
            <a:blip r:embed="rId5">
              <a:extLst>
                <a:ext uri="{28A0092B-C50C-407E-A947-70E740481C1C}">
                  <a14:useLocalDpi xmlns:a14="http://schemas.microsoft.com/office/drawing/2010/main" val="0"/>
                </a:ext>
              </a:extLst>
            </a:blip>
            <a:srcRect/>
            <a:stretch>
              <a:fillRect l="-23684" t="-393" r="-28738" b="393"/>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14">
            <a:extLst>
              <a:ext uri="{FF2B5EF4-FFF2-40B4-BE49-F238E27FC236}">
                <a16:creationId xmlns:a16="http://schemas.microsoft.com/office/drawing/2014/main" id="{A695455D-2866-164B-B3BB-D156D044A16D}"/>
              </a:ext>
            </a:extLst>
          </p:cNvPr>
          <p:cNvSpPr/>
          <p:nvPr/>
        </p:nvSpPr>
        <p:spPr>
          <a:xfrm>
            <a:off x="3229912" y="3181508"/>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Angina</a:t>
            </a:r>
            <a:endParaRPr lang="en-US" sz="900" dirty="0">
              <a:solidFill>
                <a:schemeClr val="bg1"/>
              </a:solidFill>
            </a:endParaRPr>
          </a:p>
        </p:txBody>
      </p:sp>
      <p:sp>
        <p:nvSpPr>
          <p:cNvPr id="16" name="Rounded Rectangle 15">
            <a:extLst>
              <a:ext uri="{FF2B5EF4-FFF2-40B4-BE49-F238E27FC236}">
                <a16:creationId xmlns:a16="http://schemas.microsoft.com/office/drawing/2014/main" id="{AF12E1E9-D1E2-2E42-BDCF-45D33A86AB3D}"/>
              </a:ext>
            </a:extLst>
          </p:cNvPr>
          <p:cNvSpPr/>
          <p:nvPr/>
        </p:nvSpPr>
        <p:spPr>
          <a:xfrm>
            <a:off x="6925930" y="1457941"/>
            <a:ext cx="1701744" cy="1614651"/>
          </a:xfrm>
          <a:prstGeom prst="roundRect">
            <a:avLst>
              <a:gd name="adj" fmla="val 5293"/>
            </a:avLst>
          </a:prstGeom>
          <a:blipFill dpi="0" rotWithShape="1">
            <a:blip r:embed="rId6">
              <a:extLst>
                <a:ext uri="{28A0092B-C50C-407E-A947-70E740481C1C}">
                  <a14:useLocalDpi xmlns:a14="http://schemas.microsoft.com/office/drawing/2010/main" val="0"/>
                </a:ext>
              </a:extLst>
            </a:blip>
            <a:srcRect/>
            <a:stretch>
              <a:fillRect l="-18859" r="-62164"/>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76F9A366-6D46-9547-A939-A9BEED231D4B}"/>
              </a:ext>
            </a:extLst>
          </p:cNvPr>
          <p:cNvSpPr/>
          <p:nvPr/>
        </p:nvSpPr>
        <p:spPr>
          <a:xfrm>
            <a:off x="6925930"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Heart Attack</a:t>
            </a:r>
            <a:endParaRPr lang="en-US" sz="900" dirty="0">
              <a:solidFill>
                <a:schemeClr val="bg1"/>
              </a:solidFill>
            </a:endParaRPr>
          </a:p>
        </p:txBody>
      </p:sp>
      <p:sp>
        <p:nvSpPr>
          <p:cNvPr id="18" name="Rounded Rectangle 17">
            <a:extLst>
              <a:ext uri="{FF2B5EF4-FFF2-40B4-BE49-F238E27FC236}">
                <a16:creationId xmlns:a16="http://schemas.microsoft.com/office/drawing/2014/main" id="{B9C4A96C-A97E-0542-B8A3-A3D24EB4FD7A}"/>
              </a:ext>
            </a:extLst>
          </p:cNvPr>
          <p:cNvSpPr/>
          <p:nvPr/>
        </p:nvSpPr>
        <p:spPr>
          <a:xfrm>
            <a:off x="8773939" y="1457941"/>
            <a:ext cx="1701744" cy="1614651"/>
          </a:xfrm>
          <a:prstGeom prst="roundRect">
            <a:avLst>
              <a:gd name="adj" fmla="val 5293"/>
            </a:avLst>
          </a:prstGeom>
          <a:blipFill dpi="0" rotWithShape="1">
            <a:blip r:embed="rId3">
              <a:extLst>
                <a:ext uri="{28A0092B-C50C-407E-A947-70E740481C1C}">
                  <a14:useLocalDpi xmlns:a14="http://schemas.microsoft.com/office/drawing/2010/main" val="0"/>
                </a:ext>
              </a:extLst>
            </a:blip>
            <a:srcRect/>
            <a:stretch>
              <a:fillRect l="-165016" t="1226" r="-67296" b="-122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ounded Rectangle 18">
            <a:extLst>
              <a:ext uri="{FF2B5EF4-FFF2-40B4-BE49-F238E27FC236}">
                <a16:creationId xmlns:a16="http://schemas.microsoft.com/office/drawing/2014/main" id="{1397F345-BA7B-5E48-8A26-48D4F9224094}"/>
              </a:ext>
            </a:extLst>
          </p:cNvPr>
          <p:cNvSpPr/>
          <p:nvPr/>
        </p:nvSpPr>
        <p:spPr>
          <a:xfrm>
            <a:off x="8773939"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Heart Failure</a:t>
            </a:r>
            <a:endParaRPr lang="en-US" sz="900" dirty="0">
              <a:solidFill>
                <a:schemeClr val="bg1"/>
              </a:solidFill>
            </a:endParaRPr>
          </a:p>
        </p:txBody>
      </p:sp>
      <p:sp>
        <p:nvSpPr>
          <p:cNvPr id="20" name="Rounded Rectangle 19">
            <a:extLst>
              <a:ext uri="{FF2B5EF4-FFF2-40B4-BE49-F238E27FC236}">
                <a16:creationId xmlns:a16="http://schemas.microsoft.com/office/drawing/2014/main" id="{554848BC-EB7C-0743-BC0A-81251DEF95C2}"/>
              </a:ext>
            </a:extLst>
          </p:cNvPr>
          <p:cNvSpPr/>
          <p:nvPr/>
        </p:nvSpPr>
        <p:spPr>
          <a:xfrm>
            <a:off x="5077921" y="1457941"/>
            <a:ext cx="1701744" cy="1614651"/>
          </a:xfrm>
          <a:prstGeom prst="roundRect">
            <a:avLst>
              <a:gd name="adj" fmla="val 5293"/>
            </a:avLst>
          </a:prstGeom>
          <a:blipFill dpi="0" rotWithShape="1">
            <a:blip r:embed="rId7">
              <a:extLst>
                <a:ext uri="{28A0092B-C50C-407E-A947-70E740481C1C}">
                  <a14:useLocalDpi xmlns:a14="http://schemas.microsoft.com/office/drawing/2010/main" val="0"/>
                </a:ext>
              </a:extLst>
            </a:blip>
            <a:srcRect/>
            <a:stretch>
              <a:fillRect l="-36511"/>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ounded Rectangle 20">
            <a:extLst>
              <a:ext uri="{FF2B5EF4-FFF2-40B4-BE49-F238E27FC236}">
                <a16:creationId xmlns:a16="http://schemas.microsoft.com/office/drawing/2014/main" id="{015E0329-F08F-EA48-B643-A4C86EC28268}"/>
              </a:ext>
            </a:extLst>
          </p:cNvPr>
          <p:cNvSpPr/>
          <p:nvPr/>
        </p:nvSpPr>
        <p:spPr>
          <a:xfrm>
            <a:off x="5077921"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Stroke</a:t>
            </a:r>
            <a:endParaRPr lang="en-US" sz="900" dirty="0">
              <a:solidFill>
                <a:schemeClr val="bg1"/>
              </a:solidFill>
            </a:endParaRPr>
          </a:p>
        </p:txBody>
      </p:sp>
      <p:sp>
        <p:nvSpPr>
          <p:cNvPr id="23" name="Title 4">
            <a:extLst>
              <a:ext uri="{FF2B5EF4-FFF2-40B4-BE49-F238E27FC236}">
                <a16:creationId xmlns:a16="http://schemas.microsoft.com/office/drawing/2014/main" id="{D323B2A2-AB91-CF4E-9467-A267E17516CF}"/>
              </a:ext>
            </a:extLst>
          </p:cNvPr>
          <p:cNvSpPr txBox="1">
            <a:spLocks/>
          </p:cNvSpPr>
          <p:nvPr/>
        </p:nvSpPr>
        <p:spPr>
          <a:xfrm>
            <a:off x="3956581" y="3880041"/>
            <a:ext cx="3944424" cy="343984"/>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400" b="1" dirty="0">
                <a:solidFill>
                  <a:schemeClr val="bg1"/>
                </a:solidFill>
                <a:latin typeface="Arial" panose="020B0604020202020204" pitchFamily="34" charset="0"/>
                <a:cs typeface="Arial" panose="020B0604020202020204" pitchFamily="34" charset="0"/>
              </a:rPr>
              <a:t>Prevention &amp; Conclusion</a:t>
            </a:r>
          </a:p>
        </p:txBody>
      </p:sp>
      <p:pic>
        <p:nvPicPr>
          <p:cNvPr id="24" name="Picture 23">
            <a:extLst>
              <a:ext uri="{FF2B5EF4-FFF2-40B4-BE49-F238E27FC236}">
                <a16:creationId xmlns:a16="http://schemas.microsoft.com/office/drawing/2014/main" id="{82F6AE38-7CE6-9C40-8CAB-6E52F7E1A5AE}"/>
              </a:ext>
            </a:extLst>
          </p:cNvPr>
          <p:cNvPicPr>
            <a:picLocks noChangeAspect="1"/>
          </p:cNvPicPr>
          <p:nvPr/>
        </p:nvPicPr>
        <p:blipFill rotWithShape="1">
          <a:blip r:embed="rId3"/>
          <a:srcRect r="19151"/>
          <a:stretch/>
        </p:blipFill>
        <p:spPr>
          <a:xfrm>
            <a:off x="9783847" y="331444"/>
            <a:ext cx="2408153" cy="605345"/>
          </a:xfrm>
          <a:prstGeom prst="rect">
            <a:avLst/>
          </a:prstGeom>
          <a:effectLst>
            <a:glow rad="38100">
              <a:schemeClr val="bg1">
                <a:alpha val="12000"/>
              </a:schemeClr>
            </a:glow>
          </a:effectLst>
        </p:spPr>
      </p:pic>
    </p:spTree>
    <p:extLst>
      <p:ext uri="{BB962C8B-B14F-4D97-AF65-F5344CB8AC3E}">
        <p14:creationId xmlns:p14="http://schemas.microsoft.com/office/powerpoint/2010/main" val="3325134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rgbClr val="A500FF"/>
            </a:gs>
            <a:gs pos="0">
              <a:srgbClr val="FFA9BB"/>
            </a:gs>
          </a:gsLst>
          <a:lin ang="135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E5085B-386D-E94B-A077-2C00AE1F043E}"/>
              </a:ext>
            </a:extLst>
          </p:cNvPr>
          <p:cNvSpPr txBox="1"/>
          <p:nvPr/>
        </p:nvSpPr>
        <p:spPr>
          <a:xfrm>
            <a:off x="500999" y="369332"/>
            <a:ext cx="10658614" cy="6250109"/>
          </a:xfrm>
          <a:prstGeom prst="rect">
            <a:avLst/>
          </a:prstGeom>
          <a:noFill/>
        </p:spPr>
        <p:txBody>
          <a:bodyPr wrap="square" rtlCol="0">
            <a:spAutoFit/>
          </a:bodyPr>
          <a:lstStyle/>
          <a:p>
            <a:pPr>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Bosworth et al., (2007). The take control of your blood pressure (TCYB) study: Study design and methodology. Contemporary Clinical Trials, 28(1), pp.33–47.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doi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10.1016/j.cct.2006.08.006.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CDC (2019) Preventing Heart Disease: What You Can Do.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www.cdc.gov</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heartdisease</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prevention.htm</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 Accessed: 19/09/ 2022 ).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Cleveland Clinic (2018) Coronary heart disease .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my.clevelandclinic.org</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/health/diseases/16898-coronary-artery-disease/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Elfi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EF at el., (2021) The risk factors of coronary heart disease and its relationship with endothelial nitric oxide synthase. Open Access Macedonian Journal of Medical Sciences, 9(B), pp.451-456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Giulietti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al. (2020.) Pharmacological approach to smoking cessation: an updated review for daily clinical practice. High Blood Pressure &amp; Cardiovascular Prevention, 27(5), pp.349-362.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Jain V,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Bordes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SJ, Bhardwaj A. (2022)</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Physiology, Pulmonary Circulatory System.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Stat Pearls Treasure Island (FL):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StatPearls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Publishing.</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Jr, H.E.D. (2017)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Cardiology for Veterinary Technicians </a:t>
            </a:r>
            <a:r>
              <a:rPr lang="en-GB" sz="1000" i="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and Nurses</a:t>
            </a:r>
            <a:r>
              <a:rPr lang="en-GB" sz="1000" i="1">
                <a:solidFill>
                  <a:schemeClr val="bg1"/>
                </a:solidFill>
                <a:latin typeface="Arial" panose="020B0604020202020204" pitchFamily="34" charset="0"/>
                <a:ea typeface="Times New Roman" panose="02020603050405020304" pitchFamily="18" charset="0"/>
                <a:cs typeface="Times New Roman" panose="02020603050405020304" pitchFamily="18" charset="0"/>
              </a:rPr>
              <a:t> </a:t>
            </a:r>
            <a:r>
              <a:rPr lang="en-GB" sz="1000" i="1"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a:t>
            </a:r>
            <a:r>
              <a:rPr lang="en-GB" sz="10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John Wiley &amp; Sons.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Kris et al., (2020). Behavioural counselling interventions to promote a healthy diet and physical activity for cardiovascular disease prevention in adults with cardiovascular risk factors: US Preventive Services Task Force recommendation statement. Jama, 324(20), pp.2069-2075.</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Macrovector</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(2021) </a:t>
            </a:r>
            <a:r>
              <a:rPr lang="en-US"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Available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f </a:t>
            </a:r>
            <a:r>
              <a:rPr lang="en-US"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https://www.freepik.com/free-vector/cardio-heartbeat-medical-background-design/</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Muntner</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(2019). Measurement of blood pressure in humans: a scientific statement from the American Heart Association. Hypertension, 73(5), pp. e35-e66.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National Cancer Institute, (2019).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Structure of the Heart.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https://training.seer.cancer.gov/anatomy/cardiovascular/heart/structure.html</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18/09/ 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Nhsinform.scot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.(2018) Common heart conditions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www.nhsinform.scot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/illnesses-and-conditions/heart-and-blood-vessels/conditions/common-heart-conditions (Accessed: 18 /10/ 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Sewcream (2020)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Stroke.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Shaikh, J. (2021)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What Are the Major Organs of the Body? 9 Vital Organs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https://www.medicinenet.com/what_are_the_major_organs_of_the_body/article.htm</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18/09/ 2022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Sherrell, Z. (2021).</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Cardiovascular system: Function, organs, diseases, and more</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ht</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tps://www.medicalnewstoday.com/articles/cardiovascular-system#heart-structure/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(Accessed: 18/09/ 2022) .</a:t>
            </a:r>
            <a:b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b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Starline  (2022)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Pulse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f </a:t>
            </a:r>
            <a:r>
              <a:rPr lang="en-US"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https://www.freepik.com/free-vector/cardio-heartbeat-medical-background-design/</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US"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Suttipunfpik</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(2021).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 Attack.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Wayhomestudio (2022)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Angina.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endParaRPr lang="en-GB" sz="10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B8DB0F3-C9F1-4945-9F0F-A9F97133A516}"/>
              </a:ext>
            </a:extLst>
          </p:cNvPr>
          <p:cNvSpPr txBox="1"/>
          <p:nvPr/>
        </p:nvSpPr>
        <p:spPr>
          <a:xfrm>
            <a:off x="5413762" y="0"/>
            <a:ext cx="1364476" cy="369332"/>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2137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3511</TotalTime>
  <Words>1389</Words>
  <Application>Microsoft Macintosh PowerPoint</Application>
  <PresentationFormat>Widescreen</PresentationFormat>
  <Paragraphs>136</Paragraphs>
  <Slides>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Our Heart</vt:lpstr>
      <vt:lpstr>Our Heart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Microsoft Office User</dc:creator>
  <cp:lastModifiedBy>Oslava Chougleva (2028217)</cp:lastModifiedBy>
  <cp:revision>102</cp:revision>
  <cp:lastPrinted>2022-10-21T12:23:17Z</cp:lastPrinted>
  <dcterms:created xsi:type="dcterms:W3CDTF">2022-09-16T20:03:03Z</dcterms:created>
  <dcterms:modified xsi:type="dcterms:W3CDTF">2022-10-21T12:51:58Z</dcterms:modified>
</cp:coreProperties>
</file>