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9"/>
  </p:notesMasterIdLst>
  <p:sldIdLst>
    <p:sldId id="256" r:id="rId2"/>
    <p:sldId id="359" r:id="rId3"/>
    <p:sldId id="374" r:id="rId4"/>
    <p:sldId id="381" r:id="rId5"/>
    <p:sldId id="416" r:id="rId6"/>
    <p:sldId id="417" r:id="rId7"/>
    <p:sldId id="382" r:id="rId8"/>
    <p:sldId id="388" r:id="rId9"/>
    <p:sldId id="385" r:id="rId10"/>
    <p:sldId id="360" r:id="rId11"/>
    <p:sldId id="333" r:id="rId12"/>
    <p:sldId id="390" r:id="rId13"/>
    <p:sldId id="391" r:id="rId14"/>
    <p:sldId id="271" r:id="rId15"/>
    <p:sldId id="341" r:id="rId16"/>
    <p:sldId id="361" r:id="rId17"/>
    <p:sldId id="378" r:id="rId18"/>
    <p:sldId id="345" r:id="rId19"/>
    <p:sldId id="383" r:id="rId20"/>
    <p:sldId id="343" r:id="rId21"/>
    <p:sldId id="365" r:id="rId22"/>
    <p:sldId id="366" r:id="rId23"/>
    <p:sldId id="324" r:id="rId24"/>
    <p:sldId id="354" r:id="rId25"/>
    <p:sldId id="418" r:id="rId26"/>
    <p:sldId id="326" r:id="rId27"/>
    <p:sldId id="356" r:id="rId28"/>
    <p:sldId id="386" r:id="rId29"/>
    <p:sldId id="419" r:id="rId30"/>
    <p:sldId id="337" r:id="rId31"/>
    <p:sldId id="334" r:id="rId32"/>
    <p:sldId id="313" r:id="rId33"/>
    <p:sldId id="384" r:id="rId34"/>
    <p:sldId id="371" r:id="rId35"/>
    <p:sldId id="308" r:id="rId36"/>
    <p:sldId id="310" r:id="rId37"/>
    <p:sldId id="351" r:id="rId38"/>
    <p:sldId id="287" r:id="rId39"/>
    <p:sldId id="370" r:id="rId40"/>
    <p:sldId id="377" r:id="rId41"/>
    <p:sldId id="392" r:id="rId42"/>
    <p:sldId id="369" r:id="rId43"/>
    <p:sldId id="414" r:id="rId44"/>
    <p:sldId id="415" r:id="rId45"/>
    <p:sldId id="393" r:id="rId46"/>
    <p:sldId id="373" r:id="rId47"/>
    <p:sldId id="406" r:id="rId48"/>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79" autoAdjust="0"/>
    <p:restoredTop sz="78279" autoAdjust="0"/>
  </p:normalViewPr>
  <p:slideViewPr>
    <p:cSldViewPr snapToGrid="0">
      <p:cViewPr varScale="1">
        <p:scale>
          <a:sx n="98" d="100"/>
          <a:sy n="98" d="100"/>
        </p:scale>
        <p:origin x="1296" y="192"/>
      </p:cViewPr>
      <p:guideLst/>
    </p:cSldViewPr>
  </p:slideViewPr>
  <p:notesTextViewPr>
    <p:cViewPr>
      <p:scale>
        <a:sx n="1" d="1"/>
        <a:sy n="1" d="1"/>
      </p:scale>
      <p:origin x="0" y="0"/>
    </p:cViewPr>
  </p:notesTextViewPr>
  <p:sorterViewPr>
    <p:cViewPr>
      <p:scale>
        <a:sx n="100" d="100"/>
        <a:sy n="100" d="100"/>
      </p:scale>
      <p:origin x="0" y="-1126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21A939F-E019-40C7-9E9A-F2A61AAA1237}">
      <dgm:prSet/>
      <dgm:spPr/>
      <dgm:t>
        <a:bodyPr/>
        <a:lstStyle/>
        <a:p>
          <a:pPr>
            <a:lnSpc>
              <a:spcPct val="100000"/>
            </a:lnSpc>
          </a:pPr>
          <a:r>
            <a:rPr lang="en-GB"/>
            <a:t>Watch the 4 video clips “More than just words” and use these to help your critical reflection in task 2</a:t>
          </a:r>
          <a:endParaRPr lang="en-US"/>
        </a:p>
      </dgm:t>
    </dgm:pt>
    <dgm:pt modelId="{C0DE963A-DD27-46B1-975C-EEAC3C2256CB}" type="parTrans" cxnId="{C6D20494-AFF8-490C-8B96-3CE897AF3D35}">
      <dgm:prSet/>
      <dgm:spPr/>
      <dgm:t>
        <a:bodyPr/>
        <a:lstStyle/>
        <a:p>
          <a:endParaRPr lang="en-US"/>
        </a:p>
      </dgm:t>
    </dgm:pt>
    <dgm:pt modelId="{2E8E64C9-165F-4848-B815-4394BD398F8D}" type="sibTrans" cxnId="{C6D20494-AFF8-490C-8B96-3CE897AF3D35}">
      <dgm:prSet/>
      <dgm:spPr/>
      <dgm:t>
        <a:bodyPr/>
        <a:lstStyle/>
        <a:p>
          <a:endParaRPr lang="en-US"/>
        </a:p>
      </dgm:t>
    </dgm:pt>
    <dgm:pt modelId="{D6662971-D8A1-488E-854C-85E224DB3F93}">
      <dgm:prSet/>
      <dgm:spPr/>
      <dgm:t>
        <a:bodyPr/>
        <a:lstStyle/>
        <a:p>
          <a:pPr>
            <a:lnSpc>
              <a:spcPct val="100000"/>
            </a:lnSpc>
          </a:pPr>
          <a:r>
            <a:rPr lang="en-GB"/>
            <a:t>Provide a range of examples in relation to individual language needs and use, including cultural sensitivity</a:t>
          </a:r>
          <a:endParaRPr lang="en-US"/>
        </a:p>
      </dgm:t>
    </dgm:pt>
    <dgm:pt modelId="{7101499D-1F21-4809-BC2B-16189F2D7FCD}" type="parTrans" cxnId="{5E5E6100-293E-4F87-9C2C-0C6D7C2BDB39}">
      <dgm:prSet/>
      <dgm:spPr/>
      <dgm:t>
        <a:bodyPr/>
        <a:lstStyle/>
        <a:p>
          <a:endParaRPr lang="en-US"/>
        </a:p>
      </dgm:t>
    </dgm:pt>
    <dgm:pt modelId="{6EF06D19-C2AC-4C5A-B6BC-51F6606532B7}" type="sibTrans" cxnId="{5E5E6100-293E-4F87-9C2C-0C6D7C2BDB39}">
      <dgm:prSet/>
      <dgm:spPr/>
      <dgm:t>
        <a:bodyPr/>
        <a:lstStyle/>
        <a:p>
          <a:endParaRPr lang="en-US"/>
        </a:p>
      </dgm:t>
    </dgm:pt>
    <dgm:pt modelId="{20254EE0-F8D6-4139-A161-AA7C5F0A300B}">
      <dgm:prSet/>
      <dgm:spPr/>
      <dgm:t>
        <a:bodyPr/>
        <a:lstStyle/>
        <a:p>
          <a:pPr>
            <a:lnSpc>
              <a:spcPct val="100000"/>
            </a:lnSpc>
          </a:pPr>
          <a:r>
            <a:rPr lang="en-GB"/>
            <a:t>Reflection on personal experience as to why language must be an integral part of assessment and service provision</a:t>
          </a:r>
          <a:endParaRPr lang="en-US"/>
        </a:p>
      </dgm:t>
    </dgm:pt>
    <dgm:pt modelId="{509A634D-5F7C-4CAD-8A91-095AC4C6EA70}" type="parTrans" cxnId="{4F6B63CB-5FB9-4836-8ABD-207B4341942D}">
      <dgm:prSet/>
      <dgm:spPr/>
      <dgm:t>
        <a:bodyPr/>
        <a:lstStyle/>
        <a:p>
          <a:endParaRPr lang="en-US"/>
        </a:p>
      </dgm:t>
    </dgm:pt>
    <dgm:pt modelId="{45A3BC71-C46C-4555-A3A7-8FC0CA4B4A9C}" type="sibTrans" cxnId="{4F6B63CB-5FB9-4836-8ABD-207B4341942D}">
      <dgm:prSet/>
      <dgm:spPr/>
      <dgm:t>
        <a:bodyPr/>
        <a:lstStyle/>
        <a:p>
          <a:endParaRPr lang="en-US"/>
        </a:p>
      </dgm:t>
    </dgm:pt>
    <dgm:pt modelId="{6FC600C0-746C-4EF9-A21D-31142976BA10}">
      <dgm:prSet/>
      <dgm:spPr/>
      <dgm:t>
        <a:bodyPr/>
        <a:lstStyle/>
        <a:p>
          <a:pPr>
            <a:lnSpc>
              <a:spcPct val="100000"/>
            </a:lnSpc>
          </a:pPr>
          <a:r>
            <a:rPr lang="en-GB" dirty="0"/>
            <a:t>Including the principles of the “Active </a:t>
          </a:r>
          <a:r>
            <a:rPr lang="en-GB" i="0" dirty="0"/>
            <a:t>O</a:t>
          </a:r>
          <a:r>
            <a:rPr lang="en-GB" dirty="0"/>
            <a:t>ffer”. You</a:t>
          </a:r>
          <a:r>
            <a:rPr lang="en-GB" b="1" dirty="0"/>
            <a:t> must </a:t>
          </a:r>
          <a:r>
            <a:rPr lang="en-GB" dirty="0"/>
            <a:t>make reference to “More than Just Words” (Welsh Government, 2022-2027). </a:t>
          </a:r>
          <a:endParaRPr lang="en-US" dirty="0"/>
        </a:p>
      </dgm:t>
    </dgm:pt>
    <dgm:pt modelId="{FBD32C07-1D3F-4B1F-A021-C9CE71F52775}" type="parTrans" cxnId="{80EFEA82-43DC-482C-9D28-5111A6218388}">
      <dgm:prSet/>
      <dgm:spPr/>
      <dgm:t>
        <a:bodyPr/>
        <a:lstStyle/>
        <a:p>
          <a:endParaRPr lang="en-US"/>
        </a:p>
      </dgm:t>
    </dgm:pt>
    <dgm:pt modelId="{7377264E-14B2-46F3-9585-8E610A6D75E1}" type="sibTrans" cxnId="{80EFEA82-43DC-482C-9D28-5111A6218388}">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5E5E6100-293E-4F87-9C2C-0C6D7C2BDB39}" srcId="{F5E9B877-9502-499D-8C85-4AFAC2F7E431}" destId="{D6662971-D8A1-488E-854C-85E224DB3F93}" srcOrd="1" destOrd="0" parTransId="{7101499D-1F21-4809-BC2B-16189F2D7FCD}" sibTransId="{6EF06D19-C2AC-4C5A-B6BC-51F6606532B7}"/>
    <dgm:cxn modelId="{3BA54D72-793B-4251-A88C-2FE4958586EB}" type="presOf" srcId="{F5E9B877-9502-499D-8C85-4AFAC2F7E431}" destId="{2921B537-69E0-46C4-BF19-E982A25B35DE}" srcOrd="0" destOrd="0" presId="urn:microsoft.com/office/officeart/2018/2/layout/IconVerticalSolidList"/>
    <dgm:cxn modelId="{E47F7578-9854-46E5-8FC6-9EB22A7A95EB}" type="presOf" srcId="{D21A939F-E019-40C7-9E9A-F2A61AAA1237}" destId="{B67C2764-91FA-41FB-B209-87E144242AF9}" srcOrd="0" destOrd="0" presId="urn:microsoft.com/office/officeart/2018/2/layout/IconVerticalSolidList"/>
    <dgm:cxn modelId="{80EFEA82-43DC-482C-9D28-5111A6218388}" srcId="{F5E9B877-9502-499D-8C85-4AFAC2F7E431}" destId="{6FC600C0-746C-4EF9-A21D-31142976BA10}" srcOrd="3" destOrd="0" parTransId="{FBD32C07-1D3F-4B1F-A021-C9CE71F52775}" sibTransId="{7377264E-14B2-46F3-9585-8E610A6D75E1}"/>
    <dgm:cxn modelId="{C6D20494-AFF8-490C-8B96-3CE897AF3D35}" srcId="{F5E9B877-9502-499D-8C85-4AFAC2F7E431}" destId="{D21A939F-E019-40C7-9E9A-F2A61AAA1237}" srcOrd="0" destOrd="0" parTransId="{C0DE963A-DD27-46B1-975C-EEAC3C2256CB}" sibTransId="{2E8E64C9-165F-4848-B815-4394BD398F8D}"/>
    <dgm:cxn modelId="{D83670B1-3052-478C-AD88-08BDF7C0E1B7}" type="presOf" srcId="{20254EE0-F8D6-4139-A161-AA7C5F0A300B}" destId="{D989A7C2-11C7-41B2-AD17-09FE0A85049E}" srcOrd="0" destOrd="0" presId="urn:microsoft.com/office/officeart/2018/2/layout/IconVerticalSolidList"/>
    <dgm:cxn modelId="{40F61BC1-C0F6-4D49-AAAD-ABC10591AEC3}" type="presOf" srcId="{D6662971-D8A1-488E-854C-85E224DB3F93}" destId="{C17A0A52-279F-44CE-8446-0F4485305DF1}" srcOrd="0" destOrd="0" presId="urn:microsoft.com/office/officeart/2018/2/layout/IconVerticalSolidList"/>
    <dgm:cxn modelId="{4F6B63CB-5FB9-4836-8ABD-207B4341942D}" srcId="{F5E9B877-9502-499D-8C85-4AFAC2F7E431}" destId="{20254EE0-F8D6-4139-A161-AA7C5F0A300B}" srcOrd="2" destOrd="0" parTransId="{509A634D-5F7C-4CAD-8A91-095AC4C6EA70}" sibTransId="{45A3BC71-C46C-4555-A3A7-8FC0CA4B4A9C}"/>
    <dgm:cxn modelId="{E4244EF5-4690-41B9-A852-84AA50EC5792}" type="presOf" srcId="{6FC600C0-746C-4EF9-A21D-31142976BA10}" destId="{AA310723-5AC4-41FE-868D-375B6C571C71}" srcOrd="0" destOrd="0" presId="urn:microsoft.com/office/officeart/2018/2/layout/IconVerticalSolidList"/>
    <dgm:cxn modelId="{9614A41F-1AF7-49CE-9FEF-4990E3309AE9}" type="presParOf" srcId="{2921B537-69E0-46C4-BF19-E982A25B35DE}" destId="{5F930950-FB55-45BB-AC5A-1F0C32A04A42}" srcOrd="0" destOrd="0" presId="urn:microsoft.com/office/officeart/2018/2/layout/IconVerticalSolidList"/>
    <dgm:cxn modelId="{7BE60981-446D-432B-8FC1-139F76941EE9}" type="presParOf" srcId="{5F930950-FB55-45BB-AC5A-1F0C32A04A42}" destId="{CECA9252-3ABA-4E78-8DE9-AFA3458F76E9}" srcOrd="0" destOrd="0" presId="urn:microsoft.com/office/officeart/2018/2/layout/IconVerticalSolidList"/>
    <dgm:cxn modelId="{25DF62D9-7FD3-4440-B3B6-CE36251B6DE0}" type="presParOf" srcId="{5F930950-FB55-45BB-AC5A-1F0C32A04A42}" destId="{D6251234-D293-4ED7-AD22-A05B311B60E1}" srcOrd="1" destOrd="0" presId="urn:microsoft.com/office/officeart/2018/2/layout/IconVerticalSolidList"/>
    <dgm:cxn modelId="{2A323B1E-F994-4CE5-8732-A423E2F9F90F}" type="presParOf" srcId="{5F930950-FB55-45BB-AC5A-1F0C32A04A42}" destId="{D73B9AC2-ACD8-4F8C-8851-789AE4B6AC55}" srcOrd="2" destOrd="0" presId="urn:microsoft.com/office/officeart/2018/2/layout/IconVerticalSolidList"/>
    <dgm:cxn modelId="{9F2686B0-0268-4449-BE36-4CD5C79C597A}" type="presParOf" srcId="{5F930950-FB55-45BB-AC5A-1F0C32A04A42}" destId="{B67C2764-91FA-41FB-B209-87E144242AF9}" srcOrd="3" destOrd="0" presId="urn:microsoft.com/office/officeart/2018/2/layout/IconVerticalSolidList"/>
    <dgm:cxn modelId="{E4DE2674-62D9-46CD-A78C-0D72DDA571CC}" type="presParOf" srcId="{2921B537-69E0-46C4-BF19-E982A25B35DE}" destId="{C492789B-0302-47D4-8A19-831A5EA15B25}" srcOrd="1" destOrd="0" presId="urn:microsoft.com/office/officeart/2018/2/layout/IconVerticalSolidList"/>
    <dgm:cxn modelId="{3DD2AD34-30F2-4FDC-8A09-F07119166841}" type="presParOf" srcId="{2921B537-69E0-46C4-BF19-E982A25B35DE}" destId="{CECACB4A-783C-419C-A5D7-CEAD88502ED3}" srcOrd="2" destOrd="0" presId="urn:microsoft.com/office/officeart/2018/2/layout/IconVerticalSolidList"/>
    <dgm:cxn modelId="{852E804E-BDF5-451A-9E71-D4AA439187DC}" type="presParOf" srcId="{CECACB4A-783C-419C-A5D7-CEAD88502ED3}" destId="{499801B5-0673-478A-AFD3-B6DB91A6A718}" srcOrd="0" destOrd="0" presId="urn:microsoft.com/office/officeart/2018/2/layout/IconVerticalSolidList"/>
    <dgm:cxn modelId="{C9CD2FBA-EAF3-4364-BFD6-37227FB19834}" type="presParOf" srcId="{CECACB4A-783C-419C-A5D7-CEAD88502ED3}" destId="{CA769BF4-0A8D-4E2A-A77B-93C7B41E0738}" srcOrd="1" destOrd="0" presId="urn:microsoft.com/office/officeart/2018/2/layout/IconVerticalSolidList"/>
    <dgm:cxn modelId="{02066E35-F4F9-4D87-ABA1-6C278FB6D2B5}" type="presParOf" srcId="{CECACB4A-783C-419C-A5D7-CEAD88502ED3}" destId="{6FE55A4F-92A6-43AD-B2FC-CB901B4CC6FB}" srcOrd="2" destOrd="0" presId="urn:microsoft.com/office/officeart/2018/2/layout/IconVerticalSolidList"/>
    <dgm:cxn modelId="{66076EDD-9494-4441-9096-20D352B1CE65}" type="presParOf" srcId="{CECACB4A-783C-419C-A5D7-CEAD88502ED3}" destId="{C17A0A52-279F-44CE-8446-0F4485305DF1}" srcOrd="3" destOrd="0" presId="urn:microsoft.com/office/officeart/2018/2/layout/IconVerticalSolidList"/>
    <dgm:cxn modelId="{96E5C8B3-F786-40EB-838F-1FE3D7AAE316}" type="presParOf" srcId="{2921B537-69E0-46C4-BF19-E982A25B35DE}" destId="{46486E2A-A2F9-400C-AE33-C9A4B97137B7}" srcOrd="3" destOrd="0" presId="urn:microsoft.com/office/officeart/2018/2/layout/IconVerticalSolidList"/>
    <dgm:cxn modelId="{25AC25CB-CF88-41F6-8DDF-27A873DE6D82}" type="presParOf" srcId="{2921B537-69E0-46C4-BF19-E982A25B35DE}" destId="{6C074674-2D1C-4A06-A857-C63E9A17B3A0}" srcOrd="4" destOrd="0" presId="urn:microsoft.com/office/officeart/2018/2/layout/IconVerticalSolidList"/>
    <dgm:cxn modelId="{E14924ED-80CD-442A-BB8F-AF3188BB8ED4}" type="presParOf" srcId="{6C074674-2D1C-4A06-A857-C63E9A17B3A0}" destId="{C95B8F7F-C587-4B9F-9D0B-52F5410EF35A}" srcOrd="0" destOrd="0" presId="urn:microsoft.com/office/officeart/2018/2/layout/IconVerticalSolidList"/>
    <dgm:cxn modelId="{DFC2D7F2-3974-4737-8D6E-994E14598ED9}" type="presParOf" srcId="{6C074674-2D1C-4A06-A857-C63E9A17B3A0}" destId="{65047871-AE12-4DC4-83E5-E13236ABEFDA}" srcOrd="1" destOrd="0" presId="urn:microsoft.com/office/officeart/2018/2/layout/IconVerticalSolidList"/>
    <dgm:cxn modelId="{E70977C3-10A3-409B-8D1A-C5121ACCEB0C}" type="presParOf" srcId="{6C074674-2D1C-4A06-A857-C63E9A17B3A0}" destId="{B4B5A4FA-D182-422A-9375-6F765CAF4AEB}" srcOrd="2" destOrd="0" presId="urn:microsoft.com/office/officeart/2018/2/layout/IconVerticalSolidList"/>
    <dgm:cxn modelId="{DA5A0F63-1FBF-48D3-94B3-07725019FC3B}" type="presParOf" srcId="{6C074674-2D1C-4A06-A857-C63E9A17B3A0}" destId="{D989A7C2-11C7-41B2-AD17-09FE0A85049E}" srcOrd="3" destOrd="0" presId="urn:microsoft.com/office/officeart/2018/2/layout/IconVerticalSolidList"/>
    <dgm:cxn modelId="{85252E44-D538-4DBE-AA0D-47FD8570B0B2}" type="presParOf" srcId="{2921B537-69E0-46C4-BF19-E982A25B35DE}" destId="{31E1336B-7EF7-4D25-A1A2-E196F1EAEA97}" srcOrd="5" destOrd="0" presId="urn:microsoft.com/office/officeart/2018/2/layout/IconVerticalSolidList"/>
    <dgm:cxn modelId="{5351DAFD-000C-4A1D-92F1-9E92EA7A8665}" type="presParOf" srcId="{2921B537-69E0-46C4-BF19-E982A25B35DE}" destId="{A22612F5-9319-44AC-A9AA-0EFCDBE51575}" srcOrd="6" destOrd="0" presId="urn:microsoft.com/office/officeart/2018/2/layout/IconVerticalSolidList"/>
    <dgm:cxn modelId="{301714D7-198B-4E09-AEB9-0AC954570787}" type="presParOf" srcId="{A22612F5-9319-44AC-A9AA-0EFCDBE51575}" destId="{CE0A57EB-9D20-4839-BAFE-59D2CCB7AE0B}" srcOrd="0" destOrd="0" presId="urn:microsoft.com/office/officeart/2018/2/layout/IconVerticalSolidList"/>
    <dgm:cxn modelId="{59040F3E-5EBF-4625-8BEA-258FBF0B7C0D}" type="presParOf" srcId="{A22612F5-9319-44AC-A9AA-0EFCDBE51575}" destId="{AEE164C2-2ECB-4D70-A1A6-CFC2F4F8D87C}" srcOrd="1" destOrd="0" presId="urn:microsoft.com/office/officeart/2018/2/layout/IconVerticalSolidList"/>
    <dgm:cxn modelId="{276E36DB-5856-46A2-AB13-CB6E37D8EBA3}" type="presParOf" srcId="{A22612F5-9319-44AC-A9AA-0EFCDBE51575}" destId="{3FF5A1BF-F7CC-4ED6-8FE1-EE95E3DC3394}" srcOrd="2" destOrd="0" presId="urn:microsoft.com/office/officeart/2018/2/layout/IconVerticalSolidList"/>
    <dgm:cxn modelId="{3DB31B6A-3B1D-411A-9381-8E0F3AFE9740}"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Watch the 4 video clips “More than just words” and use these to help your critical reflection in task 2</a:t>
          </a:r>
          <a:endParaRPr lang="en-US" sz="2200" kern="1200"/>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Provide a range of examples in relation to individual language needs and use, including cultural sensitivity</a:t>
          </a:r>
          <a:endParaRPr lang="en-US" sz="2200" kern="1200"/>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a:t>Reflection on personal experience as to why language must be an integral part of assessment and service provision</a:t>
          </a:r>
          <a:endParaRPr lang="en-US" sz="2200" kern="1200"/>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en-GB" sz="2200" kern="1200" dirty="0"/>
            <a:t>Including the principles of the “Active </a:t>
          </a:r>
          <a:r>
            <a:rPr lang="en-GB" sz="2200" i="0" kern="1200" dirty="0"/>
            <a:t>O</a:t>
          </a:r>
          <a:r>
            <a:rPr lang="en-GB" sz="2200" kern="1200" dirty="0"/>
            <a:t>ffer”. You</a:t>
          </a:r>
          <a:r>
            <a:rPr lang="en-GB" sz="2200" b="1" kern="1200" dirty="0"/>
            <a:t> must </a:t>
          </a:r>
          <a:r>
            <a:rPr lang="en-GB" sz="2200" kern="1200" dirty="0"/>
            <a:t>make reference to “More than Just Words” (Welsh Government, 2022-2027). </a:t>
          </a:r>
          <a:endParaRPr lang="en-US" sz="2200" kern="1200" dirty="0"/>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2047" units="cm"/>
          <inkml:channel name="T" type="integer" max="2.14748E9" units="dev"/>
        </inkml:traceFormat>
        <inkml:channelProperties>
          <inkml:channelProperty channel="X" name="resolution" value="229.07579" units="1/cm"/>
          <inkml:channelProperty channel="Y" name="resolution" value="406.7908" units="1/cm"/>
          <inkml:channelProperty channel="F" name="resolution" value="25.41279" units="1/cm"/>
          <inkml:channelProperty channel="T" name="resolution" value="1" units="1/dev"/>
        </inkml:channelProperties>
      </inkml:inkSource>
      <inkml:timestamp xml:id="ts0" timeString="2024-05-14T09:02:18.436"/>
    </inkml:context>
    <inkml:brush xml:id="br0">
      <inkml:brushProperty name="width" value="0.05292" units="cm"/>
      <inkml:brushProperty name="height" value="0.05292" units="cm"/>
      <inkml:brushProperty name="color" value="#FF0000"/>
    </inkml:brush>
  </inkml:definitions>
  <inkml:trace contextRef="#ctx0" brushRef="#br0">4312 11557 255 0,'28'50'0'16</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16/01/2026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www.youtube.com/watch?v=gs1-eOuJgew"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a:t>
            </a:fld>
            <a:endParaRPr lang="en-GB"/>
          </a:p>
        </p:txBody>
      </p:sp>
    </p:spTree>
    <p:extLst>
      <p:ext uri="{BB962C8B-B14F-4D97-AF65-F5344CB8AC3E}">
        <p14:creationId xmlns:p14="http://schemas.microsoft.com/office/powerpoint/2010/main" val="1113439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Remind then the risk failing if they do not include consideration of the impact of the observation on the individual.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t>You could ask for ideas here of what we mean by the “impact’ and ways they could consider this. </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can be discussed in more detail with exercise 4 (slide 34). </a:t>
            </a:r>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4137063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 will now go on to look at the different aspects of this and how learners need to to complete this task. In the afternoon, we will consider the observation they are planning in more detail. </a:t>
            </a: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over the day these will be covered and linked to different aspects of the observation. </a:t>
            </a: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learning outcome 1 first and then go onto learning outcome 2. </a:t>
            </a:r>
          </a:p>
          <a:p>
            <a:r>
              <a:rPr lang="en-US" dirty="0"/>
              <a:t>Explain that the assessment criteria is a breakdown of ways in which they can evidence learning outcome 1. </a:t>
            </a:r>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1 – Group discussion/warm up exercise - round robin - go round the group asking for input. Build on the definition.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10</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Discussion: This gives context to the requirements of the observation/underpinning values.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Consider how this fits together under the SSWBA, is it possible to be “equal” partners? </a:t>
            </a:r>
          </a:p>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pPr/>
              <a:t>11</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US" dirty="0"/>
              <a:t>Sum up - Links to/draws out the over all learning outcome - Analysis in assessment 1.2. </a:t>
            </a: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1.2.3</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solidFill>
                  <a:schemeClr val="tx1">
                    <a:lumMod val="85000"/>
                    <a:lumOff val="15000"/>
                  </a:schemeClr>
                </a:solidFill>
                <a:latin typeface="Arial" panose="020B0604020202020204" pitchFamily="34" charset="0"/>
                <a:cs typeface="Arial" panose="020B0604020202020204" pitchFamily="34" charset="0"/>
              </a:rPr>
              <a:t>Critical practice focuses more on </a:t>
            </a:r>
            <a:r>
              <a:rPr lang="en-GB" altLang="en-US" sz="1200" b="1" dirty="0">
                <a:solidFill>
                  <a:schemeClr val="tx1">
                    <a:lumMod val="85000"/>
                    <a:lumOff val="15000"/>
                  </a:schemeClr>
                </a:solidFill>
                <a:latin typeface="Arial" panose="020B0604020202020204" pitchFamily="34" charset="0"/>
                <a:cs typeface="Arial" panose="020B0604020202020204" pitchFamily="34" charset="0"/>
              </a:rPr>
              <a:t>critical evaluative approaches</a:t>
            </a:r>
            <a:r>
              <a:rPr lang="en-GB" altLang="en-US" sz="1200" dirty="0">
                <a:solidFill>
                  <a:schemeClr val="tx1">
                    <a:lumMod val="85000"/>
                    <a:lumOff val="15000"/>
                  </a:schemeClr>
                </a:solidFill>
                <a:latin typeface="Arial" panose="020B0604020202020204" pitchFamily="34" charset="0"/>
                <a:cs typeface="Arial" panose="020B0604020202020204" pitchFamily="34" charset="0"/>
              </a:rPr>
              <a:t> to practice, rather than just meeting deadlines, or uncritical dependence on methods and techniques.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13</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Learning outcome 1.2.4. </a:t>
            </a:r>
          </a:p>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pPr/>
              <a:t>15</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noProof="0" dirty="0"/>
              <a:t>Exercise 2 - Group exercise, in small groups ask them to each disucss a case they have worked on where they felt they did well in working in partnership and answer the exercise questions. 15 mins depending on group size. Small groups 3-4 or breakout rooms in Teams. Ask for feedback to larger group. This is intenended to highlight leanring outcome 1.2.1 – 1.2.3 (Partnership). </a:t>
            </a:r>
          </a:p>
          <a:p>
            <a:r>
              <a:rPr lang="cy-GB" noProof="0" dirty="0"/>
              <a:t>They can use another model of participation if they have one they perfer. </a:t>
            </a:r>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to sum up exercise - Play videos – remember to put sound on before opening presentation. The second video is a social worker taking about working with </a:t>
            </a:r>
            <a:r>
              <a:rPr lang="en-US" dirty="0" err="1"/>
              <a:t>Mr</a:t>
            </a:r>
            <a:r>
              <a:rPr lang="en-US" dirty="0"/>
              <a:t> Britton. You can ask them to watch this in their own time. </a:t>
            </a:r>
          </a:p>
        </p:txBody>
      </p:sp>
      <p:sp>
        <p:nvSpPr>
          <p:cNvPr id="4" name="Slide Number Placeholder 3"/>
          <p:cNvSpPr>
            <a:spLocks noGrp="1"/>
          </p:cNvSpPr>
          <p:nvPr>
            <p:ph type="sldNum" sz="quarter" idx="5"/>
          </p:nvPr>
        </p:nvSpPr>
        <p:spPr/>
        <p:txBody>
          <a:bodyPr/>
          <a:lstStyle/>
          <a:p>
            <a:fld id="{AED6ADE9-E532-4770-86D5-33786CBDEA5A}" type="slidenum">
              <a:rPr lang="en-GB" smtClean="0"/>
              <a:t>17</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Make sure learners are aware they must “reference” to the More than Just Words document within this task. </a:t>
            </a:r>
          </a:p>
          <a:p>
            <a:r>
              <a:rPr lang="en-GB" altLang="en-US" dirty="0"/>
              <a:t>. </a:t>
            </a:r>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Link to learning outcome - 1.2.3 Include cultural and language sensitivity into</a:t>
            </a:r>
            <a:r>
              <a:rPr lang="en-GB" sz="1200" kern="100" dirty="0">
                <a:latin typeface="Arial" panose="020B0604020202020204" pitchFamily="34" charset="0"/>
                <a:ea typeface="Calibri" panose="020F0502020204030204" pitchFamily="34" charset="0"/>
                <a:cs typeface="Arial" panose="020B0604020202020204" pitchFamily="34" charset="0"/>
              </a:rPr>
              <a:t> </a:t>
            </a: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200" kern="100" dirty="0">
                <a:latin typeface="Arial" panose="020B0604020202020204" pitchFamily="34" charset="0"/>
                <a:ea typeface="Calibri" panose="020F0502020204030204" pitchFamily="34" charset="0"/>
                <a:cs typeface="Arial" panose="020B0604020202020204" pitchFamily="34" charset="0"/>
              </a:rPr>
              <a:t> </a:t>
            </a:r>
            <a:r>
              <a:rPr lang="en-GB" sz="12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relation to the Welsh language.</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19</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Learning outcome 1.2.3 Culturally sensitive practice and the active offer. Remind group the</a:t>
            </a:r>
            <a:r>
              <a:rPr lang="en-GB" altLang="en-US" b="1" dirty="0"/>
              <a:t> MUST </a:t>
            </a:r>
            <a:r>
              <a:rPr lang="en-GB" altLang="en-US" dirty="0"/>
              <a:t>make refence to More than Just Words withing the observation to pass.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Point out all areas the Porth </a:t>
            </a:r>
            <a:r>
              <a:rPr lang="en-GB" altLang="en-US" dirty="0" err="1"/>
              <a:t>Agored</a:t>
            </a:r>
            <a:r>
              <a:rPr lang="en-GB" altLang="en-US" dirty="0"/>
              <a:t> programme covers have a mid to high range of Welsh speakers. </a:t>
            </a:r>
          </a:p>
          <a:p>
            <a:r>
              <a:rPr lang="en-GB" altLang="en-US" dirty="0"/>
              <a:t>How is the “Active offer” being implemented into your workplace (if it is), How is it effecting service and people you work with? </a:t>
            </a:r>
          </a:p>
          <a:p>
            <a:r>
              <a:rPr lang="en-GB" altLang="en-US" b="1" dirty="0"/>
              <a:t>Optional Exercise/group discussion</a:t>
            </a:r>
            <a:r>
              <a:rPr lang="en-GB" altLang="en-US" dirty="0"/>
              <a:t>: </a:t>
            </a:r>
          </a:p>
          <a:p>
            <a:r>
              <a:rPr lang="en-GB" altLang="en-US" dirty="0"/>
              <a:t>What does the active offer mean to you?</a:t>
            </a:r>
          </a:p>
          <a:p>
            <a:r>
              <a:rPr lang="en-GB" altLang="en-US" dirty="0"/>
              <a:t>How has it/is it being implemented in your workplace?</a:t>
            </a:r>
          </a:p>
          <a:p>
            <a:r>
              <a:rPr lang="en-GB" altLang="en-US" dirty="0"/>
              <a:t>What if any are the difficulties in implementing the active offer</a:t>
            </a:r>
          </a:p>
          <a:p>
            <a:r>
              <a:rPr lang="en-GB" altLang="en-US" dirty="0"/>
              <a:t>Consider this in relation to the video clips “More than Just words”.</a:t>
            </a:r>
          </a:p>
          <a:p>
            <a:r>
              <a:rPr lang="en-GB" altLang="en-US" dirty="0"/>
              <a:t>Clarify: They need to refer to the Active offer in the portfolio task 2 and it would be good practice to consider it in task 3 and ensure they reference to it.  </a:t>
            </a: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Watch 1 or 2 of the videos with the group. </a:t>
            </a:r>
          </a:p>
          <a:p>
            <a:r>
              <a:rPr lang="en-GB" altLang="en-US" dirty="0"/>
              <a:t>Group discussion. </a:t>
            </a:r>
          </a:p>
          <a:p>
            <a:r>
              <a:rPr lang="en-GB" altLang="en-US" dirty="0"/>
              <a:t>Clarify they are not expected to reference directly to the video (they can if it is relevant thought). These clips can help them think about why language needs are so important.. Refer/discuss video clips which are relevant to in the observation. </a:t>
            </a:r>
          </a:p>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pPr/>
              <a:t>21</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3 – group work/discussion if time </a:t>
            </a:r>
          </a:p>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22</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In terms of the law what do they need to consider?</a:t>
            </a:r>
          </a:p>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Some areas they could consider in relation to Wales and its culture in their portfolios and workplace.</a:t>
            </a:r>
            <a:r>
              <a:rPr lang="en-GB" sz="1200" b="0" i="0" u="none" strike="noStrike" kern="1200" dirty="0">
                <a:solidFill>
                  <a:schemeClr val="tx1"/>
                </a:solidFill>
                <a:effectLst/>
                <a:latin typeface="+mn-lt"/>
                <a:ea typeface="+mn-ea"/>
                <a:cs typeface="+mn-cs"/>
              </a:rPr>
              <a:t> The WIMD website materials can be useful in this area for reference.</a:t>
            </a:r>
            <a:endParaRPr lang="en-GB" altLang="en-US" dirty="0"/>
          </a:p>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Examples Discuss: different ways different agencies communicate, misunderstanding (relate to video where capacity was not found but actually it was language issue). Language used in medical settings, language we use in relation to law, service, acronyms etc.</a:t>
            </a: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pPr/>
              <a:t>26</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Discussion – anti-racist approach – importance of understanding culture etc. This can be linked to the SSWBA </a:t>
            </a:r>
            <a:r>
              <a:rPr lang="en-GB" altLang="en-US"/>
              <a:t>and it’s </a:t>
            </a:r>
            <a:r>
              <a:rPr lang="en-GB" altLang="en-US" dirty="0"/>
              <a:t>emphasise on culture.</a:t>
            </a:r>
          </a:p>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pPr/>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slides will cover communication - Learning outcome 2 the assessment criteria suggests ways the learner can meet outcome 2.</a:t>
            </a:r>
          </a:p>
        </p:txBody>
      </p:sp>
      <p:sp>
        <p:nvSpPr>
          <p:cNvPr id="4" name="Slide Number Placeholder 3"/>
          <p:cNvSpPr>
            <a:spLocks noGrp="1"/>
          </p:cNvSpPr>
          <p:nvPr>
            <p:ph type="sldNum" sz="quarter" idx="5"/>
          </p:nvPr>
        </p:nvSpPr>
        <p:spPr/>
        <p:txBody>
          <a:bodyPr/>
          <a:lstStyle/>
          <a:p>
            <a:fld id="{AED6ADE9-E532-4770-86D5-33786CBDEA5A}" type="slidenum">
              <a:rPr lang="en-GB" smtClean="0"/>
              <a:t>28</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dirty="0">
                <a:latin typeface="Arial" charset="0"/>
                <a:cs typeface="Arial" charset="0"/>
              </a:rPr>
              <a:t>Koprowska good source for writing up observation it is on the reading list. </a:t>
            </a:r>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2.1</a:t>
            </a:r>
          </a:p>
          <a:p>
            <a:r>
              <a:rPr lang="en-GB" sz="1200" dirty="0">
                <a:latin typeface="Arial" panose="020B0604020202020204" pitchFamily="34" charset="0"/>
                <a:cs typeface="Arial" panose="020B0604020202020204" pitchFamily="34" charset="0"/>
              </a:rPr>
              <a:t>Good communication is key to the development of effective collaborative relationships. </a:t>
            </a:r>
            <a:r>
              <a:rPr lang="en-GB" altLang="en-US" dirty="0"/>
              <a:t>Emphasis importance of including some reflection on non-verbal communication in task 2. </a:t>
            </a:r>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pPr/>
              <a:t>31</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Group discussion – or small group exercise.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Can the group add any more barriers or obstacles? </a:t>
            </a:r>
          </a:p>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pPr/>
              <a:t>32</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model may be useful for considering the observation and reflecting (2.1.9.and 2.1.10). Specify that using a model of refection is not a requirement of this task but it may help </a:t>
            </a:r>
            <a:r>
              <a:rPr lang="en-US"/>
              <a:t>with reflection </a:t>
            </a:r>
            <a:r>
              <a:rPr lang="en-US" dirty="0"/>
              <a:t>if they use one. </a:t>
            </a:r>
          </a:p>
        </p:txBody>
      </p:sp>
      <p:sp>
        <p:nvSpPr>
          <p:cNvPr id="4" name="Slide Number Placeholder 3"/>
          <p:cNvSpPr>
            <a:spLocks noGrp="1"/>
          </p:cNvSpPr>
          <p:nvPr>
            <p:ph type="sldNum" sz="quarter" idx="5"/>
          </p:nvPr>
        </p:nvSpPr>
        <p:spPr/>
        <p:txBody>
          <a:bodyPr/>
          <a:lstStyle/>
          <a:p>
            <a:fld id="{AED6ADE9-E532-4770-86D5-33786CBDEA5A}" type="slidenum">
              <a:rPr lang="en-GB" smtClean="0"/>
              <a:t>33</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Exercise 4 - Small groups or Teams Breakout rooms (15-20mins)  - depending on group size you could ask them to answer 1 or 2 questions in each group or all of the question (if you have time) and then feedback in big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may want  pick up on themes and then ask the group about certain aspects of the exercise if  the group is too big for you to ask everyone all of the above questions. It will be worth checking if any of the group are unsure if their proposed observation will meet the criteria and make sure this is addressed. McClean Share model is also in Appendix 10 if you did want to use it/flag it up. </a:t>
            </a:r>
          </a:p>
        </p:txBody>
      </p:sp>
      <p:sp>
        <p:nvSpPr>
          <p:cNvPr id="4" name="Slide Number Placeholder 3"/>
          <p:cNvSpPr>
            <a:spLocks noGrp="1"/>
          </p:cNvSpPr>
          <p:nvPr>
            <p:ph type="sldNum" sz="quarter" idx="5"/>
          </p:nvPr>
        </p:nvSpPr>
        <p:spPr/>
        <p:txBody>
          <a:bodyPr/>
          <a:lstStyle/>
          <a:p>
            <a:fld id="{DBF4F466-905D-45F7-B994-5C5B45A5DD83}" type="slidenum">
              <a:rPr lang="en-GB" smtClean="0"/>
              <a:t>34</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The next 4 slide are just informative and ideas around communication and can be flicked through if you are struggling for time.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book is on the reading list and is useful in terms of exploration of the themes.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Videos are useful for getting group to consider the individuals perspective. It might be helpful to play one or two. Or ask them to watch in their own time. </a:t>
            </a:r>
          </a:p>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pPr/>
              <a:t>35</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dirty="0"/>
              <a:t>You may want to bring some of these themes into the group dis</a:t>
            </a:r>
            <a:r>
              <a:rPr lang="en-GB" altLang="en-US" b="0" noProof="0" dirty="0" err="1"/>
              <a:t>cussion</a:t>
            </a:r>
            <a:r>
              <a:rPr lang="en-GB" altLang="en-US" b="0" noProof="0" dirty="0"/>
              <a:t>  if not covered: e.g. identify important things to consider?</a:t>
            </a:r>
          </a:p>
          <a:p>
            <a:r>
              <a:rPr lang="en-GB" altLang="en-US" b="0" noProof="0" dirty="0"/>
              <a:t>To take in non-verbal info and lipread, body language etc. (See appendix 8)</a:t>
            </a:r>
          </a:p>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pPr/>
              <a:t>36</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2F01D866-4BA7-4503-A878-933D7E369EF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D4598E7C-851B-41E7-84D6-B86C123CC0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Research: Explain background of research (</a:t>
            </a:r>
            <a:r>
              <a:rPr lang="en-GB" altLang="en-US" dirty="0"/>
              <a:t>Appendix 6) Ask them to have a close look at this at some point. Draw out issues relating to their own practice and difficulties working collaboratively. The research can sometimes lead people to become a bit defensive regarding their practice, it’s important to point out this is recent research done for Porth </a:t>
            </a:r>
            <a:r>
              <a:rPr lang="en-GB" altLang="en-US" dirty="0" err="1"/>
              <a:t>Agored</a:t>
            </a:r>
            <a:r>
              <a:rPr lang="en-GB" altLang="en-US" dirty="0"/>
              <a:t> and answers are not always as we would like, the people interviewed were both positive and negative. The important thing here is to self-reflect and consider this in relation to collaboration and co-production.</a:t>
            </a:r>
          </a:p>
          <a:p>
            <a:pPr>
              <a:spcBef>
                <a:spcPct val="0"/>
              </a:spcBef>
              <a:buClrTx/>
              <a:buSzTx/>
              <a:buNone/>
            </a:pPr>
            <a:r>
              <a:rPr lang="en-GB" sz="1100" dirty="0">
                <a:highlight>
                  <a:srgbClr val="FFFF00"/>
                </a:highlight>
              </a:rPr>
              <a:t>Andrew – The Movie</a:t>
            </a:r>
            <a:endParaRPr lang="en-GB" sz="1100" dirty="0">
              <a:highlight>
                <a:srgbClr val="FFFF00"/>
              </a:highlight>
              <a:latin typeface="Arial" panose="020B0604020202020204" pitchFamily="34" charset="0"/>
            </a:endParaRPr>
          </a:p>
          <a:p>
            <a:pPr>
              <a:spcBef>
                <a:spcPct val="0"/>
              </a:spcBef>
              <a:buClrTx/>
              <a:buSzTx/>
              <a:buNone/>
            </a:pPr>
            <a:r>
              <a:rPr lang="en-GB" dirty="0">
                <a:highlight>
                  <a:srgbClr val="FFFF00"/>
                </a:highlight>
                <a:hlinkClick r:id="rId3"/>
              </a:rPr>
              <a:t>https://www.youtube.com/watch?v=gs1-eOuJgew</a:t>
            </a:r>
            <a:endParaRPr lang="en-GB" dirty="0">
              <a:highlight>
                <a:srgbClr val="FFFF00"/>
              </a:highlight>
            </a:endParaRPr>
          </a:p>
          <a:p>
            <a:endParaRPr lang="en-GB" altLang="en-US" dirty="0"/>
          </a:p>
        </p:txBody>
      </p:sp>
      <p:sp>
        <p:nvSpPr>
          <p:cNvPr id="37892" name="Slide Number Placeholder 3">
            <a:extLst>
              <a:ext uri="{FF2B5EF4-FFF2-40B4-BE49-F238E27FC236}">
                <a16:creationId xmlns:a16="http://schemas.microsoft.com/office/drawing/2014/main" id="{AB234A73-0ED1-4124-969F-2B1DD72694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D4CBF8-513A-467D-9069-FC6B40D1502C}" type="slidenum">
              <a:rPr lang="en-GB" altLang="en-US" smtClean="0"/>
              <a:pPr/>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FA8AA6B4-107A-4972-B9DE-15C05EF978D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D8EDFF66-2896-4508-AFB2-E73AB2362B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Comments from individuals taken from the research on communication. </a:t>
            </a:r>
          </a:p>
        </p:txBody>
      </p:sp>
      <p:sp>
        <p:nvSpPr>
          <p:cNvPr id="35844" name="Slide Number Placeholder 3">
            <a:extLst>
              <a:ext uri="{FF2B5EF4-FFF2-40B4-BE49-F238E27FC236}">
                <a16:creationId xmlns:a16="http://schemas.microsoft.com/office/drawing/2014/main" id="{C6D502B6-546A-4B8E-8170-13E4A0F083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E8A8D12-3268-4BF3-8790-16092F223E8B}" type="slidenum">
              <a:rPr lang="en-GB" altLang="en-US" smtClean="0"/>
              <a:pPr/>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Point learners to easy read version of feedback form on Moodle. </a:t>
            </a:r>
          </a:p>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they can find the easy read version on Moodle and that there is some </a:t>
            </a:r>
            <a:r>
              <a:rPr lang="en-US"/>
              <a:t>stories from </a:t>
            </a:r>
            <a:r>
              <a:rPr lang="en-US" dirty="0"/>
              <a:t>individuals at the bottom of the workbook about issue relating to easy read. The term “sort of” was chosen by the group as they felt this was better than saying  “don’t know”. </a:t>
            </a:r>
          </a:p>
        </p:txBody>
      </p:sp>
      <p:sp>
        <p:nvSpPr>
          <p:cNvPr id="4" name="Slide Number Placeholder 3"/>
          <p:cNvSpPr>
            <a:spLocks noGrp="1"/>
          </p:cNvSpPr>
          <p:nvPr>
            <p:ph type="sldNum" sz="quarter" idx="5"/>
          </p:nvPr>
        </p:nvSpPr>
        <p:spPr/>
        <p:txBody>
          <a:bodyPr/>
          <a:lstStyle/>
          <a:p>
            <a:fld id="{AED6ADE9-E532-4770-86D5-33786CBDEA5A}" type="slidenum">
              <a:rPr lang="en-GB" smtClean="0"/>
              <a:t>40</a:t>
            </a:fld>
            <a:endParaRPr lang="en-GB"/>
          </a:p>
        </p:txBody>
      </p:sp>
    </p:spTree>
    <p:extLst>
      <p:ext uri="{BB962C8B-B14F-4D97-AF65-F5344CB8AC3E}">
        <p14:creationId xmlns:p14="http://schemas.microsoft.com/office/powerpoint/2010/main" val="17860699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Exercise 5 - Closing round, this is a good way to finish on a positive note. Give them a few minutes to think about this and then go round group and ask for one work or short sentence to answer this. Or you could ask them to type a word into the discussion box and then bring themes together.  </a:t>
            </a: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anyone is considering a virtual observation this give them more detail. One issue may be internet connectivity /quality, and this can make the situation quite stressful, If possible, it may be good for learners to practice using the technology with the observer/individual  before the actual observation if possible. </a:t>
            </a:r>
          </a:p>
          <a:p>
            <a:r>
              <a:rPr lang="en-GB" dirty="0"/>
              <a:t>There's a hints and tips section you could go over with Learners in the workbook or point them towards - appendix 7. </a:t>
            </a:r>
          </a:p>
          <a:p>
            <a:r>
              <a:rPr lang="en-GB" sz="1200" b="1" dirty="0"/>
              <a:t>Virtual Observations Questions to think about </a:t>
            </a:r>
          </a:p>
          <a:p>
            <a:r>
              <a:rPr lang="en-GB" dirty="0"/>
              <a:t>Is the interaction affected by access to internet? How can you ensure confidentiality and empower an individual to participate?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did you compensat</a:t>
            </a:r>
            <a:r>
              <a:rPr lang="en-GB" i="1" dirty="0"/>
              <a:t>e</a:t>
            </a:r>
            <a:r>
              <a:rPr lang="en-GB" dirty="0"/>
              <a:t> for lack of non-verbal cues e.g., using a solution</a:t>
            </a:r>
            <a:r>
              <a:rPr lang="en-GB" i="1" dirty="0"/>
              <a:t>s</a:t>
            </a:r>
            <a:r>
              <a:rPr lang="en-GB" dirty="0"/>
              <a:t> focused approach?</a:t>
            </a:r>
            <a:endParaRPr lang="en-US" dirty="0"/>
          </a:p>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42</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summary take for reading a number of Task 2 assignments which had received a variety of marks. </a:t>
            </a:r>
          </a:p>
          <a:p>
            <a:r>
              <a:rPr lang="en-US" dirty="0"/>
              <a:t>This is from an adult services perspective but cover points </a:t>
            </a:r>
            <a:r>
              <a:rPr lang="en-US" dirty="0" err="1"/>
              <a:t>alos</a:t>
            </a:r>
            <a:r>
              <a:rPr lang="en-US" dirty="0"/>
              <a:t> made in the Children feedback. </a:t>
            </a:r>
          </a:p>
          <a:p>
            <a:r>
              <a:rPr lang="en-US" dirty="0"/>
              <a:t>Depending on time you can go through them or ask the group to read them in their own time to help them when thinking about how to complete task 2. </a:t>
            </a:r>
          </a:p>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43</a:t>
            </a:fld>
            <a:endParaRPr lang="en-GB"/>
          </a:p>
        </p:txBody>
      </p:sp>
    </p:spTree>
    <p:extLst>
      <p:ext uri="{BB962C8B-B14F-4D97-AF65-F5344CB8AC3E}">
        <p14:creationId xmlns:p14="http://schemas.microsoft.com/office/powerpoint/2010/main" val="29584458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now in workbook. You may what to pick out a few points. </a:t>
            </a:r>
          </a:p>
        </p:txBody>
      </p:sp>
      <p:sp>
        <p:nvSpPr>
          <p:cNvPr id="4" name="Slide Number Placeholder 3"/>
          <p:cNvSpPr>
            <a:spLocks noGrp="1"/>
          </p:cNvSpPr>
          <p:nvPr>
            <p:ph type="sldNum" sz="quarter" idx="5"/>
          </p:nvPr>
        </p:nvSpPr>
        <p:spPr/>
        <p:txBody>
          <a:bodyPr/>
          <a:lstStyle/>
          <a:p>
            <a:fld id="{AED6ADE9-E532-4770-86D5-33786CBDEA5A}" type="slidenum">
              <a:rPr lang="en-GB" smtClean="0"/>
              <a:t>44</a:t>
            </a:fld>
            <a:endParaRPr lang="en-GB"/>
          </a:p>
        </p:txBody>
      </p:sp>
    </p:spTree>
    <p:extLst>
      <p:ext uri="{BB962C8B-B14F-4D97-AF65-F5344CB8AC3E}">
        <p14:creationId xmlns:p14="http://schemas.microsoft.com/office/powerpoint/2010/main" val="27834050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explain they </a:t>
            </a:r>
            <a:r>
              <a:rPr lang="en-US" b="1" dirty="0"/>
              <a:t>do not </a:t>
            </a:r>
            <a:r>
              <a:rPr lang="en-US" dirty="0"/>
              <a:t>need to highlight specific numbers when refereeing to the learning outcomes and the Code of Professional Practice e.g. they don't need to put 2.1.3 etc. in their references. They must however refence the </a:t>
            </a:r>
            <a:r>
              <a:rPr lang="en-US" dirty="0" err="1"/>
              <a:t>CoPP</a:t>
            </a:r>
            <a:r>
              <a:rPr lang="en-US" dirty="0"/>
              <a:t> correctly (Social care Wales, 2017). </a:t>
            </a:r>
          </a:p>
          <a:p>
            <a:r>
              <a:rPr lang="en-US" dirty="0"/>
              <a:t>Please take time to discuss how they “considered” the impact of the observation on the individual – this need to be more than just a statement but rather show they have clearly reflected on this, for instance explained what it means to be observed and how this might affect the interaction. </a:t>
            </a:r>
          </a:p>
        </p:txBody>
      </p:sp>
      <p:sp>
        <p:nvSpPr>
          <p:cNvPr id="4" name="Slide Number Placeholder 3"/>
          <p:cNvSpPr>
            <a:spLocks noGrp="1"/>
          </p:cNvSpPr>
          <p:nvPr>
            <p:ph type="sldNum" sz="quarter" idx="5"/>
          </p:nvPr>
        </p:nvSpPr>
        <p:spPr/>
        <p:txBody>
          <a:bodyPr/>
          <a:lstStyle/>
          <a:p>
            <a:fld id="{AED6ADE9-E532-4770-86D5-33786CBDEA5A}" type="slidenum">
              <a:rPr lang="en-GB" smtClean="0"/>
              <a:t>45</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46</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Please get feedback from the group either using this method or that you are using in your local authority. Please send to Paula and copy </a:t>
            </a:r>
            <a:r>
              <a:rPr lang="en-US"/>
              <a:t>Caz in. </a:t>
            </a: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47</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16/01/2026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16/01/2026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16/01/2026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16/01/2026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16/01/2026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16/01/2026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16/01/2026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16/01/2026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16/01/2026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16/01/2026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16/01/2026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16/01/2026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customXml" Target="../ink/ink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socialcare.wales/hub/sswbact"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23.jpe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youtube.com/watch?v=gHQ6hQ3SQUM" TargetMode="External"/><Relationship Id="rId5" Type="http://schemas.openxmlformats.org/officeDocument/2006/relationships/hyperlink" Target="https://www.youtube.com/watch?v=BjrMgGZifG8" TargetMode="External"/><Relationship Id="rId4" Type="http://schemas.openxmlformats.org/officeDocument/2006/relationships/hyperlink" Target="https://www.youtube.com/watch?v=6KN3PJjxhCQ"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37.xml"/><Relationship Id="rId1" Type="http://schemas.openxmlformats.org/officeDocument/2006/relationships/slideLayout" Target="../slideLayouts/slideLayout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2.xml"/><Relationship Id="rId1" Type="http://schemas.openxmlformats.org/officeDocument/2006/relationships/slideLayout" Target="../slideLayouts/slideLayout2.xml"/><Relationship Id="rId4" Type="http://schemas.openxmlformats.org/officeDocument/2006/relationships/image" Target="../media/image43.svg"/></Relationships>
</file>

<file path=ppt/slides/_rels/slide46.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rotWithShape="1">
          <a:blip r:embed="rId2">
            <a:alphaModFix amt="60000"/>
          </a:blip>
          <a:srcRect t="7977" b="7754"/>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a:bodyPr>
          <a:lstStyle/>
          <a:p>
            <a:pPr algn="l"/>
            <a:r>
              <a:rPr lang="en-GB" sz="8200">
                <a:solidFill>
                  <a:srgbClr val="FFFFFF"/>
                </a:solidFill>
              </a:rPr>
              <a:t>Porth Agored</a:t>
            </a:r>
            <a:br>
              <a:rPr lang="en-GB" sz="8200">
                <a:solidFill>
                  <a:srgbClr val="FFFFFF"/>
                </a:solidFill>
              </a:rPr>
            </a:br>
            <a:r>
              <a:rPr lang="en-GB" sz="8200">
                <a:solidFill>
                  <a:srgbClr val="FFFFFF"/>
                </a:solidFill>
              </a:rPr>
              <a:t>Graduate Certificate</a:t>
            </a:r>
            <a:endParaRPr lang="en-US" sz="8200">
              <a:solidFill>
                <a:srgbClr val="FFFFFF"/>
              </a:solidFill>
            </a:endParaRP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en-GB" b="0">
                <a:solidFill>
                  <a:srgbClr val="FFFFFF"/>
                </a:solidFill>
              </a:rPr>
              <a:t>CPEL - Consolidation Programme</a:t>
            </a:r>
            <a:br>
              <a:rPr lang="en-GB" b="0">
                <a:solidFill>
                  <a:srgbClr val="FFFFFF"/>
                </a:solidFill>
              </a:rPr>
            </a:br>
            <a:r>
              <a:rPr lang="en-GB" b="0">
                <a:solidFill>
                  <a:srgbClr val="FFFFFF"/>
                </a:solidFill>
              </a:rPr>
              <a:t>Workshop 2 – Observation of practice</a:t>
            </a:r>
            <a:endParaRPr lang="en-US">
              <a:solidFill>
                <a:srgbClr val="FFFFFF"/>
              </a:solidFill>
            </a:endParaRP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solidFill>
                  <a:srgbClr val="FFFFFF"/>
                </a:solidFill>
              </a:rPr>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en-GB" sz="5400"/>
              <a:t>Ground Rules/Expectations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en-GB" sz="2200" dirty="0"/>
              <a:t>Confidentiality </a:t>
            </a:r>
          </a:p>
          <a:p>
            <a:r>
              <a:rPr lang="en-GB" sz="2200" dirty="0"/>
              <a:t>Respect </a:t>
            </a:r>
          </a:p>
          <a:p>
            <a:r>
              <a:rPr lang="en-GB" sz="2200" dirty="0"/>
              <a:t>Once conversation/one person speaking at one time</a:t>
            </a:r>
          </a:p>
          <a:p>
            <a:r>
              <a:rPr lang="en-GB" sz="2200" dirty="0"/>
              <a:t>If online use the hand up emoji and discussion box during the presentation to type in any questions you have. </a:t>
            </a:r>
          </a:p>
          <a:p>
            <a:r>
              <a:rPr lang="en-GB" sz="2200" dirty="0"/>
              <a:t>If on-line, please keep camera’s on and mute yourself when not contributing. </a:t>
            </a:r>
          </a:p>
          <a:p>
            <a:r>
              <a:rPr lang="en-GB" sz="2200" dirty="0"/>
              <a:t>Participation – please ensure you engage and focus.</a:t>
            </a:r>
          </a:p>
          <a:p>
            <a:endParaRPr lang="en-GB" sz="2200" dirty="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6" y="6356350"/>
            <a:ext cx="4484914" cy="365125"/>
          </a:xfrm>
        </p:spPr>
        <p:txBody>
          <a:bodyPr/>
          <a:lstStyle/>
          <a:p>
            <a:r>
              <a:rPr lang="en-GB" dirty="0"/>
              <a:t>PORTH AGORED - Consolidation of Social Work Practice Programme</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38200" y="365125"/>
            <a:ext cx="10515600" cy="1325563"/>
          </a:xfrm>
        </p:spPr>
        <p:txBody>
          <a:bodyPr>
            <a:normAutofit/>
          </a:bodyPr>
          <a:lstStyle/>
          <a:p>
            <a:r>
              <a:rPr lang="en-US" sz="5400"/>
              <a:t>Aims</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38200" y="1929384"/>
            <a:ext cx="10515600" cy="4251960"/>
          </a:xfrm>
        </p:spPr>
        <p:txBody>
          <a:bodyPr>
            <a:normAutofit/>
          </a:bodyPr>
          <a:lstStyle/>
          <a:p>
            <a:r>
              <a:rPr lang="en-US" sz="2200" dirty="0"/>
              <a:t>Increase understanding of undertaking and writing up Task 2, the observation of practice</a:t>
            </a:r>
          </a:p>
          <a:p>
            <a:r>
              <a:rPr lang="en-US" sz="2200" dirty="0"/>
              <a:t>Consider the meaning of collaborative working, co-production and partnership working</a:t>
            </a:r>
          </a:p>
          <a:p>
            <a:r>
              <a:rPr lang="en-US" sz="2200" dirty="0"/>
              <a:t>Develop understanding of dimensions of working in Wales and how to evidence this within the portfolio</a:t>
            </a:r>
            <a:endParaRPr lang="en-GB" sz="2200" dirty="0"/>
          </a:p>
          <a:p>
            <a:r>
              <a:rPr lang="en-US" sz="2200" dirty="0"/>
              <a:t>Developing knowledge of critical practice and how this links to values, ethics and communication methods including anti-discriminatory and anti-oppressive practice. </a:t>
            </a:r>
          </a:p>
          <a:p>
            <a:r>
              <a:rPr lang="en-US" sz="2200" dirty="0"/>
              <a:t>Build knowledge of how to evidence the Social Care Wales (SCW) learning outcome for this task. </a:t>
            </a:r>
          </a:p>
          <a:p>
            <a:pPr marL="457200" lvl="1" indent="0">
              <a:buNone/>
            </a:pPr>
            <a:r>
              <a:rPr lang="en-US" sz="2200" dirty="0"/>
              <a:t>1) </a:t>
            </a:r>
            <a:r>
              <a:rPr lang="en-GB" sz="2200" kern="0" dirty="0">
                <a:latin typeface="Aptos" panose="020B0004020202020204" pitchFamily="34" charset="0"/>
                <a:cs typeface="Times New Roman" panose="02020603050405020304" pitchFamily="18" charset="0"/>
              </a:rPr>
              <a:t>a</a:t>
            </a:r>
            <a:r>
              <a:rPr lang="en-GB" sz="2200" kern="0" dirty="0">
                <a:effectLst/>
                <a:latin typeface="Aptos" panose="020B0004020202020204" pitchFamily="34" charset="0"/>
                <a:ea typeface="Calibri" panose="020F0502020204030204" pitchFamily="34" charset="0"/>
                <a:cs typeface="Times New Roman" panose="02020603050405020304" pitchFamily="18" charset="0"/>
              </a:rPr>
              <a:t>pplying analysis in assessment to inform interventions</a:t>
            </a:r>
            <a:r>
              <a:rPr lang="en-GB" sz="2200" kern="100" dirty="0">
                <a:latin typeface="Aptos" panose="020B0004020202020204" pitchFamily="34" charset="0"/>
                <a:ea typeface="Calibri" panose="020F0502020204030204" pitchFamily="34" charset="0"/>
                <a:cs typeface="Times New Roman" panose="02020603050405020304" pitchFamily="18" charset="0"/>
              </a:rPr>
              <a:t> </a:t>
            </a:r>
          </a:p>
          <a:p>
            <a:pPr marL="457200" lvl="1" indent="0">
              <a:buNone/>
            </a:pPr>
            <a:r>
              <a:rPr lang="en-GB" sz="2200" kern="100" dirty="0">
                <a:latin typeface="Aptos" panose="020B0004020202020204" pitchFamily="34" charset="0"/>
                <a:ea typeface="Calibri" panose="020F0502020204030204" pitchFamily="34" charset="0"/>
                <a:cs typeface="Times New Roman" panose="02020603050405020304" pitchFamily="18" charset="0"/>
              </a:rPr>
              <a:t>2) </a:t>
            </a:r>
            <a:r>
              <a:rPr lang="en-GB" sz="2200" dirty="0">
                <a:latin typeface="Aptos" panose="020B0004020202020204" pitchFamily="34" charset="0"/>
              </a:rPr>
              <a:t>working collaboratively with people in need of care and support, their carers</a:t>
            </a:r>
            <a:r>
              <a:rPr lang="en-GB" sz="2200" i="1" dirty="0">
                <a:latin typeface="Aptos" panose="020B0004020202020204" pitchFamily="34" charset="0"/>
              </a:rPr>
              <a:t> </a:t>
            </a:r>
            <a:r>
              <a:rPr lang="en-GB" sz="2200" dirty="0">
                <a:latin typeface="Aptos" panose="020B0004020202020204" pitchFamily="34" charset="0"/>
              </a:rPr>
              <a:t>and other professionals.</a:t>
            </a:r>
            <a:endParaRPr lang="en-US" sz="22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en-GB" sz="5400">
                <a:latin typeface="Arial" charset="0"/>
              </a:rPr>
              <a:t>Observation of practice - </a:t>
            </a:r>
            <a:r>
              <a:rPr lang="en-GB" sz="5400" b="1"/>
              <a:t>Task 2</a:t>
            </a:r>
            <a:endParaRPr lang="en-US" sz="5400" b="1"/>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en-GB" sz="1900" b="1" dirty="0">
                <a:latin typeface="Arial" charset="0"/>
              </a:rPr>
              <a:t>Task 2 </a:t>
            </a:r>
          </a:p>
          <a:p>
            <a:r>
              <a:rPr lang="en-GB" sz="1900" dirty="0">
                <a:latin typeface="Arial" charset="0"/>
              </a:rPr>
              <a:t>The Portfolio requires the completion of one Observation of Practice</a:t>
            </a:r>
          </a:p>
          <a:p>
            <a:r>
              <a:rPr lang="en-GB" sz="1900" dirty="0">
                <a:latin typeface="Arial" charset="0"/>
              </a:rPr>
              <a:t>The social worker </a:t>
            </a:r>
            <a:r>
              <a:rPr lang="en-GB" sz="1900" b="1" dirty="0">
                <a:latin typeface="Arial" charset="0"/>
              </a:rPr>
              <a:t>must</a:t>
            </a:r>
            <a:r>
              <a:rPr lang="en-GB" sz="1900" dirty="0">
                <a:latin typeface="Arial" charset="0"/>
              </a:rPr>
              <a:t> seek the individual's permission before hand and at the time of the observation and</a:t>
            </a:r>
            <a:r>
              <a:rPr lang="en-GB" sz="1900" b="1" dirty="0">
                <a:latin typeface="Arial" charset="0"/>
              </a:rPr>
              <a:t> include </a:t>
            </a:r>
            <a:r>
              <a:rPr lang="en-GB" sz="1900" dirty="0">
                <a:latin typeface="Arial" charset="0"/>
              </a:rPr>
              <a:t>consideration as to how the observation might impact the individual/s  </a:t>
            </a:r>
          </a:p>
          <a:p>
            <a:r>
              <a:rPr lang="en-GB" sz="1900" dirty="0">
                <a:latin typeface="Arial" charset="0"/>
              </a:rPr>
              <a:t>The observation must be least 30 minutes long or of a suitable duration to meet the learning outcomes if virtually </a:t>
            </a:r>
          </a:p>
          <a:p>
            <a:r>
              <a:rPr lang="en-GB" sz="1900" dirty="0">
                <a:latin typeface="Arial" charset="0"/>
              </a:rPr>
              <a:t>Evidence use of communication skills and methods, values, ethics and the Code of Professional Practice</a:t>
            </a:r>
          </a:p>
          <a:p>
            <a:r>
              <a:rPr lang="en-GB" sz="1900" dirty="0">
                <a:latin typeface="Arial" charset="0"/>
              </a:rPr>
              <a:t>Include reference to the Active Offer and More than Just Words </a:t>
            </a:r>
            <a:r>
              <a:rPr lang="en-GB" sz="1800" dirty="0">
                <a:solidFill>
                  <a:srgbClr val="000000"/>
                </a:solidFill>
                <a:effectLst/>
                <a:latin typeface="Arial" panose="020B0604020202020204" pitchFamily="34" charset="0"/>
                <a:ea typeface="Times New Roman" panose="02020603050405020304" pitchFamily="18" charset="0"/>
              </a:rPr>
              <a:t>(Welsh Government, 2022-2027).</a:t>
            </a:r>
            <a:r>
              <a:rPr lang="en-GB" sz="1900" dirty="0">
                <a:latin typeface="Arial" charset="0"/>
              </a:rPr>
              <a:t> </a:t>
            </a:r>
          </a:p>
          <a:p>
            <a:r>
              <a:rPr lang="en-GB" sz="1900" dirty="0">
                <a:latin typeface="Arial" charset="0"/>
              </a:rPr>
              <a:t>The observer should obtain feedback from the individual, following the observation (See page 10 handbook the easy read version is on Moodle).</a:t>
            </a:r>
          </a:p>
          <a:p>
            <a:r>
              <a:rPr lang="en-GB" sz="1900" dirty="0">
                <a:latin typeface="Arial" charset="0"/>
              </a:rPr>
              <a:t>The observer must be a 3 years post qualified social worker; it doesn't need to be the mentor.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572493" y="238539"/>
            <a:ext cx="11018520" cy="1434415"/>
          </a:xfrm>
        </p:spPr>
        <p:txBody>
          <a:bodyPr anchor="b">
            <a:normAutofit/>
          </a:bodyPr>
          <a:lstStyle/>
          <a:p>
            <a:r>
              <a:rPr lang="en-US" sz="5400" b="1"/>
              <a:t>Permission/Consent to be Observed</a:t>
            </a:r>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idx="1"/>
          </p:nvPr>
        </p:nvSpPr>
        <p:spPr>
          <a:xfrm>
            <a:off x="572493" y="2071316"/>
            <a:ext cx="6713552" cy="4119172"/>
          </a:xfrm>
        </p:spPr>
        <p:txBody>
          <a:bodyPr anchor="t">
            <a:normAutofit/>
          </a:bodyPr>
          <a:lstStyle/>
          <a:p>
            <a:r>
              <a:rPr lang="en-GB" altLang="en-US" sz="2200" b="1" dirty="0">
                <a:latin typeface="Arial" panose="020B0604020202020204" pitchFamily="34" charset="0"/>
                <a:cs typeface="Arial" panose="020B0604020202020204" pitchFamily="34" charset="0"/>
              </a:rPr>
              <a:t>Permission</a:t>
            </a:r>
            <a:r>
              <a:rPr lang="en-GB" altLang="en-US" sz="2200" dirty="0">
                <a:latin typeface="Arial" panose="020B0604020202020204" pitchFamily="34" charset="0"/>
                <a:cs typeface="Arial" panose="020B0604020202020204" pitchFamily="34" charset="0"/>
              </a:rPr>
              <a:t> of the individual </a:t>
            </a:r>
            <a:r>
              <a:rPr lang="en-GB" altLang="en-US" sz="2200" b="1" dirty="0">
                <a:latin typeface="Arial" panose="020B0604020202020204" pitchFamily="34" charset="0"/>
                <a:cs typeface="Arial" panose="020B0604020202020204" pitchFamily="34" charset="0"/>
              </a:rPr>
              <a:t>must </a:t>
            </a:r>
            <a:r>
              <a:rPr lang="en-GB" altLang="en-US" sz="2200" dirty="0">
                <a:latin typeface="Arial" panose="020B0604020202020204" pitchFamily="34" charset="0"/>
                <a:cs typeface="Arial" panose="020B0604020202020204" pitchFamily="34" charset="0"/>
              </a:rPr>
              <a:t>be gained </a:t>
            </a:r>
            <a:r>
              <a:rPr lang="en-GB" altLang="en-US" sz="2200" b="1" dirty="0">
                <a:latin typeface="Arial" panose="020B0604020202020204" pitchFamily="34" charset="0"/>
                <a:cs typeface="Arial" panose="020B0604020202020204" pitchFamily="34" charset="0"/>
              </a:rPr>
              <a:t>before</a:t>
            </a:r>
            <a:r>
              <a:rPr lang="en-GB" altLang="en-US" sz="2200" dirty="0">
                <a:latin typeface="Arial" panose="020B0604020202020204" pitchFamily="34" charset="0"/>
                <a:cs typeface="Arial" panose="020B0604020202020204" pitchFamily="34" charset="0"/>
              </a:rPr>
              <a:t> the observation takes place and check again before commencing the observation. </a:t>
            </a:r>
          </a:p>
          <a:p>
            <a:r>
              <a:rPr lang="en-GB" altLang="en-US" sz="2200" dirty="0">
                <a:latin typeface="Arial" panose="020B0604020202020204" pitchFamily="34" charset="0"/>
                <a:cs typeface="Arial" panose="020B0604020202020204" pitchFamily="34" charset="0"/>
              </a:rPr>
              <a:t>The impact of the observation on the individual </a:t>
            </a:r>
            <a:r>
              <a:rPr lang="en-GB" altLang="en-US" sz="2200" b="1" dirty="0">
                <a:latin typeface="Arial" panose="020B0604020202020204" pitchFamily="34" charset="0"/>
                <a:cs typeface="Arial" panose="020B0604020202020204" pitchFamily="34" charset="0"/>
              </a:rPr>
              <a:t>must </a:t>
            </a:r>
            <a:r>
              <a:rPr lang="en-GB" altLang="en-US" sz="2200" dirty="0">
                <a:latin typeface="Arial" panose="020B0604020202020204" pitchFamily="34" charset="0"/>
                <a:cs typeface="Arial" panose="020B0604020202020204" pitchFamily="34" charset="0"/>
              </a:rPr>
              <a:t>be discussed/considered in the “context” section of Task 2. </a:t>
            </a:r>
          </a:p>
          <a:p>
            <a:r>
              <a:rPr lang="en-GB" altLang="en-US" sz="2200" dirty="0">
                <a:latin typeface="Arial" panose="020B0604020202020204" pitchFamily="34" charset="0"/>
                <a:cs typeface="Arial" panose="020B0604020202020204" pitchFamily="34" charset="0"/>
              </a:rPr>
              <a:t>Discuss/prepare the individual/family/carer for being asked for feedback after the observation. Advise the individual that it is fine to give constructive criticism. </a:t>
            </a:r>
          </a:p>
          <a:p>
            <a:endParaRPr lang="en-US" sz="2200" dirty="0"/>
          </a:p>
        </p:txBody>
      </p:sp>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rotWithShape="1">
          <a:blip r:embed="rId3">
            <a:extLst>
              <a:ext uri="{BEBA8EAE-BF5A-486C-A8C5-ECC9F3942E4B}">
                <a14:imgProps xmlns:a14="http://schemas.microsoft.com/office/drawing/2010/main">
                  <a14:imgLayer r:embed="rId4">
                    <a14:imgEffect>
                      <a14:saturation sat="37000"/>
                    </a14:imgEffect>
                  </a14:imgLayer>
                </a14:imgProps>
              </a:ext>
            </a:extLst>
          </a:blip>
          <a:srcRect l="17034" r="10811"/>
          <a:stretch>
            <a:fillRect/>
          </a:stretch>
        </p:blipFill>
        <p:spPr>
          <a:xfrm>
            <a:off x="7675658" y="2093976"/>
            <a:ext cx="3941064" cy="4096512"/>
          </a:xfrm>
          <a:prstGeom prst="rect">
            <a:avLst/>
          </a:prstGeom>
        </p:spPr>
      </p:pic>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pPr>
                <a:spcAft>
                  <a:spcPts val="600"/>
                </a:spcAft>
              </a:pPr>
              <a:t>5</a:t>
            </a:fld>
            <a:endParaRPr lang="en-GB"/>
          </a:p>
        </p:txBody>
      </p:sp>
    </p:spTree>
    <p:extLst>
      <p:ext uri="{BB962C8B-B14F-4D97-AF65-F5344CB8AC3E}">
        <p14:creationId xmlns:p14="http://schemas.microsoft.com/office/powerpoint/2010/main" val="2634968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D9F588-8534-2FB7-414C-FBE50C42B639}"/>
              </a:ext>
            </a:extLst>
          </p:cNvPr>
          <p:cNvSpPr>
            <a:spLocks noGrp="1"/>
          </p:cNvSpPr>
          <p:nvPr>
            <p:ph type="title"/>
          </p:nvPr>
        </p:nvSpPr>
        <p:spPr>
          <a:xfrm>
            <a:off x="838200" y="365125"/>
            <a:ext cx="10515600" cy="1325563"/>
          </a:xfrm>
        </p:spPr>
        <p:txBody>
          <a:bodyPr>
            <a:normAutofit/>
          </a:bodyPr>
          <a:lstStyle/>
          <a:p>
            <a:r>
              <a:rPr lang="en-US" sz="5400" b="1"/>
              <a:t>Permission/Consent to be Observed</a:t>
            </a:r>
            <a:endParaRPr lang="en-US" sz="5400"/>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DB192BB7-FFEB-B92D-282A-1851A7DC0EE9}"/>
              </a:ext>
            </a:extLst>
          </p:cNvPr>
          <p:cNvSpPr>
            <a:spLocks noGrp="1"/>
          </p:cNvSpPr>
          <p:nvPr>
            <p:ph idx="1"/>
          </p:nvPr>
        </p:nvSpPr>
        <p:spPr>
          <a:xfrm>
            <a:off x="838200" y="1929384"/>
            <a:ext cx="10515600" cy="4251960"/>
          </a:xfrm>
        </p:spPr>
        <p:txBody>
          <a:bodyPr>
            <a:normAutofit/>
          </a:bodyPr>
          <a:lstStyle/>
          <a:p>
            <a:r>
              <a:rPr lang="en-GB" sz="2400" dirty="0">
                <a:latin typeface="Calibri" panose="020F0502020204030204" pitchFamily="34" charset="0"/>
              </a:rPr>
              <a:t>The individual should give consent (although it may be relevant to ask carers too). If the individual is unable to give consent due to issue of capacity, then learners should consider if this is the right piece of work to be observed. </a:t>
            </a:r>
          </a:p>
          <a:p>
            <a:r>
              <a:rPr lang="en-GB" sz="2400" dirty="0">
                <a:latin typeface="Calibri" panose="020F0502020204030204" pitchFamily="34" charset="0"/>
              </a:rPr>
              <a:t>However, where it is decided it is relevant to undertake the observation with an individual who lacks capacity you will need to be very clear about trying to ensure you involve the individual and keep them central to the observation. </a:t>
            </a:r>
          </a:p>
          <a:p>
            <a:r>
              <a:rPr lang="en-GB" altLang="en-US" sz="2400" dirty="0">
                <a:latin typeface="Calibri" panose="020F0502020204030204" pitchFamily="34" charset="0"/>
                <a:cs typeface="Arial" panose="020B0604020202020204" pitchFamily="34" charset="0"/>
              </a:rPr>
              <a:t>A child where it is age appropriate should be asked for consent, where the child is too young to give consent the parent or caregiver can give consent.  </a:t>
            </a:r>
            <a:endParaRPr lang="en-GB" sz="2400" dirty="0">
              <a:latin typeface="Calibri" panose="020F0502020204030204" pitchFamily="34" charset="0"/>
            </a:endParaRPr>
          </a:p>
          <a:p>
            <a:r>
              <a:rPr lang="en-GB" sz="2400" dirty="0">
                <a:latin typeface="Calibri" panose="020F0502020204030204" pitchFamily="34" charset="0"/>
              </a:rPr>
              <a:t>You need to clarify how you reached the conclusion as to who should give permission/consent. </a:t>
            </a:r>
          </a:p>
          <a:p>
            <a:endParaRPr lang="en-US" sz="2200" dirty="0"/>
          </a:p>
        </p:txBody>
      </p:sp>
      <p:sp>
        <p:nvSpPr>
          <p:cNvPr id="5" name="Footer Placeholder 4">
            <a:extLst>
              <a:ext uri="{FF2B5EF4-FFF2-40B4-BE49-F238E27FC236}">
                <a16:creationId xmlns:a16="http://schemas.microsoft.com/office/drawing/2014/main" id="{096339D9-A411-7954-5E89-3D65477DAE3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6" name="Slide Number Placeholder 5">
            <a:extLst>
              <a:ext uri="{FF2B5EF4-FFF2-40B4-BE49-F238E27FC236}">
                <a16:creationId xmlns:a16="http://schemas.microsoft.com/office/drawing/2014/main" id="{75052BCC-3075-A2AE-7368-346AB49D171E}"/>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6</a:t>
            </a:fld>
            <a:endParaRPr lang="en-GB"/>
          </a:p>
        </p:txBody>
      </p:sp>
    </p:spTree>
    <p:extLst>
      <p:ext uri="{BB962C8B-B14F-4D97-AF65-F5344CB8AC3E}">
        <p14:creationId xmlns:p14="http://schemas.microsoft.com/office/powerpoint/2010/main" val="87832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rotWithShape="1">
          <a:blip r:embed="rId3"/>
          <a:src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en-GB" b="1" dirty="0"/>
              <a:t>Question - Task 2</a:t>
            </a:r>
            <a:endParaRPr lang="en-US" b="1" dirty="0"/>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en-GB" sz="2400" b="1" dirty="0"/>
              <a:t>Context</a:t>
            </a:r>
          </a:p>
          <a:p>
            <a:pPr hangingPunct="0"/>
            <a:r>
              <a:rPr lang="en-GB" sz="2400" dirty="0"/>
              <a:t>Set out the social work objectives and give a brief description of the situation including geographical and legislative contexts and any relevant cultural, ethnicity and language issues, including how consent was gained and how you have considered the impact of the observation on the individual in need of care and support and/or their carers. (300 words +/-10%)</a:t>
            </a:r>
          </a:p>
          <a:p>
            <a:pPr marL="109537" indent="0" hangingPunct="0">
              <a:buNone/>
            </a:pPr>
            <a:r>
              <a:rPr lang="en-GB" sz="2400" b="1" dirty="0"/>
              <a:t>Question</a:t>
            </a:r>
          </a:p>
          <a:p>
            <a:pPr hangingPunct="0"/>
            <a:r>
              <a:rPr lang="en-GB" sz="2400" dirty="0"/>
              <a:t>Critically reflect on your communication methods and skills during the observation; including how you identified whether you had the necessary communication skills to work with the individual in need of care and support and/or their carers.  You must use a person-centred approach to demonstrate the integration of social work ethics, values and the Code of Professional Practice. This must include culturally and linguistically sensitive practice and the principles of the “Active Offer” and make reference to “More than Just Words” (Welsh Government, 2022-2027). (1300 words +/-10%)</a:t>
            </a:r>
            <a:endParaRPr lang="en-GB" sz="2400" dirty="0">
              <a:latin typeface="Arial" panose="020B0604020202020204" pitchFamily="34" charset="0"/>
              <a:ea typeface="Times New Roman" panose="02020603050405020304" pitchFamily="18" charset="0"/>
            </a:endParaRP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7</a:t>
            </a:fld>
            <a:endParaRPr lang="en-GB"/>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EF94C696-F8D6-F1C1-1CAE-F5A6185B2017}"/>
                  </a:ext>
                </a:extLst>
              </p14:cNvPr>
              <p14:cNvContentPartPr/>
              <p14:nvPr/>
            </p14:nvContentPartPr>
            <p14:xfrm>
              <a:off x="1552320" y="4160520"/>
              <a:ext cx="10440" cy="18360"/>
            </p14:xfrm>
          </p:contentPart>
        </mc:Choice>
        <mc:Fallback xmlns="">
          <p:pic>
            <p:nvPicPr>
              <p:cNvPr id="6" name="Ink 5">
                <a:extLst>
                  <a:ext uri="{FF2B5EF4-FFF2-40B4-BE49-F238E27FC236}">
                    <a16:creationId xmlns:a16="http://schemas.microsoft.com/office/drawing/2014/main" id="{EF94C696-F8D6-F1C1-1CAE-F5A6185B2017}"/>
                  </a:ext>
                </a:extLst>
              </p:cNvPr>
              <p:cNvPicPr/>
              <p:nvPr/>
            </p:nvPicPr>
            <p:blipFill>
              <a:blip r:embed="rId5"/>
              <a:stretch>
                <a:fillRect/>
              </a:stretch>
            </p:blipFill>
            <p:spPr>
              <a:xfrm>
                <a:off x="1542960" y="4151160"/>
                <a:ext cx="29160" cy="37080"/>
              </a:xfrm>
              <a:prstGeom prst="rect">
                <a:avLst/>
              </a:prstGeom>
            </p:spPr>
          </p:pic>
        </mc:Fallback>
      </mc:AlternateContent>
    </p:spTree>
    <p:extLst>
      <p:ext uri="{BB962C8B-B14F-4D97-AF65-F5344CB8AC3E}">
        <p14:creationId xmlns:p14="http://schemas.microsoft.com/office/powerpoint/2010/main" val="3223667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a:xfrm>
            <a:off x="838200" y="136525"/>
            <a:ext cx="10515600" cy="1325563"/>
          </a:xfrm>
        </p:spPr>
        <p:txBody>
          <a:bodyPr>
            <a:normAutofit/>
          </a:bodyPr>
          <a:lstStyle/>
          <a:p>
            <a:r>
              <a:rPr lang="en-US" sz="3600" b="1" dirty="0">
                <a:latin typeface="Arial" panose="020B0604020202020204" pitchFamily="34" charset="0"/>
                <a:cs typeface="Arial" panose="020B0604020202020204" pitchFamily="34" charset="0"/>
              </a:rPr>
              <a:t>SCW Learning Outcomes </a:t>
            </a:r>
            <a:br>
              <a:rPr lang="en-US" sz="3600" b="1" dirty="0">
                <a:latin typeface="Arial" panose="020B0604020202020204" pitchFamily="34" charset="0"/>
                <a:cs typeface="Arial" panose="020B0604020202020204" pitchFamily="34" charset="0"/>
              </a:rPr>
            </a:br>
            <a:r>
              <a:rPr lang="en-GB" sz="3600" kern="0" dirty="0">
                <a:solidFill>
                  <a:srgbClr val="000000"/>
                </a:solidFill>
                <a:effectLst/>
                <a:latin typeface="Arial" panose="020B0604020202020204" pitchFamily="34" charset="0"/>
                <a:ea typeface="Calibri" panose="020F0502020204030204" pitchFamily="34" charset="0"/>
                <a:cs typeface="Arial" panose="020B0604020202020204" pitchFamily="34" charset="0"/>
              </a:rPr>
              <a:t>Task 2 - Observation and feedback</a:t>
            </a:r>
            <a:endParaRPr lang="en-US" sz="3600" dirty="0"/>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6612" y="1690688"/>
            <a:ext cx="11061700" cy="823912"/>
          </a:xfrm>
        </p:spPr>
        <p:txBody>
          <a:bodyPr>
            <a:noAutofit/>
          </a:bodyPr>
          <a:lstStyle/>
          <a:p>
            <a:r>
              <a:rPr lang="en-US" sz="2600" b="0" dirty="0"/>
              <a:t>There are the 2 learning outcomes to be evidenced in task 2.                           These are then broken down further into “assessment criteria” which give more detail of how you can do this (see appendix 4 of the handbook).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a:xfrm>
            <a:off x="836612" y="2599675"/>
            <a:ext cx="5157787"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Applying analysis in assessment to inform interventions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use a citizen centred,</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outcome focused approach to</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carry out a range of assessments</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 promote and support well-being</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a:xfrm>
            <a:off x="6169024" y="2599675"/>
            <a:ext cx="5183188" cy="3684588"/>
          </a:xfrm>
        </p:spPr>
        <p:txBody>
          <a:bodyP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Working collaboratively with Service Users, Carers and Other Professionals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b="1"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learner can: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 able to communicate</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effectively with people in need of</a:t>
            </a:r>
            <a:r>
              <a:rPr lang="en-GB" sz="2800" kern="100" dirty="0">
                <a:latin typeface="Calibri" panose="020F0502020204030204" pitchFamily="34" charset="0"/>
                <a:ea typeface="Calibri" panose="020F0502020204030204" pitchFamily="34" charset="0"/>
                <a:cs typeface="Times New Roman" panose="02020603050405020304" pitchFamily="18" charset="0"/>
              </a:rPr>
              <a:t> </a:t>
            </a:r>
            <a:r>
              <a:rPr lang="en-GB" sz="28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care and support and their carers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p:txBody>
          <a:bodyPr/>
          <a:lstStyle/>
          <a:p>
            <a:r>
              <a:rPr lang="en-GB"/>
              <a:t>PORTH AGORED - Consolidation of Social Work Practice Programme</a:t>
            </a:r>
          </a:p>
        </p:txBody>
      </p:sp>
    </p:spTree>
    <p:extLst>
      <p:ext uri="{BB962C8B-B14F-4D97-AF65-F5344CB8AC3E}">
        <p14:creationId xmlns:p14="http://schemas.microsoft.com/office/powerpoint/2010/main" val="47824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276177" y="382671"/>
            <a:ext cx="10143714" cy="1198982"/>
          </a:xfrm>
        </p:spPr>
        <p:txBody>
          <a:bodyPr>
            <a:normAutofit fontScale="90000"/>
          </a:bodyPr>
          <a:lstStyle/>
          <a:p>
            <a:r>
              <a:rPr lang="en-US" sz="3600" b="1" dirty="0">
                <a:latin typeface="Arial" panose="020B0604020202020204" pitchFamily="34" charset="0"/>
                <a:cs typeface="Arial" panose="020B0604020202020204" pitchFamily="34" charset="0"/>
              </a:rPr>
              <a:t>Learning Outcome 1</a:t>
            </a:r>
            <a:br>
              <a:rPr lang="en-US" b="1" dirty="0">
                <a:latin typeface="Arial" panose="020B0604020202020204" pitchFamily="34" charset="0"/>
                <a:cs typeface="Arial" panose="020B0604020202020204" pitchFamily="34" charset="0"/>
              </a:rPr>
            </a:br>
            <a:br>
              <a:rPr lang="en-GB" kern="100" dirty="0">
                <a:effectLst/>
                <a:latin typeface="Calibri" panose="020F0502020204030204" pitchFamily="34" charset="0"/>
                <a:ea typeface="Calibri" panose="020F0502020204030204" pitchFamily="34" charset="0"/>
                <a:cs typeface="Times New Roman" panose="02020603050405020304" pitchFamily="18" charset="0"/>
              </a:rPr>
            </a:br>
            <a:r>
              <a:rPr lang="en-US" dirty="0"/>
              <a:t> </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838199"/>
            <a:ext cx="10744200" cy="5338763"/>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kern="0" dirty="0">
                <a:effectLst/>
                <a:latin typeface="Arial" panose="020B0604020202020204" pitchFamily="34" charset="0"/>
                <a:ea typeface="Calibri" panose="020F0502020204030204" pitchFamily="34" charset="0"/>
                <a:cs typeface="Arial" panose="020B0604020202020204" pitchFamily="34" charset="0"/>
              </a:rPr>
              <a:t>1. Applying analysis in assessment to inform interventions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Learning Outcomes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Be able to use a citizen centred,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outcome focused approach 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carry out a range of assessments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to promote and support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b="1" i="1" kern="0" dirty="0">
                <a:effectLst/>
                <a:latin typeface="Arial" panose="020B0604020202020204" pitchFamily="34" charset="0"/>
                <a:ea typeface="Calibri" panose="020F0502020204030204" pitchFamily="34" charset="0"/>
                <a:cs typeface="Arial" panose="020B0604020202020204" pitchFamily="34" charset="0"/>
              </a:rPr>
              <a:t>Assessment criteria</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The learner can:</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1.2.1 Work holistically and in partnership with people to enable them to identify, clarify and express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strengths, needs and desired outcomes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1.2.2 Whilst undertaking assessment, demonstrate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 integration of social work values, the </a:t>
            </a:r>
            <a:r>
              <a:rPr lang="en-GB" sz="1600" i="1" kern="0" dirty="0">
                <a:effectLst/>
                <a:latin typeface="Arial" panose="020B0604020202020204" pitchFamily="34" charset="0"/>
                <a:ea typeface="Calibri" panose="020F0502020204030204" pitchFamily="34" charset="0"/>
                <a:cs typeface="Arial" panose="020B0604020202020204" pitchFamily="34" charset="0"/>
              </a:rPr>
              <a:t>Code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i="1" kern="0" dirty="0">
                <a:effectLst/>
                <a:latin typeface="Arial" panose="020B0604020202020204" pitchFamily="34" charset="0"/>
                <a:ea typeface="Calibri" panose="020F0502020204030204" pitchFamily="34" charset="0"/>
                <a:cs typeface="Arial" panose="020B0604020202020204" pitchFamily="34" charset="0"/>
              </a:rPr>
              <a:t>of Professional Practice for Social Care </a:t>
            </a:r>
            <a:r>
              <a:rPr lang="en-GB" sz="1600" kern="0" dirty="0">
                <a:effectLst/>
                <a:latin typeface="Arial" panose="020B0604020202020204" pitchFamily="34" charset="0"/>
                <a:ea typeface="Calibri" panose="020F0502020204030204" pitchFamily="34" charset="0"/>
                <a:cs typeface="Arial" panose="020B0604020202020204" pitchFamily="34" charset="0"/>
              </a:rPr>
              <a:t>and</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Practice Guidance for social workers</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1.2.3 Include cultural and language sensitivity into</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practice including the active offer in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relation to the Welsh language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1.2.4. Work in partnership with others to undertake a</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multi-disciplinary assessment using citizen</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centred and outcome focused approaches</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1.2.5. Use a citizen centred, outcome focused approach to undertake an assessment of:</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an individual’s strengths; a individual’s needs; a carer’s needs;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their circumstances;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risk and its potential management.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sz="1600" kern="0" dirty="0">
                <a:effectLst/>
                <a:latin typeface="Arial" panose="020B0604020202020204" pitchFamily="34" charset="0"/>
                <a:ea typeface="Calibri" panose="020F0502020204030204" pitchFamily="34" charset="0"/>
                <a:cs typeface="Arial" panose="020B0604020202020204" pitchFamily="34" charset="0"/>
              </a:rPr>
              <a:t>1.2.6. Support people to participate in finding creative</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ways to: identify outcomes;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build on strengths, abilities and achievements;</a:t>
            </a:r>
            <a:r>
              <a:rPr lang="en-GB" sz="1600" kern="100" dirty="0">
                <a:latin typeface="Arial" panose="020B0604020202020204" pitchFamily="34" charset="0"/>
                <a:ea typeface="Calibri" panose="020F0502020204030204" pitchFamily="34" charset="0"/>
                <a:cs typeface="Arial" panose="020B0604020202020204" pitchFamily="34" charset="0"/>
              </a:rPr>
              <a:t> </a:t>
            </a:r>
            <a:r>
              <a:rPr lang="en-GB" sz="1600" kern="0" dirty="0">
                <a:effectLst/>
                <a:latin typeface="Arial" panose="020B0604020202020204" pitchFamily="34" charset="0"/>
                <a:ea typeface="Calibri" panose="020F0502020204030204" pitchFamily="34" charset="0"/>
                <a:cs typeface="Arial" panose="020B0604020202020204" pitchFamily="34" charset="0"/>
              </a:rPr>
              <a:t>reach solutions; achieve change; promote well-being.</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endParaRPr lang="en-GB" sz="1100" dirty="0"/>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12544051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en-GB" altLang="en-US" sz="5400" b="1"/>
              <a:t>Collaboration/Co-production</a:t>
            </a:r>
            <a:endParaRPr lang="en-GB" sz="5400" b="1"/>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en-GB" sz="2400" b="1" dirty="0"/>
              <a:t>Exercise 1 </a:t>
            </a:r>
          </a:p>
          <a:p>
            <a:pPr marL="109537" indent="0">
              <a:buNone/>
            </a:pPr>
            <a:r>
              <a:rPr lang="en-GB" sz="2400" dirty="0"/>
              <a:t>Group discussion</a:t>
            </a:r>
            <a:endParaRPr lang="en-GB" sz="2400" b="1" dirty="0"/>
          </a:p>
          <a:p>
            <a:r>
              <a:rPr lang="en-GB" sz="2400" dirty="0"/>
              <a:t>What do you think is meant by </a:t>
            </a:r>
            <a:r>
              <a:rPr lang="en-GB" sz="2400" b="1" dirty="0"/>
              <a:t>collaboration/co-production</a:t>
            </a:r>
            <a:r>
              <a:rPr lang="en-GB" sz="2400" dirty="0"/>
              <a:t> as referred to in the Social Services &amp; Wellbeing (Wales) Act 2014</a:t>
            </a:r>
            <a:r>
              <a:rPr lang="en-GB" sz="2400" i="1" dirty="0"/>
              <a:t>?</a:t>
            </a:r>
          </a:p>
          <a:p>
            <a:r>
              <a:rPr lang="en-GB" sz="2400" dirty="0"/>
              <a:t>Consider does it have the same meaning as partnership or consultation? </a:t>
            </a:r>
          </a:p>
          <a:p>
            <a:r>
              <a:rPr lang="en-GB" sz="2400" dirty="0"/>
              <a:t>What would you say are the </a:t>
            </a:r>
            <a:r>
              <a:rPr lang="en-GB" sz="2400" b="1" dirty="0"/>
              <a:t>main ‘drivers’</a:t>
            </a:r>
            <a:r>
              <a:rPr lang="en-GB" sz="2400" dirty="0"/>
              <a:t> for a more collaborative approach in social work?  This could consider the potential outcomes, as well as relevant legislation.</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10</a:t>
            </a:fld>
            <a:endParaRPr lang="en-GB"/>
          </a:p>
        </p:txBody>
      </p:sp>
    </p:spTree>
    <p:extLst>
      <p:ext uri="{BB962C8B-B14F-4D97-AF65-F5344CB8AC3E}">
        <p14:creationId xmlns:p14="http://schemas.microsoft.com/office/powerpoint/2010/main" val="3155794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10629142" cy="1330841"/>
          </a:xfrm>
        </p:spPr>
        <p:txBody>
          <a:bodyPr>
            <a:normAutofit/>
          </a:bodyPr>
          <a:lstStyle/>
          <a:p>
            <a:pPr>
              <a:defRPr/>
            </a:pPr>
            <a:r>
              <a:rPr lang="en-GB" dirty="0">
                <a:latin typeface="Arial" panose="020B0604020202020204" pitchFamily="34" charset="0"/>
                <a:cs typeface="Arial" panose="020B0604020202020204" pitchFamily="34" charset="0"/>
              </a:rPr>
              <a:t>Definition of Collaboration and Co-production</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6399839" cy="3917773"/>
          </a:xfrm>
        </p:spPr>
        <p:txBody>
          <a:bodyPr>
            <a:normAutofit/>
          </a:bodyPr>
          <a:lstStyle/>
          <a:p>
            <a:pPr marL="109537" indent="0">
              <a:buNone/>
              <a:defRPr/>
            </a:pPr>
            <a:r>
              <a:rPr lang="en-GB" sz="2400" b="1" dirty="0">
                <a:latin typeface="+mj-lt"/>
                <a:cs typeface="Arial" panose="020B0604020202020204" pitchFamily="34" charset="0"/>
              </a:rPr>
              <a:t>Collaboration</a:t>
            </a:r>
            <a:r>
              <a:rPr lang="en-GB" sz="2400" dirty="0">
                <a:latin typeface="+mj-lt"/>
                <a:cs typeface="Arial" panose="020B0604020202020204" pitchFamily="34" charset="0"/>
              </a:rPr>
              <a:t>: To work with another on a project</a:t>
            </a:r>
          </a:p>
          <a:p>
            <a:pPr marL="109537" indent="0">
              <a:buNone/>
              <a:defRPr/>
            </a:pPr>
            <a:r>
              <a:rPr lang="en-GB" sz="2400" dirty="0">
                <a:latin typeface="+mj-lt"/>
                <a:cs typeface="Arial" panose="020B0604020202020204" pitchFamily="34" charset="0"/>
              </a:rPr>
              <a:t>Collins English Dictionary</a:t>
            </a:r>
          </a:p>
          <a:p>
            <a:pPr marL="109537" indent="0">
              <a:buNone/>
              <a:defRPr/>
            </a:pPr>
            <a:r>
              <a:rPr lang="en-GB" sz="2400" b="1" dirty="0">
                <a:latin typeface="+mj-lt"/>
                <a:cs typeface="Arial" panose="020B0604020202020204" pitchFamily="34" charset="0"/>
              </a:rPr>
              <a:t>Co-production</a:t>
            </a:r>
            <a:r>
              <a:rPr lang="en-GB" sz="2400" dirty="0">
                <a:latin typeface="+mj-lt"/>
                <a:cs typeface="Arial" panose="020B0604020202020204" pitchFamily="34" charset="0"/>
              </a:rPr>
              <a:t>: Citizens and professionals sharing power and working together as equal partners</a:t>
            </a:r>
          </a:p>
          <a:p>
            <a:pPr marL="109537" indent="0">
              <a:buNone/>
              <a:defRPr/>
            </a:pPr>
            <a:r>
              <a:rPr lang="en-GB" sz="2400" dirty="0">
                <a:cs typeface="Arial" panose="020B0604020202020204" pitchFamily="34" charset="0"/>
              </a:rPr>
              <a:t>Co-production should aim to: </a:t>
            </a:r>
          </a:p>
          <a:p>
            <a:pPr>
              <a:defRPr/>
            </a:pPr>
            <a:r>
              <a:rPr lang="en-US" sz="2400" dirty="0" err="1">
                <a:cs typeface="Arial" panose="020B0604020202020204" pitchFamily="34" charset="0"/>
              </a:rPr>
              <a:t>Recognise</a:t>
            </a:r>
            <a:r>
              <a:rPr lang="en-US" sz="2400" dirty="0">
                <a:cs typeface="Arial" panose="020B0604020202020204" pitchFamily="34" charset="0"/>
              </a:rPr>
              <a:t> people as assets who have a positive contribution to make to the design and operation of the services, they use that builds on capabilities </a:t>
            </a:r>
            <a:endParaRPr lang="en-GB" sz="2400" dirty="0">
              <a:cs typeface="Arial" panose="020B0604020202020204" pitchFamily="34" charset="0"/>
            </a:endParaRPr>
          </a:p>
          <a:p>
            <a:pPr marL="109537" indent="0">
              <a:buNone/>
              <a:defRPr/>
            </a:pPr>
            <a:r>
              <a:rPr lang="en-GB" sz="1400" dirty="0">
                <a:latin typeface="Arial" panose="020B0604020202020204" pitchFamily="34" charset="0"/>
                <a:cs typeface="Arial" panose="020B0604020202020204" pitchFamily="34" charset="0"/>
              </a:rPr>
              <a:t>Social Services and Well-Being (Wales) Act,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736131" y="2575915"/>
            <a:ext cx="3771741" cy="234244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11</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32347" y="-96139"/>
            <a:ext cx="8236988" cy="1803915"/>
          </a:xfrm>
        </p:spPr>
        <p:txBody>
          <a:bodyPr>
            <a:normAutofit/>
          </a:bodyPr>
          <a:lstStyle/>
          <a:p>
            <a:r>
              <a:rPr lang="en-US" b="1" dirty="0"/>
              <a:t>Citizen Centered/Outcome Focused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rotWithShape="1">
          <a:blip r:embed="rId3"/>
          <a:srcRect l="30612" r="30379"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86200" y="1264024"/>
            <a:ext cx="8105547" cy="5092326"/>
          </a:xfrm>
        </p:spPr>
        <p:txBody>
          <a:bodyPr anchor="t">
            <a:normAutofit/>
          </a:bodyPr>
          <a:lstStyle/>
          <a:p>
            <a:pPr marL="0" indent="0">
              <a:buNone/>
            </a:pPr>
            <a:r>
              <a:rPr lang="en-GB" sz="2000" b="0" i="0" u="none" strike="noStrike" dirty="0">
                <a:effectLst/>
                <a:latin typeface="canada-type-gibson"/>
              </a:rPr>
              <a:t>An outcomes-based approach is based on these principles:</a:t>
            </a:r>
          </a:p>
          <a:p>
            <a:pPr>
              <a:buFont typeface="Arial" panose="020B0604020202020204" pitchFamily="34" charset="0"/>
              <a:buChar char="•"/>
            </a:pPr>
            <a:r>
              <a:rPr lang="en-GB" sz="2000" b="0" i="0" u="none" strike="noStrike" dirty="0">
                <a:effectLst/>
                <a:latin typeface="canada-type-gibson"/>
              </a:rPr>
              <a:t>People are experts in their own lives</a:t>
            </a:r>
          </a:p>
          <a:p>
            <a:pPr>
              <a:buFont typeface="Arial" panose="020B0604020202020204" pitchFamily="34" charset="0"/>
              <a:buChar char="•"/>
            </a:pPr>
            <a:r>
              <a:rPr lang="en-GB" sz="2000" b="0" i="0" u="none" strike="noStrike" dirty="0">
                <a:effectLst/>
                <a:latin typeface="canada-type-gibson"/>
              </a:rPr>
              <a:t>They are best placed to tell you what’s important to them and what gives them a sense of well-being, but they may need help to do this </a:t>
            </a:r>
          </a:p>
          <a:p>
            <a:pPr>
              <a:buFont typeface="Arial" panose="020B0604020202020204" pitchFamily="34" charset="0"/>
              <a:buChar char="•"/>
            </a:pPr>
            <a:r>
              <a:rPr lang="en-GB" sz="2000" b="0" i="0" u="none" strike="noStrike" dirty="0">
                <a:effectLst/>
                <a:latin typeface="canada-type-gibson"/>
              </a:rPr>
              <a:t>People want to do the things that matter most to them, in their own way </a:t>
            </a:r>
          </a:p>
          <a:p>
            <a:pPr>
              <a:buFont typeface="Arial" panose="020B0604020202020204" pitchFamily="34" charset="0"/>
              <a:buChar char="•"/>
            </a:pPr>
            <a:r>
              <a:rPr lang="en-GB" sz="2000" b="0" i="0" u="none" strike="noStrike" dirty="0">
                <a:effectLst/>
                <a:latin typeface="canada-type-gibson"/>
              </a:rPr>
              <a:t>People’s strengths are important and need to be acknowledged </a:t>
            </a:r>
          </a:p>
          <a:p>
            <a:pPr>
              <a:buFont typeface="Arial" panose="020B0604020202020204" pitchFamily="34" charset="0"/>
              <a:buChar char="•"/>
            </a:pPr>
            <a:r>
              <a:rPr lang="en-GB" sz="2000" b="0" i="0" u="none" strike="noStrike" dirty="0">
                <a:effectLst/>
                <a:latin typeface="canada-type-gibson"/>
              </a:rPr>
              <a:t>We start by identifying what the person wants to achieve, and then thinking through how to achieve that outcome and agree a plan to help them to do this </a:t>
            </a:r>
          </a:p>
          <a:p>
            <a:pPr>
              <a:buFont typeface="Arial" panose="020B0604020202020204" pitchFamily="34" charset="0"/>
              <a:buChar char="•"/>
            </a:pPr>
            <a:r>
              <a:rPr lang="en-GB" sz="2000" b="0" i="0" u="none" strike="noStrike" dirty="0">
                <a:effectLst/>
                <a:latin typeface="canada-type-gibson"/>
              </a:rPr>
              <a:t>The person’s family, carers and local community can also contribute to this plan </a:t>
            </a:r>
          </a:p>
          <a:p>
            <a:pPr>
              <a:buFont typeface="Arial" panose="020B0604020202020204" pitchFamily="34" charset="0"/>
              <a:buChar char="•"/>
            </a:pPr>
            <a:r>
              <a:rPr lang="en-GB" sz="2000" b="0" i="0" u="none" strike="noStrike" dirty="0">
                <a:effectLst/>
                <a:latin typeface="canada-type-gibson"/>
              </a:rPr>
              <a:t>Meaningful conversations are central to understanding a person’s outcomes </a:t>
            </a:r>
          </a:p>
          <a:p>
            <a:pPr marL="0" indent="0">
              <a:buNone/>
            </a:pPr>
            <a:r>
              <a:rPr lang="en-GB" sz="1400" b="0" i="0" u="sng" strike="noStrike" dirty="0">
                <a:effectLst/>
                <a:latin typeface="canada-type-gibson"/>
                <a:hlinkClick r:id="rId4"/>
              </a:rPr>
              <a:t>Social Services and Well-being (Wales) Act 2014</a:t>
            </a:r>
            <a:r>
              <a:rPr lang="en-GB" sz="1400" b="0" i="0" u="none" strike="noStrike" dirty="0">
                <a:effectLst/>
                <a:latin typeface="canada-type-gibson"/>
              </a:rPr>
              <a:t> </a:t>
            </a: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12</a:t>
            </a:fld>
            <a:endParaRPr lang="en-GB" sz="1000" dirty="0"/>
          </a:p>
        </p:txBody>
      </p:sp>
    </p:spTree>
    <p:extLst>
      <p:ext uri="{BB962C8B-B14F-4D97-AF65-F5344CB8AC3E}">
        <p14:creationId xmlns:p14="http://schemas.microsoft.com/office/powerpoint/2010/main" val="4138342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762001" y="339585"/>
            <a:ext cx="10230864" cy="1401183"/>
          </a:xfrm>
        </p:spPr>
        <p:txBody>
          <a:bodyPr anchor="t">
            <a:normAutofit/>
          </a:bodyPr>
          <a:lstStyle/>
          <a:p>
            <a:pPr>
              <a:defRPr/>
            </a:pPr>
            <a:r>
              <a:rPr lang="en-GB" sz="3000" b="1" dirty="0">
                <a:latin typeface="Arial" panose="020B0604020202020204" pitchFamily="34" charset="0"/>
                <a:cs typeface="Arial" panose="020B0604020202020204" pitchFamily="34" charset="0"/>
              </a:rPr>
              <a:t>Critical Thinking in Effective Collaborative Practice</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1" y="2069233"/>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4820666" y="1141159"/>
            <a:ext cx="6172199" cy="6054298"/>
          </a:xfrm>
        </p:spPr>
        <p:txBody>
          <a:bodyPr>
            <a:normAutofit/>
          </a:bodyPr>
          <a:lstStyle/>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Effective collaborative included the identification and management of risk, complexity and contingency </a:t>
            </a:r>
          </a:p>
          <a:p>
            <a:pPr marL="109537" indent="0">
              <a:buNone/>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a range of ‘solutions’</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Things will change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Outcomes cannot be predicted with utter certainty</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Certain values and assumptions may not be valid in the future</a:t>
            </a:r>
          </a:p>
          <a:p>
            <a:pPr>
              <a:buFontTx/>
              <a:buChar char="•"/>
              <a:tabLst>
                <a:tab pos="3883025" algn="l"/>
              </a:tabLst>
            </a:pPr>
            <a:r>
              <a:rPr lang="en-GB" altLang="en-US" sz="2400" dirty="0">
                <a:latin typeface="Arial" panose="020B0604020202020204" pitchFamily="34" charset="0"/>
                <a:ea typeface="Calibri" panose="020F0502020204030204" pitchFamily="34" charset="0"/>
                <a:cs typeface="Arial" panose="020B0604020202020204" pitchFamily="34" charset="0"/>
              </a:rPr>
              <a:t>There will be many other perspectives on a situation.</a:t>
            </a:r>
          </a:p>
          <a:p>
            <a:pPr marL="0" indent="0">
              <a:buNone/>
              <a:tabLst>
                <a:tab pos="3883025" algn="l"/>
              </a:tabLst>
            </a:pPr>
            <a:r>
              <a:rPr lang="en-GB" altLang="en-US" sz="1700" i="1" dirty="0">
                <a:latin typeface="Arial" panose="020B0604020202020204" pitchFamily="34" charset="0"/>
                <a:ea typeface="Calibri" panose="020F0502020204030204" pitchFamily="34" charset="0"/>
                <a:cs typeface="Arial" panose="020B0604020202020204" pitchFamily="34" charset="0"/>
              </a:rPr>
              <a:t>Rutter, L and Brown, K (2012) “Critical Thinking and Professional Judgement for Social Work”,    </a:t>
            </a:r>
          </a:p>
          <a:p>
            <a:pPr marL="0" indent="0">
              <a:buNone/>
              <a:tabLst>
                <a:tab pos="3883025" algn="l"/>
              </a:tabLst>
            </a:pPr>
            <a:endParaRPr lang="en-GB" altLang="en-US" sz="1700" i="1" dirty="0">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dirty="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13</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rotWithShape="1">
          <a:blip r:embed="rId3">
            <a:extLst>
              <a:ext uri="{28A0092B-C50C-407E-A947-70E740481C1C}">
                <a14:useLocalDpi xmlns:a14="http://schemas.microsoft.com/office/drawing/2010/main" val="0"/>
              </a:ext>
            </a:extLst>
          </a:blip>
          <a:srcRect l="21041"/>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4000" b="1" dirty="0">
                <a:latin typeface="+mj-lt"/>
                <a:ea typeface="+mj-ea"/>
                <a:cs typeface="+mj-cs"/>
              </a:rPr>
              <a:t>Interprofessional Collaboration</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2"/>
            <a:ext cx="5533550" cy="460346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en-US" altLang="en-US" sz="2400" dirty="0">
                <a:latin typeface="+mn-lt"/>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a:lnSpc>
                <a:spcPct val="90000"/>
              </a:lnSpc>
              <a:spcBef>
                <a:spcPct val="0"/>
              </a:spcBef>
              <a:spcAft>
                <a:spcPts val="600"/>
              </a:spcAft>
              <a:buClrTx/>
              <a:buSzTx/>
              <a:buNone/>
            </a:pPr>
            <a:r>
              <a:rPr lang="en-US" altLang="en-US" sz="2000" i="1" dirty="0">
                <a:latin typeface="+mn-lt"/>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14</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r="15258" b="-1"/>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rotWithShape="1">
          <a:blip r:embed="rId4">
            <a:extLst>
              <a:ext uri="{28A0092B-C50C-407E-A947-70E740481C1C}">
                <a14:useLocalDpi xmlns:a14="http://schemas.microsoft.com/office/drawing/2010/main" val="0"/>
              </a:ext>
            </a:extLst>
          </a:blip>
          <a:srcRect b="148"/>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en-US" sz="4000" kern="1200">
                <a:solidFill>
                  <a:schemeClr val="tx1"/>
                </a:solidFill>
                <a:latin typeface="+mj-lt"/>
                <a:ea typeface="+mj-ea"/>
                <a:cs typeface="+mj-cs"/>
              </a:rPr>
              <a:t>Models of Participation</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15</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347447" y="136525"/>
            <a:ext cx="4867668" cy="1711119"/>
          </a:xfrm>
        </p:spPr>
        <p:txBody>
          <a:bodyPr anchor="ctr">
            <a:normAutofit fontScale="90000"/>
          </a:bodyPr>
          <a:lstStyle/>
          <a:p>
            <a:br>
              <a:rPr lang="en-GB" sz="2800" dirty="0">
                <a:effectLst/>
              </a:rPr>
            </a:br>
            <a:r>
              <a:rPr lang="en-GB" sz="3600" b="1" dirty="0">
                <a:effectLst/>
              </a:rPr>
              <a:t>Exercise 2 </a:t>
            </a:r>
            <a:br>
              <a:rPr lang="en-GB" sz="3600" b="1" dirty="0">
                <a:effectLst/>
              </a:rPr>
            </a:br>
            <a:r>
              <a:rPr lang="en-GB" sz="3600" b="1" dirty="0">
                <a:effectLst/>
              </a:rPr>
              <a:t>Models of Participation</a:t>
            </a:r>
            <a:br>
              <a:rPr lang="en-GB" sz="2800" dirty="0">
                <a:effectLst/>
              </a:rPr>
            </a:br>
            <a:endParaRPr lang="en-GB" sz="2800" dirty="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rotWithShape="1">
          <a:blip r:embed="rId3"/>
          <a:srcRect l="13266" r="25178" b="-1"/>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303506" y="2033848"/>
            <a:ext cx="6050294" cy="5342214"/>
          </a:xfrm>
        </p:spPr>
        <p:txBody>
          <a:bodyPr anchor="ctr">
            <a:normAutofit/>
          </a:bodyPr>
          <a:lstStyle/>
          <a:p>
            <a:r>
              <a:rPr lang="en-GB" sz="2400" dirty="0"/>
              <a:t>Using one of the models of participation consider a case you have been involved in where you feel you worked well in collaboration with individuals/families/carers </a:t>
            </a:r>
          </a:p>
          <a:p>
            <a:r>
              <a:rPr lang="en-GB" sz="2400" dirty="0"/>
              <a:t>What stage of participation did you reach in this piece of work? </a:t>
            </a:r>
          </a:p>
          <a:p>
            <a:r>
              <a:rPr lang="en-GB" sz="2400" dirty="0"/>
              <a:t>What difference do you think your practice made to the individuals/families/carer’s experience?</a:t>
            </a:r>
          </a:p>
          <a:p>
            <a:r>
              <a:rPr lang="en-GB" sz="2400" dirty="0"/>
              <a:t>What would you identify as the most important aspect of collaboration in this piece of work?</a:t>
            </a:r>
          </a:p>
          <a:p>
            <a:pPr marL="109537" indent="0">
              <a:buNone/>
            </a:pPr>
            <a:r>
              <a:rPr lang="en-GB" sz="1700" dirty="0"/>
              <a:t>                                 </a:t>
            </a:r>
          </a:p>
          <a:p>
            <a:endParaRPr lang="en-GB" sz="1700" dirty="0"/>
          </a:p>
          <a:p>
            <a:endParaRPr lang="en-GB" sz="1700" dirty="0"/>
          </a:p>
          <a:p>
            <a:endParaRPr lang="en-GB" sz="1700" dirty="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837433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What Really Matters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What really mattered to me by Mr David Britton</a:t>
            </a:r>
          </a:p>
          <a:p>
            <a:pPr marL="109537" indent="0">
              <a:buNone/>
            </a:pPr>
            <a:r>
              <a:rPr lang="en-US" sz="2400" dirty="0">
                <a:solidFill>
                  <a:schemeClr val="tx1">
                    <a:lumMod val="85000"/>
                    <a:lumOff val="15000"/>
                  </a:schemeClr>
                </a:solidFill>
                <a:hlinkClick r:id="rId3"/>
              </a:rPr>
              <a:t>https://youtu.be/dgRpfZ2WyD8</a:t>
            </a:r>
            <a:endParaRPr lang="en-US" sz="2400" dirty="0">
              <a:solidFill>
                <a:schemeClr val="tx1">
                  <a:lumMod val="85000"/>
                  <a:lumOff val="15000"/>
                </a:schemeClr>
              </a:solidFill>
            </a:endParaRPr>
          </a:p>
          <a:p>
            <a:pPr marL="109537" indent="0">
              <a:buNone/>
            </a:pPr>
            <a:endParaRPr lang="en-US" sz="2400" dirty="0">
              <a:solidFill>
                <a:schemeClr val="tx1">
                  <a:lumMod val="85000"/>
                  <a:lumOff val="15000"/>
                </a:schemeClr>
              </a:solidFill>
            </a:endParaRPr>
          </a:p>
          <a:p>
            <a:pPr marL="109537" indent="0">
              <a:buNone/>
            </a:pPr>
            <a:r>
              <a:rPr lang="en-GB" sz="2400" dirty="0">
                <a:solidFill>
                  <a:schemeClr val="tx1">
                    <a:lumMod val="85000"/>
                    <a:lumOff val="15000"/>
                  </a:schemeClr>
                </a:solidFill>
              </a:rPr>
              <a:t>Knowing what really matters to people by Lucy Warren, social worker.</a:t>
            </a:r>
          </a:p>
          <a:p>
            <a:pPr marL="109537" indent="0">
              <a:buNone/>
            </a:pPr>
            <a:r>
              <a:rPr lang="en-US" sz="2400" dirty="0">
                <a:solidFill>
                  <a:schemeClr val="tx1">
                    <a:lumMod val="85000"/>
                    <a:lumOff val="15000"/>
                  </a:schemeClr>
                </a:solidFill>
                <a:hlinkClick r:id="rId4"/>
              </a:rPr>
              <a:t>https://youtu.be/hh57sJ4it7I</a:t>
            </a:r>
            <a:endParaRPr lang="en-US" sz="2400" dirty="0">
              <a:solidFill>
                <a:schemeClr val="tx1">
                  <a:lumMod val="85000"/>
                  <a:lumOff val="15000"/>
                </a:schemeClr>
              </a:solidFill>
            </a:endParaRPr>
          </a:p>
          <a:p>
            <a:pPr marL="109537" indent="0">
              <a:buNone/>
            </a:pPr>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17</a:t>
            </a:fld>
            <a:endParaRPr lang="en-GB"/>
          </a:p>
        </p:txBody>
      </p:sp>
    </p:spTree>
    <p:extLst>
      <p:ext uri="{BB962C8B-B14F-4D97-AF65-F5344CB8AC3E}">
        <p14:creationId xmlns:p14="http://schemas.microsoft.com/office/powerpoint/2010/main" val="3740054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en-GB" dirty="0">
                <a:latin typeface="Arial" panose="020B0604020202020204" pitchFamily="34" charset="0"/>
                <a:cs typeface="Arial" panose="020B0604020202020204" pitchFamily="34" charset="0"/>
              </a:rPr>
              <a:t>Welsh Context within Task 2 - Observation </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extLst>
              <p:ext uri="{D42A27DB-BD31-4B8C-83A1-F6EECF244321}">
                <p14:modId xmlns:p14="http://schemas.microsoft.com/office/powerpoint/2010/main" val="3084174348"/>
              </p:ext>
            </p:extLst>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pPr/>
              <a:t>18</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fontScale="90000"/>
          </a:bodyPr>
          <a:lstStyle/>
          <a:p>
            <a:r>
              <a:rPr lang="en-GB" sz="2000" b="1" i="0" u="none" strike="noStrike" dirty="0">
                <a:solidFill>
                  <a:srgbClr val="1F1F1F"/>
                </a:solidFill>
                <a:effectLst/>
                <a:latin typeface="Arial" panose="020B0604020202020204" pitchFamily="34" charset="0"/>
              </a:rPr>
              <a:t>Census 2021</a:t>
            </a:r>
            <a:br>
              <a:rPr lang="en-GB" sz="2000" b="1" i="0" u="none" strike="noStrike" dirty="0">
                <a:solidFill>
                  <a:srgbClr val="1F1F1F"/>
                </a:solidFill>
                <a:effectLst/>
                <a:latin typeface="Arial" panose="020B0604020202020204" pitchFamily="34" charset="0"/>
              </a:rPr>
            </a:br>
            <a:r>
              <a:rPr lang="en-GB" sz="2000" b="1" i="0" u="none" strike="noStrike" dirty="0">
                <a:solidFill>
                  <a:srgbClr val="1F1F1F"/>
                </a:solidFill>
                <a:effectLst/>
                <a:latin typeface="Arial" panose="020B0604020202020204" pitchFamily="34" charset="0"/>
              </a:rPr>
              <a:t>Percentage of people ages 3 years or older able to speak Welsh, by LSOA, 2021</a:t>
            </a:r>
            <a:br>
              <a:rPr lang="en-GB" sz="2000" b="1" i="0" u="none" strike="noStrike" dirty="0">
                <a:solidFill>
                  <a:srgbClr val="1F1F1F"/>
                </a:solidFill>
                <a:effectLst/>
                <a:latin typeface="Arial" panose="020B0604020202020204" pitchFamily="34" charset="0"/>
              </a:rPr>
            </a:br>
            <a:endParaRPr lang="en-US" sz="2000" dirty="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89033" cy="954107"/>
          </a:xfrm>
          <a:prstGeom prst="rect">
            <a:avLst/>
          </a:prstGeom>
          <a:noFill/>
        </p:spPr>
        <p:txBody>
          <a:bodyPr wrap="square" rtlCol="0">
            <a:spAutoFit/>
          </a:bodyPr>
          <a:lstStyle/>
          <a:p>
            <a:r>
              <a:rPr lang="en-GB" altLang="en-US" sz="2800" dirty="0">
                <a:latin typeface="Arial" panose="020B0604020202020204" pitchFamily="34" charset="0"/>
                <a:cs typeface="Arial" panose="020B0604020202020204" pitchFamily="34" charset="0"/>
              </a:rPr>
              <a:t>Welsh Language and Culturally Sensitive practice</a:t>
            </a:r>
            <a:endParaRPr lang="en-US" sz="2800" dirty="0"/>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19</a:t>
            </a:fld>
            <a:endParaRPr lang="en-GB"/>
          </a:p>
        </p:txBody>
      </p:sp>
    </p:spTree>
    <p:extLst>
      <p:ext uri="{BB962C8B-B14F-4D97-AF65-F5344CB8AC3E}">
        <p14:creationId xmlns:p14="http://schemas.microsoft.com/office/powerpoint/2010/main" val="451164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en-GB" sz="3500" b="1" dirty="0"/>
              <a:t>Social Services and Well-being (Wales) Act, 2014 </a:t>
            </a:r>
            <a:br>
              <a:rPr lang="en-GB" sz="3500" b="1" dirty="0"/>
            </a:br>
            <a:r>
              <a:rPr lang="en-GB" sz="3500" b="1" dirty="0"/>
              <a:t>The Active Offer - More than Just Words (Welsh Government 2022-2027)</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97169" y="1710104"/>
            <a:ext cx="10785231" cy="5168900"/>
          </a:xfrm>
        </p:spPr>
        <p:txBody>
          <a:bodyPr wrap="square" anchor="t">
            <a:noAutofit/>
          </a:bodyPr>
          <a:lstStyle/>
          <a:p>
            <a:pPr>
              <a:lnSpc>
                <a:spcPct val="90000"/>
              </a:lnSpc>
            </a:pPr>
            <a:r>
              <a:rPr lang="en-GB" altLang="en-US" sz="2800" dirty="0"/>
              <a:t>The ‘Active Offer’ simply means providing a service in Welsh without someone having to ask for it</a:t>
            </a:r>
          </a:p>
          <a:p>
            <a:pPr>
              <a:lnSpc>
                <a:spcPct val="90000"/>
              </a:lnSpc>
            </a:pPr>
            <a:r>
              <a:rPr lang="en-GB" altLang="en-US" sz="2800" dirty="0"/>
              <a:t>The Welsh language should be as visible as the English language</a:t>
            </a:r>
          </a:p>
          <a:p>
            <a:pPr>
              <a:lnSpc>
                <a:spcPct val="90000"/>
              </a:lnSpc>
            </a:pPr>
            <a:r>
              <a:rPr lang="en-GB" altLang="en-US" sz="2800" dirty="0"/>
              <a:t>Providing a service that is centred to those who use services is fundamental to the ‘Active Offer’ </a:t>
            </a:r>
          </a:p>
          <a:p>
            <a:pPr>
              <a:lnSpc>
                <a:spcPct val="90000"/>
              </a:lnSpc>
            </a:pPr>
            <a:r>
              <a:rPr lang="en-GB" altLang="en-US" sz="2800" dirty="0"/>
              <a:t>What this means in practice is providing a tailor-made service that enables the individual to be assured that </a:t>
            </a:r>
            <a:r>
              <a:rPr lang="en-GB" altLang="en-US" dirty="0"/>
              <a:t>they are</a:t>
            </a:r>
            <a:r>
              <a:rPr lang="en-GB" altLang="en-US" sz="2800" dirty="0"/>
              <a:t> in control and fully understands the services being offered.</a:t>
            </a:r>
          </a:p>
          <a:p>
            <a:pPr marL="0" indent="0">
              <a:buNone/>
            </a:pPr>
            <a:r>
              <a:rPr lang="en-GB" sz="1600" dirty="0">
                <a:latin typeface="Arial" panose="020B0604020202020204" pitchFamily="34" charset="0"/>
                <a:cs typeface="Arial" panose="020B0604020202020204" pitchFamily="34" charset="0"/>
              </a:rPr>
              <a:t>More than Just words -  </a:t>
            </a:r>
            <a:r>
              <a:rPr lang="en-GB" sz="1600" dirty="0">
                <a:latin typeface="Arial" panose="020B0604020202020204" pitchFamily="34" charset="0"/>
                <a:cs typeface="Arial" panose="020B0604020202020204" pitchFamily="34" charset="0"/>
                <a:hlinkClick r:id="rId3"/>
              </a:rPr>
              <a:t>www.gov.wales</a:t>
            </a:r>
            <a:r>
              <a:rPr lang="en-GB" sz="1600" dirty="0">
                <a:latin typeface="Arial" panose="020B0604020202020204" pitchFamily="34" charset="0"/>
                <a:cs typeface="Arial" panose="020B0604020202020204" pitchFamily="34" charset="0"/>
              </a:rPr>
              <a:t> (available on Moodle</a:t>
            </a:r>
            <a:r>
              <a:rPr lang="en-GB" sz="1600" dirty="0"/>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en-GB" dirty="0"/>
              <a:t>PORTH AGORED - Consolidation of Social Work Practice Programme</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20</a:t>
            </a:fld>
            <a:endParaRPr lang="en-GB" dirty="0"/>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36" name="Rectangle 4303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en-GB" sz="5400" dirty="0"/>
              <a:t>More than Just Words</a:t>
            </a:r>
          </a:p>
        </p:txBody>
      </p:sp>
      <p:sp>
        <p:nvSpPr>
          <p:cNvPr id="4303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457200" y="1911493"/>
            <a:ext cx="7652026" cy="4481469"/>
          </a:xfrm>
        </p:spPr>
        <p:txBody>
          <a:bodyPr anchor="t">
            <a:noAutofit/>
          </a:bodyPr>
          <a:lstStyle/>
          <a:p>
            <a:pPr marL="109537" indent="0">
              <a:buNone/>
              <a:defRPr/>
            </a:pPr>
            <a:r>
              <a:rPr lang="en-GB" sz="1800" b="1" dirty="0"/>
              <a:t>More than just words - Gwenan </a:t>
            </a:r>
            <a:r>
              <a:rPr lang="en-GB" sz="1800" b="1" dirty="0" err="1"/>
              <a:t>Prysor</a:t>
            </a:r>
            <a:r>
              <a:rPr lang="en-GB" sz="1800" b="1" dirty="0"/>
              <a:t> </a:t>
            </a:r>
          </a:p>
          <a:p>
            <a:pPr marL="109537" indent="0">
              <a:buNone/>
              <a:defRPr/>
            </a:pPr>
            <a:r>
              <a:rPr lang="en-GB" sz="1800" b="1" dirty="0">
                <a:hlinkClick r:id="rId3"/>
              </a:rPr>
              <a:t>https://youtu.be/qS-9F_qqOXo</a:t>
            </a:r>
            <a:endParaRPr lang="en-GB" sz="1800" b="1" dirty="0"/>
          </a:p>
          <a:p>
            <a:pPr marL="109537" indent="0">
              <a:buNone/>
              <a:defRPr/>
            </a:pPr>
            <a:r>
              <a:rPr lang="en-GB" sz="1800" b="1" dirty="0"/>
              <a:t>More than just words - Hywel Jones</a:t>
            </a:r>
            <a:endParaRPr lang="en-GB" sz="1800" dirty="0"/>
          </a:p>
          <a:p>
            <a:pPr>
              <a:defRPr/>
            </a:pPr>
            <a:r>
              <a:rPr lang="en-GB" sz="1800" dirty="0">
                <a:hlinkClick r:id="rId4"/>
              </a:rPr>
              <a:t>https://youtu.be/YTzMZ4Hqo7Y</a:t>
            </a:r>
            <a:endParaRPr lang="en-GB" sz="1800" dirty="0"/>
          </a:p>
          <a:p>
            <a:pPr marL="109537" indent="0">
              <a:buNone/>
              <a:defRPr/>
            </a:pPr>
            <a:r>
              <a:rPr lang="en-GB" sz="1800" b="1" dirty="0"/>
              <a:t>More than just words - Wyn </a:t>
            </a:r>
            <a:r>
              <a:rPr lang="en-GB" sz="1800" b="1" dirty="0" err="1"/>
              <a:t>Gruffydd</a:t>
            </a:r>
            <a:endParaRPr lang="en-GB" sz="1800" dirty="0"/>
          </a:p>
          <a:p>
            <a:pPr>
              <a:defRPr/>
            </a:pPr>
            <a:r>
              <a:rPr lang="en-GB" sz="1800" dirty="0">
                <a:hlinkClick r:id="rId5"/>
              </a:rPr>
              <a:t>https://youtu.be/IOOs62dzOE4</a:t>
            </a:r>
            <a:endParaRPr lang="en-GB" sz="1800" dirty="0"/>
          </a:p>
          <a:p>
            <a:pPr marL="109537" indent="0">
              <a:buNone/>
              <a:defRPr/>
            </a:pPr>
            <a:r>
              <a:rPr lang="en-GB" sz="1800" b="1" dirty="0"/>
              <a:t>More than just words - Iola </a:t>
            </a:r>
            <a:r>
              <a:rPr lang="en-GB" sz="1800" b="1" dirty="0" err="1"/>
              <a:t>Gruffydd</a:t>
            </a:r>
            <a:endParaRPr lang="en-GB" sz="1800" dirty="0"/>
          </a:p>
          <a:p>
            <a:pPr>
              <a:defRPr/>
            </a:pPr>
            <a:r>
              <a:rPr lang="en-GB" sz="1800" dirty="0">
                <a:hlinkClick r:id="rId6"/>
              </a:rPr>
              <a:t>https://youtu.be/2iF41nNoM5M</a:t>
            </a:r>
            <a:endParaRPr lang="en-GB" sz="1800" dirty="0"/>
          </a:p>
          <a:p>
            <a:pPr marL="109537" indent="0">
              <a:buNone/>
              <a:defRPr/>
            </a:pPr>
            <a:r>
              <a:rPr lang="en-GB" sz="1800" dirty="0"/>
              <a:t>Please ensure you watch all of the video clips which can be accessed through Moodle. The videos can help you think about your own experience and to reflect on why language should be an integral part of the assessment process and service provision. </a:t>
            </a:r>
          </a:p>
          <a:p>
            <a:pPr marL="109537" indent="0">
              <a:buNone/>
              <a:defRPr/>
            </a:pPr>
            <a:r>
              <a:rPr lang="en-GB" sz="1800" dirty="0"/>
              <a:t>You must make reference to More than Just Words (Welsh Government 2022-2027) within the observation.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rotWithShape="1">
          <a:blip r:embed="rId7"/>
          <a:srcRect l="22172" r="13612" b="2"/>
          <a:stretch/>
        </p:blipFill>
        <p:spPr>
          <a:xfrm>
            <a:off x="8109226" y="2093976"/>
            <a:ext cx="3507496" cy="364584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dirty="0"/>
              <a:t>PORTH AGORED - Consolidation of Social Work Practice Programme</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21</a:t>
            </a:fld>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en-GB" b="1" dirty="0"/>
              <a:t>Group Discussion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en-GB" sz="2600" b="1" dirty="0"/>
              <a:t>Exercise  3</a:t>
            </a:r>
            <a:endParaRPr lang="en-GB" sz="2600" dirty="0"/>
          </a:p>
          <a:p>
            <a:r>
              <a:rPr lang="en-GB" sz="2600" dirty="0"/>
              <a:t>Why should language needs be an integral part of the assessment process and service provision in Wales?</a:t>
            </a:r>
          </a:p>
          <a:p>
            <a:r>
              <a:rPr lang="en-GB" sz="2600" dirty="0"/>
              <a:t>What language needs do you need to consider in your work setting when working with individuals/families/carers? </a:t>
            </a:r>
          </a:p>
          <a:p>
            <a:r>
              <a:rPr lang="en-GB" sz="2600" dirty="0"/>
              <a:t>What can you do to ensure you are working to the principals of the Active Offer? </a:t>
            </a:r>
          </a:p>
          <a:p>
            <a:r>
              <a:rPr lang="en-GB" sz="2600" dirty="0"/>
              <a:t>What legislation/policy/procedure might you need to consider in relation to effective communication and language needs in your workplace?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22</a:t>
            </a:fld>
            <a:endParaRPr lang="en-GB"/>
          </a:p>
        </p:txBody>
      </p:sp>
    </p:spTree>
    <p:extLst>
      <p:ext uri="{BB962C8B-B14F-4D97-AF65-F5344CB8AC3E}">
        <p14:creationId xmlns:p14="http://schemas.microsoft.com/office/powerpoint/2010/main" val="1879504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en-GB" altLang="en-US" sz="4000" dirty="0">
                <a:latin typeface="Arial" panose="020B0604020202020204" pitchFamily="34" charset="0"/>
                <a:cs typeface="Arial" panose="020B0604020202020204" pitchFamily="34" charset="0"/>
              </a:rPr>
              <a:t>Welsh Language (Wales) Measure,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2500" lnSpcReduction="10000"/>
          </a:bodyPr>
          <a:lstStyle/>
          <a:p>
            <a:pPr marL="0" indent="0" eaLnBrk="1" hangingPunct="1">
              <a:buNone/>
            </a:pPr>
            <a:r>
              <a:rPr lang="en-GB" altLang="en-US" dirty="0">
                <a:latin typeface="Arial" panose="020B0604020202020204" pitchFamily="34" charset="0"/>
                <a:cs typeface="Arial" panose="020B0604020202020204" pitchFamily="34" charset="0"/>
              </a:rPr>
              <a:t>Became law in 2011</a:t>
            </a:r>
          </a:p>
          <a:p>
            <a:pPr eaLnBrk="1" hangingPunct="1"/>
            <a:r>
              <a:rPr lang="en-GB" altLang="en-US" dirty="0">
                <a:latin typeface="Arial" panose="020B0604020202020204" pitchFamily="34" charset="0"/>
                <a:cs typeface="Arial" panose="020B0604020202020204" pitchFamily="34" charset="0"/>
              </a:rPr>
              <a:t>Abolished the Welsh Language Board</a:t>
            </a:r>
          </a:p>
          <a:p>
            <a:pPr eaLnBrk="1" hangingPunct="1"/>
            <a:r>
              <a:rPr lang="en-GB" altLang="en-US" dirty="0">
                <a:latin typeface="Arial" panose="020B0604020202020204" pitchFamily="34" charset="0"/>
                <a:cs typeface="Arial" panose="020B0604020202020204" pitchFamily="34" charset="0"/>
              </a:rPr>
              <a:t>Established a Welsh Language Commissioner </a:t>
            </a:r>
          </a:p>
          <a:p>
            <a:pPr eaLnBrk="1" hangingPunct="1"/>
            <a:r>
              <a:rPr lang="en-GB" altLang="en-US" dirty="0">
                <a:latin typeface="Arial" panose="020B0604020202020204" pitchFamily="34" charset="0"/>
                <a:cs typeface="Arial" panose="020B0604020202020204" pitchFamily="34" charset="0"/>
              </a:rPr>
              <a:t>Confirmed official status of Welsh</a:t>
            </a:r>
          </a:p>
          <a:p>
            <a:pPr eaLnBrk="1" hangingPunct="1"/>
            <a:r>
              <a:rPr lang="en-GB" altLang="en-US" dirty="0">
                <a:latin typeface="Arial" panose="020B0604020202020204" pitchFamily="34" charset="0"/>
                <a:cs typeface="Arial" panose="020B0604020202020204" pitchFamily="34" charset="0"/>
              </a:rPr>
              <a:t>Created rights for Welsh speakers</a:t>
            </a:r>
          </a:p>
          <a:p>
            <a:pPr eaLnBrk="1" hangingPunct="1"/>
            <a:r>
              <a:rPr lang="en-GB" altLang="en-US" dirty="0">
                <a:latin typeface="Arial" panose="020B0604020202020204" pitchFamily="34" charset="0"/>
                <a:cs typeface="Arial" panose="020B0604020202020204" pitchFamily="34" charset="0"/>
              </a:rPr>
              <a:t>Introduces duties in the form of Welsh Language Standards</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6172202" y="1253331"/>
            <a:ext cx="5181600" cy="4351338"/>
          </a:xfrm>
        </p:spPr>
        <p:txBody>
          <a:bodyPr>
            <a:normAutofit fontScale="92500" lnSpcReduction="10000"/>
          </a:bodyPr>
          <a:lstStyle/>
          <a:p>
            <a:pPr marL="109537" indent="0">
              <a:buNone/>
            </a:pPr>
            <a:r>
              <a:rPr lang="en-US" dirty="0">
                <a:latin typeface="Arial" panose="020B0604020202020204" pitchFamily="34" charset="0"/>
                <a:cs typeface="Arial" panose="020B0604020202020204" pitchFamily="34" charset="0"/>
              </a:rPr>
              <a:t>The Welsh Ministers can specify 5 types of standards in regulations:</a:t>
            </a:r>
          </a:p>
          <a:p>
            <a:r>
              <a:rPr lang="en-US" dirty="0">
                <a:latin typeface="Arial" panose="020B0604020202020204" pitchFamily="34" charset="0"/>
                <a:cs typeface="Arial" panose="020B0604020202020204" pitchFamily="34" charset="0"/>
              </a:rPr>
              <a:t>Service delivery standards</a:t>
            </a:r>
          </a:p>
          <a:p>
            <a:r>
              <a:rPr lang="en-US" dirty="0">
                <a:latin typeface="Arial" panose="020B0604020202020204" pitchFamily="34" charset="0"/>
                <a:cs typeface="Arial" panose="020B0604020202020204" pitchFamily="34" charset="0"/>
              </a:rPr>
              <a:t>Policy making standards</a:t>
            </a:r>
          </a:p>
          <a:p>
            <a:r>
              <a:rPr lang="en-US" dirty="0">
                <a:latin typeface="Arial" panose="020B0604020202020204" pitchFamily="34" charset="0"/>
                <a:cs typeface="Arial" panose="020B0604020202020204" pitchFamily="34" charset="0"/>
              </a:rPr>
              <a:t>Operational standards</a:t>
            </a:r>
          </a:p>
          <a:p>
            <a:r>
              <a:rPr lang="en-US" dirty="0">
                <a:latin typeface="Arial" panose="020B0604020202020204" pitchFamily="34" charset="0"/>
                <a:cs typeface="Arial" panose="020B0604020202020204" pitchFamily="34" charset="0"/>
              </a:rPr>
              <a:t>Promotion standards</a:t>
            </a:r>
          </a:p>
          <a:p>
            <a:r>
              <a:rPr lang="en-US" dirty="0">
                <a:latin typeface="Arial" panose="020B0604020202020204" pitchFamily="34" charset="0"/>
                <a:cs typeface="Arial" panose="020B0604020202020204" pitchFamily="34" charset="0"/>
              </a:rPr>
              <a:t>Record keeping standards.</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p:txBody>
          <a:bodyPr/>
          <a:lstStyle/>
          <a:p>
            <a:r>
              <a:rPr lang="en-GB" dirty="0"/>
              <a:t>PORTH AGORED - Consolidation of Social Work Practice Programme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8" name="Rectangle 49167">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468086" y="-152994"/>
            <a:ext cx="6797405" cy="1651404"/>
          </a:xfrm>
        </p:spPr>
        <p:txBody>
          <a:bodyPr vert="horz" lIns="91440" tIns="45720" rIns="91440" bIns="45720" rtlCol="0" anchor="ctr">
            <a:normAutofit/>
          </a:bodyPr>
          <a:lstStyle/>
          <a:p>
            <a:pPr>
              <a:defRPr/>
            </a:pPr>
            <a:br>
              <a:rPr lang="en-US" sz="3700" dirty="0"/>
            </a:br>
            <a:r>
              <a:rPr lang="en-US" sz="3700" b="1" dirty="0"/>
              <a:t>Dimensions of Working in Wales</a:t>
            </a:r>
            <a:br>
              <a:rPr lang="en-US" sz="3700" dirty="0"/>
            </a:br>
            <a:endParaRPr lang="en-US" sz="3700" dirty="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544286" y="1110343"/>
            <a:ext cx="7189292" cy="5246007"/>
          </a:xfrm>
        </p:spPr>
        <p:txBody>
          <a:bodyPr vert="horz" lIns="91440" tIns="45720" rIns="91440" bIns="45720" rtlCol="0">
            <a:normAutofit fontScale="92500" lnSpcReduction="10000"/>
          </a:bodyPr>
          <a:lstStyle/>
          <a:p>
            <a:pPr marL="0" indent="0">
              <a:buNone/>
            </a:pPr>
            <a:r>
              <a:rPr lang="en-US" sz="2000" dirty="0"/>
              <a:t>You may want to consider:</a:t>
            </a:r>
          </a:p>
          <a:p>
            <a:r>
              <a:rPr lang="en-US" altLang="en-US" sz="2000" dirty="0"/>
              <a:t>Industrial decline</a:t>
            </a:r>
          </a:p>
          <a:p>
            <a:r>
              <a:rPr lang="en-US" altLang="en-US" sz="2000" dirty="0"/>
              <a:t>Poverty</a:t>
            </a:r>
          </a:p>
          <a:p>
            <a:r>
              <a:rPr lang="en-US" altLang="en-US" sz="2000" dirty="0"/>
              <a:t>Unemployment</a:t>
            </a:r>
          </a:p>
          <a:p>
            <a:r>
              <a:rPr lang="en-US" altLang="en-US" sz="2000" dirty="0"/>
              <a:t>Poor housing</a:t>
            </a:r>
          </a:p>
          <a:p>
            <a:r>
              <a:rPr lang="en-US" altLang="en-US" sz="2000" dirty="0"/>
              <a:t>Geographical location </a:t>
            </a:r>
          </a:p>
          <a:p>
            <a:r>
              <a:rPr lang="en-US" altLang="en-US" sz="2000" dirty="0"/>
              <a:t>Culture and Religion </a:t>
            </a:r>
          </a:p>
          <a:p>
            <a:r>
              <a:rPr lang="en-US" altLang="en-US" sz="2000" dirty="0"/>
              <a:t>Area of deprivation</a:t>
            </a:r>
          </a:p>
          <a:p>
            <a:r>
              <a:rPr lang="en-US" altLang="en-US" sz="2000" dirty="0"/>
              <a:t>The role of women/men in the family and the workforce</a:t>
            </a:r>
          </a:p>
          <a:p>
            <a:r>
              <a:rPr lang="en-US" altLang="en-US" sz="2000" dirty="0"/>
              <a:t>Issues of gender and sexual orientation</a:t>
            </a:r>
          </a:p>
          <a:p>
            <a:r>
              <a:rPr lang="en-US" altLang="en-US" sz="2000" dirty="0"/>
              <a:t>Minority groups</a:t>
            </a:r>
          </a:p>
          <a:p>
            <a:r>
              <a:rPr lang="en-US" altLang="en-US" sz="2000" dirty="0"/>
              <a:t>Ethnicity/race </a:t>
            </a:r>
          </a:p>
          <a:p>
            <a:r>
              <a:rPr lang="en-US" altLang="en-US" sz="2000" dirty="0"/>
              <a:t>Political framework/institutions/legislation</a:t>
            </a:r>
          </a:p>
          <a:p>
            <a:r>
              <a:rPr lang="en-US" altLang="en-US" sz="2000" dirty="0"/>
              <a:t>Infrastructure.</a:t>
            </a:r>
          </a:p>
          <a:p>
            <a:endParaRPr lang="en-US" altLang="en-US" sz="1000" dirty="0"/>
          </a:p>
        </p:txBody>
      </p:sp>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3"/>
          <a:stretch>
            <a:fillRect/>
          </a:stretch>
        </p:blipFill>
        <p:spPr>
          <a:xfrm>
            <a:off x="8079481" y="1006639"/>
            <a:ext cx="3168155" cy="3168155"/>
          </a:xfrm>
          <a:prstGeom prst="rect">
            <a:avLst/>
          </a:prstGeom>
        </p:spPr>
      </p:pic>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4"/>
          <a:stretch>
            <a:fillRect/>
          </a:stretch>
        </p:blipFill>
        <p:spPr>
          <a:xfrm>
            <a:off x="8839200" y="4479018"/>
            <a:ext cx="1877332" cy="1877332"/>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sz="1100" kern="1200">
                <a:solidFill>
                  <a:schemeClr val="tx1">
                    <a:tint val="75000"/>
                  </a:schemeClr>
                </a:solidFill>
                <a:latin typeface="+mn-lt"/>
                <a:ea typeface="+mn-ea"/>
                <a:cs typeface="+mn-cs"/>
              </a:rPr>
              <a:t>PORTH AGORED - Consolidation of Social Work Practice Programme</a:t>
            </a:r>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C6EFA59C-E452-4B11-A9F1-894FE8F02A3A}" type="slidenum">
              <a:rPr lang="en-US" altLang="en-US" smtClean="0">
                <a:solidFill>
                  <a:schemeClr val="tx1">
                    <a:tint val="75000"/>
                  </a:schemeClr>
                </a:solidFill>
                <a:latin typeface="+mn-lt"/>
                <a:cs typeface="+mn-cs"/>
              </a:rPr>
              <a:pPr>
                <a:spcAft>
                  <a:spcPts val="600"/>
                </a:spcAft>
              </a:pPr>
              <a:t>24</a:t>
            </a:fld>
            <a:endParaRPr lang="en-US" altLang="en-US">
              <a:solidFill>
                <a:schemeClr val="tx1">
                  <a:tint val="75000"/>
                </a:schemeClr>
              </a:solidFill>
              <a:latin typeface="+mn-lt"/>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DC5D2409-6F91-DE35-5AAC-B1C3986FB43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Dimensions of Working in Wales</a:t>
            </a:r>
            <a:endParaRPr lang="en-US" dirty="0"/>
          </a:p>
        </p:txBody>
      </p:sp>
      <p:sp>
        <p:nvSpPr>
          <p:cNvPr id="14" name="Content Placeholder 13">
            <a:extLst>
              <a:ext uri="{FF2B5EF4-FFF2-40B4-BE49-F238E27FC236}">
                <a16:creationId xmlns:a16="http://schemas.microsoft.com/office/drawing/2014/main" id="{462B8038-DA73-3023-5D66-427CA2598E15}"/>
              </a:ext>
            </a:extLst>
          </p:cNvPr>
          <p:cNvSpPr>
            <a:spLocks noGrp="1"/>
          </p:cNvSpPr>
          <p:nvPr>
            <p:ph idx="1"/>
          </p:nvPr>
        </p:nvSpPr>
        <p:spPr/>
        <p:txBody>
          <a:bodyPr>
            <a:normAutofit lnSpcReduction="10000"/>
          </a:bodyPr>
          <a:lstStyle/>
          <a:p>
            <a:pPr marL="109537" indent="0">
              <a:buNone/>
            </a:pPr>
            <a:r>
              <a:rPr lang="en-GB" b="1" dirty="0">
                <a:latin typeface="Arial" panose="020B0604020202020204" pitchFamily="34" charset="0"/>
                <a:cs typeface="Arial" panose="020B0604020202020204" pitchFamily="34" charset="0"/>
              </a:rPr>
              <a:t>Consideration of ADP/AOP and Equality Issues </a:t>
            </a:r>
          </a:p>
          <a:p>
            <a:r>
              <a:rPr lang="en-GB" altLang="en-US" dirty="0">
                <a:latin typeface="Arial" panose="020B0604020202020204" pitchFamily="34" charset="0"/>
                <a:cs typeface="Arial" panose="020B0604020202020204" pitchFamily="34" charset="0"/>
              </a:rPr>
              <a:t>Equal access to information and services</a:t>
            </a:r>
          </a:p>
          <a:p>
            <a:r>
              <a:rPr lang="en-GB" altLang="en-US" dirty="0">
                <a:latin typeface="Arial" panose="020B0604020202020204" pitchFamily="34" charset="0"/>
                <a:cs typeface="Arial" panose="020B0604020202020204" pitchFamily="34" charset="0"/>
              </a:rPr>
              <a:t>Translation and interpreter services </a:t>
            </a:r>
          </a:p>
          <a:p>
            <a:r>
              <a:rPr lang="en-GB" altLang="en-US" dirty="0">
                <a:latin typeface="Arial" panose="020B0604020202020204" pitchFamily="34" charset="0"/>
                <a:cs typeface="Arial" panose="020B0604020202020204" pitchFamily="34" charset="0"/>
              </a:rPr>
              <a:t>Informed choice and informed consent</a:t>
            </a:r>
          </a:p>
          <a:p>
            <a:r>
              <a:rPr lang="en-GB" altLang="en-US" dirty="0">
                <a:latin typeface="Arial" panose="020B0604020202020204" pitchFamily="34" charset="0"/>
                <a:cs typeface="Arial" panose="020B0604020202020204" pitchFamily="34" charset="0"/>
              </a:rPr>
              <a:t>Limited resources </a:t>
            </a:r>
          </a:p>
          <a:p>
            <a:r>
              <a:rPr lang="en-GB" altLang="en-US" dirty="0">
                <a:latin typeface="Arial" panose="020B0604020202020204" pitchFamily="34" charset="0"/>
                <a:cs typeface="Arial" panose="020B0604020202020204" pitchFamily="34" charset="0"/>
              </a:rPr>
              <a:t>Public accountability</a:t>
            </a:r>
          </a:p>
          <a:p>
            <a:r>
              <a:rPr lang="en-GB" altLang="en-US" dirty="0">
                <a:latin typeface="Arial" panose="020B0604020202020204" pitchFamily="34" charset="0"/>
                <a:cs typeface="Arial" panose="020B0604020202020204" pitchFamily="34" charset="0"/>
              </a:rPr>
              <a:t>Social exclusion </a:t>
            </a:r>
          </a:p>
          <a:p>
            <a:r>
              <a:rPr lang="en-GB" altLang="en-US" dirty="0">
                <a:latin typeface="Arial" panose="020B0604020202020204" pitchFamily="34" charset="0"/>
                <a:cs typeface="Arial" panose="020B0604020202020204" pitchFamily="34" charset="0"/>
              </a:rPr>
              <a:t>Access to the cultural group  </a:t>
            </a:r>
          </a:p>
          <a:p>
            <a:r>
              <a:rPr lang="en-GB" altLang="en-US" dirty="0">
                <a:latin typeface="Arial" panose="020B0604020202020204" pitchFamily="34" charset="0"/>
                <a:cs typeface="Arial" panose="020B0604020202020204" pitchFamily="34" charset="0"/>
              </a:rPr>
              <a:t>Health inequalities. </a:t>
            </a:r>
          </a:p>
          <a:p>
            <a:endParaRPr lang="en-US" dirty="0"/>
          </a:p>
        </p:txBody>
      </p:sp>
      <p:sp>
        <p:nvSpPr>
          <p:cNvPr id="7" name="Footer Placeholder 6">
            <a:extLst>
              <a:ext uri="{FF2B5EF4-FFF2-40B4-BE49-F238E27FC236}">
                <a16:creationId xmlns:a16="http://schemas.microsoft.com/office/drawing/2014/main" id="{8BFDA239-B62D-9152-419D-62F92A624329}"/>
              </a:ext>
            </a:extLst>
          </p:cNvPr>
          <p:cNvSpPr>
            <a:spLocks noGrp="1"/>
          </p:cNvSpPr>
          <p:nvPr>
            <p:ph type="ftr" sz="quarter" idx="11"/>
          </p:nvPr>
        </p:nvSpPr>
        <p:spPr/>
        <p:txBody>
          <a:bodyPr/>
          <a:lstStyle/>
          <a:p>
            <a:r>
              <a:rPr lang="en-GB"/>
              <a:t>PORTH AGORED - Consolidation of Social Work Practice Programme</a:t>
            </a:r>
          </a:p>
        </p:txBody>
      </p:sp>
      <p:sp>
        <p:nvSpPr>
          <p:cNvPr id="8" name="Slide Number Placeholder 7">
            <a:extLst>
              <a:ext uri="{FF2B5EF4-FFF2-40B4-BE49-F238E27FC236}">
                <a16:creationId xmlns:a16="http://schemas.microsoft.com/office/drawing/2014/main" id="{55841A8E-839B-B55D-1AEB-2CB250D52152}"/>
              </a:ext>
            </a:extLst>
          </p:cNvPr>
          <p:cNvSpPr>
            <a:spLocks noGrp="1"/>
          </p:cNvSpPr>
          <p:nvPr>
            <p:ph type="sldNum" sz="quarter" idx="12"/>
          </p:nvPr>
        </p:nvSpPr>
        <p:spPr/>
        <p:txBody>
          <a:bodyPr/>
          <a:lstStyle/>
          <a:p>
            <a:fld id="{0B6AE6A0-3EF2-408A-870E-EF48D545FFB4}" type="slidenum">
              <a:rPr lang="en-GB" smtClean="0"/>
              <a:t>25</a:t>
            </a:fld>
            <a:endParaRPr lang="en-GB"/>
          </a:p>
        </p:txBody>
      </p:sp>
      <p:pic>
        <p:nvPicPr>
          <p:cNvPr id="15" name="Picture 14">
            <a:extLst>
              <a:ext uri="{FF2B5EF4-FFF2-40B4-BE49-F238E27FC236}">
                <a16:creationId xmlns:a16="http://schemas.microsoft.com/office/drawing/2014/main" id="{BF2A20A0-B1D6-AD4E-32E0-B6AF0D5DF3AD}"/>
              </a:ext>
            </a:extLst>
          </p:cNvPr>
          <p:cNvPicPr>
            <a:picLocks noChangeAspect="1"/>
          </p:cNvPicPr>
          <p:nvPr/>
        </p:nvPicPr>
        <p:blipFill>
          <a:blip r:embed="rId2"/>
          <a:stretch>
            <a:fillRect/>
          </a:stretch>
        </p:blipFill>
        <p:spPr>
          <a:xfrm>
            <a:off x="7622026" y="2988765"/>
            <a:ext cx="3731774" cy="1530984"/>
          </a:xfrm>
          <a:prstGeom prst="rect">
            <a:avLst/>
          </a:prstGeom>
        </p:spPr>
      </p:pic>
    </p:spTree>
    <p:extLst>
      <p:ext uri="{BB962C8B-B14F-4D97-AF65-F5344CB8AC3E}">
        <p14:creationId xmlns:p14="http://schemas.microsoft.com/office/powerpoint/2010/main" val="592126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en-GB" altLang="en-US" sz="2800" dirty="0">
                <a:latin typeface="Arial" panose="020B0604020202020204" pitchFamily="34" charset="0"/>
                <a:cs typeface="Arial" panose="020B0604020202020204" pitchFamily="34" charset="0"/>
              </a:rPr>
              <a:t>Culture and Communication</a:t>
            </a:r>
            <a:endParaRPr lang="en-GB" sz="2800" dirty="0">
              <a:latin typeface="Arial" panose="020B0604020202020204" pitchFamily="34" charset="0"/>
              <a:cs typeface="Arial" panose="020B0604020202020204" pitchFamily="34" charset="0"/>
            </a:endParaRP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en-GB" altLang="en-US" sz="2400" dirty="0"/>
              <a:t>Shared meanings within communities, in terms of ‘in-groups’ and ‘out-groups’ which can be linked to language spoken:</a:t>
            </a:r>
          </a:p>
          <a:p>
            <a:pPr eaLnBrk="1" hangingPunct="1">
              <a:lnSpc>
                <a:spcPct val="90000"/>
              </a:lnSpc>
              <a:defRPr/>
            </a:pPr>
            <a:r>
              <a:rPr lang="en-GB" altLang="en-US" sz="2400" dirty="0"/>
              <a:t>Common languages help to develop cultures</a:t>
            </a:r>
          </a:p>
          <a:p>
            <a:pPr eaLnBrk="1" hangingPunct="1">
              <a:lnSpc>
                <a:spcPct val="90000"/>
              </a:lnSpc>
              <a:defRPr/>
            </a:pPr>
            <a:r>
              <a:rPr lang="en-GB" altLang="en-US" sz="2400" dirty="0"/>
              <a:t>Social workers’ own culture and communication style can impact on services provided</a:t>
            </a:r>
          </a:p>
          <a:p>
            <a:pPr eaLnBrk="1" hangingPunct="1">
              <a:lnSpc>
                <a:spcPct val="90000"/>
              </a:lnSpc>
              <a:defRPr/>
            </a:pPr>
            <a:r>
              <a:rPr lang="en-GB" altLang="en-US" sz="2400" dirty="0"/>
              <a:t>Language of work setting can create barriers e.g. communication shorthand – how messages are relayed and received etc.  </a:t>
            </a:r>
          </a:p>
          <a:p>
            <a:pPr marL="0" indent="0">
              <a:buNone/>
              <a:defRPr/>
            </a:pPr>
            <a:r>
              <a:rPr lang="en-GB" altLang="en-US" sz="2400" dirty="0"/>
              <a:t>   Gast and Patmore (2012)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193368" y="301131"/>
            <a:ext cx="5389033" cy="762000"/>
          </a:xfrm>
        </p:spPr>
        <p:txBody>
          <a:bodyPr>
            <a:normAutofit/>
          </a:bodyPr>
          <a:lstStyle/>
          <a:p>
            <a:r>
              <a:rPr lang="en-GB" altLang="en-US" sz="2800" dirty="0"/>
              <a:t>Social Work in a Rural Context</a:t>
            </a:r>
            <a:endParaRPr lang="en-GB" sz="2800" dirty="0"/>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6620040" y="1211509"/>
            <a:ext cx="5071265" cy="4163767"/>
          </a:xfrm>
        </p:spPr>
        <p:txBody>
          <a:bodyPr>
            <a:normAutofit fontScale="92500" lnSpcReduction="10000"/>
          </a:bodyPr>
          <a:lstStyle/>
          <a:p>
            <a:pPr marL="109537" indent="0">
              <a:lnSpc>
                <a:spcPct val="90000"/>
              </a:lnSpc>
              <a:buNone/>
              <a:defRPr/>
            </a:pPr>
            <a:r>
              <a:rPr lang="en-GB" altLang="en-US" sz="2600" dirty="0"/>
              <a:t>You could identify:</a:t>
            </a:r>
          </a:p>
          <a:p>
            <a:pPr>
              <a:lnSpc>
                <a:spcPct val="90000"/>
              </a:lnSpc>
              <a:defRPr/>
            </a:pPr>
            <a:r>
              <a:rPr lang="en-GB" altLang="en-US" sz="2600" dirty="0"/>
              <a:t>Issues relating to living and working in a rural area</a:t>
            </a:r>
          </a:p>
          <a:p>
            <a:pPr>
              <a:lnSpc>
                <a:spcPct val="90000"/>
              </a:lnSpc>
              <a:defRPr/>
            </a:pPr>
            <a:r>
              <a:rPr lang="en-GB" altLang="en-US" sz="2600" dirty="0"/>
              <a:t>Marginalisation</a:t>
            </a:r>
          </a:p>
          <a:p>
            <a:pPr>
              <a:lnSpc>
                <a:spcPct val="90000"/>
              </a:lnSpc>
              <a:defRPr/>
            </a:pPr>
            <a:r>
              <a:rPr lang="en-GB" altLang="en-US" sz="2600" dirty="0"/>
              <a:t>Problems individualised</a:t>
            </a:r>
          </a:p>
          <a:p>
            <a:pPr>
              <a:lnSpc>
                <a:spcPct val="90000"/>
              </a:lnSpc>
              <a:defRPr/>
            </a:pPr>
            <a:r>
              <a:rPr lang="en-GB" altLang="en-US" sz="2600" dirty="0"/>
              <a:t>‘Rural idyll’</a:t>
            </a:r>
          </a:p>
          <a:p>
            <a:pPr>
              <a:lnSpc>
                <a:spcPct val="90000"/>
              </a:lnSpc>
              <a:defRPr/>
            </a:pPr>
            <a:r>
              <a:rPr lang="en-GB" altLang="en-US" sz="2600" dirty="0"/>
              <a:t>‘Invisibility’</a:t>
            </a:r>
          </a:p>
          <a:p>
            <a:pPr>
              <a:lnSpc>
                <a:spcPct val="90000"/>
              </a:lnSpc>
              <a:defRPr/>
            </a:pPr>
            <a:r>
              <a:rPr lang="en-GB" altLang="en-US" sz="2600" dirty="0"/>
              <a:t>Needs of different cultures and ethnicities</a:t>
            </a:r>
          </a:p>
          <a:p>
            <a:pPr>
              <a:lnSpc>
                <a:spcPct val="90000"/>
              </a:lnSpc>
              <a:defRPr/>
            </a:pPr>
            <a:r>
              <a:rPr lang="en-GB" altLang="en-US" sz="2600" dirty="0"/>
              <a:t>Rural poverty.</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26</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28174" y="5254980"/>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a:bodyPr>
          <a:lstStyle/>
          <a:p>
            <a:pPr>
              <a:defRPr/>
            </a:pPr>
            <a:r>
              <a:rPr lang="en-GB" dirty="0">
                <a:latin typeface="Arial" panose="020B0604020202020204" pitchFamily="34" charset="0"/>
                <a:cs typeface="Arial" panose="020B0604020202020204" pitchFamily="34" charset="0"/>
              </a:rPr>
              <a:t>Additional Needs of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Minority Ethnic Groups in Wales</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lnSpcReduction="10000"/>
          </a:bodyPr>
          <a:lstStyle/>
          <a:p>
            <a:r>
              <a:rPr lang="en-GB" altLang="en-US" sz="2000" dirty="0">
                <a:latin typeface="Arial" panose="020B0604020202020204" pitchFamily="34" charset="0"/>
                <a:cs typeface="Arial" panose="020B0604020202020204" pitchFamily="34" charset="0"/>
              </a:rPr>
              <a:t>May be disadvantaged e.g. poverty, geography, area, housing, educational attainment, discrimination</a:t>
            </a:r>
          </a:p>
          <a:p>
            <a:r>
              <a:rPr lang="en-GB" altLang="en-US" sz="2000" dirty="0">
                <a:latin typeface="Arial" panose="020B0604020202020204" pitchFamily="34" charset="0"/>
                <a:cs typeface="Arial" panose="020B0604020202020204" pitchFamily="34" charset="0"/>
              </a:rPr>
              <a:t>Social isolation (can be greater in rural areas) </a:t>
            </a:r>
          </a:p>
          <a:p>
            <a:r>
              <a:rPr lang="en-GB" altLang="en-US" sz="2000" dirty="0">
                <a:latin typeface="Arial" panose="020B0604020202020204" pitchFamily="34" charset="0"/>
                <a:cs typeface="Arial" panose="020B0604020202020204" pitchFamily="34" charset="0"/>
              </a:rPr>
              <a:t>Unsure how the system works: seek help, referral</a:t>
            </a:r>
          </a:p>
          <a:p>
            <a:r>
              <a:rPr lang="en-GB" altLang="en-US" sz="2000" dirty="0">
                <a:latin typeface="Arial" panose="020B0604020202020204" pitchFamily="34" charset="0"/>
                <a:cs typeface="Arial" panose="020B0604020202020204" pitchFamily="34" charset="0"/>
              </a:rPr>
              <a:t>May have complex health needs  </a:t>
            </a:r>
          </a:p>
          <a:p>
            <a:r>
              <a:rPr lang="en-GB" altLang="en-US" sz="2000" dirty="0">
                <a:latin typeface="Arial" panose="020B0604020202020204" pitchFamily="34" charset="0"/>
                <a:cs typeface="Arial" panose="020B0604020202020204" pitchFamily="34" charset="0"/>
              </a:rPr>
              <a:t>Not a homogenous group - adds to the complexities  </a:t>
            </a:r>
          </a:p>
          <a:p>
            <a:r>
              <a:rPr lang="en-GB" altLang="en-US" sz="2000" dirty="0">
                <a:latin typeface="Arial" panose="020B0604020202020204" pitchFamily="34" charset="0"/>
                <a:cs typeface="Arial" panose="020B0604020202020204" pitchFamily="34" charset="0"/>
              </a:rPr>
              <a:t>Access to health and benefit entitlements </a:t>
            </a:r>
          </a:p>
          <a:p>
            <a:r>
              <a:rPr lang="en-GB" altLang="en-US" sz="2000" dirty="0">
                <a:latin typeface="Arial" panose="020B0604020202020204" pitchFamily="34" charset="0"/>
                <a:cs typeface="Arial" panose="020B0604020202020204" pitchFamily="34" charset="0"/>
              </a:rPr>
              <a:t>Different health beliefs and cultural practices </a:t>
            </a:r>
          </a:p>
          <a:p>
            <a:r>
              <a:rPr lang="en-GB" altLang="en-US" sz="2000" dirty="0">
                <a:latin typeface="Arial" panose="020B0604020202020204" pitchFamily="34" charset="0"/>
                <a:cs typeface="Arial" panose="020B0604020202020204" pitchFamily="34" charset="0"/>
              </a:rPr>
              <a:t>Different spiritual beliefs and practices</a:t>
            </a:r>
          </a:p>
          <a:p>
            <a:r>
              <a:rPr lang="en-GB" altLang="en-US" sz="2000" dirty="0">
                <a:latin typeface="Arial" panose="020B0604020202020204" pitchFamily="34" charset="0"/>
                <a:cs typeface="Arial" panose="020B0604020202020204" pitchFamily="34" charset="0"/>
              </a:rPr>
              <a:t>English or Welsh not first Language.</a:t>
            </a:r>
          </a:p>
          <a:p>
            <a:endParaRPr lang="en-GB" altLang="en-US" sz="1600" dirty="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rotWithShape="1">
          <a:blip r:embed="rId3"/>
          <a:srcRect l="6000" r="-1" b="-1"/>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27</a:t>
            </a:fld>
            <a:endParaRPr lang="en-GB"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p:txBody>
          <a:bodyPr>
            <a:normAutofit/>
          </a:bodyPr>
          <a:lstStyle/>
          <a:p>
            <a:br>
              <a:rPr lang="en-GB" sz="2400"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br>
              <a:rPr lang="en-GB" sz="2400"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br>
            <a:endParaRPr lang="en-US" sz="24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968828" y="1253331"/>
            <a:ext cx="10515600" cy="4351338"/>
          </a:xfrm>
        </p:spPr>
        <p:txBody>
          <a:bodyPr anchor="ctr">
            <a:norm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Working collaboratively with Service Users, Carers and Other Professionals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i="1"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Learning Outcomes</a:t>
            </a:r>
            <a:r>
              <a:rPr lang="en-GB"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The learner can:</a:t>
            </a: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2.1.</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Be able to communicate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effectively with people in need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rPr>
              <a:t>care and support and their carers.</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(See appendix 4 of the handbook for assessment criteria)</a:t>
            </a:r>
            <a:endParaRPr lang="en-GB" kern="100" dirty="0">
              <a:solidFill>
                <a:schemeClr val="tx1">
                  <a:lumMod val="85000"/>
                  <a:lumOff val="15000"/>
                </a:schemeClr>
              </a:solidFill>
              <a:effectLst/>
              <a:latin typeface="Arial" panose="020B0604020202020204" pitchFamily="34" charset="0"/>
              <a:ea typeface="Calibri" panose="020F0502020204030204" pitchFamily="34" charset="0"/>
              <a:cs typeface="Arial" panose="020B0604020202020204" pitchFamily="34" charset="0"/>
            </a:endParaRPr>
          </a:p>
          <a:p>
            <a:endParaRPr lang="en-US" sz="800" dirty="0">
              <a:solidFill>
                <a:schemeClr val="tx1">
                  <a:lumMod val="85000"/>
                  <a:lumOff val="15000"/>
                </a:schemeClr>
              </a:solidFill>
            </a:endParaRPr>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p:txBody>
          <a:bodyPr>
            <a:normAutofit/>
          </a:bodyPr>
          <a:lstStyle/>
          <a:p>
            <a:pPr>
              <a:spcAft>
                <a:spcPts val="600"/>
              </a:spcAft>
            </a:pPr>
            <a:r>
              <a:rPr lang="en-GB" sz="1000"/>
              <a:t>PORTH AGORED - Consolidation of Social Work Practice Programme</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p:txBody>
          <a:bodyPr>
            <a:normAutofit/>
          </a:bodyPr>
          <a:lstStyle/>
          <a:p>
            <a:pPr>
              <a:spcAft>
                <a:spcPts val="600"/>
              </a:spcAft>
            </a:pPr>
            <a:fld id="{0B6AE6A0-3EF2-408A-870E-EF48D545FFB4}" type="slidenum">
              <a:rPr lang="en-GB" sz="1000"/>
              <a:pPr>
                <a:spcAft>
                  <a:spcPts val="600"/>
                </a:spcAft>
              </a:pPr>
              <a:t>28</a:t>
            </a:fld>
            <a:endParaRPr lang="en-GB" sz="1000"/>
          </a:p>
        </p:txBody>
      </p:sp>
      <p:sp>
        <p:nvSpPr>
          <p:cNvPr id="7" name="TextBox 6">
            <a:extLst>
              <a:ext uri="{FF2B5EF4-FFF2-40B4-BE49-F238E27FC236}">
                <a16:creationId xmlns:a16="http://schemas.microsoft.com/office/drawing/2014/main" id="{613C5151-2F06-D32C-33A2-D16157894820}"/>
              </a:ext>
            </a:extLst>
          </p:cNvPr>
          <p:cNvSpPr txBox="1"/>
          <p:nvPr/>
        </p:nvSpPr>
        <p:spPr>
          <a:xfrm>
            <a:off x="968828" y="673963"/>
            <a:ext cx="8501742" cy="707886"/>
          </a:xfrm>
          <a:prstGeom prst="rect">
            <a:avLst/>
          </a:prstGeom>
          <a:noFill/>
        </p:spPr>
        <p:txBody>
          <a:bodyPr wrap="square">
            <a:spAutoFit/>
          </a:bodyPr>
          <a:lstStyle/>
          <a:p>
            <a:r>
              <a:rPr lang="en-US" sz="40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4000" b="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 </a:t>
            </a:r>
            <a:endParaRPr lang="en-US" sz="4000" dirty="0"/>
          </a:p>
        </p:txBody>
      </p:sp>
    </p:spTree>
    <p:extLst>
      <p:ext uri="{BB962C8B-B14F-4D97-AF65-F5344CB8AC3E}">
        <p14:creationId xmlns:p14="http://schemas.microsoft.com/office/powerpoint/2010/main" val="14422263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3A6E-ADE2-FE2A-5379-720104F281C4}"/>
              </a:ext>
            </a:extLst>
          </p:cNvPr>
          <p:cNvSpPr>
            <a:spLocks noGrp="1"/>
          </p:cNvSpPr>
          <p:nvPr>
            <p:ph type="title"/>
          </p:nvPr>
        </p:nvSpPr>
        <p:spPr>
          <a:xfrm>
            <a:off x="838199" y="136525"/>
            <a:ext cx="10515600" cy="1325563"/>
          </a:xfrm>
        </p:spPr>
        <p:txBody>
          <a:bodyPr>
            <a:normAutofit/>
          </a:bodyPr>
          <a:lstStyle/>
          <a:p>
            <a:r>
              <a:rPr lang="en-US" sz="3600" b="1" dirty="0">
                <a:solidFill>
                  <a:schemeClr val="tx1">
                    <a:lumMod val="85000"/>
                    <a:lumOff val="15000"/>
                  </a:schemeClr>
                </a:solidFill>
                <a:latin typeface="Arial" panose="020B0604020202020204" pitchFamily="34" charset="0"/>
                <a:cs typeface="Arial" panose="020B0604020202020204" pitchFamily="34" charset="0"/>
              </a:rPr>
              <a:t>Learning Outcome </a:t>
            </a:r>
            <a:r>
              <a:rPr lang="en-GB" sz="3600" b="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 – Detailed Breakdown</a:t>
            </a:r>
            <a:endParaRPr lang="en-US" sz="3600" dirty="0"/>
          </a:p>
        </p:txBody>
      </p:sp>
      <p:sp>
        <p:nvSpPr>
          <p:cNvPr id="3" name="Content Placeholder 2">
            <a:extLst>
              <a:ext uri="{FF2B5EF4-FFF2-40B4-BE49-F238E27FC236}">
                <a16:creationId xmlns:a16="http://schemas.microsoft.com/office/drawing/2014/main" id="{23AF4B76-FC79-7584-278F-D6AABE2F702D}"/>
              </a:ext>
            </a:extLst>
          </p:cNvPr>
          <p:cNvSpPr>
            <a:spLocks noGrp="1"/>
          </p:cNvSpPr>
          <p:nvPr>
            <p:ph idx="1"/>
          </p:nvPr>
        </p:nvSpPr>
        <p:spPr>
          <a:xfrm>
            <a:off x="957942" y="1371600"/>
            <a:ext cx="10395857" cy="4805363"/>
          </a:xfrm>
        </p:spPr>
        <p:txBody>
          <a:bodyPr>
            <a:normAutofit fontScale="62500" lnSpcReduction="2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b="1" i="1"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Assessment criteria -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The learner can: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2.1.1 Prepare fully for social work involvement</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2.1.2 Establish co-production and partnership as the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basis for effective communication in a range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different circumstances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2.1.3 Demonstrate use of verbal and non-verbal</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methods of communication to engage with</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people with care and support needs and their</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carers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2.1.4 Seek support where the preferred method of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communication is outside the ability of the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worker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2.1.5 Demonstrate communication skills that take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account of language preference and culture</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2.1.6 Demonstrate communication skills that shows due respect for age, ethnicity, culture, sexual</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orientation, gender identity, religion or belief,</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understanding and needs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2.1.7 Use communication skills to help manage</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situations of distress, hostility or resistance</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2.1.8 Use communication skills to confirm that</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individuals’ and carers’ wishes and preferences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have been understood</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2.1.9 Reflect the well-being outcomes, views,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preferences and feelings of individuals and</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carers in records, correspondence and plans</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2.1.10 Describe how their communication practices</a:t>
            </a:r>
            <a:r>
              <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 </a:t>
            </a:r>
            <a:r>
              <a:rPr lang="en-GB" kern="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rPr>
              <a:t>have changed and developed since qualifying.</a:t>
            </a:r>
            <a:r>
              <a:rPr lang="en-GB" dirty="0">
                <a:solidFill>
                  <a:schemeClr val="tx1">
                    <a:lumMod val="85000"/>
                    <a:lumOff val="15000"/>
                  </a:schemeClr>
                </a:solidFill>
                <a:latin typeface="Arial" panose="020B0604020202020204" pitchFamily="34" charset="0"/>
                <a:cs typeface="Arial" panose="020B0604020202020204" pitchFamily="34" charset="0"/>
              </a:rPr>
              <a:t> </a:t>
            </a:r>
            <a:endParaRPr lang="en-GB" kern="100" dirty="0">
              <a:solidFill>
                <a:schemeClr val="tx1">
                  <a:lumMod val="85000"/>
                  <a:lumOff val="15000"/>
                </a:schemeClr>
              </a:solidFill>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4" name="Footer Placeholder 3">
            <a:extLst>
              <a:ext uri="{FF2B5EF4-FFF2-40B4-BE49-F238E27FC236}">
                <a16:creationId xmlns:a16="http://schemas.microsoft.com/office/drawing/2014/main" id="{8B504465-ACAD-9505-3FD9-0DE62FC0FF30}"/>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3FB2FC-426B-F12F-C6D5-00F98200ADFF}"/>
              </a:ext>
            </a:extLst>
          </p:cNvPr>
          <p:cNvSpPr>
            <a:spLocks noGrp="1"/>
          </p:cNvSpPr>
          <p:nvPr>
            <p:ph type="sldNum" sz="quarter" idx="12"/>
          </p:nvPr>
        </p:nvSpPr>
        <p:spPr/>
        <p:txBody>
          <a:bodyPr/>
          <a:lstStyle/>
          <a:p>
            <a:fld id="{0B6AE6A0-3EF2-408A-870E-EF48D545FFB4}" type="slidenum">
              <a:rPr lang="en-GB" smtClean="0"/>
              <a:t>29</a:t>
            </a:fld>
            <a:endParaRPr lang="en-GB"/>
          </a:p>
        </p:txBody>
      </p:sp>
    </p:spTree>
    <p:extLst>
      <p:ext uri="{BB962C8B-B14F-4D97-AF65-F5344CB8AC3E}">
        <p14:creationId xmlns:p14="http://schemas.microsoft.com/office/powerpoint/2010/main" val="2256374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en-GB" dirty="0">
                <a:latin typeface="Arial" panose="020B0604020202020204" pitchFamily="34" charset="0"/>
                <a:cs typeface="Arial" panose="020B0604020202020204" pitchFamily="34" charset="0"/>
              </a:rPr>
              <a:t>Effective Communication</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lnSpcReduction="10000"/>
          </a:bodyPr>
          <a:lstStyle/>
          <a:p>
            <a:pPr>
              <a:spcAft>
                <a:spcPts val="600"/>
              </a:spcAft>
              <a:defRPr/>
            </a:pPr>
            <a:r>
              <a:rPr lang="en-GB" sz="2000" dirty="0">
                <a:latin typeface="Arial" charset="0"/>
                <a:cs typeface="Arial" charset="0"/>
              </a:rPr>
              <a:t>Developing a shared understanding of what the relationship is about; including information sharing</a:t>
            </a:r>
          </a:p>
          <a:p>
            <a:pPr>
              <a:spcAft>
                <a:spcPts val="600"/>
              </a:spcAft>
              <a:defRPr/>
            </a:pPr>
            <a:r>
              <a:rPr lang="en-GB" sz="2000" dirty="0">
                <a:latin typeface="Arial" charset="0"/>
                <a:cs typeface="Arial" charset="0"/>
              </a:rPr>
              <a:t>Maximising choice and control; whilst remaining honest about available choices</a:t>
            </a:r>
          </a:p>
          <a:p>
            <a:pPr>
              <a:defRPr/>
            </a:pPr>
            <a:r>
              <a:rPr lang="en-GB" sz="2000" dirty="0">
                <a:latin typeface="Arial" charset="0"/>
                <a:cs typeface="Arial" charset="0"/>
              </a:rPr>
              <a:t>Responsiveness; including practical and emotional</a:t>
            </a:r>
          </a:p>
          <a:p>
            <a:pPr>
              <a:defRPr/>
            </a:pPr>
            <a:r>
              <a:rPr lang="en-GB" sz="2000" dirty="0">
                <a:latin typeface="Arial" charset="0"/>
                <a:cs typeface="Arial" charset="0"/>
              </a:rPr>
              <a:t>Reliability; significantly affects trust and confidence</a:t>
            </a:r>
          </a:p>
          <a:p>
            <a:pPr>
              <a:defRPr/>
            </a:pPr>
            <a:r>
              <a:rPr lang="en-GB" sz="2000" dirty="0">
                <a:latin typeface="Arial" charset="0"/>
                <a:cs typeface="Arial" charset="0"/>
              </a:rPr>
              <a:t>Honesty; including giving unwanted news</a:t>
            </a:r>
          </a:p>
          <a:p>
            <a:pPr>
              <a:defRPr/>
            </a:pPr>
            <a:r>
              <a:rPr lang="en-GB" sz="2000" dirty="0">
                <a:latin typeface="Arial" charset="0"/>
                <a:cs typeface="Arial" charset="0"/>
              </a:rPr>
              <a:t>Unhurried pace; changes the quality of work done</a:t>
            </a:r>
          </a:p>
          <a:p>
            <a:pPr>
              <a:defRPr/>
            </a:pPr>
            <a:r>
              <a:rPr lang="en-GB" sz="2000" dirty="0">
                <a:latin typeface="Arial" charset="0"/>
                <a:cs typeface="Arial" charset="0"/>
              </a:rPr>
              <a:t>Respect; overarching concept which relates to social work values</a:t>
            </a:r>
          </a:p>
          <a:p>
            <a:pPr marL="0" indent="0">
              <a:buNone/>
              <a:defRPr/>
            </a:pPr>
            <a:r>
              <a:rPr lang="en-GB" sz="1400" i="1" dirty="0" err="1">
                <a:latin typeface="Arial" charset="0"/>
                <a:cs typeface="Arial" charset="0"/>
              </a:rPr>
              <a:t>Koprowska</a:t>
            </a:r>
            <a:r>
              <a:rPr lang="en-GB" sz="1400" i="1" dirty="0">
                <a:latin typeface="Arial" charset="0"/>
                <a:cs typeface="Arial" charset="0"/>
              </a:rPr>
              <a:t>, J (2020) “Communication &amp; Interpersonal Skills in Social Work” : Learning Matters Ltd.</a:t>
            </a:r>
          </a:p>
          <a:p>
            <a:pPr>
              <a:defRPr/>
            </a:pPr>
            <a:endParaRPr lang="en-GB" sz="1400" dirty="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30</a:t>
            </a:fld>
            <a:endParaRPr lang="en-GB" altLang="en-US" sz="10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40" name="Rectangle 7783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7842" name="Rectangle 7784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4" name="Rectangle 7784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6" name="Rectangle 7784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848" name="Rectangle 7784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850" name="Freeform: Shape 7784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852" name="Rectangle 7785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466722" y="586855"/>
            <a:ext cx="3201366" cy="3387497"/>
          </a:xfrm>
        </p:spPr>
        <p:txBody>
          <a:bodyPr anchor="b">
            <a:normAutofit/>
          </a:bodyPr>
          <a:lstStyle/>
          <a:p>
            <a:pPr algn="r">
              <a:defRPr/>
            </a:pPr>
            <a:r>
              <a:rPr lang="en-GB" sz="3400">
                <a:solidFill>
                  <a:srgbClr val="FFFFFF"/>
                </a:solidFill>
                <a:latin typeface="Arial" panose="020B0604020202020204" pitchFamily="34" charset="0"/>
                <a:cs typeface="Arial" panose="020B0604020202020204" pitchFamily="34" charset="0"/>
              </a:rPr>
              <a:t>Effective Communication</a:t>
            </a:r>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4222376" y="649480"/>
            <a:ext cx="7691717" cy="5546047"/>
          </a:xfrm>
        </p:spPr>
        <p:txBody>
          <a:bodyPr anchor="ctr">
            <a:normAutofit/>
          </a:bodyPr>
          <a:lstStyle/>
          <a:p>
            <a:pPr marL="109537" indent="0">
              <a:buNone/>
              <a:defRPr/>
            </a:pPr>
            <a:r>
              <a:rPr lang="en-GB" sz="2000" dirty="0">
                <a:latin typeface="Arial" panose="020B0604020202020204" pitchFamily="34" charset="0"/>
                <a:cs typeface="Arial" panose="020B0604020202020204" pitchFamily="34" charset="0"/>
              </a:rPr>
              <a:t>Consider/reflect on the list below when writing up your critical reflection of your observation.  </a:t>
            </a:r>
          </a:p>
          <a:p>
            <a:pPr marL="109537" indent="0">
              <a:buNone/>
              <a:defRPr/>
            </a:pPr>
            <a:r>
              <a:rPr lang="en-GB" sz="2000" dirty="0">
                <a:latin typeface="Arial" panose="020B0604020202020204" pitchFamily="34" charset="0"/>
                <a:cs typeface="Arial" panose="020B0604020202020204" pitchFamily="34" charset="0"/>
              </a:rPr>
              <a:t>Communicate skills and methods include:</a:t>
            </a:r>
          </a:p>
          <a:p>
            <a:pPr eaLnBrk="1" hangingPunct="1">
              <a:defRPr/>
            </a:pPr>
            <a:r>
              <a:rPr lang="en-GB" sz="2000" b="1" dirty="0">
                <a:latin typeface="Arial" panose="020B0604020202020204" pitchFamily="34" charset="0"/>
                <a:cs typeface="Arial" panose="020B0604020202020204" pitchFamily="34" charset="0"/>
              </a:rPr>
              <a:t>Verbal </a:t>
            </a:r>
            <a:r>
              <a:rPr lang="en-GB" sz="2000" dirty="0">
                <a:latin typeface="Arial" panose="020B0604020202020204" pitchFamily="34" charset="0"/>
                <a:cs typeface="Arial" panose="020B0604020202020204" pitchFamily="34" charset="0"/>
              </a:rPr>
              <a:t>(spoken and written)</a:t>
            </a:r>
          </a:p>
          <a:p>
            <a:pPr eaLnBrk="1" hangingPunct="1">
              <a:defRPr/>
            </a:pPr>
            <a:r>
              <a:rPr lang="en-GB" sz="2000" b="1" dirty="0">
                <a:latin typeface="Arial" panose="020B0604020202020204" pitchFamily="34" charset="0"/>
                <a:cs typeface="Arial" panose="020B0604020202020204" pitchFamily="34" charset="0"/>
              </a:rPr>
              <a:t>Non-verbal </a:t>
            </a:r>
            <a:r>
              <a:rPr lang="en-GB" sz="2000" dirty="0">
                <a:latin typeface="Arial" panose="020B0604020202020204" pitchFamily="34" charset="0"/>
                <a:cs typeface="Arial" panose="020B0604020202020204" pitchFamily="34" charset="0"/>
              </a:rPr>
              <a:t>(body language, facial expression)</a:t>
            </a:r>
          </a:p>
          <a:p>
            <a:pPr eaLnBrk="1" hangingPunct="1">
              <a:defRPr/>
            </a:pPr>
            <a:r>
              <a:rPr lang="en-GB" sz="2000" b="1" dirty="0">
                <a:latin typeface="Arial" panose="020B0604020202020204" pitchFamily="34" charset="0"/>
                <a:cs typeface="Arial" panose="020B0604020202020204" pitchFamily="34" charset="0"/>
              </a:rPr>
              <a:t>Symbolic </a:t>
            </a:r>
            <a:r>
              <a:rPr lang="en-GB" sz="2000" dirty="0">
                <a:latin typeface="Arial" panose="020B0604020202020204" pitchFamily="34" charset="0"/>
                <a:cs typeface="Arial" panose="020B0604020202020204" pitchFamily="34" charset="0"/>
              </a:rPr>
              <a:t>(meanings behind actions, e.g. being late, looking at watch, etc.)</a:t>
            </a:r>
          </a:p>
          <a:p>
            <a:pPr eaLnBrk="1" hangingPunct="1">
              <a:defRPr/>
            </a:pPr>
            <a:r>
              <a:rPr lang="en-GB" sz="2000" b="1" dirty="0">
                <a:latin typeface="Arial" panose="020B0604020202020204" pitchFamily="34" charset="0"/>
                <a:cs typeface="Arial" panose="020B0604020202020204" pitchFamily="34" charset="0"/>
              </a:rPr>
              <a:t>Proximity</a:t>
            </a:r>
            <a:r>
              <a:rPr lang="en-GB" sz="2000" dirty="0">
                <a:latin typeface="Arial" panose="020B0604020202020204" pitchFamily="34" charset="0"/>
                <a:cs typeface="Arial" panose="020B0604020202020204" pitchFamily="34" charset="0"/>
              </a:rPr>
              <a:t> (personal space)</a:t>
            </a:r>
          </a:p>
          <a:p>
            <a:pPr eaLnBrk="1" hangingPunct="1">
              <a:defRPr/>
            </a:pPr>
            <a:r>
              <a:rPr lang="en-GB" sz="2000" b="1" dirty="0">
                <a:latin typeface="Arial" panose="020B0604020202020204" pitchFamily="34" charset="0"/>
                <a:cs typeface="Arial" panose="020B0604020202020204" pitchFamily="34" charset="0"/>
              </a:rPr>
              <a:t>Positions</a:t>
            </a:r>
            <a:r>
              <a:rPr lang="en-GB" sz="2000" dirty="0">
                <a:latin typeface="Arial" panose="020B0604020202020204" pitchFamily="34" charset="0"/>
                <a:cs typeface="Arial" panose="020B0604020202020204" pitchFamily="34" charset="0"/>
              </a:rPr>
              <a:t> (sitting vs standing, sitting next to someone, sitting opposite)</a:t>
            </a:r>
          </a:p>
          <a:p>
            <a:pPr>
              <a:defRPr/>
            </a:pPr>
            <a:r>
              <a:rPr lang="en-GB" sz="2000" b="1" dirty="0">
                <a:latin typeface="Arial" panose="020B0604020202020204" pitchFamily="34" charset="0"/>
                <a:cs typeface="Arial" panose="020B0604020202020204" pitchFamily="34" charset="0"/>
              </a:rPr>
              <a:t>Types of questions </a:t>
            </a:r>
            <a:r>
              <a:rPr lang="en-GB" sz="2000" dirty="0">
                <a:latin typeface="Arial" panose="020B0604020202020204" pitchFamily="34" charset="0"/>
                <a:cs typeface="Arial" panose="020B0604020202020204" pitchFamily="34" charset="0"/>
              </a:rPr>
              <a:t>invite certain answers, e.g. closed vs open</a:t>
            </a:r>
          </a:p>
          <a:p>
            <a:pPr>
              <a:defRPr/>
            </a:pPr>
            <a:r>
              <a:rPr lang="en-GB" sz="2000" b="1" dirty="0">
                <a:latin typeface="Arial" panose="020B0604020202020204" pitchFamily="34" charset="0"/>
                <a:cs typeface="Arial" panose="020B0604020202020204" pitchFamily="34" charset="0"/>
              </a:rPr>
              <a:t>Compare quality of information </a:t>
            </a:r>
            <a:r>
              <a:rPr lang="en-GB" sz="2000" dirty="0">
                <a:latin typeface="Arial" panose="020B0604020202020204" pitchFamily="34" charset="0"/>
                <a:cs typeface="Arial" panose="020B0604020202020204" pitchFamily="34" charset="0"/>
              </a:rPr>
              <a:t>gained by open and indirect questions and responding to cues.</a:t>
            </a:r>
          </a:p>
          <a:p>
            <a:pPr marL="342900" indent="-342900">
              <a:defRPr/>
            </a:pPr>
            <a:endParaRPr lang="en-GB" sz="2000" dirty="0">
              <a:latin typeface="Arial" charset="0"/>
              <a:cs typeface="Arial" charset="0"/>
            </a:endParaRPr>
          </a:p>
          <a:p>
            <a:pPr>
              <a:defRPr/>
            </a:pPr>
            <a:endParaRPr lang="en-GB" sz="2000" dirty="0"/>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100">
                <a:solidFill>
                  <a:schemeClr val="tx1">
                    <a:lumMod val="50000"/>
                    <a:lumOff val="50000"/>
                  </a:schemeClr>
                </a:solidFill>
              </a:rPr>
              <a:pPr>
                <a:spcAft>
                  <a:spcPts val="600"/>
                </a:spcAft>
              </a:pPr>
              <a:t>31</a:t>
            </a:fld>
            <a:endParaRPr lang="en-GB" altLang="en-US" sz="1100">
              <a:solidFill>
                <a:schemeClr val="tx1">
                  <a:lumMod val="50000"/>
                  <a:lumOff val="50000"/>
                </a:schemeClr>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en-GB" dirty="0">
                <a:latin typeface="Arial" panose="020B0604020202020204" pitchFamily="34" charset="0"/>
                <a:cs typeface="Arial" panose="020B0604020202020204" pitchFamily="34" charset="0"/>
              </a:rPr>
              <a:t>Obstacles to Communication</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en-GB" altLang="en-US" sz="2400" dirty="0">
                <a:latin typeface="Arial" panose="020B0604020202020204" pitchFamily="34" charset="0"/>
                <a:cs typeface="Arial" panose="020B0604020202020204" pitchFamily="34" charset="0"/>
              </a:rPr>
              <a:t>Uncomfortable environment</a:t>
            </a:r>
          </a:p>
          <a:p>
            <a:r>
              <a:rPr lang="en-GB" altLang="en-US" sz="2400" dirty="0">
                <a:latin typeface="Arial" panose="020B0604020202020204" pitchFamily="34" charset="0"/>
                <a:cs typeface="Arial" panose="020B0604020202020204" pitchFamily="34" charset="0"/>
              </a:rPr>
              <a:t>Interruptions</a:t>
            </a:r>
          </a:p>
          <a:p>
            <a:r>
              <a:rPr lang="en-GB" altLang="en-US" sz="2400" dirty="0">
                <a:latin typeface="Arial" panose="020B0604020202020204" pitchFamily="34" charset="0"/>
                <a:cs typeface="Arial" panose="020B0604020202020204" pitchFamily="34" charset="0"/>
              </a:rPr>
              <a:t>Preoccupation with another situation, next visit etc.</a:t>
            </a:r>
          </a:p>
          <a:p>
            <a:r>
              <a:rPr lang="en-GB" altLang="en-US" sz="2400" dirty="0">
                <a:latin typeface="Arial" panose="020B0604020202020204" pitchFamily="34" charset="0"/>
                <a:cs typeface="Arial" panose="020B0604020202020204" pitchFamily="34" charset="0"/>
              </a:rPr>
              <a:t>Stereotyping and making assumptions about the individual</a:t>
            </a:r>
          </a:p>
          <a:p>
            <a:r>
              <a:rPr lang="en-GB" altLang="en-US" sz="2400" dirty="0">
                <a:latin typeface="Arial" panose="020B0604020202020204" pitchFamily="34" charset="0"/>
                <a:cs typeface="Arial" panose="020B0604020202020204" pitchFamily="34" charset="0"/>
              </a:rPr>
              <a:t>Past negative experience of social services</a:t>
            </a:r>
          </a:p>
          <a:p>
            <a:r>
              <a:rPr lang="en-GB" altLang="en-US" sz="2400" dirty="0">
                <a:latin typeface="Arial" panose="020B0604020202020204" pitchFamily="34" charset="0"/>
                <a:cs typeface="Arial" panose="020B0604020202020204" pitchFamily="34" charset="0"/>
              </a:rPr>
              <a:t>Transference – possibly from a previous worker or significant person.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32</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3726" cy="1384995"/>
          </a:xfrm>
          <a:prstGeom prst="rect">
            <a:avLst/>
          </a:prstGeom>
          <a:solidFill>
            <a:schemeClr val="accent6">
              <a:lumMod val="40000"/>
              <a:lumOff val="60000"/>
            </a:schemeClr>
          </a:solidFill>
        </p:spPr>
        <p:txBody>
          <a:bodyPr wrap="square" rtlCol="0">
            <a:spAutoFit/>
          </a:bodyPr>
          <a:lstStyle/>
          <a:p>
            <a:r>
              <a:rPr lang="en-US" sz="2800" dirty="0"/>
              <a:t>What other obstacles to effective communication have you come across in your work?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en-GB" sz="2600" b="1">
                <a:effectLst/>
                <a:latin typeface="Arial" panose="020B0604020202020204" pitchFamily="34" charset="0"/>
                <a:ea typeface="Calibri" panose="020F0502020204030204" pitchFamily="34" charset="0"/>
                <a:cs typeface="Times New Roman" panose="02020603050405020304" pitchFamily="18" charset="0"/>
              </a:rPr>
              <a:t>The SHARE reflective model </a:t>
            </a:r>
            <a:br>
              <a:rPr lang="en-GB" sz="2600" b="1">
                <a:effectLst/>
                <a:latin typeface="Arial" panose="020B0604020202020204" pitchFamily="34" charset="0"/>
                <a:ea typeface="Calibri" panose="020F0502020204030204" pitchFamily="34" charset="0"/>
                <a:cs typeface="Times New Roman" panose="02020603050405020304" pitchFamily="18" charset="0"/>
              </a:rPr>
            </a:br>
            <a:r>
              <a:rPr lang="en-GB" sz="2600" b="1">
                <a:effectLst/>
                <a:latin typeface="Arial" panose="020B0604020202020204" pitchFamily="34" charset="0"/>
                <a:ea typeface="Calibri" panose="020F0502020204030204" pitchFamily="34" charset="0"/>
                <a:cs typeface="Times New Roman" panose="02020603050405020304" pitchFamily="18" charset="0"/>
              </a:rPr>
              <a:t>(</a:t>
            </a:r>
            <a:r>
              <a:rPr lang="en-GB" sz="2600" b="1" kern="1800">
                <a:effectLst/>
                <a:latin typeface="Arial" panose="020B0604020202020204" pitchFamily="34" charset="0"/>
                <a:ea typeface="Times New Roman" panose="02020603050405020304" pitchFamily="18" charset="0"/>
                <a:cs typeface="Times New Roman" panose="02020603050405020304" pitchFamily="18" charset="0"/>
              </a:rPr>
              <a:t>Maclean, Finch and Tedam, 2018)</a:t>
            </a:r>
            <a:br>
              <a:rPr lang="en-GB" sz="2600">
                <a:effectLst/>
                <a:latin typeface="Calibri" panose="020F0502020204030204" pitchFamily="34" charset="0"/>
                <a:ea typeface="Calibri" panose="020F0502020204030204" pitchFamily="34" charset="0"/>
                <a:cs typeface="Times New Roman" panose="02020603050405020304" pitchFamily="18" charset="0"/>
              </a:rPr>
            </a:br>
            <a:endParaRPr lang="en-US"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S</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EE - Non-verbal, body language, visual clues, proximity.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H</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EAR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Words you used, how did you speak, tone of voice, volume, speed of conversation, how did the person here what you said, language needs, questioning technique, did you listen?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A</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CTION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What? Why? How? What did you do? What did they do etc.</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R</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you record, did you do research, did you use written communication, how did you word this? What have you read, what has the individual read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could this impact on understanding?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r>
              <a:rPr lang="en-GB" sz="2400" b="1" kern="1200" dirty="0">
                <a:effectLst/>
                <a:latin typeface="Calibri" panose="020F0502020204030204" pitchFamily="34" charset="0"/>
                <a:ea typeface="Times New Roman" panose="02020603050405020304" pitchFamily="18" charset="0"/>
                <a:cs typeface="Times New Roman" panose="02020603050405020304" pitchFamily="18" charset="0"/>
              </a:rPr>
              <a:t>E</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VALUATE </a:t>
            </a:r>
            <a:r>
              <a:rPr lang="en-GB" sz="2400" kern="1200" dirty="0">
                <a:effectLst/>
                <a:latin typeface="Euphemia" panose="020B0503040102020104" pitchFamily="34" charset="0"/>
                <a:ea typeface="Times New Roman" panose="02020603050405020304" pitchFamily="18" charset="0"/>
                <a:cs typeface="Times New Roman" panose="02020603050405020304" pitchFamily="18" charset="0"/>
              </a:rPr>
              <a:t>–</a:t>
            </a:r>
            <a:r>
              <a:rPr lang="en-GB" sz="2400" kern="1200" dirty="0">
                <a:effectLst/>
                <a:latin typeface="Calibri" panose="020F0502020204030204" pitchFamily="34" charset="0"/>
                <a:ea typeface="Times New Roman" panose="02020603050405020304" pitchFamily="18" charset="0"/>
                <a:cs typeface="Times New Roman" panose="02020603050405020304" pitchFamily="18" charset="0"/>
              </a:rPr>
              <a:t> How did it go, what conclusions can you reach, what do you need to consider in relation to power and values, what did you learn</a:t>
            </a:r>
          </a:p>
          <a:p>
            <a:pPr marL="342900" indent="-342900">
              <a:tabLst>
                <a:tab pos="457200" algn="l"/>
              </a:tabLst>
            </a:pPr>
            <a:r>
              <a:rPr lang="en-GB" sz="2200" b="1" u="sng" dirty="0">
                <a:effectLst/>
                <a:latin typeface="Arial" panose="020B0604020202020204" pitchFamily="34" charset="0"/>
                <a:ea typeface="Calibri" panose="020F0502020204030204" pitchFamily="34" charset="0"/>
                <a:cs typeface="Times New Roman" panose="02020603050405020304" pitchFamily="18" charset="0"/>
                <a:hlinkClick r:id="rId3"/>
              </a:rPr>
              <a:t>https://youtu.be/jEuq50wBRSg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Char char="•"/>
              <a:tabLst>
                <a:tab pos="457200" algn="l"/>
              </a:tabLs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33</a:t>
            </a:fld>
            <a:endParaRPr lang="en-GB"/>
          </a:p>
        </p:txBody>
      </p:sp>
    </p:spTree>
    <p:extLst>
      <p:ext uri="{BB962C8B-B14F-4D97-AF65-F5344CB8AC3E}">
        <p14:creationId xmlns:p14="http://schemas.microsoft.com/office/powerpoint/2010/main" val="24459890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en-GB" sz="5400" b="1"/>
              <a:t>Exercise 4 – Observation of Practice</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en-GB" sz="2400" dirty="0">
                <a:latin typeface="Arial" panose="020B0604020202020204" pitchFamily="34" charset="0"/>
                <a:cs typeface="Arial" panose="020B0604020202020204" pitchFamily="34" charset="0"/>
              </a:rPr>
              <a:t>In small groups consider a possible observation you intend to undertake for task 2 (or the observation you have already undertaken) and answer the questions below.</a:t>
            </a:r>
          </a:p>
          <a:p>
            <a:r>
              <a:rPr lang="en-GB" sz="2400" dirty="0">
                <a:latin typeface="Arial" panose="020B0604020202020204" pitchFamily="34" charset="0"/>
                <a:cs typeface="Arial" panose="020B0604020202020204" pitchFamily="34" charset="0"/>
              </a:rPr>
              <a:t>Briefly describe the context/situation, e.g. geographical and legislative contexts as well as cultural, ethnicity, communication and language needs and social work objectives.</a:t>
            </a:r>
          </a:p>
          <a:p>
            <a:r>
              <a:rPr lang="en-GB" sz="2400" dirty="0">
                <a:effectLst/>
                <a:latin typeface="Arial" panose="020B0604020202020204" pitchFamily="34" charset="0"/>
                <a:ea typeface="Calibri" panose="020F0502020204030204" pitchFamily="34" charset="0"/>
                <a:cs typeface="Arial" panose="020B0604020202020204" pitchFamily="34" charset="0"/>
              </a:rPr>
              <a:t>Consider how you will gain permission in advance for the observation from the individual/family you are working with and the possible impact of the observation on the individual/family.</a:t>
            </a:r>
          </a:p>
          <a:p>
            <a:r>
              <a:rPr lang="en-GB" sz="2400" dirty="0">
                <a:latin typeface="Arial" panose="020B0604020202020204" pitchFamily="34" charset="0"/>
                <a:cs typeface="Arial" panose="020B0604020202020204" pitchFamily="34" charset="0"/>
              </a:rPr>
              <a:t>Discuss relevant values and ethics, including the role of the Code of Professional Practice.</a:t>
            </a:r>
            <a:endParaRPr lang="en-GB" sz="2400" dirty="0">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Reflect on potential language and communication needs and approaches including how you ensured person centred practice.</a:t>
            </a:r>
          </a:p>
          <a:p>
            <a:r>
              <a:rPr lang="en-GB" sz="2400" dirty="0">
                <a:latin typeface="Arial" panose="020B0604020202020204" pitchFamily="34" charset="0"/>
                <a:cs typeface="Arial" panose="020B0604020202020204" pitchFamily="34" charset="0"/>
              </a:rPr>
              <a:t>Identify any theories and/or models of communication that are or could be relevant to your observation of practice. </a:t>
            </a:r>
          </a:p>
          <a:p>
            <a:pPr marL="0" indent="0">
              <a:buNone/>
            </a:pPr>
            <a:endParaRPr lang="en-GB" sz="2000" dirty="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34</a:t>
            </a:fld>
            <a:endParaRPr lang="en-GB"/>
          </a:p>
        </p:txBody>
      </p:sp>
    </p:spTree>
    <p:extLst>
      <p:ext uri="{BB962C8B-B14F-4D97-AF65-F5344CB8AC3E}">
        <p14:creationId xmlns:p14="http://schemas.microsoft.com/office/powerpoint/2010/main" val="2075428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en-GB" sz="4000" dirty="0">
                <a:latin typeface="Arial" panose="020B0604020202020204" pitchFamily="34" charset="0"/>
                <a:cs typeface="Arial" panose="020B0604020202020204" pitchFamily="34" charset="0"/>
              </a:rPr>
              <a:t>First and Second Order Skills</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a:bodyPr>
          <a:lstStyle/>
          <a:p>
            <a:pPr marL="109537" indent="0">
              <a:buNone/>
              <a:defRPr/>
            </a:pPr>
            <a:r>
              <a:rPr lang="en-GB" sz="2400" dirty="0" err="1">
                <a:latin typeface="Arial" panose="020B0604020202020204" pitchFamily="34" charset="0"/>
                <a:cs typeface="Arial" panose="020B0604020202020204" pitchFamily="34" charset="0"/>
              </a:rPr>
              <a:t>Koprowska</a:t>
            </a:r>
            <a:r>
              <a:rPr lang="en-GB" sz="2400" dirty="0">
                <a:latin typeface="Arial" panose="020B0604020202020204" pitchFamily="34" charset="0"/>
                <a:cs typeface="Arial" panose="020B0604020202020204" pitchFamily="34" charset="0"/>
              </a:rPr>
              <a:t> (2010) refers to ‘first order’ and ‘second order’ skills:</a:t>
            </a:r>
          </a:p>
          <a:p>
            <a:pPr>
              <a:defRPr/>
            </a:pPr>
            <a:r>
              <a:rPr lang="en-GB" sz="2400" dirty="0">
                <a:latin typeface="Arial" panose="020B0604020202020204" pitchFamily="34" charset="0"/>
                <a:cs typeface="Arial" panose="020B0604020202020204" pitchFamily="34" charset="0"/>
              </a:rPr>
              <a:t>First order skills are needed in direct communication</a:t>
            </a:r>
          </a:p>
          <a:p>
            <a:pPr>
              <a:defRPr/>
            </a:pPr>
            <a:r>
              <a:rPr lang="en-GB" sz="2400" dirty="0">
                <a:latin typeface="Arial" panose="020B0604020202020204" pitchFamily="34" charset="0"/>
                <a:cs typeface="Arial" panose="020B0604020202020204" pitchFamily="34" charset="0"/>
              </a:rPr>
              <a:t>Second order skills are used when planning how we will communicate; thinking, observing, taking feedback, reviewing and modifying future communications accordingly</a:t>
            </a:r>
          </a:p>
          <a:p>
            <a:pPr>
              <a:defRPr/>
            </a:pPr>
            <a:r>
              <a:rPr lang="en-GB" sz="2400" dirty="0">
                <a:latin typeface="Arial" panose="020B0604020202020204" pitchFamily="34" charset="0"/>
                <a:cs typeface="Arial" panose="020B0604020202020204" pitchFamily="34" charset="0"/>
              </a:rPr>
              <a:t>Compare second order skills with ‘reflection-in-action’ and ‘reflection-on-action’ (Schon, 1984).  </a:t>
            </a:r>
          </a:p>
          <a:p>
            <a:pPr>
              <a:defRPr/>
            </a:pPr>
            <a:r>
              <a:rPr lang="en-GB" sz="2400" dirty="0">
                <a:latin typeface="Arial" panose="020B0604020202020204" pitchFamily="34" charset="0"/>
                <a:cs typeface="Arial" panose="020B0604020202020204" pitchFamily="34" charset="0"/>
              </a:rPr>
              <a:t>Videos below are about how unpaid carers really feel giving the individuals perspective, these may help you when considering communication techniques</a:t>
            </a:r>
            <a:r>
              <a:rPr lang="en-GB" sz="2000" dirty="0">
                <a:latin typeface="Arial" panose="020B0604020202020204" pitchFamily="34" charset="0"/>
                <a:cs typeface="Arial" panose="020B0604020202020204" pitchFamily="34" charset="0"/>
              </a:rPr>
              <a:t>. </a:t>
            </a:r>
          </a:p>
          <a:p>
            <a:pPr>
              <a:defRPr/>
            </a:pPr>
            <a:endParaRPr lang="en-GB" sz="2000" dirty="0">
              <a:latin typeface="Arial" panose="020B0604020202020204" pitchFamily="34" charset="0"/>
              <a:cs typeface="Arial" panose="020B0604020202020204" pitchFamily="34" charset="0"/>
            </a:endParaRPr>
          </a:p>
          <a:p>
            <a:pPr marL="0" indent="0" algn="ctr">
              <a:buNone/>
              <a:defRPr/>
            </a:pPr>
            <a:r>
              <a:rPr lang="en-GB" sz="2000" b="0" i="0" dirty="0">
                <a:effectLst/>
                <a:latin typeface="Helvetica" pitchFamily="2" charset="0"/>
                <a:hlinkClick r:id="rId3" tooltip="https://www.youtube.com/watch?v=3OOJeAJbPlQ"/>
              </a:rPr>
              <a:t>https://www.youtube.com/watch?v=3OOJeAJbPlQ</a:t>
            </a:r>
            <a:br>
              <a:rPr lang="en-GB" sz="2000" dirty="0"/>
            </a:br>
            <a:r>
              <a:rPr lang="en-GB" sz="2000" b="0" i="0" dirty="0">
                <a:effectLst/>
                <a:latin typeface="Helvetica" pitchFamily="2" charset="0"/>
                <a:hlinkClick r:id="rId4" tooltip="https://www.youtube.com/watch?v=6KN3PJjxhCQ"/>
              </a:rPr>
              <a:t>https://www.youtube.com/watch?v=6KN3PJjxhCQ</a:t>
            </a:r>
            <a:br>
              <a:rPr lang="en-GB" sz="2000" dirty="0"/>
            </a:br>
            <a:r>
              <a:rPr lang="en-GB" sz="2000" b="0" i="0" dirty="0">
                <a:effectLst/>
                <a:latin typeface="Helvetica" pitchFamily="2" charset="0"/>
                <a:hlinkClick r:id="rId5" tooltip="https://www.youtube.com/watch?v=BjrMgGZifG8"/>
              </a:rPr>
              <a:t>https://www.youtube.com/watch?v=BjrMgGZifG8</a:t>
            </a:r>
            <a:br>
              <a:rPr lang="en-GB" sz="2000" dirty="0"/>
            </a:br>
            <a:r>
              <a:rPr lang="en-GB" sz="2000" b="0" i="0" dirty="0">
                <a:effectLst/>
                <a:latin typeface="Helvetica" pitchFamily="2" charset="0"/>
                <a:hlinkClick r:id="rId6" tooltip="https://www.youtube.com/watch?v=gHQ6hQ3SQUM"/>
              </a:rPr>
              <a:t>https://www.youtube.com/watch?v=gHQ6hQ3SQUM</a:t>
            </a:r>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35</a:t>
            </a:fld>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32" name="Rectangle 8603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034" name="Freeform: Shape 8603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27751" y="-55824"/>
            <a:ext cx="9392421" cy="1330841"/>
          </a:xfrm>
        </p:spPr>
        <p:txBody>
          <a:bodyPr>
            <a:normAutofit/>
          </a:bodyPr>
          <a:lstStyle/>
          <a:p>
            <a:pPr>
              <a:defRPr/>
            </a:pPr>
            <a:r>
              <a:rPr lang="en-GB" dirty="0">
                <a:latin typeface="Arial" panose="020B0604020202020204" pitchFamily="34" charset="0"/>
                <a:cs typeface="Arial" panose="020B0604020202020204" pitchFamily="34" charset="0"/>
              </a:rPr>
              <a:t>Differing Needs</a:t>
            </a:r>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602104" y="1201550"/>
            <a:ext cx="7785847" cy="5081332"/>
          </a:xfrm>
        </p:spPr>
        <p:txBody>
          <a:bodyPr>
            <a:normAutofit/>
          </a:bodyPr>
          <a:lstStyle/>
          <a:p>
            <a:pPr>
              <a:defRPr/>
            </a:pPr>
            <a:r>
              <a:rPr lang="en-GB" sz="1800" kern="1200" dirty="0">
                <a:latin typeface="Arial" panose="020B0604020202020204" pitchFamily="34" charset="0"/>
                <a:ea typeface="+mn-ea"/>
                <a:cs typeface="Arial" panose="020B0604020202020204" pitchFamily="34" charset="0"/>
              </a:rPr>
              <a:t>Most communication is non-verbal and therefore needs a heightened level of self-awareness</a:t>
            </a:r>
          </a:p>
          <a:p>
            <a:pPr defTabSz="749808">
              <a:spcAft>
                <a:spcPts val="600"/>
              </a:spcAft>
              <a:defRPr/>
            </a:pPr>
            <a:r>
              <a:rPr lang="en-GB" sz="1800" kern="1200" dirty="0">
                <a:latin typeface="Arial" panose="020B0604020202020204" pitchFamily="34" charset="0"/>
                <a:ea typeface="+mn-ea"/>
                <a:cs typeface="Arial" panose="020B0604020202020204" pitchFamily="34" charset="0"/>
              </a:rPr>
              <a:t>The degree of acceptable eye contact varies between cultures as do other methods of communication</a:t>
            </a:r>
          </a:p>
          <a:p>
            <a:pPr>
              <a:defRPr/>
            </a:pPr>
            <a:r>
              <a:rPr lang="en-GB" sz="1800" dirty="0">
                <a:latin typeface="Arial" panose="020B0604020202020204" pitchFamily="34" charset="0"/>
                <a:cs typeface="Arial" panose="020B0604020202020204" pitchFamily="34" charset="0"/>
              </a:rPr>
              <a:t>Face-to-face contact and proximity for people with hearing impairments or mental health issues</a:t>
            </a:r>
          </a:p>
          <a:p>
            <a:pPr>
              <a:defRPr/>
            </a:pPr>
            <a:r>
              <a:rPr lang="en-GB" sz="1800" dirty="0">
                <a:latin typeface="Arial" panose="020B0604020202020204" pitchFamily="34" charset="0"/>
                <a:cs typeface="Arial" panose="020B0604020202020204" pitchFamily="34" charset="0"/>
              </a:rPr>
              <a:t>Experience of emotional abuse can lead to difficulties and confusion in reading facial expressions/interpreting tone of voice etc.</a:t>
            </a:r>
          </a:p>
          <a:p>
            <a:pPr>
              <a:defRPr/>
            </a:pPr>
            <a:r>
              <a:rPr lang="en-GB" sz="1800" dirty="0">
                <a:latin typeface="Arial" panose="020B0604020202020204" pitchFamily="34" charset="0"/>
                <a:cs typeface="Arial" panose="020B0604020202020204" pitchFamily="34" charset="0"/>
              </a:rPr>
              <a:t>People with visual impairments are more attuned to tone of voice, pace of speech and larger body movements </a:t>
            </a:r>
          </a:p>
          <a:p>
            <a:pPr>
              <a:defRPr/>
            </a:pPr>
            <a:r>
              <a:rPr lang="en-GB" sz="1800" dirty="0">
                <a:latin typeface="Arial" panose="020B0604020202020204" pitchFamily="34" charset="0"/>
                <a:cs typeface="Arial" panose="020B0604020202020204" pitchFamily="34" charset="0"/>
              </a:rPr>
              <a:t>People with autism can find face-to-face contact disturbing and recognition of emotion difficult</a:t>
            </a:r>
          </a:p>
          <a:p>
            <a:pPr defTabSz="749808">
              <a:spcAft>
                <a:spcPts val="600"/>
              </a:spcAft>
              <a:defRPr/>
            </a:pPr>
            <a:r>
              <a:rPr lang="en-GB" sz="1800" kern="1200" dirty="0">
                <a:latin typeface="Arial" panose="020B0604020202020204" pitchFamily="34" charset="0"/>
                <a:ea typeface="+mn-ea"/>
                <a:cs typeface="Arial" panose="020B0604020202020204" pitchFamily="34" charset="0"/>
              </a:rPr>
              <a:t>Research suggests possible gender differences in communication – women encode and decode better than men and build rapport and smile more often? (Hall, 2006). </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p:txBody>
      </p:sp>
      <p:pic>
        <p:nvPicPr>
          <p:cNvPr id="5" name="Picture 4" descr="A picture containing drawing&#10;&#10;Description automatically generated">
            <a:extLst>
              <a:ext uri="{FF2B5EF4-FFF2-40B4-BE49-F238E27FC236}">
                <a16:creationId xmlns:a16="http://schemas.microsoft.com/office/drawing/2014/main" id="{EBBC06CF-FFD7-B753-F9F0-26EA71980C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38612" y="1606993"/>
            <a:ext cx="3302726" cy="2399980"/>
          </a:xfrm>
          <a:prstGeom prst="rect">
            <a:avLst/>
          </a:prstGeom>
        </p:spPr>
      </p:pic>
      <p:sp>
        <p:nvSpPr>
          <p:cNvPr id="86036" name="Freeform: Shape 8603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z="1000"/>
              <a:pPr>
                <a:spcAft>
                  <a:spcPts val="600"/>
                </a:spcAft>
              </a:pPr>
              <a:t>36</a:t>
            </a:fld>
            <a:endParaRPr lang="en-GB" altLang="en-US" sz="1000"/>
          </a:p>
        </p:txBody>
      </p:sp>
      <p:sp>
        <p:nvSpPr>
          <p:cNvPr id="6" name="TextBox 5">
            <a:extLst>
              <a:ext uri="{FF2B5EF4-FFF2-40B4-BE49-F238E27FC236}">
                <a16:creationId xmlns:a16="http://schemas.microsoft.com/office/drawing/2014/main" id="{C859955E-D4B8-8D1F-B804-A0FCDD9ECB1D}"/>
              </a:ext>
            </a:extLst>
          </p:cNvPr>
          <p:cNvSpPr txBox="1"/>
          <p:nvPr/>
        </p:nvSpPr>
        <p:spPr>
          <a:xfrm>
            <a:off x="9022975" y="4482389"/>
            <a:ext cx="274320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Non-Verbal Communcation</a:t>
            </a:r>
          </a:p>
          <a:p>
            <a:r>
              <a:rPr lang="cy" sz="1800" b="0" i="0" u="none" strike="noStrike" cap="none" baseline="0" dirty="0">
                <a:solidFill>
                  <a:srgbClr val="000000"/>
                </a:solidFill>
                <a:effectLst/>
                <a:uFillTx/>
                <a:latin typeface="Calibri"/>
              </a:rPr>
              <a:t>Spoken word 7% </a:t>
            </a:r>
          </a:p>
          <a:p>
            <a:r>
              <a:rPr lang="cy" sz="1800" b="0" i="0" u="none" strike="noStrike" cap="none" baseline="0" dirty="0">
                <a:solidFill>
                  <a:srgbClr val="000000"/>
                </a:solidFill>
                <a:effectLst/>
                <a:uFillTx/>
                <a:latin typeface="Calibri"/>
              </a:rPr>
              <a:t>Tone of voice 38%  </a:t>
            </a:r>
          </a:p>
          <a:p>
            <a:r>
              <a:rPr lang="cy" sz="1800" b="0" i="0" u="none" strike="noStrike" cap="none" baseline="0" dirty="0">
                <a:solidFill>
                  <a:srgbClr val="000000"/>
                </a:solidFill>
                <a:effectLst/>
                <a:uFillTx/>
                <a:latin typeface="Calibri"/>
              </a:rPr>
              <a:t>Non-verbal 55%</a:t>
            </a: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881" name="Rectangle 36880">
            <a:extLst>
              <a:ext uri="{FF2B5EF4-FFF2-40B4-BE49-F238E27FC236}">
                <a16:creationId xmlns:a16="http://schemas.microsoft.com/office/drawing/2014/main" id="{B86AA2DA-281A-4806-8977-D617AEAC8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82" name="Freeform: Shape 36875">
            <a:extLst>
              <a:ext uri="{FF2B5EF4-FFF2-40B4-BE49-F238E27FC236}">
                <a16:creationId xmlns:a16="http://schemas.microsoft.com/office/drawing/2014/main" id="{64185774-6FC0-4B8D-A8DB-A88546889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07978" y="0"/>
            <a:ext cx="2484022" cy="6858000"/>
          </a:xfrm>
          <a:custGeom>
            <a:avLst/>
            <a:gdLst>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57677 w 2632012"/>
              <a:gd name="connsiteY27" fmla="*/ 2548608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399465 w 2632012"/>
              <a:gd name="connsiteY28" fmla="*/ 2412506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46400 w 2632012"/>
              <a:gd name="connsiteY29" fmla="*/ 2252507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138134 w 2632012"/>
              <a:gd name="connsiteY24" fmla="*/ 5616065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183756 w 2632012"/>
              <a:gd name="connsiteY23" fmla="*/ 5808789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20409 w 2632012"/>
              <a:gd name="connsiteY22" fmla="*/ 6022287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 name="connsiteX0" fmla="*/ 932173 w 2632012"/>
              <a:gd name="connsiteY0" fmla="*/ 1512545 h 6858000"/>
              <a:gd name="connsiteX1" fmla="*/ 932462 w 2632012"/>
              <a:gd name="connsiteY1" fmla="*/ 1512581 h 6858000"/>
              <a:gd name="connsiteX2" fmla="*/ 932378 w 2632012"/>
              <a:gd name="connsiteY2" fmla="*/ 1512599 h 6858000"/>
              <a:gd name="connsiteX3" fmla="*/ 932173 w 2632012"/>
              <a:gd name="connsiteY3" fmla="*/ 1512545 h 6858000"/>
              <a:gd name="connsiteX4" fmla="*/ 1207569 w 2632012"/>
              <a:gd name="connsiteY4" fmla="*/ 0 h 6858000"/>
              <a:gd name="connsiteX5" fmla="*/ 2632012 w 2632012"/>
              <a:gd name="connsiteY5" fmla="*/ 0 h 6858000"/>
              <a:gd name="connsiteX6" fmla="*/ 2632012 w 2632012"/>
              <a:gd name="connsiteY6" fmla="*/ 6858000 h 6858000"/>
              <a:gd name="connsiteX7" fmla="*/ 13514 w 2632012"/>
              <a:gd name="connsiteY7" fmla="*/ 6858000 h 6858000"/>
              <a:gd name="connsiteX8" fmla="*/ 13170 w 2632012"/>
              <a:gd name="connsiteY8" fmla="*/ 6812829 h 6858000"/>
              <a:gd name="connsiteX9" fmla="*/ 20332 w 2632012"/>
              <a:gd name="connsiteY9" fmla="*/ 6760689 h 6858000"/>
              <a:gd name="connsiteX10" fmla="*/ 25596 w 2632012"/>
              <a:gd name="connsiteY10" fmla="*/ 6721251 h 6858000"/>
              <a:gd name="connsiteX11" fmla="*/ 22507 w 2632012"/>
              <a:gd name="connsiteY11" fmla="*/ 6650499 h 6858000"/>
              <a:gd name="connsiteX12" fmla="*/ 22444 w 2632012"/>
              <a:gd name="connsiteY12" fmla="*/ 6604241 h 6858000"/>
              <a:gd name="connsiteX13" fmla="*/ 31867 w 2632012"/>
              <a:gd name="connsiteY13" fmla="*/ 6559984 h 6858000"/>
              <a:gd name="connsiteX14" fmla="*/ 38635 w 2632012"/>
              <a:gd name="connsiteY14" fmla="*/ 6515473 h 6858000"/>
              <a:gd name="connsiteX15" fmla="*/ 38467 w 2632012"/>
              <a:gd name="connsiteY15" fmla="*/ 6463736 h 6858000"/>
              <a:gd name="connsiteX16" fmla="*/ 38052 w 2632012"/>
              <a:gd name="connsiteY16" fmla="*/ 6432794 h 6858000"/>
              <a:gd name="connsiteX17" fmla="*/ 80445 w 2632012"/>
              <a:gd name="connsiteY17" fmla="*/ 6301309 h 6858000"/>
              <a:gd name="connsiteX18" fmla="*/ 138157 w 2632012"/>
              <a:gd name="connsiteY18" fmla="*/ 6257030 h 6858000"/>
              <a:gd name="connsiteX19" fmla="*/ 170419 w 2632012"/>
              <a:gd name="connsiteY19" fmla="*/ 6171255 h 6858000"/>
              <a:gd name="connsiteX20" fmla="*/ 164027 w 2632012"/>
              <a:gd name="connsiteY20" fmla="*/ 6164357 h 6858000"/>
              <a:gd name="connsiteX21" fmla="*/ 213309 w 2632012"/>
              <a:gd name="connsiteY21" fmla="*/ 6109331 h 6858000"/>
              <a:gd name="connsiteX22" fmla="*/ 208456 w 2632012"/>
              <a:gd name="connsiteY22" fmla="*/ 5878851 h 6858000"/>
              <a:gd name="connsiteX23" fmla="*/ 219615 w 2632012"/>
              <a:gd name="connsiteY23" fmla="*/ 5557777 h 6858000"/>
              <a:gd name="connsiteX24" fmla="*/ 245711 w 2632012"/>
              <a:gd name="connsiteY24" fmla="*/ 5066230 h 6858000"/>
              <a:gd name="connsiteX25" fmla="*/ 276721 w 2632012"/>
              <a:gd name="connsiteY25" fmla="*/ 4162848 h 6858000"/>
              <a:gd name="connsiteX26" fmla="*/ 343082 w 2632012"/>
              <a:gd name="connsiteY26" fmla="*/ 3059377 h 6858000"/>
              <a:gd name="connsiteX27" fmla="*/ 369630 w 2632012"/>
              <a:gd name="connsiteY27" fmla="*/ 2692043 h 6858000"/>
              <a:gd name="connsiteX28" fmla="*/ 435324 w 2632012"/>
              <a:gd name="connsiteY28" fmla="*/ 2520083 h 6858000"/>
              <a:gd name="connsiteX29" fmla="*/ 482259 w 2632012"/>
              <a:gd name="connsiteY29" fmla="*/ 2336178 h 6858000"/>
              <a:gd name="connsiteX30" fmla="*/ 569515 w 2632012"/>
              <a:gd name="connsiteY30" fmla="*/ 2091909 h 6858000"/>
              <a:gd name="connsiteX31" fmla="*/ 638163 w 2632012"/>
              <a:gd name="connsiteY31" fmla="*/ 1994147 h 6858000"/>
              <a:gd name="connsiteX32" fmla="*/ 737312 w 2632012"/>
              <a:gd name="connsiteY32" fmla="*/ 1871408 h 6858000"/>
              <a:gd name="connsiteX33" fmla="*/ 788501 w 2632012"/>
              <a:gd name="connsiteY33" fmla="*/ 1793826 h 6858000"/>
              <a:gd name="connsiteX34" fmla="*/ 819432 w 2632012"/>
              <a:gd name="connsiteY34" fmla="*/ 1746824 h 6858000"/>
              <a:gd name="connsiteX35" fmla="*/ 843936 w 2632012"/>
              <a:gd name="connsiteY35" fmla="*/ 1697348 h 6858000"/>
              <a:gd name="connsiteX36" fmla="*/ 846526 w 2632012"/>
              <a:gd name="connsiteY36" fmla="*/ 1659754 h 6858000"/>
              <a:gd name="connsiteX37" fmla="*/ 873830 w 2632012"/>
              <a:gd name="connsiteY37" fmla="*/ 1628041 h 6858000"/>
              <a:gd name="connsiteX38" fmla="*/ 890626 w 2632012"/>
              <a:gd name="connsiteY38" fmla="*/ 1599883 h 6858000"/>
              <a:gd name="connsiteX39" fmla="*/ 921288 w 2632012"/>
              <a:gd name="connsiteY39" fmla="*/ 1579569 h 6858000"/>
              <a:gd name="connsiteX40" fmla="*/ 920756 w 2632012"/>
              <a:gd name="connsiteY40" fmla="*/ 1537369 h 6858000"/>
              <a:gd name="connsiteX41" fmla="*/ 946290 w 2632012"/>
              <a:gd name="connsiteY41" fmla="*/ 1514308 h 6858000"/>
              <a:gd name="connsiteX42" fmla="*/ 932462 w 2632012"/>
              <a:gd name="connsiteY42" fmla="*/ 1512581 h 6858000"/>
              <a:gd name="connsiteX43" fmla="*/ 940652 w 2632012"/>
              <a:gd name="connsiteY43" fmla="*/ 1510839 h 6858000"/>
              <a:gd name="connsiteX44" fmla="*/ 950739 w 2632012"/>
              <a:gd name="connsiteY44" fmla="*/ 1503635 h 6858000"/>
              <a:gd name="connsiteX45" fmla="*/ 966405 w 2632012"/>
              <a:gd name="connsiteY45" fmla="*/ 1439967 h 6858000"/>
              <a:gd name="connsiteX46" fmla="*/ 973516 w 2632012"/>
              <a:gd name="connsiteY46" fmla="*/ 1389073 h 6858000"/>
              <a:gd name="connsiteX47" fmla="*/ 986960 w 2632012"/>
              <a:gd name="connsiteY47" fmla="*/ 1351857 h 6858000"/>
              <a:gd name="connsiteX48" fmla="*/ 987761 w 2632012"/>
              <a:gd name="connsiteY48" fmla="*/ 1363479 h 6858000"/>
              <a:gd name="connsiteX49" fmla="*/ 989043 w 2632012"/>
              <a:gd name="connsiteY49" fmla="*/ 1346093 h 6858000"/>
              <a:gd name="connsiteX50" fmla="*/ 986960 w 2632012"/>
              <a:gd name="connsiteY50" fmla="*/ 1351857 h 6858000"/>
              <a:gd name="connsiteX51" fmla="*/ 985769 w 2632012"/>
              <a:gd name="connsiteY51" fmla="*/ 1334556 h 6858000"/>
              <a:gd name="connsiteX52" fmla="*/ 982507 w 2632012"/>
              <a:gd name="connsiteY52" fmla="*/ 1216698 h 6858000"/>
              <a:gd name="connsiteX53" fmla="*/ 984836 w 2632012"/>
              <a:gd name="connsiteY53" fmla="*/ 1082381 h 6858000"/>
              <a:gd name="connsiteX54" fmla="*/ 993140 w 2632012"/>
              <a:gd name="connsiteY54" fmla="*/ 1043366 h 6858000"/>
              <a:gd name="connsiteX55" fmla="*/ 995544 w 2632012"/>
              <a:gd name="connsiteY55" fmla="*/ 972540 h 6858000"/>
              <a:gd name="connsiteX56" fmla="*/ 1028500 w 2632012"/>
              <a:gd name="connsiteY56" fmla="*/ 923945 h 6858000"/>
              <a:gd name="connsiteX57" fmla="*/ 1022082 w 2632012"/>
              <a:gd name="connsiteY57" fmla="*/ 838835 h 6858000"/>
              <a:gd name="connsiteX58" fmla="*/ 1025925 w 2632012"/>
              <a:gd name="connsiteY58" fmla="*/ 787183 h 6858000"/>
              <a:gd name="connsiteX59" fmla="*/ 1027904 w 2632012"/>
              <a:gd name="connsiteY59" fmla="*/ 756272 h 6858000"/>
              <a:gd name="connsiteX60" fmla="*/ 1088796 w 2632012"/>
              <a:gd name="connsiteY60" fmla="*/ 641639 h 6858000"/>
              <a:gd name="connsiteX61" fmla="*/ 1164389 w 2632012"/>
              <a:gd name="connsiteY61" fmla="*/ 545140 h 6858000"/>
              <a:gd name="connsiteX62" fmla="*/ 1225321 w 2632012"/>
              <a:gd name="connsiteY62" fmla="*/ 413843 h 6858000"/>
              <a:gd name="connsiteX63" fmla="*/ 1241477 w 2632012"/>
              <a:gd name="connsiteY63" fmla="*/ 358607 h 6858000"/>
              <a:gd name="connsiteX64" fmla="*/ 1246119 w 2632012"/>
              <a:gd name="connsiteY64" fmla="*/ 254866 h 6858000"/>
              <a:gd name="connsiteX65" fmla="*/ 1266837 w 2632012"/>
              <a:gd name="connsiteY65" fmla="*/ 161517 h 6858000"/>
              <a:gd name="connsiteX66" fmla="*/ 1315021 w 2632012"/>
              <a:gd name="connsiteY66" fmla="*/ 54455 h 6858000"/>
              <a:gd name="connsiteX67" fmla="*/ 1319335 w 2632012"/>
              <a:gd name="connsiteY67" fmla="*/ 8880 h 6858000"/>
              <a:gd name="connsiteX68" fmla="*/ 1316402 w 2632012"/>
              <a:gd name="connsiteY68" fmla="*/ 852 h 6858000"/>
              <a:gd name="connsiteX69" fmla="*/ 1207569 w 2632012"/>
              <a:gd name="connsiteY6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2632012" h="6858000">
                <a:moveTo>
                  <a:pt x="932173" y="1512545"/>
                </a:moveTo>
                <a:lnTo>
                  <a:pt x="932462" y="1512581"/>
                </a:lnTo>
                <a:lnTo>
                  <a:pt x="932378" y="1512599"/>
                </a:lnTo>
                <a:cubicBezTo>
                  <a:pt x="930618" y="1512681"/>
                  <a:pt x="930202" y="1512462"/>
                  <a:pt x="932173" y="1512545"/>
                </a:cubicBezTo>
                <a:close/>
                <a:moveTo>
                  <a:pt x="1207569" y="0"/>
                </a:moveTo>
                <a:lnTo>
                  <a:pt x="2632012" y="0"/>
                </a:lnTo>
                <a:lnTo>
                  <a:pt x="2632012" y="6858000"/>
                </a:lnTo>
                <a:lnTo>
                  <a:pt x="13514" y="6858000"/>
                </a:lnTo>
                <a:cubicBezTo>
                  <a:pt x="13399" y="6842943"/>
                  <a:pt x="13285" y="6827886"/>
                  <a:pt x="13170" y="6812829"/>
                </a:cubicBezTo>
                <a:cubicBezTo>
                  <a:pt x="12714" y="6794763"/>
                  <a:pt x="13524" y="6777517"/>
                  <a:pt x="20332" y="6760689"/>
                </a:cubicBezTo>
                <a:cubicBezTo>
                  <a:pt x="10828" y="6746468"/>
                  <a:pt x="7794" y="6733277"/>
                  <a:pt x="25596" y="6721251"/>
                </a:cubicBezTo>
                <a:cubicBezTo>
                  <a:pt x="24143" y="6683539"/>
                  <a:pt x="1631" y="6673595"/>
                  <a:pt x="22507" y="6650499"/>
                </a:cubicBezTo>
                <a:cubicBezTo>
                  <a:pt x="-25124" y="6620536"/>
                  <a:pt x="16765" y="6629253"/>
                  <a:pt x="22444" y="6604241"/>
                </a:cubicBezTo>
                <a:cubicBezTo>
                  <a:pt x="28668" y="6588866"/>
                  <a:pt x="29169" y="6574778"/>
                  <a:pt x="31867" y="6559984"/>
                </a:cubicBezTo>
                <a:cubicBezTo>
                  <a:pt x="4443" y="6566661"/>
                  <a:pt x="62924" y="6515664"/>
                  <a:pt x="38635" y="6515473"/>
                </a:cubicBezTo>
                <a:cubicBezTo>
                  <a:pt x="72259" y="6495428"/>
                  <a:pt x="29118" y="6488543"/>
                  <a:pt x="38467" y="6463736"/>
                </a:cubicBezTo>
                <a:cubicBezTo>
                  <a:pt x="50944" y="6451623"/>
                  <a:pt x="52742" y="6443270"/>
                  <a:pt x="38052" y="6432794"/>
                </a:cubicBezTo>
                <a:cubicBezTo>
                  <a:pt x="98939" y="6376824"/>
                  <a:pt x="58603" y="6351821"/>
                  <a:pt x="80445" y="6301309"/>
                </a:cubicBezTo>
                <a:cubicBezTo>
                  <a:pt x="103917" y="6257537"/>
                  <a:pt x="78836" y="6301310"/>
                  <a:pt x="138157" y="6257030"/>
                </a:cubicBezTo>
                <a:cubicBezTo>
                  <a:pt x="155187" y="6248574"/>
                  <a:pt x="166108" y="6186701"/>
                  <a:pt x="170419" y="6171255"/>
                </a:cubicBezTo>
                <a:cubicBezTo>
                  <a:pt x="174731" y="6155809"/>
                  <a:pt x="166522" y="6166390"/>
                  <a:pt x="164027" y="6164357"/>
                </a:cubicBezTo>
                <a:cubicBezTo>
                  <a:pt x="206228" y="6137678"/>
                  <a:pt x="184454" y="6121750"/>
                  <a:pt x="213309" y="6109331"/>
                </a:cubicBezTo>
                <a:cubicBezTo>
                  <a:pt x="224262" y="6067371"/>
                  <a:pt x="183175" y="5890445"/>
                  <a:pt x="208456" y="5878851"/>
                </a:cubicBezTo>
                <a:cubicBezTo>
                  <a:pt x="225886" y="5808435"/>
                  <a:pt x="192379" y="5574013"/>
                  <a:pt x="219615" y="5557777"/>
                </a:cubicBezTo>
                <a:lnTo>
                  <a:pt x="245711" y="5066230"/>
                </a:lnTo>
                <a:cubicBezTo>
                  <a:pt x="117719" y="4582016"/>
                  <a:pt x="230524" y="4647254"/>
                  <a:pt x="276721" y="4162848"/>
                </a:cubicBezTo>
                <a:lnTo>
                  <a:pt x="343082" y="3059377"/>
                </a:lnTo>
                <a:cubicBezTo>
                  <a:pt x="347947" y="2889121"/>
                  <a:pt x="364765" y="2862299"/>
                  <a:pt x="369630" y="2692043"/>
                </a:cubicBezTo>
                <a:cubicBezTo>
                  <a:pt x="369393" y="2690043"/>
                  <a:pt x="435560" y="2522082"/>
                  <a:pt x="435324" y="2520083"/>
                </a:cubicBezTo>
                <a:lnTo>
                  <a:pt x="482259" y="2336178"/>
                </a:lnTo>
                <a:cubicBezTo>
                  <a:pt x="516201" y="2267350"/>
                  <a:pt x="537443" y="2148254"/>
                  <a:pt x="569515" y="2091909"/>
                </a:cubicBezTo>
                <a:cubicBezTo>
                  <a:pt x="629286" y="2030534"/>
                  <a:pt x="622061" y="2045605"/>
                  <a:pt x="638163" y="1994147"/>
                </a:cubicBezTo>
                <a:cubicBezTo>
                  <a:pt x="633178" y="1967912"/>
                  <a:pt x="705417" y="1945185"/>
                  <a:pt x="737312" y="1871408"/>
                </a:cubicBezTo>
                <a:cubicBezTo>
                  <a:pt x="759407" y="1814663"/>
                  <a:pt x="795838" y="1856475"/>
                  <a:pt x="788501" y="1793826"/>
                </a:cubicBezTo>
                <a:cubicBezTo>
                  <a:pt x="796402" y="1792725"/>
                  <a:pt x="813276" y="1750182"/>
                  <a:pt x="819432" y="1746824"/>
                </a:cubicBezTo>
                <a:lnTo>
                  <a:pt x="843936" y="1697348"/>
                </a:lnTo>
                <a:cubicBezTo>
                  <a:pt x="847635" y="1681502"/>
                  <a:pt x="845709" y="1667584"/>
                  <a:pt x="846526" y="1659754"/>
                </a:cubicBezTo>
                <a:lnTo>
                  <a:pt x="873830" y="1628041"/>
                </a:lnTo>
                <a:lnTo>
                  <a:pt x="890626" y="1599883"/>
                </a:lnTo>
                <a:lnTo>
                  <a:pt x="921288" y="1579569"/>
                </a:lnTo>
                <a:cubicBezTo>
                  <a:pt x="921111" y="1565502"/>
                  <a:pt x="920933" y="1551436"/>
                  <a:pt x="920756" y="1537369"/>
                </a:cubicBezTo>
                <a:cubicBezTo>
                  <a:pt x="918173" y="1533598"/>
                  <a:pt x="943194" y="1519497"/>
                  <a:pt x="946290" y="1514308"/>
                </a:cubicBezTo>
                <a:lnTo>
                  <a:pt x="932462" y="1512581"/>
                </a:lnTo>
                <a:lnTo>
                  <a:pt x="940652" y="1510839"/>
                </a:lnTo>
                <a:cubicBezTo>
                  <a:pt x="944059" y="1509546"/>
                  <a:pt x="947769" y="1507347"/>
                  <a:pt x="950739" y="1503635"/>
                </a:cubicBezTo>
                <a:lnTo>
                  <a:pt x="966405" y="1439967"/>
                </a:lnTo>
                <a:cubicBezTo>
                  <a:pt x="966567" y="1437915"/>
                  <a:pt x="970755" y="1392639"/>
                  <a:pt x="973516" y="1389073"/>
                </a:cubicBezTo>
                <a:lnTo>
                  <a:pt x="986960" y="1351857"/>
                </a:lnTo>
                <a:lnTo>
                  <a:pt x="987761" y="1363479"/>
                </a:lnTo>
                <a:cubicBezTo>
                  <a:pt x="987046" y="1391389"/>
                  <a:pt x="991418" y="1341827"/>
                  <a:pt x="989043" y="1346093"/>
                </a:cubicBezTo>
                <a:lnTo>
                  <a:pt x="986960" y="1351857"/>
                </a:lnTo>
                <a:lnTo>
                  <a:pt x="985769" y="1334556"/>
                </a:lnTo>
                <a:cubicBezTo>
                  <a:pt x="983992" y="1300062"/>
                  <a:pt x="982872" y="1251835"/>
                  <a:pt x="982507" y="1216698"/>
                </a:cubicBezTo>
                <a:cubicBezTo>
                  <a:pt x="989105" y="1176777"/>
                  <a:pt x="968656" y="1115073"/>
                  <a:pt x="984836" y="1082381"/>
                </a:cubicBezTo>
                <a:cubicBezTo>
                  <a:pt x="976467" y="1067557"/>
                  <a:pt x="974466" y="1054191"/>
                  <a:pt x="993140" y="1043366"/>
                </a:cubicBezTo>
                <a:cubicBezTo>
                  <a:pt x="994613" y="1005627"/>
                  <a:pt x="972947" y="994211"/>
                  <a:pt x="995544" y="972540"/>
                </a:cubicBezTo>
                <a:cubicBezTo>
                  <a:pt x="1001437" y="952637"/>
                  <a:pt x="1021106" y="938879"/>
                  <a:pt x="1028500" y="923945"/>
                </a:cubicBezTo>
                <a:cubicBezTo>
                  <a:pt x="1032923" y="901661"/>
                  <a:pt x="1022511" y="861628"/>
                  <a:pt x="1022082" y="838835"/>
                </a:cubicBezTo>
                <a:cubicBezTo>
                  <a:pt x="1057150" y="821053"/>
                  <a:pt x="1014683" y="811325"/>
                  <a:pt x="1025925" y="787183"/>
                </a:cubicBezTo>
                <a:cubicBezTo>
                  <a:pt x="1039299" y="775919"/>
                  <a:pt x="1041738" y="767701"/>
                  <a:pt x="1027904" y="756272"/>
                </a:cubicBezTo>
                <a:cubicBezTo>
                  <a:pt x="1092931" y="704439"/>
                  <a:pt x="1063111" y="690611"/>
                  <a:pt x="1088796" y="641639"/>
                </a:cubicBezTo>
                <a:cubicBezTo>
                  <a:pt x="1115586" y="599503"/>
                  <a:pt x="1101832" y="585408"/>
                  <a:pt x="1164389" y="545140"/>
                </a:cubicBezTo>
                <a:cubicBezTo>
                  <a:pt x="1183904" y="515341"/>
                  <a:pt x="1212474" y="444932"/>
                  <a:pt x="1225321" y="413843"/>
                </a:cubicBezTo>
                <a:cubicBezTo>
                  <a:pt x="1235550" y="389613"/>
                  <a:pt x="1230254" y="392779"/>
                  <a:pt x="1241477" y="358607"/>
                </a:cubicBezTo>
                <a:cubicBezTo>
                  <a:pt x="1244505" y="325057"/>
                  <a:pt x="1241891" y="287714"/>
                  <a:pt x="1246119" y="254866"/>
                </a:cubicBezTo>
                <a:cubicBezTo>
                  <a:pt x="1250325" y="233178"/>
                  <a:pt x="1255354" y="194919"/>
                  <a:pt x="1266837" y="161517"/>
                </a:cubicBezTo>
                <a:cubicBezTo>
                  <a:pt x="1312077" y="135871"/>
                  <a:pt x="1280314" y="75805"/>
                  <a:pt x="1315021" y="54455"/>
                </a:cubicBezTo>
                <a:cubicBezTo>
                  <a:pt x="1325412" y="38765"/>
                  <a:pt x="1323873" y="23602"/>
                  <a:pt x="1319335" y="8880"/>
                </a:cubicBezTo>
                <a:lnTo>
                  <a:pt x="1316402" y="852"/>
                </a:lnTo>
                <a:lnTo>
                  <a:pt x="1207569"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1241F3-A384-4C9F-90EC-E0CADB0411E1}"/>
              </a:ext>
            </a:extLst>
          </p:cNvPr>
          <p:cNvSpPr>
            <a:spLocks noGrp="1"/>
          </p:cNvSpPr>
          <p:nvPr>
            <p:ph type="title"/>
          </p:nvPr>
        </p:nvSpPr>
        <p:spPr>
          <a:xfrm>
            <a:off x="1078767" y="180083"/>
            <a:ext cx="8903433" cy="1330841"/>
          </a:xfrm>
        </p:spPr>
        <p:txBody>
          <a:bodyPr>
            <a:normAutofit/>
          </a:bodyPr>
          <a:lstStyle/>
          <a:p>
            <a:pPr>
              <a:defRPr/>
            </a:pPr>
            <a:r>
              <a:rPr lang="en-GB" dirty="0">
                <a:latin typeface="Arial" panose="020B0604020202020204" pitchFamily="34" charset="0"/>
                <a:cs typeface="Arial" panose="020B0604020202020204" pitchFamily="34" charset="0"/>
              </a:rPr>
              <a:t>What the individual/families/carers we work with are saying:</a:t>
            </a:r>
          </a:p>
        </p:txBody>
      </p:sp>
      <p:sp>
        <p:nvSpPr>
          <p:cNvPr id="36866" name="Content Placeholder 2">
            <a:extLst>
              <a:ext uri="{FF2B5EF4-FFF2-40B4-BE49-F238E27FC236}">
                <a16:creationId xmlns:a16="http://schemas.microsoft.com/office/drawing/2014/main" id="{2A77E3DE-FDC6-4881-ADC5-CF1BF7B0B2CE}"/>
              </a:ext>
            </a:extLst>
          </p:cNvPr>
          <p:cNvSpPr>
            <a:spLocks noGrp="1"/>
          </p:cNvSpPr>
          <p:nvPr>
            <p:ph idx="1"/>
          </p:nvPr>
        </p:nvSpPr>
        <p:spPr>
          <a:xfrm>
            <a:off x="1078768" y="1691007"/>
            <a:ext cx="5295138" cy="4528818"/>
          </a:xfrm>
        </p:spPr>
        <p:txBody>
          <a:bodyPr>
            <a:normAutofit fontScale="92500" lnSpcReduction="10000"/>
          </a:bodyPr>
          <a:lstStyle/>
          <a:p>
            <a:pPr eaLnBrk="1" hangingPunct="1">
              <a:spcBef>
                <a:spcPct val="0"/>
              </a:spcBef>
              <a:spcAft>
                <a:spcPts val="600"/>
              </a:spcAft>
              <a:buClrTx/>
              <a:buSzTx/>
              <a:buFontTx/>
              <a:buNone/>
            </a:pPr>
            <a:r>
              <a:rPr lang="en-GB" altLang="en-US" sz="2400" dirty="0">
                <a:latin typeface="Arial" panose="020B0604020202020204" pitchFamily="34" charset="0"/>
              </a:rPr>
              <a:t>   Research (Moss, 2015) found the majority of interviewees cited effectiveness, ‘knowing what they’re doing’ and ‘doing what they say they’re going to do’ as being the most important qualities for effective social work practice. </a:t>
            </a:r>
          </a:p>
          <a:p>
            <a:pPr eaLnBrk="1" hangingPunct="1">
              <a:spcBef>
                <a:spcPct val="0"/>
              </a:spcBef>
              <a:spcAft>
                <a:spcPts val="600"/>
              </a:spcAft>
              <a:buClrTx/>
              <a:buSzTx/>
              <a:buFontTx/>
              <a:buNone/>
            </a:pPr>
            <a:r>
              <a:rPr lang="en-GB" altLang="en-US" sz="2400" dirty="0">
                <a:latin typeface="Arial" panose="020B0604020202020204" pitchFamily="34" charset="0"/>
              </a:rPr>
              <a:t> </a:t>
            </a:r>
          </a:p>
          <a:p>
            <a:pPr eaLnBrk="1" hangingPunct="1">
              <a:spcBef>
                <a:spcPct val="0"/>
              </a:spcBef>
              <a:spcAft>
                <a:spcPts val="600"/>
              </a:spcAft>
              <a:buClrTx/>
              <a:buSzTx/>
              <a:buFontTx/>
              <a:buNone/>
            </a:pPr>
            <a:r>
              <a:rPr lang="en-GB" altLang="en-US" sz="2400" dirty="0">
                <a:latin typeface="Arial" panose="020B0604020202020204" pitchFamily="34" charset="0"/>
              </a:rPr>
              <a:t>   However, most interviewees did also see good communication skills, sensitivity and consideration as essential to forming a good collaborative working relationship with social work practitioners.</a:t>
            </a:r>
          </a:p>
          <a:p>
            <a:pPr eaLnBrk="1" hangingPunct="1">
              <a:spcBef>
                <a:spcPct val="0"/>
              </a:spcBef>
              <a:spcAft>
                <a:spcPts val="600"/>
              </a:spcAft>
              <a:buClrTx/>
              <a:buSzTx/>
              <a:buFont typeface="Wingdings 3" panose="05040102010807070707" pitchFamily="18" charset="2"/>
              <a:buNone/>
            </a:pPr>
            <a:r>
              <a:rPr lang="en-GB" altLang="en-US" sz="2000" i="1" dirty="0">
                <a:latin typeface="Arial" panose="020B0604020202020204" pitchFamily="34" charset="0"/>
              </a:rPr>
              <a:t>   </a:t>
            </a:r>
            <a:endParaRPr lang="en-GB" altLang="en-US" sz="2000" dirty="0"/>
          </a:p>
        </p:txBody>
      </p:sp>
      <p:sp>
        <p:nvSpPr>
          <p:cNvPr id="36883" name="Freeform: Shape 36877">
            <a:extLst>
              <a:ext uri="{FF2B5EF4-FFF2-40B4-BE49-F238E27FC236}">
                <a16:creationId xmlns:a16="http://schemas.microsoft.com/office/drawing/2014/main" id="{B7D3B4FC-79F4-47D2-9D79-DA876E6AD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60988" y="2022496"/>
            <a:ext cx="4664547" cy="404393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6869" name="Picture 3">
            <a:extLst>
              <a:ext uri="{FF2B5EF4-FFF2-40B4-BE49-F238E27FC236}">
                <a16:creationId xmlns:a16="http://schemas.microsoft.com/office/drawing/2014/main" id="{ED175EE2-2094-48CB-9098-F7C425882F77}"/>
              </a:ext>
            </a:extLst>
          </p:cNvPr>
          <p:cNvPicPr>
            <a:picLocks noChangeAspect="1"/>
          </p:cNvPicPr>
          <p:nvPr/>
        </p:nvPicPr>
        <p:blipFill>
          <a:blip r:embed="rId3">
            <a:extLst>
              <a:ext uri="{28A0092B-C50C-407E-A947-70E740481C1C}">
                <a14:useLocalDpi xmlns:a14="http://schemas.microsoft.com/office/drawing/2010/main" val="0"/>
              </a:ext>
            </a:extLst>
          </a:blip>
          <a:srcRect l="12444" r="-1" b="-1"/>
          <a:stretch/>
        </p:blipFill>
        <p:spPr bwMode="auto">
          <a:xfrm>
            <a:off x="7016376" y="2183362"/>
            <a:ext cx="4357896" cy="373294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80" name="Rectangle 6">
            <a:extLst>
              <a:ext uri="{FF2B5EF4-FFF2-40B4-BE49-F238E27FC236}">
                <a16:creationId xmlns:a16="http://schemas.microsoft.com/office/drawing/2014/main" id="{EFF9196C-3887-4B80-8671-3CA6705C1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8543" y="5840356"/>
            <a:ext cx="1029435" cy="452147"/>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ooter Placeholder 2">
            <a:extLst>
              <a:ext uri="{FF2B5EF4-FFF2-40B4-BE49-F238E27FC236}">
                <a16:creationId xmlns:a16="http://schemas.microsoft.com/office/drawing/2014/main" id="{471E9FB6-D7D2-9343-729A-85FE5A4E7FA4}"/>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36868" name="Slide Number Placeholder 5">
            <a:extLst>
              <a:ext uri="{FF2B5EF4-FFF2-40B4-BE49-F238E27FC236}">
                <a16:creationId xmlns:a16="http://schemas.microsoft.com/office/drawing/2014/main" id="{9FB6EF2D-45E8-4AFB-B6B6-064AC57DABE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32847C31-95EC-448A-9AFF-C69B69F85048}" type="slidenum">
              <a:rPr lang="en-GB" altLang="en-US" sz="1000"/>
              <a:pPr>
                <a:spcAft>
                  <a:spcPts val="600"/>
                </a:spcAft>
              </a:pPr>
              <a:t>37</a:t>
            </a:fld>
            <a:endParaRPr lang="en-GB" altLang="en-US" sz="100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Box 3">
            <a:extLst>
              <a:ext uri="{FF2B5EF4-FFF2-40B4-BE49-F238E27FC236}">
                <a16:creationId xmlns:a16="http://schemas.microsoft.com/office/drawing/2014/main" id="{DF8EC7FC-3F3E-429A-B8E5-C956919ECC12}"/>
              </a:ext>
            </a:extLst>
          </p:cNvPr>
          <p:cNvSpPr txBox="1">
            <a:spLocks noChangeArrowheads="1"/>
          </p:cNvSpPr>
          <p:nvPr/>
        </p:nvSpPr>
        <p:spPr bwMode="auto">
          <a:xfrm>
            <a:off x="2351088" y="260351"/>
            <a:ext cx="76327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en-GB" altLang="en-US" sz="3200" b="1">
                <a:latin typeface="Arial" panose="020B0604020202020204" pitchFamily="34" charset="0"/>
              </a:rPr>
              <a:t>What the individual/families/carers we work with are saying:</a:t>
            </a:r>
            <a:endParaRPr lang="en-GB" altLang="en-US" sz="3200" b="1" i="1">
              <a:latin typeface="Arial" panose="020B0604020202020204" pitchFamily="34" charset="0"/>
            </a:endParaRPr>
          </a:p>
        </p:txBody>
      </p:sp>
      <p:sp>
        <p:nvSpPr>
          <p:cNvPr id="5" name="Rounded Rectangular Callout 4">
            <a:extLst>
              <a:ext uri="{FF2B5EF4-FFF2-40B4-BE49-F238E27FC236}">
                <a16:creationId xmlns:a16="http://schemas.microsoft.com/office/drawing/2014/main" id="{91967931-C1EC-4ECD-B68D-BBB1EAD8B9EE}"/>
              </a:ext>
            </a:extLst>
          </p:cNvPr>
          <p:cNvSpPr/>
          <p:nvPr/>
        </p:nvSpPr>
        <p:spPr>
          <a:xfrm>
            <a:off x="849087" y="1219200"/>
            <a:ext cx="3518128" cy="1993900"/>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“I’ve learned a lot about how to talk to my son from his social worker.”</a:t>
            </a:r>
          </a:p>
        </p:txBody>
      </p:sp>
      <p:sp>
        <p:nvSpPr>
          <p:cNvPr id="6" name="Rounded Rectangular Callout 5">
            <a:extLst>
              <a:ext uri="{FF2B5EF4-FFF2-40B4-BE49-F238E27FC236}">
                <a16:creationId xmlns:a16="http://schemas.microsoft.com/office/drawing/2014/main" id="{A56DA30B-6A09-45C2-BF93-CEA6897577CD}"/>
              </a:ext>
            </a:extLst>
          </p:cNvPr>
          <p:cNvSpPr/>
          <p:nvPr/>
        </p:nvSpPr>
        <p:spPr>
          <a:xfrm>
            <a:off x="4943476" y="2565401"/>
            <a:ext cx="2556781" cy="2507342"/>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solidFill>
                  <a:schemeClr val="tx1"/>
                </a:solidFill>
              </a:rPr>
              <a:t>“My social worker is usually late and looking at his watch while he’s with me.”</a:t>
            </a:r>
          </a:p>
        </p:txBody>
      </p:sp>
      <p:sp>
        <p:nvSpPr>
          <p:cNvPr id="7" name="Rounded Rectangular Callout 6">
            <a:extLst>
              <a:ext uri="{FF2B5EF4-FFF2-40B4-BE49-F238E27FC236}">
                <a16:creationId xmlns:a16="http://schemas.microsoft.com/office/drawing/2014/main" id="{7DB00959-24FB-45D3-93AE-E7C63989BEE7}"/>
              </a:ext>
            </a:extLst>
          </p:cNvPr>
          <p:cNvSpPr/>
          <p:nvPr/>
        </p:nvSpPr>
        <p:spPr>
          <a:xfrm>
            <a:off x="87086" y="4462463"/>
            <a:ext cx="3646941" cy="2135186"/>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What I mostly want is a social worker who knows their job and can get me the help I need.”</a:t>
            </a:r>
          </a:p>
        </p:txBody>
      </p:sp>
      <p:sp>
        <p:nvSpPr>
          <p:cNvPr id="8" name="Rounded Rectangular Callout 7">
            <a:extLst>
              <a:ext uri="{FF2B5EF4-FFF2-40B4-BE49-F238E27FC236}">
                <a16:creationId xmlns:a16="http://schemas.microsoft.com/office/drawing/2014/main" id="{550EB990-3C78-41B8-95C6-7A1C64C80B01}"/>
              </a:ext>
            </a:extLst>
          </p:cNvPr>
          <p:cNvSpPr/>
          <p:nvPr/>
        </p:nvSpPr>
        <p:spPr>
          <a:xfrm>
            <a:off x="8160318" y="1467985"/>
            <a:ext cx="3646940" cy="1511982"/>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My social worker has a lovely way about her and always treats me with respect.”</a:t>
            </a:r>
          </a:p>
        </p:txBody>
      </p:sp>
      <p:sp>
        <p:nvSpPr>
          <p:cNvPr id="9" name="Rounded Rectangular Callout 8">
            <a:extLst>
              <a:ext uri="{FF2B5EF4-FFF2-40B4-BE49-F238E27FC236}">
                <a16:creationId xmlns:a16="http://schemas.microsoft.com/office/drawing/2014/main" id="{A4B10AFA-5B76-4EA6-8600-BD0E2B11B058}"/>
              </a:ext>
            </a:extLst>
          </p:cNvPr>
          <p:cNvSpPr/>
          <p:nvPr/>
        </p:nvSpPr>
        <p:spPr>
          <a:xfrm>
            <a:off x="7885906" y="4592183"/>
            <a:ext cx="3646940" cy="2005466"/>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en-GB" sz="2000" dirty="0"/>
              <a:t>“</a:t>
            </a:r>
            <a:r>
              <a:rPr lang="en-GB" sz="2000" dirty="0">
                <a:solidFill>
                  <a:schemeClr val="tx1"/>
                </a:solidFill>
              </a:rPr>
              <a:t>Whenever I ask for help, I’m told how busy social workers are and how hard their job is.”</a:t>
            </a:r>
          </a:p>
        </p:txBody>
      </p:sp>
      <p:sp>
        <p:nvSpPr>
          <p:cNvPr id="34824" name="Slide Number Placeholder 9">
            <a:extLst>
              <a:ext uri="{FF2B5EF4-FFF2-40B4-BE49-F238E27FC236}">
                <a16:creationId xmlns:a16="http://schemas.microsoft.com/office/drawing/2014/main" id="{457043AA-D5A2-4DFC-8919-C25102FB2D7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CAD4BD1-AB04-46D9-BA07-79C777010E5E}" type="slidenum">
              <a:rPr lang="en-GB" altLang="en-US" smtClean="0"/>
              <a:pPr/>
              <a:t>38</a:t>
            </a:fld>
            <a:endParaRPr lang="en-GB" altLang="en-US"/>
          </a:p>
        </p:txBody>
      </p:sp>
      <p:sp>
        <p:nvSpPr>
          <p:cNvPr id="2" name="Footer Placeholder 1">
            <a:extLst>
              <a:ext uri="{FF2B5EF4-FFF2-40B4-BE49-F238E27FC236}">
                <a16:creationId xmlns:a16="http://schemas.microsoft.com/office/drawing/2014/main" id="{B2E29901-51C5-91C0-8CC7-FB219F3E09A1}"/>
              </a:ext>
            </a:extLst>
          </p:cNvPr>
          <p:cNvSpPr>
            <a:spLocks noGrp="1"/>
          </p:cNvSpPr>
          <p:nvPr>
            <p:ph type="ftr" sz="quarter" idx="11"/>
          </p:nvPr>
        </p:nvSpPr>
        <p:spPr/>
        <p:txBody>
          <a:bodyPr/>
          <a:lstStyle/>
          <a:p>
            <a:r>
              <a:rPr lang="en-GB"/>
              <a:t>PORTH AGORED - Consolidation of Social Work Practice Programme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rotWithShape="1">
          <a:blip r:embed="rId3"/>
          <a:srcRect t="8919" r="9091" b="29656"/>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fontScale="90000"/>
          </a:bodyPr>
          <a:lstStyle/>
          <a:p>
            <a:pPr hangingPunct="0"/>
            <a:r>
              <a:rPr lang="en-GB" sz="4000" b="1" dirty="0"/>
              <a:t> </a:t>
            </a:r>
            <a:br>
              <a:rPr lang="en-GB" sz="4000" b="1" dirty="0"/>
            </a:br>
            <a:r>
              <a:rPr lang="en-GB" sz="4000" b="1" dirty="0"/>
              <a:t>Feedback and comments from people in need of care and support and/or their</a:t>
            </a:r>
            <a:r>
              <a:rPr lang="en-GB" sz="4000" b="1" i="1" dirty="0"/>
              <a:t> </a:t>
            </a:r>
            <a:r>
              <a:rPr lang="en-GB" sz="4000" b="1" dirty="0"/>
              <a:t>carers </a:t>
            </a:r>
            <a:br>
              <a:rPr lang="en-GB" sz="2400" dirty="0"/>
            </a:br>
            <a:endParaRPr lang="en-GB" sz="2400" dirty="0"/>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a:bodyPr>
          <a:lstStyle/>
          <a:p>
            <a:r>
              <a:rPr lang="en-GB" sz="2600" dirty="0"/>
              <a:t>After the observation the individual and/or their carer will be asked for feedback/views on how they think it went by your observer</a:t>
            </a:r>
          </a:p>
          <a:p>
            <a:r>
              <a:rPr lang="en-GB" sz="2600" dirty="0"/>
              <a:t>Please take time to discuss this with them in advance</a:t>
            </a:r>
          </a:p>
          <a:p>
            <a:r>
              <a:rPr lang="en-GB" sz="2600" dirty="0"/>
              <a:t>Where the observation is virtual or via a phone call you may need to consider in advance the best way to get feedback from the individual </a:t>
            </a:r>
          </a:p>
          <a:p>
            <a:r>
              <a:rPr lang="en-GB" altLang="en-US" sz="2600" dirty="0">
                <a:cs typeface="Arial" panose="020B0604020202020204" pitchFamily="34" charset="0"/>
              </a:rPr>
              <a:t>You can design your own feedback methods if this is more appropriate for the individual you are working with, in fact this is positively encouraged</a:t>
            </a:r>
            <a:endParaRPr lang="en-GB" sz="2600" dirty="0"/>
          </a:p>
          <a:p>
            <a:r>
              <a:rPr lang="en-GB" sz="2600" dirty="0"/>
              <a:t>This feedback can be used in Task 1 part b to reflect on feedback from individual</a:t>
            </a:r>
            <a:r>
              <a:rPr lang="en-GB" sz="2600" i="1" dirty="0"/>
              <a:t>s</a:t>
            </a:r>
            <a:r>
              <a:rPr lang="en-GB" sz="2600" dirty="0"/>
              <a:t> you work with and how it has impacted on your practice. </a:t>
            </a:r>
          </a:p>
          <a:p>
            <a:endParaRPr lang="en-GB" sz="2600" dirty="0"/>
          </a:p>
          <a:p>
            <a:endParaRPr lang="en-GB" sz="2600" dirty="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solidFill>
                  <a:schemeClr val="tx1">
                    <a:lumMod val="50000"/>
                    <a:lumOff val="50000"/>
                  </a:schemeClr>
                </a:solidFill>
              </a:rPr>
              <a:t>PORTH AGORED - Consolidation of Social Work Practice Programme</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39</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EC0A01A-28E8-C24A-92FB-92E0871082DA}"/>
              </a:ext>
            </a:extLst>
          </p:cNvPr>
          <p:cNvSpPr>
            <a:spLocks noGrp="1"/>
          </p:cNvSpPr>
          <p:nvPr>
            <p:ph sz="half" idx="2"/>
          </p:nvPr>
        </p:nvSpPr>
        <p:spPr>
          <a:xfrm>
            <a:off x="609600" y="691377"/>
            <a:ext cx="5386917" cy="5870788"/>
          </a:xfrm>
        </p:spPr>
        <p:txBody>
          <a:bodyPr>
            <a:normAutofit fontScale="92500" lnSpcReduction="10000"/>
          </a:bodyPr>
          <a:lstStyle/>
          <a:p>
            <a:pPr marL="0" indent="0">
              <a:buNone/>
            </a:pPr>
            <a:r>
              <a:rPr lang="en-GB" altLang="en-US" b="1" dirty="0">
                <a:cs typeface="Arial" panose="020B0604020202020204" pitchFamily="34" charset="0"/>
              </a:rPr>
              <a:t>Feedback</a:t>
            </a:r>
          </a:p>
          <a:p>
            <a:r>
              <a:rPr lang="en-GB" altLang="en-US" dirty="0">
                <a:cs typeface="Arial" panose="020B0604020202020204" pitchFamily="34" charset="0"/>
              </a:rPr>
              <a:t>You can design your own feedback methods if this is more appropriate for the individual you are working with, in fact this is positively encouraged.</a:t>
            </a:r>
            <a:endParaRPr lang="en-GB" dirty="0"/>
          </a:p>
          <a:p>
            <a:r>
              <a:rPr lang="en-GB" dirty="0"/>
              <a:t>An easy read version of the question</a:t>
            </a:r>
            <a:r>
              <a:rPr lang="en-GB" i="1" dirty="0"/>
              <a:t>s</a:t>
            </a:r>
            <a:r>
              <a:rPr lang="en-GB" dirty="0"/>
              <a:t> is available to use if you feel this would fit better. </a:t>
            </a:r>
          </a:p>
          <a:p>
            <a:r>
              <a:rPr lang="en-GB" dirty="0"/>
              <a:t>Please ensure if you do your own feedback method or use easy read that you copy these into your Task 2 submission. </a:t>
            </a:r>
          </a:p>
          <a:p>
            <a:r>
              <a:rPr lang="en-GB" dirty="0"/>
              <a:t>This easy read version is available on Moodle. </a:t>
            </a:r>
            <a:endParaRPr lang="en-US" dirty="0"/>
          </a:p>
        </p:txBody>
      </p:sp>
      <p:pic>
        <p:nvPicPr>
          <p:cNvPr id="8" name="Content Placeholder 7">
            <a:extLst>
              <a:ext uri="{FF2B5EF4-FFF2-40B4-BE49-F238E27FC236}">
                <a16:creationId xmlns:a16="http://schemas.microsoft.com/office/drawing/2014/main" id="{AB4D4850-8250-F641-A757-FC247270BB76}"/>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28752" t="50924" r="28793" b="29862"/>
          <a:stretch/>
        </p:blipFill>
        <p:spPr bwMode="auto">
          <a:xfrm>
            <a:off x="5996517" y="2597734"/>
            <a:ext cx="5585883" cy="1580013"/>
          </a:xfrm>
          <a:prstGeom prst="rect">
            <a:avLst/>
          </a:prstGeom>
          <a:ln>
            <a:noFill/>
          </a:ln>
          <a:extLst>
            <a:ext uri="{53640926-AAD7-44D8-BBD7-CCE9431645EC}">
              <a14:shadowObscured xmlns:a14="http://schemas.microsoft.com/office/drawing/2010/main"/>
            </a:ext>
          </a:extLst>
        </p:spPr>
      </p:pic>
      <p:pic>
        <p:nvPicPr>
          <p:cNvPr id="13" name="Picture 12">
            <a:extLst>
              <a:ext uri="{FF2B5EF4-FFF2-40B4-BE49-F238E27FC236}">
                <a16:creationId xmlns:a16="http://schemas.microsoft.com/office/drawing/2014/main" id="{33E2C918-DB61-624A-8B7A-EF8E2145D34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14667" b="17667"/>
          <a:stretch/>
        </p:blipFill>
        <p:spPr bwMode="auto">
          <a:xfrm>
            <a:off x="9798307" y="4848031"/>
            <a:ext cx="1793306" cy="1524482"/>
          </a:xfrm>
          <a:prstGeom prst="rect">
            <a:avLst/>
          </a:prstGeom>
          <a:noFill/>
          <a:ln>
            <a:noFill/>
          </a:ln>
          <a:extLst>
            <a:ext uri="{53640926-AAD7-44D8-BBD7-CCE9431645EC}">
              <a14:shadowObscured xmlns:a14="http://schemas.microsoft.com/office/drawing/2010/main"/>
            </a:ext>
          </a:extLst>
        </p:spPr>
      </p:pic>
      <p:pic>
        <p:nvPicPr>
          <p:cNvPr id="14" name="Picture 13">
            <a:extLst>
              <a:ext uri="{FF2B5EF4-FFF2-40B4-BE49-F238E27FC236}">
                <a16:creationId xmlns:a16="http://schemas.microsoft.com/office/drawing/2014/main" id="{C5EB1E2B-6BA5-2B40-87AB-F8306D8BFD6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8168" t="1500" r="8333" b="2500"/>
          <a:stretch/>
        </p:blipFill>
        <p:spPr bwMode="auto">
          <a:xfrm>
            <a:off x="9416032" y="493906"/>
            <a:ext cx="1677675" cy="1928504"/>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0A3BCBEA-C6AA-DE49-961B-2E04C5073596}"/>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01523" y="4600246"/>
            <a:ext cx="2231784" cy="2231784"/>
          </a:xfrm>
          <a:prstGeom prst="rect">
            <a:avLst/>
          </a:prstGeom>
          <a:noFill/>
          <a:ln>
            <a:noFill/>
          </a:ln>
        </p:spPr>
      </p:pic>
      <p:pic>
        <p:nvPicPr>
          <p:cNvPr id="17" name="Picture 16">
            <a:extLst>
              <a:ext uri="{FF2B5EF4-FFF2-40B4-BE49-F238E27FC236}">
                <a16:creationId xmlns:a16="http://schemas.microsoft.com/office/drawing/2014/main" id="{F595C987-7854-A942-B2D1-B3A6A174D4D8}"/>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7596" r="7089" b="1834"/>
          <a:stretch/>
        </p:blipFill>
        <p:spPr bwMode="auto">
          <a:xfrm>
            <a:off x="6825479" y="204389"/>
            <a:ext cx="1761591" cy="2026377"/>
          </a:xfrm>
          <a:prstGeom prst="rect">
            <a:avLst/>
          </a:prstGeom>
          <a:noFill/>
          <a:ln>
            <a:noFill/>
          </a:ln>
          <a:extLst>
            <a:ext uri="{53640926-AAD7-44D8-BBD7-CCE9431645EC}">
              <a14:shadowObscured xmlns:a14="http://schemas.microsoft.com/office/drawing/2010/main"/>
            </a:ext>
          </a:extLst>
        </p:spPr>
      </p:pic>
      <p:sp>
        <p:nvSpPr>
          <p:cNvPr id="3" name="Footer Placeholder 2">
            <a:extLst>
              <a:ext uri="{FF2B5EF4-FFF2-40B4-BE49-F238E27FC236}">
                <a16:creationId xmlns:a16="http://schemas.microsoft.com/office/drawing/2014/main" id="{F2A6BB0D-B11C-B5B8-EC86-5F2D17C8CE85}"/>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C2F2CABA-7346-9C2C-D647-61BBCE2F89BB}"/>
              </a:ext>
            </a:extLst>
          </p:cNvPr>
          <p:cNvSpPr>
            <a:spLocks noGrp="1"/>
          </p:cNvSpPr>
          <p:nvPr>
            <p:ph type="sldNum" sz="quarter" idx="12"/>
          </p:nvPr>
        </p:nvSpPr>
        <p:spPr/>
        <p:txBody>
          <a:bodyPr/>
          <a:lstStyle/>
          <a:p>
            <a:fld id="{0B6AE6A0-3EF2-408A-870E-EF48D545FFB4}" type="slidenum">
              <a:rPr lang="en-GB" smtClean="0"/>
              <a:t>40</a:t>
            </a:fld>
            <a:endParaRPr lang="en-GB"/>
          </a:p>
        </p:txBody>
      </p:sp>
    </p:spTree>
    <p:extLst>
      <p:ext uri="{BB962C8B-B14F-4D97-AF65-F5344CB8AC3E}">
        <p14:creationId xmlns:p14="http://schemas.microsoft.com/office/powerpoint/2010/main" val="29503087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768100" y="-38370"/>
            <a:ext cx="8847268" cy="1433433"/>
          </a:xfrm>
        </p:spPr>
        <p:txBody>
          <a:bodyPr anchor="b">
            <a:normAutofit fontScale="90000"/>
          </a:bodyPr>
          <a:lstStyle/>
          <a:p>
            <a:br>
              <a:rPr lang="en-GB" sz="4000" b="1" dirty="0"/>
            </a:br>
            <a:r>
              <a:rPr lang="en-GB" sz="4000" b="1" dirty="0"/>
              <a:t>Feedback from the people you work with</a:t>
            </a:r>
            <a:br>
              <a:rPr lang="en-GB" sz="2400" dirty="0"/>
            </a:br>
            <a:endParaRPr lang="en-GB"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rotWithShape="1">
          <a:blip r:embed="rId3"/>
          <a:srcRect l="10105" r="30361" b="-1"/>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en-GB" b="1" dirty="0"/>
              <a:t>Exercise 5</a:t>
            </a:r>
            <a:endParaRPr lang="en-GB" dirty="0"/>
          </a:p>
          <a:p>
            <a:pPr marL="0" indent="0">
              <a:buNone/>
            </a:pPr>
            <a:r>
              <a:rPr lang="en-GB" dirty="0"/>
              <a:t>Considering the feedback/comments, you have received from the individuals/families you work with. Use one word or a short sentence to answer the below questions. </a:t>
            </a:r>
          </a:p>
          <a:p>
            <a:r>
              <a:rPr lang="en-GB" dirty="0"/>
              <a:t>What would you like people you work with to say about you?</a:t>
            </a:r>
          </a:p>
          <a:p>
            <a:r>
              <a:rPr lang="en-GB" dirty="0"/>
              <a:t>What would you like other professionals to say? </a:t>
            </a:r>
          </a:p>
          <a:p>
            <a:r>
              <a:rPr lang="en-GB" dirty="0"/>
              <a:t>If these are different why? </a:t>
            </a:r>
          </a:p>
          <a:p>
            <a:pPr marL="109537" indent="0">
              <a:buNone/>
            </a:pPr>
            <a:endParaRPr lang="en-GB" sz="2000" dirty="0"/>
          </a:p>
          <a:p>
            <a:pPr marL="109537" indent="0">
              <a:buNone/>
            </a:pPr>
            <a:r>
              <a:rPr lang="en-GB" sz="2000" dirty="0"/>
              <a:t> </a:t>
            </a:r>
          </a:p>
          <a:p>
            <a:endParaRPr lang="en-GB" sz="2000" dirty="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100"/>
              <a:t>PORTH AGORED - Consolidation of Social Work Practice Programme</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a:p>
        </p:txBody>
      </p:sp>
    </p:spTree>
    <p:extLst>
      <p:ext uri="{BB962C8B-B14F-4D97-AF65-F5344CB8AC3E}">
        <p14:creationId xmlns:p14="http://schemas.microsoft.com/office/powerpoint/2010/main" val="722479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en-GB" sz="3600" b="1" dirty="0"/>
              <a:t>             Virtual Observations</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a:bodyPr>
          <a:lstStyle/>
          <a:p>
            <a:pPr marL="0" indent="0">
              <a:buNone/>
            </a:pPr>
            <a:r>
              <a:rPr lang="en-GB" dirty="0"/>
              <a:t>Where possible please undertake the observation face to face, however if this is not possible a virtual observation allows plenty of room to meet the learning outcomes.</a:t>
            </a:r>
          </a:p>
          <a:p>
            <a:pPr marL="0" indent="0">
              <a:buNone/>
            </a:pPr>
            <a:r>
              <a:rPr lang="en-GB" dirty="0"/>
              <a:t>Consider</a:t>
            </a:r>
          </a:p>
          <a:p>
            <a:r>
              <a:rPr lang="en-GB" dirty="0"/>
              <a:t>Communication methods and skills; overcoming barriers to this in a virtual conversation. How did you support people to participate? </a:t>
            </a:r>
          </a:p>
          <a:p>
            <a:r>
              <a:rPr lang="en-GB" dirty="0"/>
              <a:t>Environment - is the individual in a safe place, can they focus, are outside influences </a:t>
            </a:r>
            <a:r>
              <a:rPr lang="en-GB" i="1" dirty="0"/>
              <a:t>a</a:t>
            </a:r>
            <a:r>
              <a:rPr lang="en-GB" dirty="0"/>
              <a:t>ffecting the interaction? </a:t>
            </a:r>
          </a:p>
          <a:p>
            <a:r>
              <a:rPr lang="en-GB" dirty="0"/>
              <a:t>You need to effectively critically reflect on the conversation considering the challenges. </a:t>
            </a:r>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42</a:t>
            </a:fld>
            <a:endParaRPr lang="en-GB"/>
          </a:p>
        </p:txBody>
      </p:sp>
    </p:spTree>
    <p:extLst>
      <p:ext uri="{BB962C8B-B14F-4D97-AF65-F5344CB8AC3E}">
        <p14:creationId xmlns:p14="http://schemas.microsoft.com/office/powerpoint/2010/main" val="23146470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C1253B1-DFAE-027D-5789-123EF01F1469}"/>
              </a:ext>
            </a:extLst>
          </p:cNvPr>
          <p:cNvSpPr>
            <a:spLocks noGrp="1"/>
          </p:cNvSpPr>
          <p:nvPr>
            <p:ph type="title"/>
          </p:nvPr>
        </p:nvSpPr>
        <p:spPr>
          <a:xfrm>
            <a:off x="871588" y="468460"/>
            <a:ext cx="10515601" cy="1033669"/>
          </a:xfrm>
        </p:spPr>
        <p:txBody>
          <a:bodyPr>
            <a:normAutofit fontScale="90000"/>
          </a:bodyPr>
          <a:lstStyle/>
          <a:p>
            <a:r>
              <a:rPr lang="en-GB" sz="4000" b="1" dirty="0">
                <a:solidFill>
                  <a:srgbClr val="FFFFFF"/>
                </a:solidFill>
              </a:rPr>
              <a:t>TASK 2 Citizen feedback on assignments</a:t>
            </a:r>
            <a:br>
              <a:rPr lang="en-GB" sz="4000" b="1" dirty="0">
                <a:solidFill>
                  <a:srgbClr val="FFFFFF"/>
                </a:solidFill>
              </a:rPr>
            </a:br>
            <a:r>
              <a:rPr lang="en-GB" sz="4000" b="1" dirty="0">
                <a:solidFill>
                  <a:srgbClr val="FFFFFF"/>
                </a:solidFill>
              </a:rPr>
              <a:t>SUMMARY</a:t>
            </a:r>
            <a:br>
              <a:rPr lang="en-GB" sz="3100" b="1" u="sng" dirty="0">
                <a:solidFill>
                  <a:srgbClr val="FFFFFF"/>
                </a:solidFill>
                <a:highlight>
                  <a:srgbClr val="FFFF00"/>
                </a:highlight>
              </a:rPr>
            </a:br>
            <a:endParaRPr lang="en-US" sz="3100" dirty="0">
              <a:solidFill>
                <a:srgbClr val="FFFFFF"/>
              </a:solidFill>
            </a:endParaRPr>
          </a:p>
        </p:txBody>
      </p:sp>
      <p:sp>
        <p:nvSpPr>
          <p:cNvPr id="2" name="Footer Placeholder 1">
            <a:extLst>
              <a:ext uri="{FF2B5EF4-FFF2-40B4-BE49-F238E27FC236}">
                <a16:creationId xmlns:a16="http://schemas.microsoft.com/office/drawing/2014/main" id="{65EFCFCB-283A-DCD3-5572-201366820156}"/>
              </a:ext>
            </a:extLst>
          </p:cNvPr>
          <p:cNvSpPr>
            <a:spLocks noGrp="1"/>
          </p:cNvSpPr>
          <p:nvPr>
            <p:ph type="ftr" sz="quarter" idx="11"/>
          </p:nvPr>
        </p:nvSpPr>
        <p:spPr>
          <a:xfrm rot="5400000">
            <a:off x="-1827725" y="1984248"/>
            <a:ext cx="4114800" cy="365125"/>
          </a:xfrm>
        </p:spPr>
        <p:txBody>
          <a:bodyPr>
            <a:normAutofit/>
          </a:bodyPr>
          <a:lstStyle/>
          <a:p>
            <a:pPr algn="l">
              <a:spcAft>
                <a:spcPts val="600"/>
              </a:spcAft>
            </a:pPr>
            <a:r>
              <a:rPr lang="en-GB" sz="1100">
                <a:solidFill>
                  <a:srgbClr val="FFFFFF"/>
                </a:solidFill>
              </a:rPr>
              <a:t>PORTH AGORED - Consolidation of Social Work Practice Programme</a:t>
            </a:r>
          </a:p>
        </p:txBody>
      </p:sp>
      <p:sp>
        <p:nvSpPr>
          <p:cNvPr id="5" name="Content Placeholder 4">
            <a:extLst>
              <a:ext uri="{FF2B5EF4-FFF2-40B4-BE49-F238E27FC236}">
                <a16:creationId xmlns:a16="http://schemas.microsoft.com/office/drawing/2014/main" id="{73AA9D68-80D6-1296-E62E-DAFF86330534}"/>
              </a:ext>
            </a:extLst>
          </p:cNvPr>
          <p:cNvSpPr>
            <a:spLocks noGrp="1"/>
          </p:cNvSpPr>
          <p:nvPr>
            <p:ph idx="1"/>
          </p:nvPr>
        </p:nvSpPr>
        <p:spPr>
          <a:xfrm>
            <a:off x="748145" y="1717964"/>
            <a:ext cx="10390910" cy="4671576"/>
          </a:xfrm>
        </p:spPr>
        <p:txBody>
          <a:bodyPr anchor="ctr">
            <a:normAutofit lnSpcReduction="10000"/>
          </a:bodyPr>
          <a:lstStyle/>
          <a:p>
            <a:pPr marL="0" indent="0">
              <a:buNone/>
            </a:pPr>
            <a:r>
              <a:rPr lang="en-GB" sz="2400" dirty="0"/>
              <a:t>From a service user perspective;  </a:t>
            </a:r>
          </a:p>
          <a:p>
            <a:pPr marL="0" indent="0">
              <a:buNone/>
            </a:pPr>
            <a:r>
              <a:rPr lang="en-GB" sz="2400" dirty="0"/>
              <a:t>Positives </a:t>
            </a:r>
          </a:p>
          <a:p>
            <a:r>
              <a:rPr lang="en-GB" sz="2400" dirty="0"/>
              <a:t>It was clear that some learner’s had considered the individual’s thoughts, feelings and communication needs. </a:t>
            </a:r>
          </a:p>
          <a:p>
            <a:r>
              <a:rPr lang="en-GB" sz="2400" dirty="0"/>
              <a:t>The learner “took on board what I was saying and how I was feeling”, another commented on how well they “feel involved”.</a:t>
            </a:r>
          </a:p>
          <a:p>
            <a:pPr marL="0" indent="0">
              <a:buNone/>
            </a:pPr>
            <a:r>
              <a:rPr lang="en-GB" sz="2400" dirty="0"/>
              <a:t>Negatives</a:t>
            </a:r>
          </a:p>
          <a:p>
            <a:r>
              <a:rPr lang="en-GB" sz="2400" dirty="0"/>
              <a:t>Lack of reference to working collaboratively with the individual</a:t>
            </a:r>
          </a:p>
          <a:p>
            <a:r>
              <a:rPr lang="en-GB" sz="2400" dirty="0"/>
              <a:t>Too much focus on the learner achieving the task requirements as opposed to the individual being at the heart of the intervention, with all their communication needs being supported in a person-centred way.</a:t>
            </a:r>
          </a:p>
          <a:p>
            <a:r>
              <a:rPr lang="en-GB" sz="2400" dirty="0"/>
              <a:t>See appendix 12 of the workbook for more detailed feedback. </a:t>
            </a:r>
          </a:p>
          <a:p>
            <a:endParaRPr lang="en-US" sz="2000" dirty="0"/>
          </a:p>
        </p:txBody>
      </p:sp>
      <p:sp>
        <p:nvSpPr>
          <p:cNvPr id="3" name="Slide Number Placeholder 2">
            <a:extLst>
              <a:ext uri="{FF2B5EF4-FFF2-40B4-BE49-F238E27FC236}">
                <a16:creationId xmlns:a16="http://schemas.microsoft.com/office/drawing/2014/main" id="{B0A5ABC7-2592-16E3-FA0A-DC274066BFBE}"/>
              </a:ext>
            </a:extLst>
          </p:cNvPr>
          <p:cNvSpPr>
            <a:spLocks noGrp="1"/>
          </p:cNvSpPr>
          <p:nvPr>
            <p:ph type="sldNum" sz="quarter" idx="12"/>
          </p:nvPr>
        </p:nvSpPr>
        <p:spPr>
          <a:xfrm>
            <a:off x="11704320" y="6455431"/>
            <a:ext cx="445913" cy="365125"/>
          </a:xfrm>
        </p:spPr>
        <p:txBody>
          <a:bodyPr>
            <a:normAutofit/>
          </a:bodyPr>
          <a:lstStyle/>
          <a:p>
            <a:pPr>
              <a:spcAft>
                <a:spcPts val="600"/>
              </a:spcAft>
            </a:pPr>
            <a:fld id="{0B6AE6A0-3EF2-408A-870E-EF48D545FFB4}" type="slidenum">
              <a:rPr lang="en-GB" sz="1100">
                <a:solidFill>
                  <a:schemeClr val="tx1">
                    <a:lumMod val="50000"/>
                    <a:lumOff val="50000"/>
                  </a:schemeClr>
                </a:solidFill>
              </a:rPr>
              <a:pPr>
                <a:spcAft>
                  <a:spcPts val="600"/>
                </a:spcAft>
              </a:pPr>
              <a:t>43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757911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A3CD30A-1D01-F87D-35B8-FFCB40EDC23B}"/>
              </a:ext>
            </a:extLst>
          </p:cNvPr>
          <p:cNvSpPr>
            <a:spLocks noGrp="1"/>
          </p:cNvSpPr>
          <p:nvPr>
            <p:ph type="title"/>
          </p:nvPr>
        </p:nvSpPr>
        <p:spPr>
          <a:xfrm>
            <a:off x="459348" y="0"/>
            <a:ext cx="10101887" cy="1642969"/>
          </a:xfrm>
        </p:spPr>
        <p:txBody>
          <a:bodyPr anchor="b">
            <a:normAutofit/>
          </a:bodyPr>
          <a:lstStyle/>
          <a:p>
            <a:r>
              <a:rPr lang="en-GB" sz="3200" b="1" dirty="0"/>
              <a:t>TASK 2 Citizen feedback on assignments </a:t>
            </a:r>
            <a:br>
              <a:rPr lang="en-GB" sz="3200" b="1" dirty="0"/>
            </a:br>
            <a:r>
              <a:rPr lang="en-GB" sz="3200" b="1" dirty="0"/>
              <a:t>SUMMARY – Children's </a:t>
            </a:r>
            <a:br>
              <a:rPr lang="en-GB" sz="3700" b="1" u="sng" dirty="0">
                <a:highlight>
                  <a:srgbClr val="FFFF00"/>
                </a:highlight>
              </a:rPr>
            </a:br>
            <a:endParaRPr lang="en-US" sz="3700" dirty="0"/>
          </a:p>
        </p:txBody>
      </p:sp>
      <p:sp>
        <p:nvSpPr>
          <p:cNvPr id="2" name="Footer Placeholder 1">
            <a:extLst>
              <a:ext uri="{FF2B5EF4-FFF2-40B4-BE49-F238E27FC236}">
                <a16:creationId xmlns:a16="http://schemas.microsoft.com/office/drawing/2014/main" id="{649C9463-185F-7CAC-6767-4BAEBE87E16F}"/>
              </a:ext>
            </a:extLst>
          </p:cNvPr>
          <p:cNvSpPr>
            <a:spLocks noGrp="1"/>
          </p:cNvSpPr>
          <p:nvPr>
            <p:ph type="ftr" sz="quarter" idx="11"/>
          </p:nvPr>
        </p:nvSpPr>
        <p:spPr>
          <a:xfrm rot="5400000">
            <a:off x="-1827726" y="1983972"/>
            <a:ext cx="4114800" cy="365125"/>
          </a:xfrm>
        </p:spPr>
        <p:txBody>
          <a:bodyPr>
            <a:normAutofit/>
          </a:bodyPr>
          <a:lstStyle/>
          <a:p>
            <a:pPr algn="l">
              <a:spcAft>
                <a:spcPts val="600"/>
              </a:spcAft>
            </a:pPr>
            <a:r>
              <a:rPr lang="en-GB" sz="1100">
                <a:solidFill>
                  <a:schemeClr val="tx1">
                    <a:lumMod val="50000"/>
                    <a:lumOff val="50000"/>
                  </a:schemeClr>
                </a:solidFill>
              </a:rPr>
              <a:t>PORTH AGORED - Consolidation of Social Work Practice Programme</a:t>
            </a:r>
          </a:p>
        </p:txBody>
      </p:sp>
      <p:sp>
        <p:nvSpPr>
          <p:cNvPr id="5" name="Content Placeholder 4">
            <a:extLst>
              <a:ext uri="{FF2B5EF4-FFF2-40B4-BE49-F238E27FC236}">
                <a16:creationId xmlns:a16="http://schemas.microsoft.com/office/drawing/2014/main" id="{7CF5112D-8984-48CB-88E5-1959CBA3C189}"/>
              </a:ext>
            </a:extLst>
          </p:cNvPr>
          <p:cNvSpPr>
            <a:spLocks noGrp="1"/>
          </p:cNvSpPr>
          <p:nvPr>
            <p:ph idx="1"/>
          </p:nvPr>
        </p:nvSpPr>
        <p:spPr>
          <a:xfrm>
            <a:off x="459348" y="1097280"/>
            <a:ext cx="11571543" cy="4775487"/>
          </a:xfrm>
        </p:spPr>
        <p:txBody>
          <a:bodyPr anchor="t">
            <a:noAutofit/>
          </a:bodyPr>
          <a:lstStyle/>
          <a:p>
            <a:r>
              <a:rPr lang="en-GB" sz="1800" dirty="0"/>
              <a:t>Self-awareness skills in some examples were partial. </a:t>
            </a:r>
          </a:p>
          <a:p>
            <a:r>
              <a:rPr lang="en-GB" sz="1800" dirty="0"/>
              <a:t>Risk management processes not always fully acknowledging an individual’s strengths, an individual’s needs, a carer’s needs, their circumstances or their voice.  </a:t>
            </a:r>
          </a:p>
          <a:p>
            <a:r>
              <a:rPr lang="en-GB" sz="1800" dirty="0"/>
              <a:t>Limited evidence of positive communication skills being utilised to help manage situations of distress, hostility or resistance.  </a:t>
            </a:r>
          </a:p>
          <a:p>
            <a:r>
              <a:rPr lang="en-GB" sz="1800" dirty="0"/>
              <a:t>Partial evidence of supporting people to participate in finding creative ways to identify (their desired) outcomes, building on strengths, abilities and achievements; reaching solutions; seeking to achieve meaningful change and promote well-being.</a:t>
            </a:r>
          </a:p>
          <a:p>
            <a:r>
              <a:rPr lang="en-GB" sz="1800" dirty="0"/>
              <a:t>Emphasise the use of critical reflection to evaluate personal practice of analysis in social work assessments to include; making the voice of the individual central to assessments.</a:t>
            </a:r>
          </a:p>
          <a:p>
            <a:r>
              <a:rPr lang="en-GB" sz="1800" dirty="0"/>
              <a:t>Limited emotional intelligence and demonstration of intuition in a couple of examples, which is greatly needed to help a professional draw upon their range of experiences and recognise cues in situations. This way of working also enables practitioners to spot patterns; alongside building a narrative about what they are observing (to inform their practice/decision making). </a:t>
            </a:r>
          </a:p>
          <a:p>
            <a:r>
              <a:rPr lang="en-GB" sz="1800" dirty="0"/>
              <a:t>Some apparent rigid thinking that fails to acknowledge diversity, the potential benefits of positive risk taking and the need to positively promote consequential thinking (in line with the individual's particular communicative abilities, level of understanding and developmental needs).  This is essential in terms of (2.1.2) establishing co-production and partnership as the basis for effective communication in a range of different circumstances. </a:t>
            </a:r>
          </a:p>
        </p:txBody>
      </p:sp>
      <p:sp>
        <p:nvSpPr>
          <p:cNvPr id="25" name="Rectangle 24">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8728337B-2B7E-6237-B3E4-AB2F0CD0C6C7}"/>
              </a:ext>
            </a:extLst>
          </p:cNvPr>
          <p:cNvSpPr>
            <a:spLocks noGrp="1"/>
          </p:cNvSpPr>
          <p:nvPr>
            <p:ph type="sldNum" sz="quarter" idx="12"/>
          </p:nvPr>
        </p:nvSpPr>
        <p:spPr>
          <a:xfrm>
            <a:off x="11704320" y="6455664"/>
            <a:ext cx="448056" cy="365125"/>
          </a:xfrm>
        </p:spPr>
        <p:txBody>
          <a:bodyPr>
            <a:normAutofit/>
          </a:bodyPr>
          <a:lstStyle/>
          <a:p>
            <a:pPr>
              <a:spcAft>
                <a:spcPts val="600"/>
              </a:spcAft>
            </a:pPr>
            <a:fld id="{0B6AE6A0-3EF2-408A-870E-EF48D545FFB4}" type="slidenum">
              <a:rPr lang="en-GB" sz="1100">
                <a:solidFill>
                  <a:srgbClr val="FFFFFF"/>
                </a:solidFill>
              </a:rPr>
              <a:pPr>
                <a:spcAft>
                  <a:spcPts val="600"/>
                </a:spcAft>
              </a:pPr>
              <a:t>44</a:t>
            </a:fld>
            <a:endParaRPr lang="en-GB" sz="1100">
              <a:solidFill>
                <a:srgbClr val="FFFFFF"/>
              </a:solidFill>
            </a:endParaRPr>
          </a:p>
        </p:txBody>
      </p:sp>
    </p:spTree>
    <p:extLst>
      <p:ext uri="{BB962C8B-B14F-4D97-AF65-F5344CB8AC3E}">
        <p14:creationId xmlns:p14="http://schemas.microsoft.com/office/powerpoint/2010/main" val="25712729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993343" y="-159616"/>
            <a:ext cx="9392421" cy="1330841"/>
          </a:xfrm>
        </p:spPr>
        <p:txBody>
          <a:bodyPr>
            <a:normAutofit/>
          </a:bodyPr>
          <a:lstStyle/>
          <a:p>
            <a:r>
              <a:rPr lang="en-US" dirty="0"/>
              <a:t>Summary</a:t>
            </a:r>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567519" y="1001148"/>
            <a:ext cx="9392421" cy="4448700"/>
          </a:xfrm>
        </p:spPr>
        <p:txBody>
          <a:bodyPr>
            <a:noAutofit/>
          </a:bodyPr>
          <a:lstStyle/>
          <a:p>
            <a:r>
              <a:rPr lang="en-US" sz="2000" dirty="0"/>
              <a:t>Do the observation as soon as possible</a:t>
            </a:r>
          </a:p>
          <a:p>
            <a:r>
              <a:rPr lang="en-US" sz="2000" dirty="0"/>
              <a:t>Get permission from the individual before hand and at the time of the meeting </a:t>
            </a:r>
          </a:p>
          <a:p>
            <a:r>
              <a:rPr lang="en-US" sz="2000" dirty="0"/>
              <a:t>Consider (reflect on) the impact of the observation on the individual in the context section of Task 2</a:t>
            </a:r>
          </a:p>
          <a:p>
            <a:r>
              <a:rPr lang="en-US" sz="2000" dirty="0"/>
              <a:t>Consider the SCW learning outcomes for this task and how you will meet them</a:t>
            </a:r>
          </a:p>
          <a:p>
            <a:r>
              <a:rPr lang="en-US" sz="2000" dirty="0"/>
              <a:t>Give the detail in the context section ensuring you cover objectives, geographical and legislative context as well as culture, ethnicity, language needs and gaining permission/impact</a:t>
            </a:r>
          </a:p>
          <a:p>
            <a:r>
              <a:rPr lang="en-US" sz="2000" dirty="0"/>
              <a:t>Use </a:t>
            </a:r>
            <a:r>
              <a:rPr lang="en-US" sz="2000" b="1" dirty="0"/>
              <a:t>critical reflection to reflect on</a:t>
            </a:r>
            <a:r>
              <a:rPr lang="en-US" sz="2000" dirty="0"/>
              <a:t>; communication methods, collaboration, taking a person-centered approach, values and ethic (including the Code of Professional Practice), the “active offer” and More Than Just Words.</a:t>
            </a:r>
          </a:p>
          <a:p>
            <a:r>
              <a:rPr lang="en-US" sz="2000" dirty="0"/>
              <a:t>Make sure you answer the question fully and provide references </a:t>
            </a:r>
          </a:p>
          <a:p>
            <a:r>
              <a:rPr lang="en-US" sz="2000" dirty="0"/>
              <a:t>Ensure you discuss that the observer would like to get feedback after the observation from the individual and include this feedback it in your final submission. </a:t>
            </a:r>
          </a:p>
        </p:txBody>
      </p:sp>
      <p:pic>
        <p:nvPicPr>
          <p:cNvPr id="21" name="Graphic 20" descr="Board Room">
            <a:extLst>
              <a:ext uri="{FF2B5EF4-FFF2-40B4-BE49-F238E27FC236}">
                <a16:creationId xmlns:a16="http://schemas.microsoft.com/office/drawing/2014/main" id="{4E43AE84-4905-FACE-E1C5-020B153117B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40462" y="2126318"/>
            <a:ext cx="1598517" cy="1598517"/>
          </a:xfrm>
          <a:prstGeom prst="rect">
            <a:avLst/>
          </a:prstGeom>
        </p:spPr>
      </p:pic>
      <p:sp>
        <p:nvSpPr>
          <p:cNvPr id="28" name="Freeform: Shape 2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45</a:t>
            </a:fld>
            <a:endParaRPr lang="en-GB" sz="1000"/>
          </a:p>
        </p:txBody>
      </p:sp>
    </p:spTree>
    <p:extLst>
      <p:ext uri="{BB962C8B-B14F-4D97-AF65-F5344CB8AC3E}">
        <p14:creationId xmlns:p14="http://schemas.microsoft.com/office/powerpoint/2010/main" val="18156721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en-GB" b="1" dirty="0">
                <a:solidFill>
                  <a:schemeClr val="tx1">
                    <a:lumMod val="85000"/>
                    <a:lumOff val="15000"/>
                  </a:schemeClr>
                </a:solidFill>
              </a:rPr>
              <a:t>Workshop 3 Requirements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en-GB" dirty="0">
                <a:solidFill>
                  <a:schemeClr val="tx1">
                    <a:lumMod val="85000"/>
                    <a:lumOff val="15000"/>
                  </a:schemeClr>
                </a:solidFill>
              </a:rPr>
              <a:t>Complete in discussion with mentors a draft of Task 1 part a of the portfolio</a:t>
            </a:r>
          </a:p>
          <a:p>
            <a:r>
              <a:rPr lang="en-GB" dirty="0">
                <a:solidFill>
                  <a:schemeClr val="tx1">
                    <a:lumMod val="85000"/>
                    <a:lumOff val="15000"/>
                  </a:schemeClr>
                </a:solidFill>
              </a:rPr>
              <a:t>Consider in discussion with your mentor/supervisor a suitable case for the safeguarding assignment Task 3 for discussion at the next workshop. </a:t>
            </a:r>
          </a:p>
          <a:p>
            <a:r>
              <a:rPr lang="en-GB" dirty="0">
                <a:solidFill>
                  <a:schemeClr val="tx1">
                    <a:lumMod val="85000"/>
                    <a:lumOff val="15000"/>
                  </a:schemeClr>
                </a:solidFill>
              </a:rPr>
              <a:t>See portfolio Task 3 and the learning outcomes in the handbook for further details</a:t>
            </a:r>
          </a:p>
          <a:p>
            <a:r>
              <a:rPr lang="en-GB" dirty="0">
                <a:solidFill>
                  <a:schemeClr val="tx1">
                    <a:lumMod val="85000"/>
                    <a:lumOff val="15000"/>
                  </a:schemeClr>
                </a:solidFill>
              </a:rPr>
              <a:t>Go the Social Care Wales hub and look at Social Services and Well-being (Wales) Act 2014 in relation to the Assessment and Safeguarding (Code of Practice) </a:t>
            </a:r>
            <a:r>
              <a:rPr lang="en-GB" dirty="0">
                <a:solidFill>
                  <a:schemeClr val="tx1">
                    <a:lumMod val="85000"/>
                    <a:lumOff val="15000"/>
                  </a:schemeClr>
                </a:solidFill>
                <a:hlinkClick r:id="rId3"/>
              </a:rPr>
              <a:t>https://socialcare.wales/resources/information-and-learning-hub</a:t>
            </a:r>
            <a:endParaRPr lang="en-GB" dirty="0">
              <a:solidFill>
                <a:schemeClr val="tx1">
                  <a:lumMod val="85000"/>
                  <a:lumOff val="15000"/>
                </a:schemeClr>
              </a:solidFill>
            </a:endParaRPr>
          </a:p>
          <a:p>
            <a:pPr marL="109537" indent="0">
              <a:buNone/>
            </a:pPr>
            <a:endParaRPr lang="en-GB" sz="2000" dirty="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sz="1000"/>
              <a:t>PORTH AGORED - Consolidation of Social Work Practice Programme</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46</a:t>
            </a:fld>
            <a:endParaRPr lang="en-GB" sz="1000"/>
          </a:p>
        </p:txBody>
      </p:sp>
    </p:spTree>
    <p:extLst>
      <p:ext uri="{BB962C8B-B14F-4D97-AF65-F5344CB8AC3E}">
        <p14:creationId xmlns:p14="http://schemas.microsoft.com/office/powerpoint/2010/main" val="20152887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b="1" dirty="0"/>
              <a:t>Evaluation</a:t>
            </a:r>
            <a:r>
              <a:rPr lang="en-US" dirty="0"/>
              <a:t>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worked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47</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35826</TotalTime>
  <Words>7105</Words>
  <Application>Microsoft Macintosh PowerPoint</Application>
  <PresentationFormat>Widescreen</PresentationFormat>
  <Paragraphs>570</Paragraphs>
  <Slides>47</Slides>
  <Notes>44</Notes>
  <HiddenSlides>3</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47</vt:i4>
      </vt:variant>
    </vt:vector>
  </HeadingPairs>
  <TitlesOfParts>
    <vt:vector size="56" baseType="lpstr">
      <vt:lpstr>Aptos</vt:lpstr>
      <vt:lpstr>Arial</vt:lpstr>
      <vt:lpstr>Calibri</vt:lpstr>
      <vt:lpstr>Calibri Light</vt:lpstr>
      <vt:lpstr>canada-type-gibson</vt:lpstr>
      <vt:lpstr>Euphemia</vt:lpstr>
      <vt:lpstr>Helvetica</vt:lpstr>
      <vt:lpstr>Wingdings 3</vt:lpstr>
      <vt:lpstr>Office Theme</vt:lpstr>
      <vt:lpstr>Porth Agored Graduate Certificate</vt:lpstr>
      <vt:lpstr>Ground Rules/Expectations</vt:lpstr>
      <vt:lpstr>Aims</vt:lpstr>
      <vt:lpstr>Observation of practice - Task 2</vt:lpstr>
      <vt:lpstr>Permission/Consent to be Observed</vt:lpstr>
      <vt:lpstr>Permission/Consent to be Observed</vt:lpstr>
      <vt:lpstr>Question - Task 2</vt:lpstr>
      <vt:lpstr>SCW Learning Outcomes  Task 2 - Observation and feedback</vt:lpstr>
      <vt:lpstr>Learning Outcome 1   </vt:lpstr>
      <vt:lpstr>Collaboration/Co-production</vt:lpstr>
      <vt:lpstr>Definition of Collaboration and Co-production</vt:lpstr>
      <vt:lpstr>Citizen Centered/Outcome Focused </vt:lpstr>
      <vt:lpstr>Critical Thinking in Effective Collaborative Practice</vt:lpstr>
      <vt:lpstr>PowerPoint Presentation</vt:lpstr>
      <vt:lpstr>Models of Participation</vt:lpstr>
      <vt:lpstr> Exercise 2  Models of Participation </vt:lpstr>
      <vt:lpstr>What Really Matters </vt:lpstr>
      <vt:lpstr>Welsh Context within Task 2 - Observation  </vt:lpstr>
      <vt:lpstr>Census 2021 Percentage of people ages 3 years or older able to speak Welsh, by LSOA, 2021 </vt:lpstr>
      <vt:lpstr>Social Services and Well-being (Wales) Act, 2014  The Active Offer - More than Just Words (Welsh Government 2022-2027)</vt:lpstr>
      <vt:lpstr>More than Just Words</vt:lpstr>
      <vt:lpstr>Group Discussion </vt:lpstr>
      <vt:lpstr>Welsh Language (Wales) Measure, 2011</vt:lpstr>
      <vt:lpstr> Dimensions of Working in Wales </vt:lpstr>
      <vt:lpstr>Dimensions of Working in Wales</vt:lpstr>
      <vt:lpstr>PowerPoint Presentation</vt:lpstr>
      <vt:lpstr>Additional Needs of  Minority Ethnic Groups in Wales</vt:lpstr>
      <vt:lpstr>  </vt:lpstr>
      <vt:lpstr>Learning Outcome 2 – Detailed Breakdown</vt:lpstr>
      <vt:lpstr>Effective Communication</vt:lpstr>
      <vt:lpstr>Effective Communication</vt:lpstr>
      <vt:lpstr>Obstacles to Communication</vt:lpstr>
      <vt:lpstr>The SHARE reflective model  (Maclean, Finch and Tedam, 2018) </vt:lpstr>
      <vt:lpstr>Exercise 4 – Observation of Practice</vt:lpstr>
      <vt:lpstr>First and Second Order Skills</vt:lpstr>
      <vt:lpstr>Differing Needs</vt:lpstr>
      <vt:lpstr>What the individual/families/carers we work with are saying:</vt:lpstr>
      <vt:lpstr>PowerPoint Presentation</vt:lpstr>
      <vt:lpstr>  Feedback and comments from people in need of care and support and/or their carers  </vt:lpstr>
      <vt:lpstr>PowerPoint Presentation</vt:lpstr>
      <vt:lpstr> Feedback from the people you work with </vt:lpstr>
      <vt:lpstr>             Virtual Observations</vt:lpstr>
      <vt:lpstr>TASK 2 Citizen feedback on assignments SUMMARY </vt:lpstr>
      <vt:lpstr>TASK 2 Citizen feedback on assignments  SUMMARY – Children's  </vt:lpstr>
      <vt:lpstr>Summary</vt:lpstr>
      <vt:lpstr>Workshop 3 Requirements</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Paula McCreary</cp:lastModifiedBy>
  <cp:revision>74</cp:revision>
  <dcterms:created xsi:type="dcterms:W3CDTF">2020-10-12T10:48:29Z</dcterms:created>
  <dcterms:modified xsi:type="dcterms:W3CDTF">2026-01-16T12:13:45Z</dcterms:modified>
</cp:coreProperties>
</file>