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0" r:id="rId12"/>
    <p:sldId id="262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6395" autoAdjust="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1C71C7-4560-4EF1-AA35-E174F6A4AB18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2C710-DA58-46FB-98C9-ADCC72F33F9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100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737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 Black" pitchFamily="34" charset="0"/>
              </a:rPr>
              <a:t/>
            </a:r>
            <a:br>
              <a:rPr lang="en-US" b="1" dirty="0">
                <a:latin typeface="Arial Black" pitchFamily="34" charset="0"/>
              </a:rPr>
            </a:br>
            <a:r>
              <a:rPr lang="en-US" dirty="0">
                <a:latin typeface="Arial Black" pitchFamily="34" charset="0"/>
              </a:rPr>
              <a:t>Academic Skills</a:t>
            </a:r>
            <a:br>
              <a:rPr lang="en-US" dirty="0">
                <a:latin typeface="Arial Black" pitchFamily="34" charset="0"/>
              </a:rPr>
            </a:br>
            <a:r>
              <a:rPr lang="en-GB" sz="3200" b="1" dirty="0">
                <a:latin typeface="Arial Black" panose="020B0A04020102020204" pitchFamily="34" charset="0"/>
              </a:rPr>
              <a:t>LCBB4000</a:t>
            </a:r>
            <a:r>
              <a:rPr lang="en-US" dirty="0" smtClean="0">
                <a:latin typeface="Arial Black" pitchFamily="34" charset="0"/>
              </a:rPr>
              <a:t/>
            </a:r>
            <a:br>
              <a:rPr lang="en-US" dirty="0" smtClean="0">
                <a:latin typeface="Arial Black" pitchFamily="34" charset="0"/>
              </a:rPr>
            </a:br>
            <a:r>
              <a:rPr lang="en-GB" sz="3200" b="1" dirty="0">
                <a:latin typeface="Arial Black" panose="020B0A04020102020204" pitchFamily="34" charset="0"/>
              </a:rPr>
              <a:t>Dr </a:t>
            </a:r>
            <a:r>
              <a:rPr lang="en-GB" sz="3200" b="1" dirty="0" err="1">
                <a:latin typeface="Arial Black" panose="020B0A04020102020204" pitchFamily="34" charset="0"/>
              </a:rPr>
              <a:t>Tarila</a:t>
            </a:r>
            <a:r>
              <a:rPr lang="en-GB" sz="3200" b="1" dirty="0">
                <a:latin typeface="Arial Black" panose="020B0A04020102020204" pitchFamily="34" charset="0"/>
              </a:rPr>
              <a:t> </a:t>
            </a:r>
            <a:r>
              <a:rPr lang="en-GB" sz="3200" b="1" dirty="0" err="1">
                <a:latin typeface="Arial Black" panose="020B0A04020102020204" pitchFamily="34" charset="0"/>
              </a:rPr>
              <a:t>Zuofa</a:t>
            </a:r>
            <a:r>
              <a:rPr lang="en-US" dirty="0" smtClean="0">
                <a:latin typeface="Arial Black" pitchFamily="34" charset="0"/>
              </a:rPr>
              <a:t/>
            </a:r>
            <a:br>
              <a:rPr lang="en-US" dirty="0" smtClean="0">
                <a:latin typeface="Arial Black" pitchFamily="34" charset="0"/>
              </a:rPr>
            </a:br>
            <a:r>
              <a:rPr lang="en-US" sz="3200" b="1" dirty="0" smtClean="0">
                <a:latin typeface="Arial Black" pitchFamily="34" charset="0"/>
              </a:rPr>
              <a:t>Group presentation</a:t>
            </a:r>
            <a:br>
              <a:rPr lang="en-US" sz="3200" b="1" dirty="0" smtClean="0">
                <a:latin typeface="Arial Black" pitchFamily="34" charset="0"/>
              </a:rPr>
            </a:br>
            <a:r>
              <a:rPr lang="en-US" sz="3200" b="1" dirty="0" smtClean="0">
                <a:latin typeface="Arial Black" pitchFamily="34" charset="0"/>
              </a:rPr>
              <a:t/>
            </a:r>
            <a:br>
              <a:rPr lang="en-US" sz="3200" b="1" dirty="0" smtClean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>1. </a:t>
            </a:r>
            <a:r>
              <a:rPr lang="en-US" sz="2000" b="1" i="1" dirty="0" err="1" smtClean="0">
                <a:latin typeface="Arial Black" pitchFamily="34" charset="0"/>
              </a:rPr>
              <a:t>Mircea</a:t>
            </a:r>
            <a:r>
              <a:rPr lang="en-US" sz="2000" b="1" i="1" dirty="0" smtClean="0">
                <a:latin typeface="Arial Black" pitchFamily="34" charset="0"/>
              </a:rPr>
              <a:t> Octavian </a:t>
            </a:r>
            <a:r>
              <a:rPr lang="en-US" sz="2000" b="1" i="1" dirty="0" err="1" smtClean="0">
                <a:latin typeface="Arial Black" pitchFamily="34" charset="0"/>
              </a:rPr>
              <a:t>Olteanu</a:t>
            </a:r>
            <a:r>
              <a:rPr lang="en-US" sz="2000" b="1" i="1" dirty="0">
                <a:latin typeface="Arial Black" pitchFamily="34" charset="0"/>
              </a:rPr>
              <a:t/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> </a:t>
            </a:r>
            <a:r>
              <a:rPr lang="en-GB" sz="2000" b="1" i="1" dirty="0" smtClean="0">
                <a:latin typeface="Arial Black" panose="020B0A04020102020204" pitchFamily="34" charset="0"/>
              </a:rPr>
              <a:t>2017632@student.uwtsd.ac.uk</a:t>
            </a:r>
            <a:r>
              <a:rPr lang="en-US" sz="2000" b="1" i="1" dirty="0">
                <a:latin typeface="Arial Black" pitchFamily="34" charset="0"/>
              </a:rPr>
              <a:t/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/>
            </a:r>
            <a:br>
              <a:rPr lang="en-US" sz="2000" b="1" i="1" dirty="0" smtClean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>2. </a:t>
            </a:r>
            <a:r>
              <a:rPr lang="en-US" sz="2000" b="1" i="1" dirty="0" smtClean="0">
                <a:latin typeface="Arial Black" pitchFamily="34" charset="0"/>
              </a:rPr>
              <a:t>Valentina </a:t>
            </a:r>
            <a:r>
              <a:rPr lang="en-US" sz="2000" b="1" i="1" dirty="0" err="1" smtClean="0">
                <a:latin typeface="Arial Black" pitchFamily="34" charset="0"/>
              </a:rPr>
              <a:t>Oana</a:t>
            </a:r>
            <a:r>
              <a:rPr lang="en-US" sz="2000" b="1" i="1" dirty="0" smtClean="0">
                <a:latin typeface="Arial Black" pitchFamily="34" charset="0"/>
              </a:rPr>
              <a:t> </a:t>
            </a:r>
            <a:r>
              <a:rPr lang="en-US" sz="2000" b="1" i="1" dirty="0" err="1" smtClean="0">
                <a:latin typeface="Arial Black" pitchFamily="34" charset="0"/>
              </a:rPr>
              <a:t>Vintila</a:t>
            </a:r>
            <a:r>
              <a:rPr lang="en-US" sz="2000" b="1" i="1" dirty="0" smtClean="0">
                <a:latin typeface="Arial Black" pitchFamily="34" charset="0"/>
              </a:rPr>
              <a:t/>
            </a:r>
            <a:br>
              <a:rPr lang="en-US" sz="2000" b="1" i="1" dirty="0" smtClean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>2021907</a:t>
            </a:r>
            <a:r>
              <a:rPr lang="en-GB" sz="2000" b="1" i="1" dirty="0">
                <a:latin typeface="Arial Black" panose="020B0A04020102020204" pitchFamily="34" charset="0"/>
              </a:rPr>
              <a:t>@student.uwtsd.ac.uk</a:t>
            </a:r>
            <a:r>
              <a:rPr lang="en-US" sz="2000" b="1" i="1" dirty="0">
                <a:latin typeface="Arial Black" pitchFamily="34" charset="0"/>
              </a:rPr>
              <a:t/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/>
            </a:r>
            <a:br>
              <a:rPr lang="en-US" sz="2000" b="1" i="1" dirty="0" smtClean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>3. Stefan </a:t>
            </a:r>
            <a:r>
              <a:rPr lang="en-US" sz="2000" b="1" i="1" dirty="0" err="1" smtClean="0">
                <a:latin typeface="Arial Black" pitchFamily="34" charset="0"/>
              </a:rPr>
              <a:t>Dimitrov</a:t>
            </a:r>
            <a:r>
              <a:rPr lang="en-US" sz="2000" b="1" i="1" dirty="0" smtClean="0">
                <a:latin typeface="Arial Black" pitchFamily="34" charset="0"/>
              </a:rPr>
              <a:t> </a:t>
            </a:r>
            <a:r>
              <a:rPr lang="en-US" sz="2000" b="1" i="1" dirty="0" err="1" smtClean="0">
                <a:latin typeface="Arial Black" pitchFamily="34" charset="0"/>
              </a:rPr>
              <a:t>Stefanov</a:t>
            </a:r>
            <a:r>
              <a:rPr lang="en-US" sz="2000" b="1" i="1" dirty="0" smtClean="0">
                <a:latin typeface="Arial Black" pitchFamily="34" charset="0"/>
              </a:rPr>
              <a:t/>
            </a:r>
            <a:br>
              <a:rPr lang="en-US" sz="2000" b="1" i="1" dirty="0" smtClean="0">
                <a:latin typeface="Arial Black" pitchFamily="34" charset="0"/>
              </a:rPr>
            </a:br>
            <a:r>
              <a:rPr lang="en-US" sz="2000" b="1" i="1" dirty="0" smtClean="0">
                <a:latin typeface="Arial Black" pitchFamily="34" charset="0"/>
              </a:rPr>
              <a:t>2016748</a:t>
            </a:r>
            <a:r>
              <a:rPr lang="en-GB" sz="2000" b="1" i="1" dirty="0">
                <a:latin typeface="Arial Black" panose="020B0A04020102020204" pitchFamily="34" charset="0"/>
              </a:rPr>
              <a:t>@student.uwtsd.ac.uk</a:t>
            </a:r>
            <a:r>
              <a:rPr lang="en-US" sz="2000" b="1" i="1" dirty="0">
                <a:latin typeface="Arial Black" pitchFamily="34" charset="0"/>
              </a:rPr>
              <a:t/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dirty="0">
                <a:latin typeface="Arial Black" pitchFamily="34" charset="0"/>
              </a:rPr>
              <a:t/>
            </a:r>
            <a:br>
              <a:rPr lang="en-US" sz="2000" b="1" dirty="0">
                <a:latin typeface="Arial Black" pitchFamily="34" charset="0"/>
              </a:rPr>
            </a:br>
            <a:endParaRPr lang="en-US" sz="2000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077200" cy="1162050"/>
          </a:xfrm>
        </p:spPr>
        <p:txBody>
          <a:bodyPr/>
          <a:lstStyle/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752600"/>
            <a:ext cx="3124200" cy="3733800"/>
          </a:xfrm>
        </p:spPr>
        <p:txBody>
          <a:bodyPr/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manages its operations that help them to grow and sustain using the strategy to effectively manage their products.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810001" y="1524000"/>
            <a:ext cx="4974476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82000" cy="1162050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sz="2800" dirty="0"/>
              <a:t/>
            </a:r>
            <a:br>
              <a:rPr lang="en-US" sz="2800" dirty="0"/>
            </a:b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activities of Amazon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918493"/>
            <a:ext cx="3008313" cy="3872707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primary activities of Amazon encompass maintaining its inbound logistics, operations, marketing and sales as well as outbound logistics.</a:t>
            </a:r>
          </a:p>
          <a:p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33800" y="1918494"/>
            <a:ext cx="5029199" cy="3872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153400" cy="533400"/>
          </a:xfrm>
        </p:spPr>
        <p:txBody>
          <a:bodyPr>
            <a:no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 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968500"/>
            <a:ext cx="3008313" cy="35179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focused on its responsibility for customer services, product returns and logistics.</a:t>
            </a:r>
          </a:p>
          <a:p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962400" y="1398460"/>
            <a:ext cx="4648200" cy="4697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53400" cy="1162050"/>
          </a:xfrm>
        </p:spPr>
        <p:txBody>
          <a:bodyPr/>
          <a:lstStyle/>
          <a:p>
            <a:pPr algn="ctr"/>
            <a:r>
              <a:rPr lang="en-US" sz="2400" dirty="0"/>
              <a:t>How has Amazon introduced changes in its supply chain management systems, in recent years?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 descr="Supply-Chain-Automation_Shareable-1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1400" y="1447800"/>
            <a:ext cx="5111750" cy="4648199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63700"/>
            <a:ext cx="3008313" cy="41275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supply change management of the company is improving by the implementation of robotics and the enhancement of digital services.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05800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Merchandising of its digital and physical goods, along with Inventory management 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828801"/>
            <a:ext cx="3008313" cy="3352799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focused to manage its inventory.</a:t>
            </a:r>
          </a:p>
          <a:p>
            <a:pPr lvl="0"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Satisfies the need of the customers. </a:t>
            </a:r>
          </a:p>
          <a:p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676164" y="1600200"/>
            <a:ext cx="4858236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Development, designing and optimization of the platform, through websites or apps 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44700"/>
            <a:ext cx="3008313" cy="34417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focused to improve its services through the technological innovation. </a:t>
            </a:r>
          </a:p>
          <a:p>
            <a:endParaRPr lang="en-US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688538" y="1676400"/>
            <a:ext cx="484586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53400" cy="1162050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designing, developing and optimizing platforms, for influencing consumer behaviour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57400"/>
            <a:ext cx="3008313" cy="3810001"/>
          </a:xfrm>
        </p:spPr>
        <p:txBody>
          <a:bodyPr/>
          <a:lstStyle/>
          <a:p>
            <a:pPr lvl="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is analyzing the behaviour of its customers. </a:t>
            </a:r>
          </a:p>
          <a:p>
            <a:pPr lvl="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offers on the products and improved service quality. </a:t>
            </a:r>
          </a:p>
          <a:p>
            <a:endParaRPr lang="en-US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962400" y="2438400"/>
            <a:ext cx="4648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53400" cy="946150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 the alternative products and services that the company can provide in future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recommended that the company need to focus on understanding the requirements of the customers and provide the services as per their specifications.</a:t>
            </a:r>
          </a:p>
          <a:p>
            <a:endParaRPr lang="en-US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56301" y="1524000"/>
            <a:ext cx="4930499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05800" cy="641350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Contd.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7520" y="1659096"/>
            <a:ext cx="3008313" cy="363775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also recommended that the company can focus on improving its website to attract an increased number of customers.</a:t>
            </a:r>
          </a:p>
          <a:p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859212" y="1676400"/>
            <a:ext cx="4543425" cy="339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001000" cy="717551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657600" cy="4432299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be concluded from the above analysis that the company need to manage its business properly to compete effectively with the outside world.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66DBF1-6EC9-4195-B8CF-E23D931E1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6693" y="1910048"/>
            <a:ext cx="4391025" cy="39243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ankyou__FillWzcwMCw0NDB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1" y="533400"/>
            <a:ext cx="8312726" cy="54864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sz="3700" b="1" dirty="0"/>
          </a:p>
          <a:p>
            <a:r>
              <a:rPr lang="en-GB" sz="3700" dirty="0" err="1"/>
              <a:t>Alyammahi</a:t>
            </a:r>
            <a:r>
              <a:rPr lang="en-GB" sz="3700" dirty="0"/>
              <a:t>, A., </a:t>
            </a:r>
            <a:r>
              <a:rPr lang="en-GB" sz="3700" dirty="0" err="1"/>
              <a:t>Alshurideh</a:t>
            </a:r>
            <a:r>
              <a:rPr lang="en-GB" sz="3700" dirty="0"/>
              <a:t>, M., Al </a:t>
            </a:r>
            <a:r>
              <a:rPr lang="en-GB" sz="3700" dirty="0" err="1"/>
              <a:t>Kurdi</a:t>
            </a:r>
            <a:r>
              <a:rPr lang="en-GB" sz="3700" dirty="0"/>
              <a:t>, B. and </a:t>
            </a:r>
            <a:r>
              <a:rPr lang="en-GB" sz="3700" dirty="0" err="1"/>
              <a:t>Salloum</a:t>
            </a:r>
            <a:r>
              <a:rPr lang="en-GB" sz="3700" dirty="0"/>
              <a:t>, S.A., 2020, October. The impacts of communication ethics on workplace decision making and productivity. In </a:t>
            </a:r>
            <a:r>
              <a:rPr lang="en-GB" sz="3700" i="1" dirty="0"/>
              <a:t>International Conference on Advanced Intelligent Systems and Informatics</a:t>
            </a:r>
            <a:r>
              <a:rPr lang="en-GB" sz="3700" dirty="0"/>
              <a:t> (pp. 488-500). Springer, Cham.</a:t>
            </a:r>
          </a:p>
          <a:p>
            <a:r>
              <a:rPr lang="en-GB" sz="3700" dirty="0"/>
              <a:t>Deep, S., </a:t>
            </a:r>
            <a:r>
              <a:rPr lang="en-GB" sz="3700" dirty="0" err="1"/>
              <a:t>Salleh</a:t>
            </a:r>
            <a:r>
              <a:rPr lang="en-GB" sz="3700" dirty="0"/>
              <a:t>, B.M. and Othman, H., 2019. Study on problem-based learning towards improving soft skills of students in effective communication class. </a:t>
            </a:r>
            <a:r>
              <a:rPr lang="en-GB" sz="3700" i="1" dirty="0"/>
              <a:t>International Journal of Innovation and Learning</a:t>
            </a:r>
            <a:r>
              <a:rPr lang="en-GB" sz="3700" dirty="0"/>
              <a:t>, </a:t>
            </a:r>
            <a:r>
              <a:rPr lang="en-GB" sz="3700" i="1" dirty="0"/>
              <a:t>25</a:t>
            </a:r>
            <a:r>
              <a:rPr lang="en-GB" sz="3700" dirty="0"/>
              <a:t>(1), pp.17-34.</a:t>
            </a:r>
          </a:p>
          <a:p>
            <a:r>
              <a:rPr lang="en-GB" sz="3700" dirty="0" err="1"/>
              <a:t>Kharouf</a:t>
            </a:r>
            <a:r>
              <a:rPr lang="en-GB" sz="3700" dirty="0"/>
              <a:t>, H., </a:t>
            </a:r>
            <a:r>
              <a:rPr lang="en-GB" sz="3700" dirty="0" err="1"/>
              <a:t>Sekhon</a:t>
            </a:r>
            <a:r>
              <a:rPr lang="en-GB" sz="3700" dirty="0"/>
              <a:t>, H., </a:t>
            </a:r>
            <a:r>
              <a:rPr lang="en-GB" sz="3700" dirty="0" err="1"/>
              <a:t>Fazal</a:t>
            </a:r>
            <a:r>
              <a:rPr lang="en-GB" sz="3700" dirty="0"/>
              <a:t>-e-Hasan, S.M., Hickman, E. and Mortimer, G., 2019. The role of effective communication and trustworthiness in determining guests’ loyalty. </a:t>
            </a:r>
            <a:r>
              <a:rPr lang="en-GB" sz="3700" i="1" dirty="0"/>
              <a:t>Journal of Hospitality Marketing &amp; Management</a:t>
            </a:r>
            <a:r>
              <a:rPr lang="en-GB" sz="3700" dirty="0"/>
              <a:t>, </a:t>
            </a:r>
            <a:r>
              <a:rPr lang="en-GB" sz="3700" i="1" dirty="0"/>
              <a:t>28</a:t>
            </a:r>
            <a:r>
              <a:rPr lang="en-GB" sz="3700" dirty="0"/>
              <a:t>(2), pp.240-262.</a:t>
            </a:r>
          </a:p>
          <a:p>
            <a:r>
              <a:rPr lang="en-GB" sz="3700" dirty="0" err="1"/>
              <a:t>Koerber</a:t>
            </a:r>
            <a:r>
              <a:rPr lang="en-GB" sz="3700" dirty="0"/>
              <a:t>, A., </a:t>
            </a:r>
            <a:r>
              <a:rPr lang="en-GB" sz="3700" dirty="0" err="1"/>
              <a:t>Provencher</a:t>
            </a:r>
            <a:r>
              <a:rPr lang="en-GB" sz="3700" dirty="0"/>
              <a:t>, J. and Starkey, J., 2020. Leadership Communication in the STEM Workplace: A Qualitative Study. </a:t>
            </a:r>
            <a:r>
              <a:rPr lang="en-GB" sz="3700" i="1" dirty="0"/>
              <a:t>Technical Communication Quarterly</a:t>
            </a:r>
            <a:r>
              <a:rPr lang="en-GB" sz="3700" dirty="0"/>
              <a:t>, pp.1-20.</a:t>
            </a:r>
          </a:p>
          <a:p>
            <a:r>
              <a:rPr lang="en-GB" sz="3700" dirty="0" err="1"/>
              <a:t>Ljajić</a:t>
            </a:r>
            <a:r>
              <a:rPr lang="en-GB" sz="3700" dirty="0"/>
              <a:t>, S. and </a:t>
            </a:r>
            <a:r>
              <a:rPr lang="en-GB" sz="3700" dirty="0" err="1"/>
              <a:t>Pirsl</a:t>
            </a:r>
            <a:r>
              <a:rPr lang="en-GB" sz="3700" dirty="0"/>
              <a:t>, D., 2021. The Role of Internal Communication and Workplace Language in Positioning of Organizations. </a:t>
            </a:r>
            <a:r>
              <a:rPr lang="en-GB" sz="3700" i="1" dirty="0" err="1"/>
              <a:t>Društvene</a:t>
            </a:r>
            <a:r>
              <a:rPr lang="en-GB" sz="3700" i="1" dirty="0"/>
              <a:t> I </a:t>
            </a:r>
            <a:r>
              <a:rPr lang="en-GB" sz="3700" i="1" dirty="0" err="1"/>
              <a:t>humanističke</a:t>
            </a:r>
            <a:r>
              <a:rPr lang="en-GB" sz="3700" i="1" dirty="0"/>
              <a:t> </a:t>
            </a:r>
            <a:r>
              <a:rPr lang="en-GB" sz="3700" i="1" dirty="0" err="1"/>
              <a:t>studije</a:t>
            </a:r>
            <a:r>
              <a:rPr lang="en-GB" sz="3700" dirty="0"/>
              <a:t>, </a:t>
            </a:r>
            <a:r>
              <a:rPr lang="en-GB" sz="3700" i="1" dirty="0"/>
              <a:t>6</a:t>
            </a:r>
            <a:r>
              <a:rPr lang="en-GB" sz="3700" dirty="0"/>
              <a:t>(1 (14)), pp.441-452.</a:t>
            </a:r>
          </a:p>
          <a:p>
            <a:r>
              <a:rPr lang="en-GB" sz="3700" dirty="0" err="1"/>
              <a:t>Momeny</a:t>
            </a:r>
            <a:r>
              <a:rPr lang="en-GB" sz="3700" dirty="0"/>
              <a:t>, L.S. and </a:t>
            </a:r>
            <a:r>
              <a:rPr lang="en-GB" sz="3700" dirty="0" err="1"/>
              <a:t>Gourgues</a:t>
            </a:r>
            <a:r>
              <a:rPr lang="en-GB" sz="3700" dirty="0"/>
              <a:t>, M., 2019. Communication that develops: Clarity of process on transformational leadership through a study of effective communication of emotional intelligence. </a:t>
            </a:r>
            <a:r>
              <a:rPr lang="en-GB" sz="3700" i="1" dirty="0"/>
              <a:t>Christian Education Journal</a:t>
            </a:r>
            <a:r>
              <a:rPr lang="en-GB" sz="3700" dirty="0"/>
              <a:t>, </a:t>
            </a:r>
            <a:r>
              <a:rPr lang="en-GB" sz="3700" i="1" dirty="0"/>
              <a:t>16</a:t>
            </a:r>
            <a:r>
              <a:rPr lang="en-GB" sz="3700" dirty="0"/>
              <a:t>(2), pp.226-240.</a:t>
            </a:r>
          </a:p>
          <a:p>
            <a:r>
              <a:rPr lang="en-GB" sz="3700" dirty="0"/>
              <a:t>Osborne, S. and </a:t>
            </a:r>
            <a:r>
              <a:rPr lang="en-GB" sz="3700" dirty="0" err="1"/>
              <a:t>Hammoud</a:t>
            </a:r>
            <a:r>
              <a:rPr lang="en-GB" sz="3700" dirty="0"/>
              <a:t>, M.S., 2017. Effective employee engagement in the workplace. </a:t>
            </a:r>
            <a:r>
              <a:rPr lang="en-GB" sz="3700" i="1" dirty="0"/>
              <a:t>International Journal of Applied Management and Technology</a:t>
            </a:r>
            <a:r>
              <a:rPr lang="en-GB" sz="3700" dirty="0"/>
              <a:t>, </a:t>
            </a:r>
            <a:r>
              <a:rPr lang="en-GB" sz="3700" i="1" dirty="0"/>
              <a:t>16</a:t>
            </a:r>
            <a:r>
              <a:rPr lang="en-GB" sz="3700" dirty="0"/>
              <a:t>(1), p.4.</a:t>
            </a:r>
          </a:p>
          <a:p>
            <a:r>
              <a:rPr lang="en-GB" sz="3700" dirty="0" err="1"/>
              <a:t>Radovic</a:t>
            </a:r>
            <a:r>
              <a:rPr lang="en-GB" sz="3700" dirty="0"/>
              <a:t> </a:t>
            </a:r>
            <a:r>
              <a:rPr lang="en-GB" sz="3700" dirty="0" err="1"/>
              <a:t>Markovic</a:t>
            </a:r>
            <a:r>
              <a:rPr lang="en-GB" sz="3700" dirty="0"/>
              <a:t>, M. and </a:t>
            </a:r>
            <a:r>
              <a:rPr lang="en-GB" sz="3700" dirty="0" err="1"/>
              <a:t>Salamzadeh</a:t>
            </a:r>
            <a:r>
              <a:rPr lang="en-GB" sz="3700" dirty="0"/>
              <a:t>, A., 2018. The importance of communication in business management. In </a:t>
            </a:r>
            <a:r>
              <a:rPr lang="en-GB" sz="3700" dirty="0" err="1"/>
              <a:t>Radovic</a:t>
            </a:r>
            <a:r>
              <a:rPr lang="en-GB" sz="3700" dirty="0"/>
              <a:t> </a:t>
            </a:r>
            <a:r>
              <a:rPr lang="en-GB" sz="3700" dirty="0" err="1"/>
              <a:t>Markovic</a:t>
            </a:r>
            <a:r>
              <a:rPr lang="en-GB" sz="3700" dirty="0"/>
              <a:t>, M., &amp; </a:t>
            </a:r>
            <a:r>
              <a:rPr lang="en-GB" sz="3700" dirty="0" err="1"/>
              <a:t>Salamzadeh</a:t>
            </a:r>
            <a:r>
              <a:rPr lang="en-GB" sz="3700" dirty="0"/>
              <a:t>, A.(2018). The Importance of Communication in Business Management, The 7th International Scientific Conference on Employment, Education and Entrepreneurship, Belgrade, Serbia.</a:t>
            </a:r>
          </a:p>
          <a:p>
            <a:r>
              <a:rPr lang="en-GB" sz="3700" dirty="0"/>
              <a:t>Reddy, B.V. and Gupta, A., 2020. Importance of effective communication during COVID-19 </a:t>
            </a:r>
            <a:r>
              <a:rPr lang="en-GB" sz="3700" dirty="0" err="1"/>
              <a:t>infodemic</a:t>
            </a:r>
            <a:r>
              <a:rPr lang="en-GB" sz="3700" dirty="0"/>
              <a:t>. </a:t>
            </a:r>
            <a:r>
              <a:rPr lang="en-GB" sz="3700" i="1" dirty="0"/>
              <a:t>Journal of Family Medicine and Primary Care</a:t>
            </a:r>
            <a:r>
              <a:rPr lang="en-GB" sz="3700" dirty="0"/>
              <a:t>, </a:t>
            </a:r>
            <a:r>
              <a:rPr lang="en-GB" sz="3700" i="1" dirty="0"/>
              <a:t>9</a:t>
            </a:r>
            <a:r>
              <a:rPr lang="en-GB" sz="3700" dirty="0"/>
              <a:t>(8), p.3793.</a:t>
            </a:r>
          </a:p>
          <a:p>
            <a:r>
              <a:rPr lang="en-GB" sz="3700" dirty="0" err="1"/>
              <a:t>Selvi</a:t>
            </a:r>
            <a:r>
              <a:rPr lang="en-GB" sz="3700" dirty="0"/>
              <a:t>, M., </a:t>
            </a:r>
            <a:r>
              <a:rPr lang="en-GB" sz="3700" dirty="0" err="1"/>
              <a:t>Thangaramya</a:t>
            </a:r>
            <a:r>
              <a:rPr lang="en-GB" sz="3700" dirty="0"/>
              <a:t>, K., </a:t>
            </a:r>
            <a:r>
              <a:rPr lang="en-GB" sz="3700" dirty="0" err="1"/>
              <a:t>Ganapathy</a:t>
            </a:r>
            <a:r>
              <a:rPr lang="en-GB" sz="3700" dirty="0"/>
              <a:t>, S., </a:t>
            </a:r>
            <a:r>
              <a:rPr lang="en-GB" sz="3700" dirty="0" err="1"/>
              <a:t>Kulothungan</a:t>
            </a:r>
            <a:r>
              <a:rPr lang="en-GB" sz="3700" dirty="0"/>
              <a:t>, K., Nehemiah, H.K. and Kannan, A., 2019. An energy-aware trust-based secure routing algorithm for effective communication in wireless sensor networks. </a:t>
            </a:r>
            <a:r>
              <a:rPr lang="en-GB" sz="3700" i="1" dirty="0"/>
              <a:t>Wireless Personal Communications</a:t>
            </a:r>
            <a:r>
              <a:rPr lang="en-GB" sz="3700" dirty="0"/>
              <a:t>, </a:t>
            </a:r>
            <a:r>
              <a:rPr lang="en-GB" sz="3700" i="1" dirty="0"/>
              <a:t>105</a:t>
            </a:r>
            <a:r>
              <a:rPr lang="en-GB" sz="3700" dirty="0"/>
              <a:t>(4), pp.1475-1490.</a:t>
            </a:r>
          </a:p>
          <a:p>
            <a:r>
              <a:rPr lang="en-GB" sz="3700" dirty="0" err="1"/>
              <a:t>Stiehr</a:t>
            </a:r>
            <a:r>
              <a:rPr lang="en-GB" sz="3700" dirty="0"/>
              <a:t>, E.S. and </a:t>
            </a:r>
            <a:r>
              <a:rPr lang="en-GB" sz="3700" dirty="0" err="1"/>
              <a:t>Vandermause</a:t>
            </a:r>
            <a:r>
              <a:rPr lang="en-GB" sz="3700" dirty="0"/>
              <a:t>, R.K., 2017. Can’t we all just get along? A dual-theory approach to understanding and managing the multigenerational workplace. </a:t>
            </a:r>
            <a:r>
              <a:rPr lang="en-GB" sz="3700" i="1" dirty="0"/>
              <a:t>Journal of Organizational Psychology</a:t>
            </a:r>
            <a:r>
              <a:rPr lang="en-GB" sz="3700" dirty="0"/>
              <a:t>, </a:t>
            </a:r>
            <a:r>
              <a:rPr lang="en-GB" sz="3700" i="1" dirty="0"/>
              <a:t>17</a:t>
            </a:r>
            <a:r>
              <a:rPr lang="en-GB" sz="3700" dirty="0"/>
              <a:t>(2), pp.103-110.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0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817</Words>
  <Application>Microsoft Office PowerPoint</Application>
  <PresentationFormat>On-screen Show (4:3)</PresentationFormat>
  <Paragraphs>49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 Black</vt:lpstr>
      <vt:lpstr>Calibri</vt:lpstr>
      <vt:lpstr>Times New Roman</vt:lpstr>
      <vt:lpstr>Office Theme</vt:lpstr>
      <vt:lpstr> Academic Skills LCBB4000 Dr Tarila Zuofa Group presentation  1. Mircea Octavian Olteanu  2017632@student.uwtsd.ac.uk  2. Valentina Oana Vintila 2021907@student.uwtsd.ac.uk  3. Stefan Dimitrov Stefanov 2016748@student.uwtsd.ac.uk  </vt:lpstr>
      <vt:lpstr>Introduction </vt:lpstr>
      <vt:lpstr> Main activities of Amazon  </vt:lpstr>
      <vt:lpstr>Supply chain management </vt:lpstr>
      <vt:lpstr>How has Amazon introduced changes in its supply chain management systems, in recent years? </vt:lpstr>
      <vt:lpstr>Merchandising of its digital and physical goods, along with Inventory management  </vt:lpstr>
      <vt:lpstr>Development, designing and optimization of the platform, through websites or apps  </vt:lpstr>
      <vt:lpstr>Importance of designing, developing and optimizing platforms, for influencing consumer behaviour</vt:lpstr>
      <vt:lpstr>Recommend the alternative products and services that the company can provide in future</vt:lpstr>
      <vt:lpstr>Contd. </vt:lpstr>
      <vt:lpstr>Conclusion 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Presentation Student name Student id Course name Subject name </dc:title>
  <dc:creator>user</dc:creator>
  <cp:lastModifiedBy>Olteanu, Octavian</cp:lastModifiedBy>
  <cp:revision>11</cp:revision>
  <dcterms:created xsi:type="dcterms:W3CDTF">2006-08-16T00:00:00Z</dcterms:created>
  <dcterms:modified xsi:type="dcterms:W3CDTF">2021-03-19T07:25:14Z</dcterms:modified>
</cp:coreProperties>
</file>