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99D5B"/>
    <a:srgbClr val="A67733"/>
    <a:srgbClr val="765C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2A3D-6F44-4CCA-901C-8366BC9EE463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12B8-799D-4895-A7DD-54FD6B18B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204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2A3D-6F44-4CCA-901C-8366BC9EE463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12B8-799D-4895-A7DD-54FD6B18B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0651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2A3D-6F44-4CCA-901C-8366BC9EE463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12B8-799D-4895-A7DD-54FD6B18B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314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2A3D-6F44-4CCA-901C-8366BC9EE463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12B8-799D-4895-A7DD-54FD6B18B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339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2A3D-6F44-4CCA-901C-8366BC9EE463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12B8-799D-4895-A7DD-54FD6B18B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824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2A3D-6F44-4CCA-901C-8366BC9EE463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12B8-799D-4895-A7DD-54FD6B18B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436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2A3D-6F44-4CCA-901C-8366BC9EE463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12B8-799D-4895-A7DD-54FD6B18B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9129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2A3D-6F44-4CCA-901C-8366BC9EE463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12B8-799D-4895-A7DD-54FD6B18B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8209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2A3D-6F44-4CCA-901C-8366BC9EE463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12B8-799D-4895-A7DD-54FD6B18B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722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2A3D-6F44-4CCA-901C-8366BC9EE463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12B8-799D-4895-A7DD-54FD6B18B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106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2A3D-6F44-4CCA-901C-8366BC9EE463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12B8-799D-4895-A7DD-54FD6B18B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4904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2A3D-6F44-4CCA-901C-8366BC9EE463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12B8-799D-4895-A7DD-54FD6B18B3A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143374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2A3D-6F44-4CCA-901C-8366BC9EE463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12B8-799D-4895-A7DD-54FD6B18B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1641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2A3D-6F44-4CCA-901C-8366BC9EE463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12B8-799D-4895-A7DD-54FD6B18B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2571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2A3D-6F44-4CCA-901C-8366BC9EE463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12B8-799D-4895-A7DD-54FD6B18B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1103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2A3D-6F44-4CCA-901C-8366BC9EE463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12B8-799D-4895-A7DD-54FD6B18B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489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2A3D-6F44-4CCA-901C-8366BC9EE463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12B8-799D-4895-A7DD-54FD6B18B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834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BD102A3D-6F44-4CCA-901C-8366BC9EE463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4DD812B8-799D-4895-A7DD-54FD6B18B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7965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03238" y="434588"/>
            <a:ext cx="3279943" cy="33547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dirty="0" smtClean="0">
                <a:solidFill>
                  <a:srgbClr val="B99D5B"/>
                </a:solidFill>
              </a:rPr>
              <a:t>Introduction</a:t>
            </a:r>
          </a:p>
          <a:p>
            <a:r>
              <a:rPr lang="en-GB" sz="1400" dirty="0" smtClean="0"/>
              <a:t>Richard III</a:t>
            </a:r>
            <a:r>
              <a:rPr lang="en-GB" sz="1400" dirty="0"/>
              <a:t>, </a:t>
            </a:r>
            <a:r>
              <a:rPr lang="en-GB" sz="1400" dirty="0" smtClean="0"/>
              <a:t>Duke of Gloucester, is infamous throughout Britain for his ruthless ways and his deformed stature. His </a:t>
            </a:r>
            <a:r>
              <a:rPr lang="en-GB" sz="1400" dirty="0" smtClean="0"/>
              <a:t>reputation </a:t>
            </a:r>
            <a:r>
              <a:rPr lang="en-GB" sz="1400" dirty="0" smtClean="0"/>
              <a:t>is tarnished by stories of him having the princes in the tower murdered, that he killed his wife</a:t>
            </a:r>
            <a:r>
              <a:rPr lang="en-GB" sz="1400" baseline="30000" dirty="0" smtClean="0"/>
              <a:t>1</a:t>
            </a:r>
            <a:r>
              <a:rPr lang="en-GB" sz="1400" dirty="0" smtClean="0"/>
              <a:t>, and the well-known mockery of his body that was created by Shakespeare in his play Richard III.</a:t>
            </a:r>
          </a:p>
          <a:p>
            <a:r>
              <a:rPr lang="en-GB" sz="1400" dirty="0" smtClean="0"/>
              <a:t>However, </a:t>
            </a:r>
            <a:r>
              <a:rPr lang="en-GB" sz="1400" dirty="0" smtClean="0"/>
              <a:t>this </a:t>
            </a:r>
            <a:r>
              <a:rPr lang="en-GB" sz="1400" dirty="0" smtClean="0"/>
              <a:t>idea of Richard III has finally given way to the image of a just king, a “gallant young </a:t>
            </a:r>
            <a:r>
              <a:rPr lang="en-GB" sz="1400" dirty="0" smtClean="0"/>
              <a:t>ruler”</a:t>
            </a:r>
            <a:r>
              <a:rPr lang="en-GB" sz="1400" baseline="30000" dirty="0" smtClean="0"/>
              <a:t>2 </a:t>
            </a:r>
            <a:r>
              <a:rPr lang="en-GB" sz="1400" dirty="0" smtClean="0"/>
              <a:t> </a:t>
            </a:r>
            <a:r>
              <a:rPr lang="en-GB" sz="1400" dirty="0" smtClean="0"/>
              <a:t>who was not as cruel as history would have us believe.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521858" y="4499627"/>
            <a:ext cx="5120314" cy="206210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dirty="0" smtClean="0">
                <a:solidFill>
                  <a:srgbClr val="B99D5B"/>
                </a:solidFill>
              </a:rPr>
              <a:t>Data set 1</a:t>
            </a:r>
            <a:endParaRPr lang="en-GB" sz="1600" b="1" dirty="0">
              <a:solidFill>
                <a:srgbClr val="B99D5B"/>
              </a:solidFill>
            </a:endParaRPr>
          </a:p>
          <a:p>
            <a:r>
              <a:rPr lang="en-GB" sz="1400" dirty="0"/>
              <a:t>H</a:t>
            </a:r>
            <a:r>
              <a:rPr lang="en-GB" sz="1400" dirty="0" smtClean="0"/>
              <a:t>istorical interpretations of Richard III’s body are all secondary sources. None actually saw Richard. </a:t>
            </a:r>
          </a:p>
          <a:p>
            <a:r>
              <a:rPr lang="en-GB" sz="1400" dirty="0" smtClean="0"/>
              <a:t>Shakespeare’s portrayal is that of a limping, crook-backed, wicked man. In the play he has a withered arm, his legs are two different lengths and so he hobbles, and his left shoulder is remarkably higher than his </a:t>
            </a:r>
            <a:r>
              <a:rPr lang="en-GB" sz="1400" dirty="0" smtClean="0"/>
              <a:t>right</a:t>
            </a:r>
            <a:r>
              <a:rPr lang="en-GB" sz="1400" baseline="30000" dirty="0" smtClean="0"/>
              <a:t>3</a:t>
            </a:r>
            <a:r>
              <a:rPr lang="en-GB" sz="1400" dirty="0" smtClean="0"/>
              <a:t>. other sources mention that </a:t>
            </a:r>
            <a:r>
              <a:rPr lang="en-GB" sz="1400" dirty="0" smtClean="0"/>
              <a:t>Richard </a:t>
            </a:r>
            <a:r>
              <a:rPr lang="en-GB" sz="1400" dirty="0" smtClean="0"/>
              <a:t>only has</a:t>
            </a:r>
            <a:r>
              <a:rPr lang="en-GB" sz="1400" dirty="0" smtClean="0"/>
              <a:t> </a:t>
            </a:r>
            <a:r>
              <a:rPr lang="en-GB" sz="1400" dirty="0" smtClean="0"/>
              <a:t>one good arm, with the </a:t>
            </a:r>
            <a:r>
              <a:rPr lang="en-GB" sz="1400" dirty="0" smtClean="0"/>
              <a:t>other being </a:t>
            </a:r>
            <a:r>
              <a:rPr lang="en-GB" sz="1400" dirty="0" smtClean="0"/>
              <a:t>small and weak, that he </a:t>
            </a:r>
            <a:r>
              <a:rPr lang="en-GB" sz="1400" dirty="0" smtClean="0"/>
              <a:t>was unable to</a:t>
            </a:r>
            <a:r>
              <a:rPr lang="en-GB" sz="1400" dirty="0" smtClean="0"/>
              <a:t> use</a:t>
            </a:r>
            <a:r>
              <a:rPr lang="en-GB" sz="1400" baseline="30000" dirty="0" smtClean="0"/>
              <a:t>4</a:t>
            </a:r>
            <a:r>
              <a:rPr lang="en-GB" sz="1400" dirty="0" smtClean="0"/>
              <a:t>.</a:t>
            </a:r>
            <a:endParaRPr lang="en-GB" sz="1400" dirty="0"/>
          </a:p>
        </p:txBody>
      </p:sp>
      <p:sp>
        <p:nvSpPr>
          <p:cNvPr id="8" name="TextBox 7"/>
          <p:cNvSpPr txBox="1"/>
          <p:nvPr/>
        </p:nvSpPr>
        <p:spPr>
          <a:xfrm>
            <a:off x="8762313" y="434588"/>
            <a:ext cx="3279943" cy="33547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dirty="0" smtClean="0">
                <a:solidFill>
                  <a:srgbClr val="B99D5B"/>
                </a:solidFill>
              </a:rPr>
              <a:t>Data set 2</a:t>
            </a:r>
            <a:endParaRPr lang="en-GB" b="1" dirty="0" smtClean="0">
              <a:solidFill>
                <a:srgbClr val="B99D5B"/>
              </a:solidFill>
            </a:endParaRPr>
          </a:p>
          <a:p>
            <a:r>
              <a:rPr lang="en-GB" sz="1400" dirty="0"/>
              <a:t>T</a:t>
            </a:r>
            <a:r>
              <a:rPr lang="en-GB" sz="1400" dirty="0" smtClean="0"/>
              <a:t>he remains of Richard III which were discovered in </a:t>
            </a:r>
            <a:r>
              <a:rPr lang="en-GB" sz="1400" dirty="0" smtClean="0"/>
              <a:t>2012 </a:t>
            </a:r>
            <a:r>
              <a:rPr lang="en-GB" sz="1400" dirty="0" smtClean="0"/>
              <a:t>show </a:t>
            </a:r>
            <a:r>
              <a:rPr lang="en-GB" sz="1400" dirty="0" smtClean="0"/>
              <a:t>proof</a:t>
            </a:r>
            <a:r>
              <a:rPr lang="en-GB" sz="1400" dirty="0" smtClean="0"/>
              <a:t> of his </a:t>
            </a:r>
            <a:r>
              <a:rPr lang="en-GB" sz="1400" dirty="0" smtClean="0"/>
              <a:t>‘</a:t>
            </a:r>
            <a:r>
              <a:rPr lang="en-GB" sz="1400" dirty="0" smtClean="0"/>
              <a:t>deformity’.</a:t>
            </a:r>
            <a:endParaRPr lang="en-GB" sz="1400" dirty="0" smtClean="0"/>
          </a:p>
          <a:p>
            <a:r>
              <a:rPr lang="en-GB" sz="1400" dirty="0" smtClean="0"/>
              <a:t>His skeletal remains show evidence of severe Scoliosis, which lifted his left  shoulder higher than the </a:t>
            </a:r>
            <a:r>
              <a:rPr lang="en-GB" sz="1400" dirty="0" smtClean="0"/>
              <a:t>other</a:t>
            </a:r>
            <a:r>
              <a:rPr lang="en-GB" sz="1400" baseline="30000" dirty="0"/>
              <a:t>5</a:t>
            </a:r>
            <a:r>
              <a:rPr lang="en-GB" sz="1400" dirty="0" smtClean="0"/>
              <a:t>. </a:t>
            </a:r>
            <a:r>
              <a:rPr lang="en-GB" sz="1400" dirty="0" smtClean="0"/>
              <a:t>The curve of his spine was well-balanced, with his right shoulder only a little higher than the left one</a:t>
            </a:r>
            <a:r>
              <a:rPr lang="en-GB" sz="1400" dirty="0" smtClean="0"/>
              <a:t>, and </a:t>
            </a:r>
            <a:r>
              <a:rPr lang="en-GB" sz="1400" dirty="0" smtClean="0"/>
              <a:t>it is believed that a custom-made armour would have hidden the visual impact of this </a:t>
            </a:r>
            <a:r>
              <a:rPr lang="en-GB" sz="1400" dirty="0" smtClean="0"/>
              <a:t>raise</a:t>
            </a:r>
            <a:r>
              <a:rPr lang="en-GB" sz="1400" baseline="30000" dirty="0" smtClean="0"/>
              <a:t>5</a:t>
            </a:r>
            <a:r>
              <a:rPr lang="en-GB" sz="1400" dirty="0" smtClean="0"/>
              <a:t>. </a:t>
            </a:r>
            <a:endParaRPr lang="en-GB" sz="1400" dirty="0" smtClean="0"/>
          </a:p>
          <a:p>
            <a:r>
              <a:rPr lang="en-GB" sz="1400" dirty="0" smtClean="0"/>
              <a:t>His leg bones were well formed and symmetric, meaning he most likely did not walk with a </a:t>
            </a:r>
            <a:r>
              <a:rPr lang="en-GB" sz="1400" dirty="0" smtClean="0"/>
              <a:t>limp</a:t>
            </a:r>
            <a:r>
              <a:rPr lang="en-GB" sz="1400" baseline="30000" dirty="0" smtClean="0"/>
              <a:t>5</a:t>
            </a:r>
            <a:r>
              <a:rPr lang="en-GB" sz="1400" dirty="0" smtClean="0"/>
              <a:t>.</a:t>
            </a:r>
            <a:endParaRPr lang="en-GB" sz="14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b="1614"/>
          <a:stretch/>
        </p:blipFill>
        <p:spPr>
          <a:xfrm>
            <a:off x="3667232" y="885804"/>
            <a:ext cx="2300214" cy="302931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014282" y="-42466"/>
            <a:ext cx="1013546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B99D5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truth about Richard III: Second-hand descriptions vs Skeletal evidence</a:t>
            </a:r>
            <a:endParaRPr lang="en-GB" sz="2800" b="1" dirty="0">
              <a:solidFill>
                <a:srgbClr val="B99D5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03238" y="3853296"/>
            <a:ext cx="3279943" cy="270843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dirty="0" smtClean="0">
                <a:solidFill>
                  <a:srgbClr val="B99D5B"/>
                </a:solidFill>
              </a:rPr>
              <a:t>Methodology</a:t>
            </a:r>
          </a:p>
          <a:p>
            <a:r>
              <a:rPr lang="en-GB" sz="1400" dirty="0" smtClean="0"/>
              <a:t>There are</a:t>
            </a:r>
            <a:r>
              <a:rPr lang="en-GB" sz="1400" dirty="0" smtClean="0"/>
              <a:t> </a:t>
            </a:r>
            <a:r>
              <a:rPr lang="en-GB" sz="1400" dirty="0" smtClean="0"/>
              <a:t>many books, journal articles and </a:t>
            </a:r>
            <a:r>
              <a:rPr lang="en-GB" sz="1400" dirty="0" smtClean="0"/>
              <a:t>websites to do with Richard </a:t>
            </a:r>
            <a:r>
              <a:rPr lang="en-GB" sz="1400" dirty="0" smtClean="0"/>
              <a:t>III</a:t>
            </a:r>
            <a:r>
              <a:rPr lang="en-GB" sz="1400" dirty="0" smtClean="0"/>
              <a:t>. </a:t>
            </a:r>
            <a:r>
              <a:rPr lang="en-GB" sz="1400" dirty="0" smtClean="0"/>
              <a:t>The newest information about Richard III’s body is mainly contained in journal and website articles as there is not yet widely published information available.</a:t>
            </a:r>
          </a:p>
          <a:p>
            <a:r>
              <a:rPr lang="en-GB" sz="1400" dirty="0" smtClean="0"/>
              <a:t>It was difficult to find secondary sources that were not influenced by Shakespeare’s portrayal of </a:t>
            </a:r>
            <a:r>
              <a:rPr lang="en-GB" sz="1400" dirty="0" smtClean="0"/>
              <a:t>Richard as this is the most well known account of him.</a:t>
            </a:r>
            <a:endParaRPr lang="en-GB" sz="1400" dirty="0"/>
          </a:p>
        </p:txBody>
      </p:sp>
      <p:sp>
        <p:nvSpPr>
          <p:cNvPr id="12" name="TextBox 11"/>
          <p:cNvSpPr txBox="1"/>
          <p:nvPr/>
        </p:nvSpPr>
        <p:spPr>
          <a:xfrm>
            <a:off x="8762312" y="3853484"/>
            <a:ext cx="3279943" cy="227754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dirty="0" smtClean="0">
                <a:solidFill>
                  <a:srgbClr val="B99D5B"/>
                </a:solidFill>
              </a:rPr>
              <a:t>Conclusions</a:t>
            </a:r>
            <a:endParaRPr lang="en-GB" b="1" dirty="0" smtClean="0">
              <a:solidFill>
                <a:srgbClr val="B99D5B"/>
              </a:solidFill>
            </a:endParaRPr>
          </a:p>
          <a:p>
            <a:r>
              <a:rPr lang="en-GB" sz="1400" dirty="0" smtClean="0"/>
              <a:t>Richard III did indeed have Scoliosis which resulted in his back being </a:t>
            </a:r>
            <a:r>
              <a:rPr lang="en-GB" sz="1400" dirty="0"/>
              <a:t>s</a:t>
            </a:r>
            <a:r>
              <a:rPr lang="en-GB" sz="1400" dirty="0" smtClean="0"/>
              <a:t>lightly bent, and one shoulder marginally higher than the other. However, there was no skeletal evidence of the withered arm </a:t>
            </a:r>
            <a:r>
              <a:rPr lang="en-GB" sz="1400" dirty="0" smtClean="0"/>
              <a:t>that many have mentioned</a:t>
            </a:r>
            <a:r>
              <a:rPr lang="en-GB" sz="1400" dirty="0" smtClean="0"/>
              <a:t>, </a:t>
            </a:r>
            <a:r>
              <a:rPr lang="en-GB" sz="1400" dirty="0" smtClean="0"/>
              <a:t>and it is believed that it only developed when he was around twenty, and got worse as he grew older.</a:t>
            </a:r>
            <a:endParaRPr lang="en-GB" sz="1400" dirty="0"/>
          </a:p>
        </p:txBody>
      </p:sp>
      <p:sp>
        <p:nvSpPr>
          <p:cNvPr id="13" name="TextBox 12"/>
          <p:cNvSpPr txBox="1"/>
          <p:nvPr/>
        </p:nvSpPr>
        <p:spPr>
          <a:xfrm>
            <a:off x="8685038" y="6131031"/>
            <a:ext cx="21883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" u="sng" dirty="0" smtClean="0"/>
              <a:t>Bibliography</a:t>
            </a:r>
          </a:p>
          <a:p>
            <a:r>
              <a:rPr lang="en-GB" sz="300" baseline="30000" dirty="0" smtClean="0"/>
              <a:t>1</a:t>
            </a:r>
            <a:r>
              <a:rPr lang="en-GB" sz="300" dirty="0" smtClean="0"/>
              <a:t>Richard </a:t>
            </a:r>
            <a:r>
              <a:rPr lang="en-GB" sz="300" dirty="0" smtClean="0"/>
              <a:t>III society website, 2017. His Life. Available from http://www.richardiii.net/2_1_0_richardiii.php. Accessed on [12/11/17].,</a:t>
            </a:r>
          </a:p>
          <a:p>
            <a:r>
              <a:rPr lang="en-GB" sz="300" baseline="30000" dirty="0" smtClean="0"/>
              <a:t>2</a:t>
            </a:r>
            <a:r>
              <a:rPr lang="en-GB" sz="300" dirty="0" smtClean="0"/>
              <a:t>Seward</a:t>
            </a:r>
            <a:r>
              <a:rPr lang="en-GB" sz="300" dirty="0"/>
              <a:t>, D. 1983. Richard III: England’s Black Legend. UK, Country Life </a:t>
            </a:r>
            <a:r>
              <a:rPr lang="en-GB" sz="300" dirty="0" smtClean="0"/>
              <a:t>Books, p15.</a:t>
            </a:r>
          </a:p>
          <a:p>
            <a:r>
              <a:rPr lang="en-GB" sz="300" baseline="30000" dirty="0" smtClean="0"/>
              <a:t>3</a:t>
            </a:r>
            <a:r>
              <a:rPr lang="en-GB" sz="300" dirty="0" smtClean="0"/>
              <a:t>Bloom</a:t>
            </a:r>
            <a:r>
              <a:rPr lang="en-GB" sz="300" dirty="0"/>
              <a:t>, H. 1986. William Shakespeare: Histories and Poems. USA, Chelsea House Publishers., </a:t>
            </a:r>
            <a:endParaRPr lang="en-GB" sz="300" dirty="0" smtClean="0"/>
          </a:p>
          <a:p>
            <a:r>
              <a:rPr lang="en-GB" sz="300" baseline="30000" dirty="0" smtClean="0"/>
              <a:t>4</a:t>
            </a:r>
            <a:r>
              <a:rPr lang="en-GB" sz="300" dirty="0" smtClean="0"/>
              <a:t>Seward, D. 1983. Richard III England’s Black Legend. UK, Country Life Books, p37</a:t>
            </a:r>
            <a:r>
              <a:rPr lang="en-GB" sz="300" dirty="0" smtClean="0"/>
              <a:t>.</a:t>
            </a:r>
          </a:p>
          <a:p>
            <a:r>
              <a:rPr lang="en-GB" sz="300" baseline="30000" dirty="0" smtClean="0"/>
              <a:t>5</a:t>
            </a:r>
            <a:r>
              <a:rPr lang="en-GB" sz="300" dirty="0" smtClean="0"/>
              <a:t>APPLEBY</a:t>
            </a:r>
            <a:r>
              <a:rPr lang="en-GB" sz="300" dirty="0"/>
              <a:t>, J. et al. (2014) ‘The scoliosis of Richard III, last Plantagenet King of England: diagnosis and clinical significance’ in The Lancet 383, p1944</a:t>
            </a:r>
            <a:r>
              <a:rPr lang="en-GB" sz="300" dirty="0" smtClean="0"/>
              <a:t>.</a:t>
            </a:r>
            <a:endParaRPr lang="en-GB" sz="300" dirty="0" smtClean="0"/>
          </a:p>
          <a:p>
            <a:r>
              <a:rPr lang="en-GB" sz="300" baseline="30000" dirty="0" smtClean="0"/>
              <a:t>6</a:t>
            </a:r>
            <a:r>
              <a:rPr lang="en-GB" sz="300" dirty="0" smtClean="0"/>
              <a:t>Richard </a:t>
            </a:r>
            <a:r>
              <a:rPr lang="en-GB" sz="300" dirty="0"/>
              <a:t>III society website, 1520s. Earliest surviving portrait of Richard III. Available from http://www.richardiii.net/2_4_0_riii_appearance.php#portrait. Accessed on [07/11/17</a:t>
            </a:r>
            <a:r>
              <a:rPr lang="en-GB" sz="300" dirty="0" smtClean="0"/>
              <a:t>].</a:t>
            </a:r>
            <a:endParaRPr lang="en-GB" sz="300" dirty="0" smtClean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GB" sz="300" baseline="30000" dirty="0" smtClean="0">
                <a:solidFill>
                  <a:schemeClr val="tx1">
                    <a:lumMod val="95000"/>
                  </a:schemeClr>
                </a:solidFill>
              </a:rPr>
              <a:t>7</a:t>
            </a:r>
            <a:r>
              <a:rPr lang="en-GB" sz="300" dirty="0" smtClean="0">
                <a:solidFill>
                  <a:schemeClr val="tx1">
                    <a:lumMod val="95000"/>
                  </a:schemeClr>
                </a:solidFill>
              </a:rPr>
              <a:t>BBC News Leicester. 2013. The twisted bones that reveal a king. </a:t>
            </a:r>
            <a:r>
              <a:rPr lang="en-GB" sz="300" dirty="0">
                <a:solidFill>
                  <a:schemeClr val="tx1">
                    <a:lumMod val="95000"/>
                  </a:schemeClr>
                </a:solidFill>
              </a:rPr>
              <a:t>Available from http://</a:t>
            </a:r>
            <a:r>
              <a:rPr lang="en-GB" sz="300" dirty="0" smtClean="0">
                <a:solidFill>
                  <a:schemeClr val="tx1">
                    <a:lumMod val="95000"/>
                  </a:schemeClr>
                </a:solidFill>
              </a:rPr>
              <a:t>www.bbc.co.uk/news/uk-england-leicestershire-21282241</a:t>
            </a:r>
            <a:r>
              <a:rPr lang="en-GB" sz="300" dirty="0">
                <a:solidFill>
                  <a:schemeClr val="tx1">
                    <a:lumMod val="95000"/>
                  </a:schemeClr>
                </a:solidFill>
              </a:rPr>
              <a:t>.</a:t>
            </a:r>
            <a:r>
              <a:rPr lang="en-GB" sz="300" dirty="0" smtClean="0">
                <a:solidFill>
                  <a:schemeClr val="tx1">
                    <a:lumMod val="95000"/>
                  </a:schemeClr>
                </a:solidFill>
              </a:rPr>
              <a:t> Accessed on [15/11/17].</a:t>
            </a:r>
            <a:endParaRPr lang="en-GB" sz="300" dirty="0">
              <a:solidFill>
                <a:schemeClr val="tx1">
                  <a:lumMod val="95000"/>
                </a:schemeClr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639" r="-639" b="27767"/>
          <a:stretch/>
        </p:blipFill>
        <p:spPr>
          <a:xfrm>
            <a:off x="6178046" y="885804"/>
            <a:ext cx="2300215" cy="303720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667232" y="3923010"/>
            <a:ext cx="23002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Figure 1: Portrait of Richard III by unknown artist</a:t>
            </a:r>
            <a:r>
              <a:rPr lang="en-GB" sz="1200" baseline="30000" dirty="0" smtClean="0"/>
              <a:t>6</a:t>
            </a:r>
            <a:r>
              <a:rPr lang="en-GB" sz="1200" dirty="0" smtClean="0"/>
              <a:t>.</a:t>
            </a:r>
            <a:endParaRPr lang="en-GB" sz="1200" dirty="0"/>
          </a:p>
        </p:txBody>
      </p:sp>
      <p:sp>
        <p:nvSpPr>
          <p:cNvPr id="4" name="TextBox 3"/>
          <p:cNvSpPr txBox="1"/>
          <p:nvPr/>
        </p:nvSpPr>
        <p:spPr>
          <a:xfrm>
            <a:off x="6178046" y="3923010"/>
            <a:ext cx="23002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Figure 2: Richard’s skeleton, with Scoliosis in clear view</a:t>
            </a:r>
            <a:r>
              <a:rPr lang="en-GB" sz="1200" baseline="30000" dirty="0" smtClean="0"/>
              <a:t>7</a:t>
            </a:r>
            <a:r>
              <a:rPr lang="en-GB" sz="1200" dirty="0" smtClean="0"/>
              <a:t>.</a:t>
            </a:r>
            <a:endParaRPr lang="en-GB" sz="1200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4"/>
          <a:srcRect l="5916" t="20079" r="78450" b="68835"/>
          <a:stretch/>
        </p:blipFill>
        <p:spPr>
          <a:xfrm>
            <a:off x="10810004" y="6214688"/>
            <a:ext cx="1295647" cy="516508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13085" y="6561730"/>
            <a:ext cx="1558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rgbClr val="B99D5B"/>
                </a:solidFill>
              </a:rPr>
              <a:t>By Victoria Schollar</a:t>
            </a:r>
            <a:endParaRPr lang="en-GB" sz="1200" dirty="0">
              <a:solidFill>
                <a:srgbClr val="B99D5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2732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Slate</Template>
  <TotalTime>196</TotalTime>
  <Words>619</Words>
  <Application>Microsoft Office PowerPoint</Application>
  <PresentationFormat>Widescreen</PresentationFormat>
  <Paragraphs>27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Calisto MT</vt:lpstr>
      <vt:lpstr>Trebuchet MS</vt:lpstr>
      <vt:lpstr>Wingdings 2</vt:lpstr>
      <vt:lpstr>Slate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Victoria Schollar</dc:creator>
  <cp:lastModifiedBy>Victoria Schollar</cp:lastModifiedBy>
  <cp:revision>24</cp:revision>
  <dcterms:created xsi:type="dcterms:W3CDTF">2017-11-12T13:39:46Z</dcterms:created>
  <dcterms:modified xsi:type="dcterms:W3CDTF">2017-11-15T12:42:21Z</dcterms:modified>
</cp:coreProperties>
</file>