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313" r:id="rId2"/>
    <p:sldId id="314" r:id="rId3"/>
    <p:sldId id="315" r:id="rId4"/>
    <p:sldId id="294" r:id="rId5"/>
    <p:sldId id="295" r:id="rId6"/>
    <p:sldId id="296" r:id="rId7"/>
    <p:sldId id="297" r:id="rId8"/>
    <p:sldId id="298" r:id="rId9"/>
    <p:sldId id="299" r:id="rId10"/>
    <p:sldId id="302" r:id="rId11"/>
    <p:sldId id="300" r:id="rId12"/>
    <p:sldId id="301" r:id="rId13"/>
    <p:sldId id="303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311" r:id="rId22"/>
    <p:sldId id="312" r:id="rId23"/>
  </p:sldIdLst>
  <p:sldSz cx="9144000" cy="6858000" type="screen4x3"/>
  <p:notesSz cx="6954838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885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AE2283-895D-40FC-98B5-5A2EC8C9B8A7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FB10EE-D3C8-41F5-84A8-1DE069EDDF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364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80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426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674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603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784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792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912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296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351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539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22203-A627-4795-A0F9-EAB6A12E216B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67F73-A0B2-483D-9F24-2730A1845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22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EhjsQtIqV0" TargetMode="External"/><Relationship Id="rId2" Type="http://schemas.openxmlformats.org/officeDocument/2006/relationships/hyperlink" Target="http://www.youtube.com/watch?v=8hLubgpY2_w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437ED-5B02-49D3-8C50-226F4C82CF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Social Cognition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E63499-98EA-4D64-A9EE-0BD375365B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Stuart Jones</a:t>
            </a:r>
          </a:p>
        </p:txBody>
      </p:sp>
    </p:spTree>
    <p:extLst>
      <p:ext uri="{BB962C8B-B14F-4D97-AF65-F5344CB8AC3E}">
        <p14:creationId xmlns:p14="http://schemas.microsoft.com/office/powerpoint/2010/main" val="6756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31EAD-F8CD-44DF-8882-D3DCD9E11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Session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3D5EEC-EFE5-48D8-806D-DE69007728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Reviewed classic case studies into social cognition and personality changes. </a:t>
            </a:r>
          </a:p>
          <a:p>
            <a:endParaRPr lang="en-GB" dirty="0"/>
          </a:p>
          <a:p>
            <a:r>
              <a:rPr lang="en-GB" dirty="0"/>
              <a:t>Discussed the Self-Referent effect. </a:t>
            </a:r>
          </a:p>
          <a:p>
            <a:endParaRPr lang="en-GB" dirty="0"/>
          </a:p>
          <a:p>
            <a:r>
              <a:rPr lang="en-GB" dirty="0"/>
              <a:t>Examined “the self”, the developing adolescent and Neuroscience. </a:t>
            </a:r>
          </a:p>
          <a:p>
            <a:endParaRPr lang="en-GB" dirty="0"/>
          </a:p>
          <a:p>
            <a:r>
              <a:rPr lang="en-GB" dirty="0"/>
              <a:t>Briefly discussed the theory of mind. </a:t>
            </a:r>
          </a:p>
          <a:p>
            <a:endParaRPr lang="en-GB" dirty="0"/>
          </a:p>
          <a:p>
            <a:r>
              <a:rPr lang="en-GB" dirty="0"/>
              <a:t>Looked at Neuroscience Science studies into impression formation. </a:t>
            </a:r>
          </a:p>
        </p:txBody>
      </p:sp>
    </p:spTree>
    <p:extLst>
      <p:ext uri="{BB962C8B-B14F-4D97-AF65-F5344CB8AC3E}">
        <p14:creationId xmlns:p14="http://schemas.microsoft.com/office/powerpoint/2010/main" val="490103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AA209-3162-4539-98A4-A2D8C6FAC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this session.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3EF5E-28C2-4840-9353-416F592F98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provide further discussion on non verbal cues and communication and Neuroscience. </a:t>
            </a:r>
          </a:p>
          <a:p>
            <a:endParaRPr lang="en-GB" dirty="0"/>
          </a:p>
          <a:p>
            <a:r>
              <a:rPr lang="en-GB" dirty="0"/>
              <a:t>To explore Neuroscientific studies into Autism.</a:t>
            </a:r>
          </a:p>
          <a:p>
            <a:endParaRPr lang="en-GB" dirty="0"/>
          </a:p>
          <a:p>
            <a:r>
              <a:rPr lang="en-GB" dirty="0"/>
              <a:t>To look into empathy from a Neuroscience perspective.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4789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Non-Verbal Cues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Another huge area in social cognition</a:t>
            </a:r>
          </a:p>
          <a:p>
            <a:endParaRPr lang="en-GB" dirty="0"/>
          </a:p>
          <a:p>
            <a:r>
              <a:rPr lang="en-GB" dirty="0"/>
              <a:t>Harder to research in Neuroscience. </a:t>
            </a:r>
          </a:p>
          <a:p>
            <a:endParaRPr lang="en-GB" dirty="0"/>
          </a:p>
          <a:p>
            <a:r>
              <a:rPr lang="en-GB" dirty="0"/>
              <a:t>The ability to monitor another person’s attention usually develops in the first year of life. </a:t>
            </a:r>
          </a:p>
          <a:p>
            <a:endParaRPr lang="en-GB" dirty="0"/>
          </a:p>
          <a:p>
            <a:r>
              <a:rPr lang="en-GB" dirty="0"/>
              <a:t>Eye Gaze</a:t>
            </a:r>
          </a:p>
          <a:p>
            <a:pPr lvl="1"/>
            <a:r>
              <a:rPr lang="en-GB" dirty="0"/>
              <a:t>Eyes hugely important area in terms of non verbal cues.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120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 how can it be effectively researched? </a:t>
            </a:r>
          </a:p>
          <a:p>
            <a:endParaRPr lang="en-GB" dirty="0"/>
          </a:p>
          <a:p>
            <a:r>
              <a:rPr lang="en-GB" dirty="0"/>
              <a:t>One of the most effective ways is to explore people with deficits in understanding the minds and nonverbal cues of other people. </a:t>
            </a:r>
          </a:p>
          <a:p>
            <a:endParaRPr lang="en-GB" dirty="0"/>
          </a:p>
          <a:p>
            <a:r>
              <a:rPr lang="en-GB" dirty="0"/>
              <a:t>E.g.</a:t>
            </a:r>
          </a:p>
          <a:p>
            <a:pPr lvl="1"/>
            <a:r>
              <a:rPr lang="en-GB" dirty="0"/>
              <a:t>Autism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712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Autism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Defined as a pervasive developmental disorder associated with impaired social interactions (</a:t>
            </a:r>
            <a:r>
              <a:rPr lang="en-GB" dirty="0" err="1"/>
              <a:t>Gazzaniga</a:t>
            </a:r>
            <a:r>
              <a:rPr lang="en-GB" dirty="0"/>
              <a:t> et al, 2009). </a:t>
            </a:r>
          </a:p>
          <a:p>
            <a:endParaRPr lang="en-GB" dirty="0"/>
          </a:p>
          <a:p>
            <a:r>
              <a:rPr lang="en-GB" dirty="0"/>
              <a:t>Reason in a very concrete manner</a:t>
            </a:r>
          </a:p>
          <a:p>
            <a:endParaRPr lang="en-GB" dirty="0"/>
          </a:p>
          <a:p>
            <a:r>
              <a:rPr lang="en-GB" dirty="0"/>
              <a:t>Take statements and comments at </a:t>
            </a:r>
            <a:r>
              <a:rPr lang="en-GB"/>
              <a:t>face value.  </a:t>
            </a:r>
            <a:endParaRPr lang="en-GB" dirty="0"/>
          </a:p>
          <a:p>
            <a:pPr lvl="1"/>
            <a:r>
              <a:rPr lang="en-GB" dirty="0"/>
              <a:t>“laughed his socks off” – (</a:t>
            </a:r>
            <a:r>
              <a:rPr lang="en-GB" dirty="0" err="1"/>
              <a:t>Heerey</a:t>
            </a:r>
            <a:r>
              <a:rPr lang="en-GB" dirty="0"/>
              <a:t> et al, 2005)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560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symptoms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Little interest in other individuals or social interactions</a:t>
            </a:r>
          </a:p>
          <a:p>
            <a:endParaRPr lang="en-GB" dirty="0"/>
          </a:p>
          <a:p>
            <a:r>
              <a:rPr lang="en-GB" dirty="0"/>
              <a:t>Focus on internal thoughts</a:t>
            </a:r>
          </a:p>
          <a:p>
            <a:endParaRPr lang="en-GB" dirty="0"/>
          </a:p>
          <a:p>
            <a:r>
              <a:rPr lang="en-GB" dirty="0"/>
              <a:t>Isolated play</a:t>
            </a:r>
          </a:p>
          <a:p>
            <a:endParaRPr lang="en-GB" dirty="0"/>
          </a:p>
          <a:p>
            <a:r>
              <a:rPr lang="en-GB" dirty="0"/>
              <a:t>Prefer Routines and Routine Activities</a:t>
            </a:r>
          </a:p>
          <a:p>
            <a:pPr lvl="1"/>
            <a:r>
              <a:rPr lang="en-GB" dirty="0"/>
              <a:t>Repetitive  behaviour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507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Simon Baron-Cohen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Developmental Psychologist and Neuroscientist at Cambridge University. </a:t>
            </a:r>
          </a:p>
          <a:p>
            <a:endParaRPr lang="en-GB" dirty="0"/>
          </a:p>
          <a:p>
            <a:r>
              <a:rPr lang="en-GB" dirty="0"/>
              <a:t>One of the Leaders in Autism Research. </a:t>
            </a:r>
          </a:p>
          <a:p>
            <a:endParaRPr lang="en-GB" dirty="0"/>
          </a:p>
          <a:p>
            <a:r>
              <a:rPr lang="en-GB" dirty="0"/>
              <a:t>Children with Autism direct their attention away from other people (poor eye gaze) because of theory of mind deficiencies. </a:t>
            </a:r>
          </a:p>
          <a:p>
            <a:pPr lvl="1"/>
            <a:r>
              <a:rPr lang="en-GB" dirty="0" err="1"/>
              <a:t>Mindblind</a:t>
            </a:r>
            <a:r>
              <a:rPr lang="en-GB" dirty="0"/>
              <a:t> (1995)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  <p:sp>
        <p:nvSpPr>
          <p:cNvPr id="6" name="AutoShape 2" descr="data:image/jpeg;base64,/9j/4AAQSkZJRgABAQAAAQABAAD/2wCEAAkGBhMSEBQUEhQVFRQWFRUVGRUYFRQXFBUUFRcVFBQYFBQYHSYeFxkjGRUUHy8gJCcpLCwsFR4xNTAqNSYsLCkBCQoKDgwOGA8PGikcHCQpKSksLCkpKSwpKSksLCwpLCkpKSkpKSkpKSksKSkpKSksLCkpLCwpKSkpLCkpLCksKf/AABEIAKAAoAMBIgACEQEDEQH/xAAcAAABBQEBAQAAAAAAAAAAAAAEAgMFBgcBAAj/xABBEAABAwEFAwcJBwQBBQAAAAABAAIDEQQFEiExBkFRE2Fxc5Gy0QciIzIzU4GTsRQVQnKSocFSYqLwY0OCwuHx/8QAGQEAAgMBAAAAAAAAAAAAAAAAAgQBAwUA/8QAJBEAAgICAgICAgMAAAAAAAAAAAECEQMhEjEEIkFREzJCYXH/2gAMAwEAAhEDEQA/AL1YrvjMUdY2V5NhrgbnVoOeSLhuyLfHH8tngkXYaRR193H3GosORMqBpbJCAaxR9PJs8EG6zRV9nHTq2eCkJJUBPrkuXRI3yUVfZsp1bPBLNkjcRRkfy2eCE5TclPfkKLgqocls0dacnH+hvglNsMfu2fob4IUu50XBLlzqbA4nm2SP3cf6GeCJjsUO+OP9DPBVy9r9MZNB8c1DM2scTSpB6apeedJ0MQ8eTRo33bD7uP5cfgkvu2IaRR/LZ4LP27VzNPrVVkufaoSuDX5VG7SvQhjmTClglFE6yww+6i+WzwS5Luhp7KP5bPBR7r0a00J6EXBaw8VCuW+ih67EfYYqH0cfy2eCRHYIq+zj+WzwRICWyNECMfdcVDSKP9DPBcjuyP3Ufy2eCkI201ThjqhTCasGiuyHfFFXq4/BM3ndkQhlIijB5OQgiNgIoxxqDTJHFhCDvGX0EvVydxy46wa7iORj6tncanGuzQVhf6KP8jO61POkqFYVjsoJQU2h4oj7QmZQFASI+QpbneauPZmkEIS6hTngNxbhmVTr42wdUtjJaOIH/kj9orywgsaMt/ZkBxWd2nHNIGtNamgA07dEvOfLQ1hxLthtuvJzq+lz4ZntolXZZpXVyOuR49FVc9nNgo4mB0gDn8+5WhlzMIpQJKWVLUUPKC+TN7QJQSQMssudFWO8cBqRSn1/2i0IbPspooy37Itd6qDn9onjFlZF6Bx1Vkum/BQU0G7dTxVbv3Yl7WF8JoRnh4gcFDbOXs7FhdXgRwTEJ17RFsmJM2qF4cARvREcdNVEbL2pr2EA6dtDxU0QnVK0ZrjToWW5JQdRNteRqnAxSccmdkou83ehkp7uTuOUk8IC8BSKXqpO45EgH2Q1ltPo4+GBg/xCIfNlkhLMz0Dfyt+gTJkRWTxsLMuabllQfLFKEhIQ2Goj4euTyhrS46AVKSwFRO11uMVlcRqSG9pzQvoNdlSva3OmcQ3KtanmUhsTdAdNWmTBlzneelQ1htFRQ89fhuV82Js2GHEdXZ/BZ2R0maeP7LOxieYE3EiqBLpBtnmhec1LCUVZRXYBNGCsu2xuM2e0tljFGy6jSjxr269q1iZirm19gElmdxaQ4dIKhPjIO7REbKXo5tojoDRwoVpTXrLNlLS4W1jWioIAeOHOFqIC0cX6mbn/AGOuKXzhcovNdRWi4lxO9AXqfQydXJ3HKReVH3s30UvVydwokC0QtjzhZ+RvdCaEeSds7KRx87GH/EJLgcwpCQNyNc16zDNFRR8U3KKeqKLiR9rOKqXlGl9BEwfikr+lpP8AKsvL8VG37cTLWI2Pc9jhjLS0A5kAedXdogm0lbLsMHKSSM1strrI1oG8A8TXIrYLisuCFoPAZLNLpuAwWscpqHZ8+eThXcdeZavC8YatzWdmab0acVSCY2FPCIqGnt728OjP+FGjat+PCCw8wO74/wAKkLi30W9oXkNYbZyjapi8r3bCKu/+qbRXxd0GTMKAvBtY3D+0oWx7VcoSOTdTjQkJ+3Th0TyP6HH9ihdPoPa7KxseAL1cAKgxu+GlFpYasr8mNrL7wlyr6I58KFuvDetWWnj1FIzM25HKrzlx2ibDtxVpQxWMIW9XDkJerk7jklz80xbjWGWvu5O45FQFkTZjWKP8jO6E66POqZsrXcizLLAzP4BPMJpqp+Qxb3DDzoOVua9I7tS44Sc11HDRZROOnDHtkd6rWOr0ktonBBUr1tu/lGYa0qKV4EGo+io8hejG/Da/KrIi2XY59ohtDWmjiA4EglozoT2DtU/abACw4atND6tBmabtN31SYXnkxUUIIFOioRcWYWcaE+yItVyh+IlxdUH4cKc4VYbs+2N7WNZUA66nPXNXt8NdMug6/DRDS2aupP7D6KG2lQUHuxm6Y83BwqBSlaHn8O1RG1MRcXNANPNLSN1a4gOGg7VZLK0DQZJu2Werq79OkIKrZKrkVDZ65ZWYjyjiDTC0jIcf9Csz4pORIOuYdztoamvQi7PZ3DgPh/7Ccns9Y3jVxa4dopSm5HbewH9EVsFgjHJsFAWYwSAHOBecyR8FcHSKs7LNBZjIo4NEelPNaXUyU8X15lo4dxszvLqOSkKfLRNvcTzL2ABcATAi7OCKiZt/sZerk7jkY45IS8nehl6uTuOXHFfss55FgOmFv0CMgpRRENcDKaYW/QKUu91cipDOGOrk7EzKgRPIAaJUcQquBsTFZqZp6SPLIIiIDRKpRDJKSphRbi7RFyvrlnVPRaLt5eqDwd9UyyTILLyQ4So18c/yQsctFoDW8+4byh2Q/idQu3CuQ5kHeVpDCZHaCg40bvNEzZL7imaHRY5BWlWt/FvGdFUtjEY60ENvJ7cTpAym4NxHLnqnW2x0jqYBgLfWxZg8MP8ANUK+1NdTFHKK6eYc+xNvvuFmTg9nAltN9N/Ou2Hx/okrBbHYnRu1Gh4t3FFv0Ua17XOY5hqQRn/a7UfRSepA51MU26KcjS2OXZZw0HgaDx/clEE5pUPBO8jvWrCPFUY2Wf5JOQ2BVdrReJompHKxFLOmRB3h7KTq39xyexpi3k8jL1b+45SDZEWFnmM/K3uhSdls4GiCscRETD/YzuhSFnfkpCserzaJTRUpDiU6x+SggWyJJkYQlwuXrVM1rC5xAa0Ekk0AAzJJ4ILDqwK3D0Z+Hao6GaqFj2l+0CIxMIikfKA85Y2xtJxBu4F2lf6U7LGWnEPiFn+S/c1PFVYx/CCaHRCS3Q1pxx1YdThNKkJ9rwdDzp/UUS6dDsZNATb5kb5pwupoSHAnppkhbfc32sATkFmuFuQOZOe/ejn2c1T4bhCLl9BviukKs8LY2hrGgAAaI2zCtT/tUCzMo+E0AH+lX+PC5cmZ3k5NcQ6PJKL0kOyXmmpT6M1nHuJCYkCIOqS5gRJgNA4amLa48lL1cncci0Pb8oZerf3HIgaArA4mJg/sZ3QjLM2mRTN2s9HGR7tndajCKqGwkjtKpwjJRdu2js1n9tNGwjcXDF+kVP7KpX35ZrNHUWdjpncT5jO0ip7PihDjBv4L8XBoJcQAASSSAAN5JOQHOsi8o3lEE9bNZnVi/HIP+oRub/YP3Va2k8otrtrSx7msiJrybBRpppUmpPaqy1y6hmGKts33Y+kl12YsGbG5DiQXNcOk59qlWPa8VGn+1qNxHBUPyN337WzuP/IwHseB/ie1X68budUyRet+Jp9V/g7n7Utnw8vZdh4cvB8ZdAM8JZmMx9F2O8WrtkvBr6g5OGRacnA8CEzbbsa7MZHiEh/podB/2xvFIdOCaNzKiorndXN5pwqpiz2YMbl271PRzkJsF5Rid1nJ8/AH141rUdlD8Ue92ayWyXy595ySDdNQflYcH0BWlu2osbpHM+0Rh7SWlrnYSHDIjzqLSxL1SM3MqnZKMmT8Ls1G465tNRxGY7QpKGQUCMXYt78k3jzXpQm4RV2asRUx4MSbxYORl6qTuOT5YhrwJEEvVydxyjs6qM5vDyqQWdrWRtdLI1oafwsDmgNIJOZoQRkPiqNfflHtloqOU5Nn9EdWj4n1j2quXm/08vWyd9yHDlI7DFFbHJJCalMkpdU2SuLkKC8CkkrykIlbivh1mnjmZ6zDWnEfiB6RUL6Muy8WzRMkaQWuaHA9IXy+CtU8ku0RobO45A4mHhXUdG9cK54fyRpV53K2YVBwSDR416HcQoiOWRhwSjzhv3HnB4KxwSqCvdz5JyBUBoo3g7Qupz1NKJTPiUla7D8bNXrLoJiZvQd+XgIoXu5jTp3J6zPyzVT2ythecA04cSUilujRoh/JrcpltEkjvVY7tc7PxVZ27GC8rUP+UntAd/K2bZq6mWKzNa5zWknE9xIAL3bqn4ALGvKXJW9bTTc5o/wZVa0FSM3lyyMh7Le0kZrHI9h/tcW/Q5q03R5VLZFQOc2VvB4z/UKFUaq5iRFjgmb1cPlSs1oIa/0Mhyo4+YTzP8aK5wGum/evleOVXjYrykzWNwZJWWDTCTVzBxjJ7pyXC88PyjfWFD3p7GXqpO45MXZe0dojbLC4OY4ZEfQjcRw3L16P9FL1cncchS2UNny7ent5utk77kOCpG8rtlM0pEUhBkkIIjeQRjdShohxdc3upflv8EQ+mqB0koz7sm91L8t/gkm6pvcy/Lf4LibQJVdRRuqb3Uvy3+C8Lqm91L8t/goJ5IGVh2JthjtcdMsRw/HVv75fFRH3XN7qX5b/AATtnsM7XAiKUEEEHk35Eb9ESBnUlR9K2PzmNcN4VQtslpjlL30MIe4hzQTgqT644UpnmpvZnaBslljLy1jiAS1xDCHGuKodSgxYj0EI6DkGVHKxlp3F7DlvGq5Mz2it228g2TIijgCDuNdSE5dlwulmZK9tGNOIV1c78OXDepKOCyNmxuewkVwNq0tYDSumVfovXntABhjgcOUecIecOCMChc5xJpoTTiUovHXNyH35b/GopbC7zs/KOYNzCXjeDI0UblzE16ehfOF9SPNplMpLpOUdiJ1JBovpIWqKvtI6BtPaM389dVg2210v+3zFjHPa52IOa1zm5gVoWgjVNC+F+xWSuFF/dc3upflv8Fz7rm91L8t/guY1aBQU6x2adF1Te6l+W/wSvuyb3Uvy3+ChHWid2T2xmsMmKM1YT58ZPmuHHmdzrbrDtHDbbJJLCa+jeHNOTmOwE0cP53r52bd03upflv8ABXLyb26WCaVj2PbHNDI0lzHABwY4sNSKA1qP+7nUlGWCas//2Q=="/>
          <p:cNvSpPr>
            <a:spLocks noChangeAspect="1" noChangeArrowheads="1"/>
          </p:cNvSpPr>
          <p:nvPr/>
        </p:nvSpPr>
        <p:spPr bwMode="auto">
          <a:xfrm>
            <a:off x="63500" y="-744538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data:image/jpeg;base64,/9j/4AAQSkZJRgABAQAAAQABAAD/2wCEAAkGBhMSEBQUEhQVFRQWFRUVGRUYFRQXFBUUFRcVFBQYFBQYHSYeFxkjGRUUHy8gJCcpLCwsFR4xNTAqNSYsLCkBCQoKDgwOGA8PGikcHCQpKSksLCkpKSwpKSksLCwpLCkpKSkpKSkpKSksKSkpKSksLCkpLCwpKSkpLCkpLCksKf/AABEIAKAAoAMBIgACEQEDEQH/xAAcAAABBQEBAQAAAAAAAAAAAAAEAgMFBgcBAAj/xABBEAABAwEFAwcJBwQBBQAAAAABAAIDEQQFEiExBkFRE2Fxc5Gy0QciIzIzU4GTsRQVQnKSocFSYqLwY0OCwuHx/8QAGQEAAgMBAAAAAAAAAAAAAAAAAgQBAwUA/8QAJBEAAgICAgICAgMAAAAAAAAAAAECEQMhEjEEIkFREzJCYXH/2gAMAwEAAhEDEQA/AL1YrvjMUdY2V5NhrgbnVoOeSLhuyLfHH8tngkXYaRR193H3GosORMqBpbJCAaxR9PJs8EG6zRV9nHTq2eCkJJUBPrkuXRI3yUVfZsp1bPBLNkjcRRkfy2eCE5TclPfkKLgqocls0dacnH+hvglNsMfu2fob4IUu50XBLlzqbA4nm2SP3cf6GeCJjsUO+OP9DPBVy9r9MZNB8c1DM2scTSpB6apeedJ0MQ8eTRo33bD7uP5cfgkvu2IaRR/LZ4LP27VzNPrVVkufaoSuDX5VG7SvQhjmTClglFE6yww+6i+WzwS5Luhp7KP5bPBR7r0a00J6EXBaw8VCuW+ih67EfYYqH0cfy2eCRHYIq+zj+WzwRICWyNECMfdcVDSKP9DPBcjuyP3Ufy2eCkI201ThjqhTCasGiuyHfFFXq4/BM3ndkQhlIijB5OQgiNgIoxxqDTJHFhCDvGX0EvVydxy46wa7iORj6tncanGuzQVhf6KP8jO61POkqFYVjsoJQU2h4oj7QmZQFASI+QpbneauPZmkEIS6hTngNxbhmVTr42wdUtjJaOIH/kj9orywgsaMt/ZkBxWd2nHNIGtNamgA07dEvOfLQ1hxLthtuvJzq+lz4ZntolXZZpXVyOuR49FVc9nNgo4mB0gDn8+5WhlzMIpQJKWVLUUPKC+TN7QJQSQMssudFWO8cBqRSn1/2i0IbPspooy37Itd6qDn9onjFlZF6Bx1Vkum/BQU0G7dTxVbv3Yl7WF8JoRnh4gcFDbOXs7FhdXgRwTEJ17RFsmJM2qF4cARvREcdNVEbL2pr2EA6dtDxU0QnVK0ZrjToWW5JQdRNteRqnAxSccmdkou83ehkp7uTuOUk8IC8BSKXqpO45EgH2Q1ltPo4+GBg/xCIfNlkhLMz0Dfyt+gTJkRWTxsLMuabllQfLFKEhIQ2Goj4euTyhrS46AVKSwFRO11uMVlcRqSG9pzQvoNdlSva3OmcQ3KtanmUhsTdAdNWmTBlzneelQ1htFRQ89fhuV82Js2GHEdXZ/BZ2R0maeP7LOxieYE3EiqBLpBtnmhec1LCUVZRXYBNGCsu2xuM2e0tljFGy6jSjxr269q1iZirm19gElmdxaQ4dIKhPjIO7REbKXo5tojoDRwoVpTXrLNlLS4W1jWioIAeOHOFqIC0cX6mbn/AGOuKXzhcovNdRWi4lxO9AXqfQydXJ3HKReVH3s30UvVydwokC0QtjzhZ+RvdCaEeSds7KRx87GH/EJLgcwpCQNyNc16zDNFRR8U3KKeqKLiR9rOKqXlGl9BEwfikr+lpP8AKsvL8VG37cTLWI2Pc9jhjLS0A5kAedXdogm0lbLsMHKSSM1strrI1oG8A8TXIrYLisuCFoPAZLNLpuAwWscpqHZ8+eThXcdeZavC8YatzWdmab0acVSCY2FPCIqGnt728OjP+FGjat+PCCw8wO74/wAKkLi30W9oXkNYbZyjapi8r3bCKu/+qbRXxd0GTMKAvBtY3D+0oWx7VcoSOTdTjQkJ+3Th0TyP6HH9ihdPoPa7KxseAL1cAKgxu+GlFpYasr8mNrL7wlyr6I58KFuvDetWWnj1FIzM25HKrzlx2ibDtxVpQxWMIW9XDkJerk7jklz80xbjWGWvu5O45FQFkTZjWKP8jO6E66POqZsrXcizLLAzP4BPMJpqp+Qxb3DDzoOVua9I7tS44Sc11HDRZROOnDHtkd6rWOr0ktonBBUr1tu/lGYa0qKV4EGo+io8hejG/Da/KrIi2XY59ohtDWmjiA4EglozoT2DtU/abACw4atND6tBmabtN31SYXnkxUUIIFOioRcWYWcaE+yItVyh+IlxdUH4cKc4VYbs+2N7WNZUA66nPXNXt8NdMug6/DRDS2aupP7D6KG2lQUHuxm6Y83BwqBSlaHn8O1RG1MRcXNANPNLSN1a4gOGg7VZLK0DQZJu2Werq79OkIKrZKrkVDZ65ZWYjyjiDTC0jIcf9Csz4pORIOuYdztoamvQi7PZ3DgPh/7Ccns9Y3jVxa4dopSm5HbewH9EVsFgjHJsFAWYwSAHOBecyR8FcHSKs7LNBZjIo4NEelPNaXUyU8X15lo4dxszvLqOSkKfLRNvcTzL2ABcATAi7OCKiZt/sZerk7jkY45IS8nehl6uTuOXHFfss55FgOmFv0CMgpRRENcDKaYW/QKUu91cipDOGOrk7EzKgRPIAaJUcQquBsTFZqZp6SPLIIiIDRKpRDJKSphRbi7RFyvrlnVPRaLt5eqDwd9UyyTILLyQ4So18c/yQsctFoDW8+4byh2Q/idQu3CuQ5kHeVpDCZHaCg40bvNEzZL7imaHRY5BWlWt/FvGdFUtjEY60ENvJ7cTpAym4NxHLnqnW2x0jqYBgLfWxZg8MP8ANUK+1NdTFHKK6eYc+xNvvuFmTg9nAltN9N/Ou2Hx/okrBbHYnRu1Gh4t3FFv0Ua17XOY5hqQRn/a7UfRSepA51MU26KcjS2OXZZw0HgaDx/clEE5pUPBO8jvWrCPFUY2Wf5JOQ2BVdrReJompHKxFLOmRB3h7KTq39xyexpi3k8jL1b+45SDZEWFnmM/K3uhSdls4GiCscRETD/YzuhSFnfkpCserzaJTRUpDiU6x+SggWyJJkYQlwuXrVM1rC5xAa0Ekk0AAzJJ4ILDqwK3D0Z+Hao6GaqFj2l+0CIxMIikfKA85Y2xtJxBu4F2lf6U7LGWnEPiFn+S/c1PFVYx/CCaHRCS3Q1pxx1YdThNKkJ9rwdDzp/UUS6dDsZNATb5kb5pwupoSHAnppkhbfc32sATkFmuFuQOZOe/ejn2c1T4bhCLl9BviukKs8LY2hrGgAAaI2zCtT/tUCzMo+E0AH+lX+PC5cmZ3k5NcQ6PJKL0kOyXmmpT6M1nHuJCYkCIOqS5gRJgNA4amLa48lL1cncci0Pb8oZerf3HIgaArA4mJg/sZ3QjLM2mRTN2s9HGR7tndajCKqGwkjtKpwjJRdu2js1n9tNGwjcXDF+kVP7KpX35ZrNHUWdjpncT5jO0ip7PihDjBv4L8XBoJcQAASSSAAN5JOQHOsi8o3lEE9bNZnVi/HIP+oRub/YP3Va2k8otrtrSx7msiJrybBRpppUmpPaqy1y6hmGKts33Y+kl12YsGbG5DiQXNcOk59qlWPa8VGn+1qNxHBUPyN337WzuP/IwHseB/ie1X68budUyRet+Jp9V/g7n7Utnw8vZdh4cvB8ZdAM8JZmMx9F2O8WrtkvBr6g5OGRacnA8CEzbbsa7MZHiEh/podB/2xvFIdOCaNzKiorndXN5pwqpiz2YMbl271PRzkJsF5Rid1nJ8/AH141rUdlD8Ue92ayWyXy595ySDdNQflYcH0BWlu2osbpHM+0Rh7SWlrnYSHDIjzqLSxL1SM3MqnZKMmT8Ls1G465tNRxGY7QpKGQUCMXYt78k3jzXpQm4RV2asRUx4MSbxYORl6qTuOT5YhrwJEEvVydxyjs6qM5vDyqQWdrWRtdLI1oafwsDmgNIJOZoQRkPiqNfflHtloqOU5Nn9EdWj4n1j2quXm/08vWyd9yHDlI7DFFbHJJCalMkpdU2SuLkKC8CkkrykIlbivh1mnjmZ6zDWnEfiB6RUL6Muy8WzRMkaQWuaHA9IXy+CtU8ku0RobO45A4mHhXUdG9cK54fyRpV53K2YVBwSDR416HcQoiOWRhwSjzhv3HnB4KxwSqCvdz5JyBUBoo3g7Qupz1NKJTPiUla7D8bNXrLoJiZvQd+XgIoXu5jTp3J6zPyzVT2ythecA04cSUilujRoh/JrcpltEkjvVY7tc7PxVZ27GC8rUP+UntAd/K2bZq6mWKzNa5zWknE9xIAL3bqn4ALGvKXJW9bTTc5o/wZVa0FSM3lyyMh7Le0kZrHI9h/tcW/Q5q03R5VLZFQOc2VvB4z/UKFUaq5iRFjgmb1cPlSs1oIa/0Mhyo4+YTzP8aK5wGum/evleOVXjYrykzWNwZJWWDTCTVzBxjJ7pyXC88PyjfWFD3p7GXqpO45MXZe0dojbLC4OY4ZEfQjcRw3L16P9FL1cncchS2UNny7ent5utk77kOCpG8rtlM0pEUhBkkIIjeQRjdShohxdc3upflv8EQ+mqB0koz7sm91L8t/gkm6pvcy/Lf4LibQJVdRRuqb3Uvy3+C8Lqm91L8t/goJ5IGVh2JthjtcdMsRw/HVv75fFRH3XN7qX5b/AATtnsM7XAiKUEEEHk35Eb9ESBnUlR9K2PzmNcN4VQtslpjlL30MIe4hzQTgqT644UpnmpvZnaBslljLy1jiAS1xDCHGuKodSgxYj0EI6DkGVHKxlp3F7DlvGq5Mz2it228g2TIijgCDuNdSE5dlwulmZK9tGNOIV1c78OXDepKOCyNmxuewkVwNq0tYDSumVfovXntABhjgcOUecIecOCMChc5xJpoTTiUovHXNyH35b/GopbC7zs/KOYNzCXjeDI0UblzE16ehfOF9SPNplMpLpOUdiJ1JBovpIWqKvtI6BtPaM389dVg2210v+3zFjHPa52IOa1zm5gVoWgjVNC+F+xWSuFF/dc3upflv8Fz7rm91L8t/guY1aBQU6x2adF1Te6l+W/wSvuyb3Uvy3+ChHWid2T2xmsMmKM1YT58ZPmuHHmdzrbrDtHDbbJJLCa+jeHNOTmOwE0cP53r52bd03upflv8ABXLyb26WCaVj2PbHNDI0lzHABwY4sNSKA1qP+7nUlGWCas//2Q=="/>
          <p:cNvSpPr>
            <a:spLocks noChangeAspect="1" noChangeArrowheads="1"/>
          </p:cNvSpPr>
          <p:nvPr/>
        </p:nvSpPr>
        <p:spPr bwMode="auto">
          <a:xfrm>
            <a:off x="215900" y="-592138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http://www.holah.co.uk/images/SimonBaron-Coh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418" y="2057400"/>
            <a:ext cx="3297382" cy="329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134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Yes he is Sasha Baron-Cohen’s Cousin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http://cse-crunch.dk/wp-content/uploads/2012/07/Borat_Great_Success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81200"/>
            <a:ext cx="5622376" cy="403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175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Theory of Mind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http://www.youtube.com/watch?v=8hLubgpY2_w</a:t>
            </a:r>
            <a:endParaRPr lang="en-US" dirty="0"/>
          </a:p>
          <a:p>
            <a:endParaRPr lang="en-GB" dirty="0"/>
          </a:p>
          <a:p>
            <a:r>
              <a:rPr lang="en-US" dirty="0">
                <a:hlinkClick r:id="rId3"/>
              </a:rPr>
              <a:t>http://www.youtube.com/watch?v=XEhjsQtIqV0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164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Neuroimaging and Autism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Structural Imaging (</a:t>
            </a:r>
            <a:r>
              <a:rPr lang="en-GB" dirty="0" err="1"/>
              <a:t>Courschesne</a:t>
            </a:r>
            <a:r>
              <a:rPr lang="en-GB" dirty="0"/>
              <a:t> et al, cited in </a:t>
            </a:r>
            <a:r>
              <a:rPr lang="en-GB" dirty="0" err="1"/>
              <a:t>Gazzaniga</a:t>
            </a:r>
            <a:r>
              <a:rPr lang="en-GB" dirty="0"/>
              <a:t> et al 2009)</a:t>
            </a:r>
          </a:p>
          <a:p>
            <a:endParaRPr lang="en-GB" dirty="0"/>
          </a:p>
          <a:p>
            <a:r>
              <a:rPr lang="en-GB" dirty="0"/>
              <a:t>Infants with Autism – smaller head circumference at birth. </a:t>
            </a:r>
          </a:p>
          <a:p>
            <a:endParaRPr lang="en-GB" dirty="0"/>
          </a:p>
          <a:p>
            <a:r>
              <a:rPr lang="en-GB" dirty="0"/>
              <a:t>Sudden rise in head circumference in first year of life. </a:t>
            </a:r>
          </a:p>
          <a:p>
            <a:endParaRPr lang="en-GB" dirty="0"/>
          </a:p>
          <a:p>
            <a:r>
              <a:rPr lang="en-GB" dirty="0"/>
              <a:t>Reduced volume in a range of Brain Areas. </a:t>
            </a:r>
          </a:p>
          <a:p>
            <a:pPr lvl="1"/>
            <a:r>
              <a:rPr lang="en-GB" dirty="0"/>
              <a:t>Frontal Lobe</a:t>
            </a:r>
          </a:p>
          <a:p>
            <a:pPr lvl="1"/>
            <a:r>
              <a:rPr lang="en-GB" dirty="0"/>
              <a:t>Amygdala</a:t>
            </a:r>
          </a:p>
          <a:p>
            <a:pPr lvl="1"/>
            <a:r>
              <a:rPr lang="en-GB" dirty="0"/>
              <a:t>Cerebellum</a:t>
            </a:r>
          </a:p>
          <a:p>
            <a:pPr lvl="1"/>
            <a:r>
              <a:rPr lang="en-GB" dirty="0"/>
              <a:t>Superior Temporal Sulcus (STS).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921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Frith 2003 – Review of Literature</a:t>
            </a:r>
          </a:p>
          <a:p>
            <a:endParaRPr lang="en-GB" dirty="0"/>
          </a:p>
          <a:p>
            <a:r>
              <a:rPr lang="en-GB" dirty="0"/>
              <a:t>Highlighted that numerous studies have highlighted that there are significant less activation of MPFC and STS when performing Theory of Mind Tasks in people with Autism.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91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In addition to being associated with abnormal brain function autism may affect the default network. </a:t>
            </a:r>
          </a:p>
          <a:p>
            <a:endParaRPr lang="en-GB" dirty="0"/>
          </a:p>
          <a:p>
            <a:r>
              <a:rPr lang="en-GB" dirty="0"/>
              <a:t>Remember Mitchell et al (2005) study highlighting the MPFC is activated during rest and deactivated when doing a task not relating to the self</a:t>
            </a:r>
          </a:p>
          <a:p>
            <a:endParaRPr lang="en-GB" dirty="0"/>
          </a:p>
          <a:p>
            <a:r>
              <a:rPr lang="en-GB" dirty="0"/>
              <a:t>Kennedy et al (2006) – Not the case with people with Autism – no significant deactivation when performing the task not relating to the self. </a:t>
            </a:r>
          </a:p>
          <a:p>
            <a:pPr lvl="1"/>
            <a:r>
              <a:rPr lang="en-GB" dirty="0"/>
              <a:t>Unusual focus on internal states.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662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Empathy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Empathy – “capacity to comprehend and resonate with another individual’s emotional experience” (</a:t>
            </a:r>
            <a:r>
              <a:rPr lang="en-GB" dirty="0" err="1"/>
              <a:t>Purves</a:t>
            </a:r>
            <a:r>
              <a:rPr lang="en-GB" dirty="0"/>
              <a:t> et al, 2008). </a:t>
            </a:r>
          </a:p>
          <a:p>
            <a:endParaRPr lang="en-GB" dirty="0"/>
          </a:p>
          <a:p>
            <a:r>
              <a:rPr lang="en-GB" dirty="0"/>
              <a:t>Try to create the other person’s internal state within ourselves to have a better understanding. </a:t>
            </a:r>
          </a:p>
          <a:p>
            <a:endParaRPr lang="en-GB" dirty="0"/>
          </a:p>
          <a:p>
            <a:r>
              <a:rPr lang="en-GB" dirty="0"/>
              <a:t>How can we do this? How does Neuroscience attempt to answer this? </a:t>
            </a:r>
          </a:p>
        </p:txBody>
      </p:sp>
    </p:spTree>
    <p:extLst>
      <p:ext uri="{BB962C8B-B14F-4D97-AF65-F5344CB8AC3E}">
        <p14:creationId xmlns:p14="http://schemas.microsoft.com/office/powerpoint/2010/main" val="3863772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Mirror Neurons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Rizzolatti</a:t>
            </a:r>
            <a:r>
              <a:rPr lang="en-GB" dirty="0"/>
              <a:t> and </a:t>
            </a:r>
            <a:r>
              <a:rPr lang="en-GB" dirty="0" err="1"/>
              <a:t>Craighero</a:t>
            </a:r>
            <a:r>
              <a:rPr lang="en-GB" dirty="0"/>
              <a:t> (2004) – Mirror Neurons are normal neurons that fire when carrying out a behaviour </a:t>
            </a:r>
            <a:r>
              <a:rPr lang="en-GB" b="1" dirty="0"/>
              <a:t>and</a:t>
            </a:r>
            <a:r>
              <a:rPr lang="en-GB" dirty="0"/>
              <a:t> observing others carrying out same behaviour. </a:t>
            </a:r>
          </a:p>
          <a:p>
            <a:endParaRPr lang="en-GB" dirty="0"/>
          </a:p>
          <a:p>
            <a:r>
              <a:rPr lang="en-GB" dirty="0"/>
              <a:t>For example, watching a 100 metre sprint. </a:t>
            </a:r>
          </a:p>
          <a:p>
            <a:endParaRPr lang="en-GB" dirty="0"/>
          </a:p>
          <a:p>
            <a:r>
              <a:rPr lang="en-GB" dirty="0"/>
              <a:t>Learning through imitation.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909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Wicker et al (2003)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FMRI study</a:t>
            </a:r>
          </a:p>
          <a:p>
            <a:endParaRPr lang="en-GB" dirty="0"/>
          </a:p>
          <a:p>
            <a:r>
              <a:rPr lang="en-GB" dirty="0"/>
              <a:t>2 conditions</a:t>
            </a:r>
          </a:p>
          <a:p>
            <a:endParaRPr lang="en-GB" dirty="0"/>
          </a:p>
          <a:p>
            <a:r>
              <a:rPr lang="en-GB" dirty="0"/>
              <a:t>1) Experiencing Disgust</a:t>
            </a:r>
          </a:p>
          <a:p>
            <a:pPr lvl="1"/>
            <a:r>
              <a:rPr lang="en-GB" dirty="0"/>
              <a:t>Insects</a:t>
            </a:r>
          </a:p>
          <a:p>
            <a:pPr lvl="1"/>
            <a:r>
              <a:rPr lang="en-GB" dirty="0"/>
              <a:t>Poor hygiene</a:t>
            </a:r>
          </a:p>
          <a:p>
            <a:pPr lvl="1"/>
            <a:r>
              <a:rPr lang="en-GB" dirty="0"/>
              <a:t>Rotten food</a:t>
            </a:r>
          </a:p>
          <a:p>
            <a:r>
              <a:rPr lang="en-GB" dirty="0"/>
              <a:t>2) “Empathising” with someone experiencing Disgust</a:t>
            </a:r>
          </a:p>
          <a:p>
            <a:pPr lvl="1"/>
            <a:r>
              <a:rPr lang="en-GB" dirty="0"/>
              <a:t>Facial expression of disgust. </a:t>
            </a:r>
          </a:p>
        </p:txBody>
      </p:sp>
    </p:spTree>
    <p:extLst>
      <p:ext uri="{BB962C8B-B14F-4D97-AF65-F5344CB8AC3E}">
        <p14:creationId xmlns:p14="http://schemas.microsoft.com/office/powerpoint/2010/main" val="42167728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Correlations were noted between the two conditions in terms of activations of the insula.</a:t>
            </a:r>
          </a:p>
          <a:p>
            <a:endParaRPr lang="en-GB" dirty="0"/>
          </a:p>
          <a:p>
            <a:r>
              <a:rPr lang="en-GB" dirty="0"/>
              <a:t>Issues with study?</a:t>
            </a:r>
          </a:p>
          <a:p>
            <a:endParaRPr lang="en-GB" dirty="0"/>
          </a:p>
          <a:p>
            <a:r>
              <a:rPr lang="en-GB" dirty="0" err="1"/>
              <a:t>Adolphs</a:t>
            </a:r>
            <a:r>
              <a:rPr lang="en-GB" dirty="0"/>
              <a:t> et al (2003) – Case Study -  lesion to the insula = loss of ability to recognise disgust.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074" name="Picture 2" descr="http://www.technologyreview.com/sites/default/files/legacy/singer_071206_fm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51" y="2362200"/>
            <a:ext cx="3047999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5991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about Empathy for other experiences?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Pain</a:t>
            </a:r>
          </a:p>
          <a:p>
            <a:endParaRPr lang="en-GB" dirty="0"/>
          </a:p>
          <a:p>
            <a:r>
              <a:rPr lang="en-GB" dirty="0"/>
              <a:t>Singer et al (2004). </a:t>
            </a:r>
          </a:p>
          <a:p>
            <a:endParaRPr lang="en-GB" dirty="0"/>
          </a:p>
          <a:p>
            <a:r>
              <a:rPr lang="en-GB" dirty="0"/>
              <a:t>Brain activity measured in two conditions. </a:t>
            </a:r>
          </a:p>
          <a:p>
            <a:pPr lvl="1"/>
            <a:r>
              <a:rPr lang="en-GB" dirty="0"/>
              <a:t>1) Painful stimulation (electrode in their hand)</a:t>
            </a:r>
          </a:p>
          <a:p>
            <a:pPr lvl="1"/>
            <a:r>
              <a:rPr lang="en-GB" dirty="0"/>
              <a:t>2) Painful stimulation for partner 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Also had to do an empathy test.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379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Mirror neurons are activated in relation to the experience and perception of pain </a:t>
            </a:r>
          </a:p>
          <a:p>
            <a:endParaRPr lang="en-GB" dirty="0"/>
          </a:p>
          <a:p>
            <a:r>
              <a:rPr lang="en-GB" dirty="0"/>
              <a:t>Insula</a:t>
            </a:r>
          </a:p>
          <a:p>
            <a:r>
              <a:rPr lang="en-GB" dirty="0"/>
              <a:t>Anterior Cingulate Cortex</a:t>
            </a:r>
          </a:p>
          <a:p>
            <a:r>
              <a:rPr lang="en-GB" dirty="0"/>
              <a:t>Cerebellum</a:t>
            </a:r>
          </a:p>
          <a:p>
            <a:endParaRPr lang="en-GB" dirty="0"/>
          </a:p>
          <a:p>
            <a:r>
              <a:rPr lang="en-GB" dirty="0"/>
              <a:t>Activation in perception of pain in others condition for those who scored high in empathy scale.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  <p:pic>
        <p:nvPicPr>
          <p:cNvPr id="5" name="Picture 2" descr="http://www.technologyreview.com/sites/default/files/legacy/singer_071206_fm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371600"/>
            <a:ext cx="2285999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upload.wikimedia.org/wikipedia/commons/thumb/1/10/MRI_anterior_cingulate.png/220px-MRI_anterior_cingula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643745"/>
            <a:ext cx="2095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s.mcgill.ca/~rwest/wikispeedia/wpcd/images/241/2417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750" y="5243945"/>
            <a:ext cx="2056049" cy="152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4022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factors can influence empathy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Individual differences</a:t>
            </a:r>
          </a:p>
          <a:p>
            <a:endParaRPr lang="en-GB" dirty="0"/>
          </a:p>
          <a:p>
            <a:r>
              <a:rPr lang="en-GB" dirty="0"/>
              <a:t>Experience?</a:t>
            </a:r>
          </a:p>
          <a:p>
            <a:endParaRPr lang="en-GB" dirty="0"/>
          </a:p>
          <a:p>
            <a:r>
              <a:rPr lang="en-GB" dirty="0"/>
              <a:t>Neuroimaging has attempted to explore this aspect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5283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Cheng et al (2007)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FMRI study</a:t>
            </a:r>
          </a:p>
          <a:p>
            <a:endParaRPr lang="en-GB" dirty="0"/>
          </a:p>
          <a:p>
            <a:r>
              <a:rPr lang="en-GB" dirty="0"/>
              <a:t>Brain activity of 2 groups of people was measured while they watched video clips</a:t>
            </a:r>
          </a:p>
          <a:p>
            <a:pPr lvl="1"/>
            <a:r>
              <a:rPr lang="en-GB" dirty="0"/>
              <a:t>Body parts receiving non painful stimulation (touched with Cotton Swabs)</a:t>
            </a:r>
          </a:p>
          <a:p>
            <a:pPr lvl="1"/>
            <a:r>
              <a:rPr lang="en-GB" dirty="0"/>
              <a:t>Painful stimulation (acupuncture)</a:t>
            </a:r>
          </a:p>
          <a:p>
            <a:r>
              <a:rPr lang="en-GB" dirty="0"/>
              <a:t>2 groups of Participants</a:t>
            </a:r>
          </a:p>
          <a:p>
            <a:pPr lvl="1"/>
            <a:r>
              <a:rPr lang="en-GB" dirty="0"/>
              <a:t>1) No experience of acupuncture practices</a:t>
            </a:r>
          </a:p>
          <a:p>
            <a:pPr lvl="1"/>
            <a:r>
              <a:rPr lang="en-GB" dirty="0"/>
              <a:t>2) Physicians with 2 years experiences with acupuncture (minimum)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627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For the non-physician participants the findings were similar to that of Singer et al (2004).</a:t>
            </a:r>
          </a:p>
          <a:p>
            <a:pPr lvl="1"/>
            <a:r>
              <a:rPr lang="en-GB" dirty="0"/>
              <a:t>When viewing the acupuncture – activation in </a:t>
            </a:r>
          </a:p>
          <a:p>
            <a:pPr lvl="2"/>
            <a:r>
              <a:rPr lang="en-GB" dirty="0"/>
              <a:t>Insula</a:t>
            </a:r>
          </a:p>
          <a:p>
            <a:pPr lvl="2"/>
            <a:r>
              <a:rPr lang="en-GB" dirty="0"/>
              <a:t>Anterior Cingulate Cortex</a:t>
            </a:r>
          </a:p>
          <a:p>
            <a:pPr lvl="2"/>
            <a:r>
              <a:rPr lang="en-GB" dirty="0"/>
              <a:t>Cerebellum</a:t>
            </a:r>
          </a:p>
          <a:p>
            <a:pPr lvl="2"/>
            <a:endParaRPr lang="en-GB" dirty="0"/>
          </a:p>
          <a:p>
            <a:endParaRPr lang="en-GB" dirty="0"/>
          </a:p>
          <a:p>
            <a:r>
              <a:rPr lang="en-GB" dirty="0"/>
              <a:t>However with the physicians the regions were not significantly activated.</a:t>
            </a:r>
          </a:p>
          <a:p>
            <a:pPr lvl="1"/>
            <a:r>
              <a:rPr lang="en-GB" dirty="0"/>
              <a:t>Regions about perception about others were activated</a:t>
            </a:r>
          </a:p>
          <a:p>
            <a:pPr lvl="2"/>
            <a:r>
              <a:rPr lang="en-GB" dirty="0"/>
              <a:t>MPFC.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05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8">
      <a:dk1>
        <a:srgbClr val="FFFF00"/>
      </a:dk1>
      <a:lt1>
        <a:srgbClr val="1F497D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00"/>
      </a:hlink>
      <a:folHlink>
        <a:srgbClr val="FFFF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1413</TotalTime>
  <Words>860</Words>
  <Application>Microsoft Office PowerPoint</Application>
  <PresentationFormat>On-screen Show (4:3)</PresentationFormat>
  <Paragraphs>158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Social Cognition 2</vt:lpstr>
      <vt:lpstr>Recap Session 1</vt:lpstr>
      <vt:lpstr>Aims of this session. </vt:lpstr>
      <vt:lpstr>Non-Verbal Cues</vt:lpstr>
      <vt:lpstr>PowerPoint Presentation</vt:lpstr>
      <vt:lpstr>Autism</vt:lpstr>
      <vt:lpstr>Some symptoms</vt:lpstr>
      <vt:lpstr>Simon Baron-Cohen</vt:lpstr>
      <vt:lpstr>Yes he is Sasha Baron-Cohen’s Cousin</vt:lpstr>
      <vt:lpstr>Theory of Mind</vt:lpstr>
      <vt:lpstr>Neuroimaging and Autism</vt:lpstr>
      <vt:lpstr>PowerPoint Presentation</vt:lpstr>
      <vt:lpstr>PowerPoint Presentation</vt:lpstr>
      <vt:lpstr>Empathy</vt:lpstr>
      <vt:lpstr>Mirror Neurons</vt:lpstr>
      <vt:lpstr>Wicker et al (2003)</vt:lpstr>
      <vt:lpstr>Findings</vt:lpstr>
      <vt:lpstr>What about Empathy for other experiences? </vt:lpstr>
      <vt:lpstr>Findings</vt:lpstr>
      <vt:lpstr>What factors can influence empathy</vt:lpstr>
      <vt:lpstr>Cheng et al (2007)</vt:lpstr>
      <vt:lpstr>Findings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Cognition</dc:title>
  <dc:creator>Administrator</dc:creator>
  <cp:lastModifiedBy>Stuart Jones</cp:lastModifiedBy>
  <cp:revision>56</cp:revision>
  <cp:lastPrinted>2012-11-27T20:27:42Z</cp:lastPrinted>
  <dcterms:created xsi:type="dcterms:W3CDTF">2012-11-21T14:32:17Z</dcterms:created>
  <dcterms:modified xsi:type="dcterms:W3CDTF">2024-04-16T16:08:02Z</dcterms:modified>
</cp:coreProperties>
</file>