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81" r:id="rId4"/>
  </p:sldMasterIdLst>
  <p:notesMasterIdLst>
    <p:notesMasterId r:id="rId22"/>
  </p:notesMasterIdLst>
  <p:sldIdLst>
    <p:sldId id="256" r:id="rId5"/>
    <p:sldId id="257" r:id="rId6"/>
    <p:sldId id="258" r:id="rId7"/>
    <p:sldId id="269" r:id="rId8"/>
    <p:sldId id="260" r:id="rId9"/>
    <p:sldId id="273" r:id="rId10"/>
    <p:sldId id="274" r:id="rId11"/>
    <p:sldId id="261" r:id="rId12"/>
    <p:sldId id="267" r:id="rId13"/>
    <p:sldId id="262" r:id="rId14"/>
    <p:sldId id="276" r:id="rId15"/>
    <p:sldId id="264" r:id="rId16"/>
    <p:sldId id="270" r:id="rId17"/>
    <p:sldId id="265" r:id="rId18"/>
    <p:sldId id="266" r:id="rId19"/>
    <p:sldId id="259" r:id="rId20"/>
    <p:sldId id="277"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249" autoAdjust="0"/>
  </p:normalViewPr>
  <p:slideViewPr>
    <p:cSldViewPr snapToGrid="0">
      <p:cViewPr varScale="1">
        <p:scale>
          <a:sx n="63" d="100"/>
          <a:sy n="63" d="100"/>
        </p:scale>
        <p:origin x="80"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4" Type="http://schemas.openxmlformats.org/officeDocument/2006/relationships/image" Target="../media/image1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4" Type="http://schemas.openxmlformats.org/officeDocument/2006/relationships/image" Target="../media/image17.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18AF48B-E1E0-41ED-9659-855E05D49CC7}"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B5B86AE-398F-4358-A24B-223704316870}">
      <dgm:prSet custT="1"/>
      <dgm:spPr/>
      <dgm:t>
        <a:bodyPr/>
        <a:lstStyle/>
        <a:p>
          <a:r>
            <a:rPr lang="en-GB" sz="1600" b="0" i="0" baseline="0" dirty="0">
              <a:latin typeface="Arial" panose="020B0604020202020204" pitchFamily="34" charset="0"/>
              <a:cs typeface="Arial" panose="020B0604020202020204" pitchFamily="34" charset="0"/>
            </a:rPr>
            <a:t>The Impact the Education and Skills Act 2008 legislation has on young people’s community is that its duties is to raise the percentage of youth enrolled in training and educational initiatives </a:t>
          </a:r>
        </a:p>
        <a:p>
          <a:r>
            <a:rPr lang="en-GB" sz="1600" b="0" i="0" baseline="0" dirty="0">
              <a:latin typeface="Arial" panose="020B0604020202020204" pitchFamily="34" charset="0"/>
              <a:cs typeface="Arial" panose="020B0604020202020204" pitchFamily="34" charset="0"/>
            </a:rPr>
            <a:t>(legislation, 2008).</a:t>
          </a:r>
          <a:endParaRPr lang="en-US" sz="1600" dirty="0">
            <a:latin typeface="Arial" panose="020B0604020202020204" pitchFamily="34" charset="0"/>
            <a:cs typeface="Arial" panose="020B0604020202020204" pitchFamily="34" charset="0"/>
          </a:endParaRPr>
        </a:p>
      </dgm:t>
    </dgm:pt>
    <dgm:pt modelId="{4336B500-C493-4C3E-BE85-BAEECC70DEE4}" type="parTrans" cxnId="{56584B71-F3A3-4C85-8734-7AE42F897A39}">
      <dgm:prSet/>
      <dgm:spPr/>
      <dgm:t>
        <a:bodyPr/>
        <a:lstStyle/>
        <a:p>
          <a:endParaRPr lang="en-US"/>
        </a:p>
      </dgm:t>
    </dgm:pt>
    <dgm:pt modelId="{6FE19EA5-EEC6-436A-B96C-4FEE9121ABFE}" type="sibTrans" cxnId="{56584B71-F3A3-4C85-8734-7AE42F897A39}">
      <dgm:prSet/>
      <dgm:spPr/>
      <dgm:t>
        <a:bodyPr/>
        <a:lstStyle/>
        <a:p>
          <a:endParaRPr lang="en-US"/>
        </a:p>
      </dgm:t>
    </dgm:pt>
    <dgm:pt modelId="{E4EDB4AE-D340-4B43-A27A-984561DC1134}">
      <dgm:prSet custT="1"/>
      <dgm:spPr/>
      <dgm:t>
        <a:bodyPr/>
        <a:lstStyle/>
        <a:p>
          <a:r>
            <a:rPr lang="en-GB" sz="1600" b="0" i="0" baseline="0" dirty="0">
              <a:latin typeface="Arial" panose="020B0604020202020204" pitchFamily="34" charset="0"/>
              <a:cs typeface="Arial" panose="020B0604020202020204" pitchFamily="34" charset="0"/>
            </a:rPr>
            <a:t>Policy impacting young people community is improving the quality of education available to young people at school. This will help young people in reaching the age of 16 with a well qualification and enable them to prepared for further and higher education for work (GOV, 2015).</a:t>
          </a:r>
          <a:endParaRPr lang="en-US" sz="1600" dirty="0">
            <a:latin typeface="Arial" panose="020B0604020202020204" pitchFamily="34" charset="0"/>
            <a:cs typeface="Arial" panose="020B0604020202020204" pitchFamily="34" charset="0"/>
          </a:endParaRPr>
        </a:p>
      </dgm:t>
    </dgm:pt>
    <dgm:pt modelId="{1C593A5C-127A-479D-BEEE-F31B2CE6A37F}" type="parTrans" cxnId="{16E0E4BF-E4EA-4204-A7C9-18458F434A20}">
      <dgm:prSet/>
      <dgm:spPr/>
      <dgm:t>
        <a:bodyPr/>
        <a:lstStyle/>
        <a:p>
          <a:endParaRPr lang="en-US"/>
        </a:p>
      </dgm:t>
    </dgm:pt>
    <dgm:pt modelId="{414900D4-7A2C-4E3D-B888-4E14FEE8B303}" type="sibTrans" cxnId="{16E0E4BF-E4EA-4204-A7C9-18458F434A20}">
      <dgm:prSet/>
      <dgm:spPr/>
      <dgm:t>
        <a:bodyPr/>
        <a:lstStyle/>
        <a:p>
          <a:endParaRPr lang="en-US"/>
        </a:p>
      </dgm:t>
    </dgm:pt>
    <dgm:pt modelId="{FB92E526-4693-40AD-A997-83138DCE25FC}" type="pres">
      <dgm:prSet presAssocID="{218AF48B-E1E0-41ED-9659-855E05D49CC7}" presName="root" presStyleCnt="0">
        <dgm:presLayoutVars>
          <dgm:dir/>
          <dgm:resizeHandles val="exact"/>
        </dgm:presLayoutVars>
      </dgm:prSet>
      <dgm:spPr/>
    </dgm:pt>
    <dgm:pt modelId="{D63A2B0E-0B47-4D89-95D6-7B551AA54CA5}" type="pres">
      <dgm:prSet presAssocID="{6B5B86AE-398F-4358-A24B-223704316870}" presName="compNode" presStyleCnt="0"/>
      <dgm:spPr/>
    </dgm:pt>
    <dgm:pt modelId="{82480BF7-26EA-46CB-8DFA-E7ABF92E9F24}" type="pres">
      <dgm:prSet presAssocID="{6B5B86AE-398F-4358-A24B-223704316870}"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DFBD0B17-BB2F-4434-A5CE-BAAD3C70F2B4}" type="pres">
      <dgm:prSet presAssocID="{6B5B86AE-398F-4358-A24B-223704316870}" presName="spaceRect" presStyleCnt="0"/>
      <dgm:spPr/>
    </dgm:pt>
    <dgm:pt modelId="{4B0EBADB-1645-4E94-A4EA-E4574152E092}" type="pres">
      <dgm:prSet presAssocID="{6B5B86AE-398F-4358-A24B-223704316870}" presName="textRect" presStyleLbl="revTx" presStyleIdx="0" presStyleCnt="2" custScaleX="209031">
        <dgm:presLayoutVars>
          <dgm:chMax val="1"/>
          <dgm:chPref val="1"/>
        </dgm:presLayoutVars>
      </dgm:prSet>
      <dgm:spPr/>
    </dgm:pt>
    <dgm:pt modelId="{C7FA5B86-2814-4B6D-8B1C-A6341D6AEF43}" type="pres">
      <dgm:prSet presAssocID="{6FE19EA5-EEC6-436A-B96C-4FEE9121ABFE}" presName="sibTrans" presStyleCnt="0"/>
      <dgm:spPr/>
    </dgm:pt>
    <dgm:pt modelId="{86EF960A-D75D-4341-AA86-D05F82D793FB}" type="pres">
      <dgm:prSet presAssocID="{E4EDB4AE-D340-4B43-A27A-984561DC1134}" presName="compNode" presStyleCnt="0"/>
      <dgm:spPr/>
    </dgm:pt>
    <dgm:pt modelId="{61AC78F7-8832-4279-92C8-9AD01B553A8F}" type="pres">
      <dgm:prSet presAssocID="{E4EDB4AE-D340-4B43-A27A-984561DC1134}"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2F58927B-0D5E-4D85-BD8C-A2080AE9A7F9}" type="pres">
      <dgm:prSet presAssocID="{E4EDB4AE-D340-4B43-A27A-984561DC1134}" presName="spaceRect" presStyleCnt="0"/>
      <dgm:spPr/>
    </dgm:pt>
    <dgm:pt modelId="{9481DA2E-C8B1-49E6-A402-3FAADA6B98EB}" type="pres">
      <dgm:prSet presAssocID="{E4EDB4AE-D340-4B43-A27A-984561DC1134}" presName="textRect" presStyleLbl="revTx" presStyleIdx="1" presStyleCnt="2" custScaleY="247324">
        <dgm:presLayoutVars>
          <dgm:chMax val="1"/>
          <dgm:chPref val="1"/>
        </dgm:presLayoutVars>
      </dgm:prSet>
      <dgm:spPr/>
    </dgm:pt>
  </dgm:ptLst>
  <dgm:cxnLst>
    <dgm:cxn modelId="{5BBC4350-7FE9-42E5-BF0C-F67D853A1E1B}" type="presOf" srcId="{E4EDB4AE-D340-4B43-A27A-984561DC1134}" destId="{9481DA2E-C8B1-49E6-A402-3FAADA6B98EB}" srcOrd="0" destOrd="0" presId="urn:microsoft.com/office/officeart/2018/2/layout/IconLabelList"/>
    <dgm:cxn modelId="{56584B71-F3A3-4C85-8734-7AE42F897A39}" srcId="{218AF48B-E1E0-41ED-9659-855E05D49CC7}" destId="{6B5B86AE-398F-4358-A24B-223704316870}" srcOrd="0" destOrd="0" parTransId="{4336B500-C493-4C3E-BE85-BAEECC70DEE4}" sibTransId="{6FE19EA5-EEC6-436A-B96C-4FEE9121ABFE}"/>
    <dgm:cxn modelId="{7EE8FBB6-707F-491C-BE27-3C65913FCEDA}" type="presOf" srcId="{6B5B86AE-398F-4358-A24B-223704316870}" destId="{4B0EBADB-1645-4E94-A4EA-E4574152E092}" srcOrd="0" destOrd="0" presId="urn:microsoft.com/office/officeart/2018/2/layout/IconLabelList"/>
    <dgm:cxn modelId="{16E0E4BF-E4EA-4204-A7C9-18458F434A20}" srcId="{218AF48B-E1E0-41ED-9659-855E05D49CC7}" destId="{E4EDB4AE-D340-4B43-A27A-984561DC1134}" srcOrd="1" destOrd="0" parTransId="{1C593A5C-127A-479D-BEEE-F31B2CE6A37F}" sibTransId="{414900D4-7A2C-4E3D-B888-4E14FEE8B303}"/>
    <dgm:cxn modelId="{BFB474FC-F58E-4354-9646-A691ABF9673D}" type="presOf" srcId="{218AF48B-E1E0-41ED-9659-855E05D49CC7}" destId="{FB92E526-4693-40AD-A997-83138DCE25FC}" srcOrd="0" destOrd="0" presId="urn:microsoft.com/office/officeart/2018/2/layout/IconLabelList"/>
    <dgm:cxn modelId="{52A15618-5F40-4689-8DCC-2E7EF5C1857B}" type="presParOf" srcId="{FB92E526-4693-40AD-A997-83138DCE25FC}" destId="{D63A2B0E-0B47-4D89-95D6-7B551AA54CA5}" srcOrd="0" destOrd="0" presId="urn:microsoft.com/office/officeart/2018/2/layout/IconLabelList"/>
    <dgm:cxn modelId="{A4269916-C889-4BD3-988B-40D9F500CB87}" type="presParOf" srcId="{D63A2B0E-0B47-4D89-95D6-7B551AA54CA5}" destId="{82480BF7-26EA-46CB-8DFA-E7ABF92E9F24}" srcOrd="0" destOrd="0" presId="urn:microsoft.com/office/officeart/2018/2/layout/IconLabelList"/>
    <dgm:cxn modelId="{AC13FA1C-B866-405D-A075-A292D2580719}" type="presParOf" srcId="{D63A2B0E-0B47-4D89-95D6-7B551AA54CA5}" destId="{DFBD0B17-BB2F-4434-A5CE-BAAD3C70F2B4}" srcOrd="1" destOrd="0" presId="urn:microsoft.com/office/officeart/2018/2/layout/IconLabelList"/>
    <dgm:cxn modelId="{F4D5F2BC-88F2-4E73-B08F-D6498F8AEA88}" type="presParOf" srcId="{D63A2B0E-0B47-4D89-95D6-7B551AA54CA5}" destId="{4B0EBADB-1645-4E94-A4EA-E4574152E092}" srcOrd="2" destOrd="0" presId="urn:microsoft.com/office/officeart/2018/2/layout/IconLabelList"/>
    <dgm:cxn modelId="{5CC2FDBC-3A7B-4A15-B3A0-AEF0E6D4844E}" type="presParOf" srcId="{FB92E526-4693-40AD-A997-83138DCE25FC}" destId="{C7FA5B86-2814-4B6D-8B1C-A6341D6AEF43}" srcOrd="1" destOrd="0" presId="urn:microsoft.com/office/officeart/2018/2/layout/IconLabelList"/>
    <dgm:cxn modelId="{19459C0E-2721-4E50-B7A2-34F92AE3D25C}" type="presParOf" srcId="{FB92E526-4693-40AD-A997-83138DCE25FC}" destId="{86EF960A-D75D-4341-AA86-D05F82D793FB}" srcOrd="2" destOrd="0" presId="urn:microsoft.com/office/officeart/2018/2/layout/IconLabelList"/>
    <dgm:cxn modelId="{61D69602-38E7-49F0-91F1-8B40F19DE0C5}" type="presParOf" srcId="{86EF960A-D75D-4341-AA86-D05F82D793FB}" destId="{61AC78F7-8832-4279-92C8-9AD01B553A8F}" srcOrd="0" destOrd="0" presId="urn:microsoft.com/office/officeart/2018/2/layout/IconLabelList"/>
    <dgm:cxn modelId="{E107833E-8E6E-404C-8693-0A5421BAB4BD}" type="presParOf" srcId="{86EF960A-D75D-4341-AA86-D05F82D793FB}" destId="{2F58927B-0D5E-4D85-BD8C-A2080AE9A7F9}" srcOrd="1" destOrd="0" presId="urn:microsoft.com/office/officeart/2018/2/layout/IconLabelList"/>
    <dgm:cxn modelId="{A8B3A7E8-6AEA-4F5B-B42E-0825FE209D63}" type="presParOf" srcId="{86EF960A-D75D-4341-AA86-D05F82D793FB}" destId="{9481DA2E-C8B1-49E6-A402-3FAADA6B98EB}"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480BF7-26EA-46CB-8DFA-E7ABF92E9F24}">
      <dsp:nvSpPr>
        <dsp:cNvPr id="0" name=""/>
        <dsp:cNvSpPr/>
      </dsp:nvSpPr>
      <dsp:spPr>
        <a:xfrm>
          <a:off x="2748789" y="1140231"/>
          <a:ext cx="1447875" cy="14478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B0EBADB-1645-4E94-A4EA-E4574152E092}">
      <dsp:nvSpPr>
        <dsp:cNvPr id="0" name=""/>
        <dsp:cNvSpPr/>
      </dsp:nvSpPr>
      <dsp:spPr>
        <a:xfrm>
          <a:off x="109941" y="2987509"/>
          <a:ext cx="6725572" cy="8153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b="0" i="0" kern="1200" baseline="0" dirty="0">
              <a:latin typeface="Arial" panose="020B0604020202020204" pitchFamily="34" charset="0"/>
              <a:cs typeface="Arial" panose="020B0604020202020204" pitchFamily="34" charset="0"/>
            </a:rPr>
            <a:t>The Impact the Education and Skills Act 2008 legislation has on young people’s community is that its duties is to raise the percentage of youth enrolled in training and educational initiatives </a:t>
          </a:r>
        </a:p>
        <a:p>
          <a:pPr marL="0" lvl="0" indent="0" algn="ctr" defTabSz="711200">
            <a:lnSpc>
              <a:spcPct val="90000"/>
            </a:lnSpc>
            <a:spcBef>
              <a:spcPct val="0"/>
            </a:spcBef>
            <a:spcAft>
              <a:spcPct val="35000"/>
            </a:spcAft>
            <a:buNone/>
          </a:pPr>
          <a:r>
            <a:rPr lang="en-GB" sz="1600" b="0" i="0" kern="1200" baseline="0" dirty="0">
              <a:latin typeface="Arial" panose="020B0604020202020204" pitchFamily="34" charset="0"/>
              <a:cs typeface="Arial" panose="020B0604020202020204" pitchFamily="34" charset="0"/>
            </a:rPr>
            <a:t>(legislation, 2008).</a:t>
          </a:r>
          <a:endParaRPr lang="en-US" sz="1600" kern="1200" dirty="0">
            <a:latin typeface="Arial" panose="020B0604020202020204" pitchFamily="34" charset="0"/>
            <a:cs typeface="Arial" panose="020B0604020202020204" pitchFamily="34" charset="0"/>
          </a:endParaRPr>
        </a:p>
      </dsp:txBody>
      <dsp:txXfrm>
        <a:off x="109941" y="2987509"/>
        <a:ext cx="6725572" cy="815318"/>
      </dsp:txXfrm>
    </dsp:sp>
    <dsp:sp modelId="{61AC78F7-8832-4279-92C8-9AD01B553A8F}">
      <dsp:nvSpPr>
        <dsp:cNvPr id="0" name=""/>
        <dsp:cNvSpPr/>
      </dsp:nvSpPr>
      <dsp:spPr>
        <a:xfrm>
          <a:off x="8283388" y="839941"/>
          <a:ext cx="1447875" cy="14478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481DA2E-C8B1-49E6-A402-3FAADA6B98EB}">
      <dsp:nvSpPr>
        <dsp:cNvPr id="0" name=""/>
        <dsp:cNvSpPr/>
      </dsp:nvSpPr>
      <dsp:spPr>
        <a:xfrm>
          <a:off x="7398575" y="2086639"/>
          <a:ext cx="3217500" cy="20164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b="0" i="0" kern="1200" baseline="0" dirty="0">
              <a:latin typeface="Arial" panose="020B0604020202020204" pitchFamily="34" charset="0"/>
              <a:cs typeface="Arial" panose="020B0604020202020204" pitchFamily="34" charset="0"/>
            </a:rPr>
            <a:t>Policy impacting young people community is improving the quality of education available to young people at school. This will help young people in reaching the age of 16 with a well qualification and enable them to prepared for further and higher education for work (GOV, 2015).</a:t>
          </a:r>
          <a:endParaRPr lang="en-US" sz="1600" kern="1200" dirty="0">
            <a:latin typeface="Arial" panose="020B0604020202020204" pitchFamily="34" charset="0"/>
            <a:cs typeface="Arial" panose="020B0604020202020204" pitchFamily="34" charset="0"/>
          </a:endParaRPr>
        </a:p>
      </dsp:txBody>
      <dsp:txXfrm>
        <a:off x="7398575" y="2086639"/>
        <a:ext cx="3217500" cy="2016478"/>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5773E9A-00F4-4838-9DEB-AC5185A4EE08}" type="datetimeFigureOut">
              <a:rPr lang="en-GB" smtClean="0"/>
              <a:t>06/11/2023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395E397-C2BD-4007-AC1C-5F9028721D70}" type="slidenum">
              <a:rPr lang="en-GB" smtClean="0"/>
              <a:t>‹#›</a:t>
            </a:fld>
            <a:endParaRPr lang="en-GB"/>
          </a:p>
        </p:txBody>
      </p:sp>
    </p:spTree>
    <p:extLst>
      <p:ext uri="{BB962C8B-B14F-4D97-AF65-F5344CB8AC3E}">
        <p14:creationId xmlns:p14="http://schemas.microsoft.com/office/powerpoint/2010/main" val="29126771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395E397-C2BD-4007-AC1C-5F9028721D70}" type="slidenum">
              <a:rPr lang="en-GB" smtClean="0"/>
              <a:t>3</a:t>
            </a:fld>
            <a:endParaRPr lang="en-GB"/>
          </a:p>
        </p:txBody>
      </p:sp>
    </p:spTree>
    <p:extLst>
      <p:ext uri="{BB962C8B-B14F-4D97-AF65-F5344CB8AC3E}">
        <p14:creationId xmlns:p14="http://schemas.microsoft.com/office/powerpoint/2010/main" val="5980267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395E397-C2BD-4007-AC1C-5F9028721D70}" type="slidenum">
              <a:rPr lang="en-GB" smtClean="0"/>
              <a:t>4</a:t>
            </a:fld>
            <a:endParaRPr lang="en-GB"/>
          </a:p>
        </p:txBody>
      </p:sp>
    </p:spTree>
    <p:extLst>
      <p:ext uri="{BB962C8B-B14F-4D97-AF65-F5344CB8AC3E}">
        <p14:creationId xmlns:p14="http://schemas.microsoft.com/office/powerpoint/2010/main" val="41001145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395E397-C2BD-4007-AC1C-5F9028721D70}" type="slidenum">
              <a:rPr lang="en-GB" smtClean="0"/>
              <a:t>7</a:t>
            </a:fld>
            <a:endParaRPr lang="en-GB"/>
          </a:p>
        </p:txBody>
      </p:sp>
    </p:spTree>
    <p:extLst>
      <p:ext uri="{BB962C8B-B14F-4D97-AF65-F5344CB8AC3E}">
        <p14:creationId xmlns:p14="http://schemas.microsoft.com/office/powerpoint/2010/main" val="24538721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395E397-C2BD-4007-AC1C-5F9028721D70}" type="slidenum">
              <a:rPr lang="en-GB" smtClean="0"/>
              <a:t>8</a:t>
            </a:fld>
            <a:endParaRPr lang="en-GB"/>
          </a:p>
        </p:txBody>
      </p:sp>
    </p:spTree>
    <p:extLst>
      <p:ext uri="{BB962C8B-B14F-4D97-AF65-F5344CB8AC3E}">
        <p14:creationId xmlns:p14="http://schemas.microsoft.com/office/powerpoint/2010/main" val="26800824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(Bing, 2023)</a:t>
            </a:r>
          </a:p>
        </p:txBody>
      </p:sp>
      <p:sp>
        <p:nvSpPr>
          <p:cNvPr id="4" name="Slide Number Placeholder 3"/>
          <p:cNvSpPr>
            <a:spLocks noGrp="1"/>
          </p:cNvSpPr>
          <p:nvPr>
            <p:ph type="sldNum" sz="quarter" idx="5"/>
          </p:nvPr>
        </p:nvSpPr>
        <p:spPr/>
        <p:txBody>
          <a:bodyPr/>
          <a:lstStyle/>
          <a:p>
            <a:fld id="{1395E397-C2BD-4007-AC1C-5F9028721D70}" type="slidenum">
              <a:rPr lang="en-GB" smtClean="0"/>
              <a:t>9</a:t>
            </a:fld>
            <a:endParaRPr lang="en-GB"/>
          </a:p>
        </p:txBody>
      </p:sp>
    </p:spTree>
    <p:extLst>
      <p:ext uri="{BB962C8B-B14F-4D97-AF65-F5344CB8AC3E}">
        <p14:creationId xmlns:p14="http://schemas.microsoft.com/office/powerpoint/2010/main" val="40411495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395E397-C2BD-4007-AC1C-5F9028721D70}" type="slidenum">
              <a:rPr lang="en-GB" smtClean="0"/>
              <a:t>12</a:t>
            </a:fld>
            <a:endParaRPr lang="en-GB"/>
          </a:p>
        </p:txBody>
      </p:sp>
    </p:spTree>
    <p:extLst>
      <p:ext uri="{BB962C8B-B14F-4D97-AF65-F5344CB8AC3E}">
        <p14:creationId xmlns:p14="http://schemas.microsoft.com/office/powerpoint/2010/main" val="33336711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395E397-C2BD-4007-AC1C-5F9028721D70}" type="slidenum">
              <a:rPr lang="en-GB" smtClean="0"/>
              <a:t>13</a:t>
            </a:fld>
            <a:endParaRPr lang="en-GB"/>
          </a:p>
        </p:txBody>
      </p:sp>
    </p:spTree>
    <p:extLst>
      <p:ext uri="{BB962C8B-B14F-4D97-AF65-F5344CB8AC3E}">
        <p14:creationId xmlns:p14="http://schemas.microsoft.com/office/powerpoint/2010/main" val="17552000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0" dirty="0">
              <a:solidFill>
                <a:srgbClr val="0B0C0C"/>
              </a:solidFill>
              <a:effectLst/>
              <a:latin typeface="GDS Transport"/>
            </a:endParaRPr>
          </a:p>
          <a:p>
            <a:endParaRPr lang="en-GB" dirty="0"/>
          </a:p>
        </p:txBody>
      </p:sp>
      <p:sp>
        <p:nvSpPr>
          <p:cNvPr id="4" name="Slide Number Placeholder 3"/>
          <p:cNvSpPr>
            <a:spLocks noGrp="1"/>
          </p:cNvSpPr>
          <p:nvPr>
            <p:ph type="sldNum" sz="quarter" idx="5"/>
          </p:nvPr>
        </p:nvSpPr>
        <p:spPr/>
        <p:txBody>
          <a:bodyPr/>
          <a:lstStyle/>
          <a:p>
            <a:fld id="{1395E397-C2BD-4007-AC1C-5F9028721D70}" type="slidenum">
              <a:rPr lang="en-GB" smtClean="0"/>
              <a:t>14</a:t>
            </a:fld>
            <a:endParaRPr lang="en-GB"/>
          </a:p>
        </p:txBody>
      </p:sp>
    </p:spTree>
    <p:extLst>
      <p:ext uri="{BB962C8B-B14F-4D97-AF65-F5344CB8AC3E}">
        <p14:creationId xmlns:p14="http://schemas.microsoft.com/office/powerpoint/2010/main" val="331453357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333BCB1-F0A9-42C1-BC2B-A7CC7379F277}" type="datetimeFigureOut">
              <a:rPr lang="en-GB" smtClean="0"/>
              <a:t>06/11/2023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0CC00C-9E35-42DE-81E1-3A95107DC44F}" type="slidenum">
              <a:rPr lang="en-GB" smtClean="0"/>
              <a:t>‹#›</a:t>
            </a:fld>
            <a:endParaRPr lang="en-GB"/>
          </a:p>
        </p:txBody>
      </p:sp>
    </p:spTree>
    <p:extLst>
      <p:ext uri="{BB962C8B-B14F-4D97-AF65-F5344CB8AC3E}">
        <p14:creationId xmlns:p14="http://schemas.microsoft.com/office/powerpoint/2010/main" val="32994031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33BCB1-F0A9-42C1-BC2B-A7CC7379F277}" type="datetimeFigureOut">
              <a:rPr lang="en-GB" smtClean="0"/>
              <a:t>06/11/2023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0CC00C-9E35-42DE-81E1-3A95107DC44F}" type="slidenum">
              <a:rPr lang="en-GB" smtClean="0"/>
              <a:t>‹#›</a:t>
            </a:fld>
            <a:endParaRPr lang="en-GB"/>
          </a:p>
        </p:txBody>
      </p:sp>
    </p:spTree>
    <p:extLst>
      <p:ext uri="{BB962C8B-B14F-4D97-AF65-F5344CB8AC3E}">
        <p14:creationId xmlns:p14="http://schemas.microsoft.com/office/powerpoint/2010/main" val="33766160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333BCB1-F0A9-42C1-BC2B-A7CC7379F277}" type="datetimeFigureOut">
              <a:rPr lang="en-GB" smtClean="0"/>
              <a:t>06/11/2023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0CC00C-9E35-42DE-81E1-3A95107DC44F}" type="slidenum">
              <a:rPr lang="en-GB" smtClean="0"/>
              <a:t>‹#›</a:t>
            </a:fld>
            <a:endParaRPr lang="en-GB"/>
          </a:p>
        </p:txBody>
      </p:sp>
    </p:spTree>
    <p:extLst>
      <p:ext uri="{BB962C8B-B14F-4D97-AF65-F5344CB8AC3E}">
        <p14:creationId xmlns:p14="http://schemas.microsoft.com/office/powerpoint/2010/main" val="25031886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333BCB1-F0A9-42C1-BC2B-A7CC7379F277}" type="datetimeFigureOut">
              <a:rPr lang="en-GB" smtClean="0"/>
              <a:t>06/11/2023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60CC00C-9E35-42DE-81E1-3A95107DC44F}" type="slidenum">
              <a:rPr lang="en-GB" smtClean="0"/>
              <a:t>‹#›</a:t>
            </a:fld>
            <a:endParaRPr lang="en-GB"/>
          </a:p>
        </p:txBody>
      </p:sp>
    </p:spTree>
    <p:extLst>
      <p:ext uri="{BB962C8B-B14F-4D97-AF65-F5344CB8AC3E}">
        <p14:creationId xmlns:p14="http://schemas.microsoft.com/office/powerpoint/2010/main" val="22740508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333BCB1-F0A9-42C1-BC2B-A7CC7379F277}" type="datetimeFigureOut">
              <a:rPr lang="en-GB" smtClean="0"/>
              <a:t>06/11/2023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60CC00C-9E35-42DE-81E1-3A95107DC44F}" type="slidenum">
              <a:rPr lang="en-GB" smtClean="0"/>
              <a:t>‹#›</a:t>
            </a:fld>
            <a:endParaRPr lang="en-GB"/>
          </a:p>
        </p:txBody>
      </p:sp>
    </p:spTree>
    <p:extLst>
      <p:ext uri="{BB962C8B-B14F-4D97-AF65-F5344CB8AC3E}">
        <p14:creationId xmlns:p14="http://schemas.microsoft.com/office/powerpoint/2010/main" val="1795167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333BCB1-F0A9-42C1-BC2B-A7CC7379F277}" type="datetimeFigureOut">
              <a:rPr lang="en-GB" smtClean="0"/>
              <a:t>06/11/2023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60CC00C-9E35-42DE-81E1-3A95107DC44F}" type="slidenum">
              <a:rPr lang="en-GB" smtClean="0"/>
              <a:t>‹#›</a:t>
            </a:fld>
            <a:endParaRPr lang="en-GB"/>
          </a:p>
        </p:txBody>
      </p:sp>
    </p:spTree>
    <p:extLst>
      <p:ext uri="{BB962C8B-B14F-4D97-AF65-F5344CB8AC3E}">
        <p14:creationId xmlns:p14="http://schemas.microsoft.com/office/powerpoint/2010/main" val="24791334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1333BCB1-F0A9-42C1-BC2B-A7CC7379F277}" type="datetimeFigureOut">
              <a:rPr lang="en-GB" smtClean="0"/>
              <a:t>06/11/2023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60CC00C-9E35-42DE-81E1-3A95107DC44F}" type="slidenum">
              <a:rPr lang="en-GB" smtClean="0"/>
              <a:t>‹#›</a:t>
            </a:fld>
            <a:endParaRPr lang="en-GB"/>
          </a:p>
        </p:txBody>
      </p:sp>
    </p:spTree>
    <p:extLst>
      <p:ext uri="{BB962C8B-B14F-4D97-AF65-F5344CB8AC3E}">
        <p14:creationId xmlns:p14="http://schemas.microsoft.com/office/powerpoint/2010/main" val="9744825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333BCB1-F0A9-42C1-BC2B-A7CC7379F277}" type="datetimeFigureOut">
              <a:rPr lang="en-GB" smtClean="0"/>
              <a:t>06/11/2023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60CC00C-9E35-42DE-81E1-3A95107DC44F}" type="slidenum">
              <a:rPr lang="en-GB" smtClean="0"/>
              <a:t>‹#›</a:t>
            </a:fld>
            <a:endParaRPr lang="en-GB"/>
          </a:p>
        </p:txBody>
      </p:sp>
    </p:spTree>
    <p:extLst>
      <p:ext uri="{BB962C8B-B14F-4D97-AF65-F5344CB8AC3E}">
        <p14:creationId xmlns:p14="http://schemas.microsoft.com/office/powerpoint/2010/main" val="41432391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333BCB1-F0A9-42C1-BC2B-A7CC7379F277}" type="datetimeFigureOut">
              <a:rPr lang="en-GB" smtClean="0"/>
              <a:t>06/11/2023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60CC00C-9E35-42DE-81E1-3A95107DC44F}" type="slidenum">
              <a:rPr lang="en-GB" smtClean="0"/>
              <a:t>‹#›</a:t>
            </a:fld>
            <a:endParaRPr lang="en-GB"/>
          </a:p>
        </p:txBody>
      </p:sp>
    </p:spTree>
    <p:extLst>
      <p:ext uri="{BB962C8B-B14F-4D97-AF65-F5344CB8AC3E}">
        <p14:creationId xmlns:p14="http://schemas.microsoft.com/office/powerpoint/2010/main" val="33919614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333BCB1-F0A9-42C1-BC2B-A7CC7379F277}" type="datetimeFigureOut">
              <a:rPr lang="en-GB" smtClean="0"/>
              <a:t>06/11/2023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60CC00C-9E35-42DE-81E1-3A95107DC44F}" type="slidenum">
              <a:rPr lang="en-GB" smtClean="0"/>
              <a:t>‹#›</a:t>
            </a:fld>
            <a:endParaRPr lang="en-GB"/>
          </a:p>
        </p:txBody>
      </p:sp>
    </p:spTree>
    <p:extLst>
      <p:ext uri="{BB962C8B-B14F-4D97-AF65-F5344CB8AC3E}">
        <p14:creationId xmlns:p14="http://schemas.microsoft.com/office/powerpoint/2010/main" val="3357779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333BCB1-F0A9-42C1-BC2B-A7CC7379F277}" type="datetimeFigureOut">
              <a:rPr lang="en-GB" smtClean="0"/>
              <a:t>06/11/2023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60CC00C-9E35-42DE-81E1-3A95107DC44F}" type="slidenum">
              <a:rPr lang="en-GB" smtClean="0"/>
              <a:t>‹#›</a:t>
            </a:fld>
            <a:endParaRPr lang="en-GB"/>
          </a:p>
        </p:txBody>
      </p:sp>
    </p:spTree>
    <p:extLst>
      <p:ext uri="{BB962C8B-B14F-4D97-AF65-F5344CB8AC3E}">
        <p14:creationId xmlns:p14="http://schemas.microsoft.com/office/powerpoint/2010/main" val="4905537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333BCB1-F0A9-42C1-BC2B-A7CC7379F277}" type="datetimeFigureOut">
              <a:rPr lang="en-GB" smtClean="0"/>
              <a:t>06/11/2023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60CC00C-9E35-42DE-81E1-3A95107DC44F}" type="slidenum">
              <a:rPr lang="en-GB" smtClean="0"/>
              <a:t>‹#›</a:t>
            </a:fld>
            <a:endParaRPr lang="en-GB"/>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427487921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333BCB1-F0A9-42C1-BC2B-A7CC7379F277}" type="datetimeFigureOut">
              <a:rPr lang="en-GB" smtClean="0"/>
              <a:t>06/11/2023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60CC00C-9E35-42DE-81E1-3A95107DC44F}" type="slidenum">
              <a:rPr lang="en-GB" smtClean="0"/>
              <a:t>‹#›</a:t>
            </a:fld>
            <a:endParaRPr lang="en-GB"/>
          </a:p>
        </p:txBody>
      </p:sp>
    </p:spTree>
    <p:extLst>
      <p:ext uri="{BB962C8B-B14F-4D97-AF65-F5344CB8AC3E}">
        <p14:creationId xmlns:p14="http://schemas.microsoft.com/office/powerpoint/2010/main" val="298128531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1333BCB1-F0A9-42C1-BC2B-A7CC7379F277}" type="datetimeFigureOut">
              <a:rPr lang="en-GB" smtClean="0"/>
              <a:t>06/11/2023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60CC00C-9E35-42DE-81E1-3A95107DC44F}" type="slidenum">
              <a:rPr lang="en-GB" smtClean="0"/>
              <a:t>‹#›</a:t>
            </a:fld>
            <a:endParaRPr lang="en-GB"/>
          </a:p>
        </p:txBody>
      </p:sp>
    </p:spTree>
    <p:extLst>
      <p:ext uri="{BB962C8B-B14F-4D97-AF65-F5344CB8AC3E}">
        <p14:creationId xmlns:p14="http://schemas.microsoft.com/office/powerpoint/2010/main" val="204513530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1333BCB1-F0A9-42C1-BC2B-A7CC7379F277}" type="datetimeFigureOut">
              <a:rPr lang="en-GB" smtClean="0"/>
              <a:t>06/11/2023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60CC00C-9E35-42DE-81E1-3A95107DC44F}" type="slidenum">
              <a:rPr lang="en-GB" smtClean="0"/>
              <a:t>‹#›</a:t>
            </a:fld>
            <a:endParaRPr lang="en-GB"/>
          </a:p>
        </p:txBody>
      </p:sp>
    </p:spTree>
    <p:extLst>
      <p:ext uri="{BB962C8B-B14F-4D97-AF65-F5344CB8AC3E}">
        <p14:creationId xmlns:p14="http://schemas.microsoft.com/office/powerpoint/2010/main" val="344277889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33BCB1-F0A9-42C1-BC2B-A7CC7379F277}" type="datetimeFigureOut">
              <a:rPr lang="en-GB" smtClean="0"/>
              <a:t>06/11/2023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0CC00C-9E35-42DE-81E1-3A95107DC44F}" type="slidenum">
              <a:rPr lang="en-GB" smtClean="0"/>
              <a:t>‹#›</a:t>
            </a:fld>
            <a:endParaRPr lang="en-GB"/>
          </a:p>
        </p:txBody>
      </p:sp>
    </p:spTree>
    <p:extLst>
      <p:ext uri="{BB962C8B-B14F-4D97-AF65-F5344CB8AC3E}">
        <p14:creationId xmlns:p14="http://schemas.microsoft.com/office/powerpoint/2010/main" val="239392695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33BCB1-F0A9-42C1-BC2B-A7CC7379F277}" type="datetimeFigureOut">
              <a:rPr lang="en-GB" smtClean="0"/>
              <a:t>06/11/2023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0CC00C-9E35-42DE-81E1-3A95107DC44F}" type="slidenum">
              <a:rPr lang="en-GB" smtClean="0"/>
              <a:t>‹#›</a:t>
            </a:fld>
            <a:endParaRPr lang="en-GB"/>
          </a:p>
        </p:txBody>
      </p:sp>
    </p:spTree>
    <p:extLst>
      <p:ext uri="{BB962C8B-B14F-4D97-AF65-F5344CB8AC3E}">
        <p14:creationId xmlns:p14="http://schemas.microsoft.com/office/powerpoint/2010/main" val="36821500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965E9-3906-BDA4-3627-DFFC1C61C50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707586B-6443-0E6C-FE4E-645CE38C3B6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ECA7D9C-4952-9F72-8DD8-6876EDE31212}"/>
              </a:ext>
            </a:extLst>
          </p:cNvPr>
          <p:cNvSpPr>
            <a:spLocks noGrp="1"/>
          </p:cNvSpPr>
          <p:nvPr>
            <p:ph type="dt" sz="half" idx="10"/>
          </p:nvPr>
        </p:nvSpPr>
        <p:spPr/>
        <p:txBody>
          <a:bodyPr/>
          <a:lstStyle/>
          <a:p>
            <a:fld id="{1333BCB1-F0A9-42C1-BC2B-A7CC7379F277}" type="datetimeFigureOut">
              <a:rPr lang="en-GB" smtClean="0"/>
              <a:t>06/11/2023</a:t>
            </a:fld>
            <a:endParaRPr lang="en-GB"/>
          </a:p>
        </p:txBody>
      </p:sp>
      <p:sp>
        <p:nvSpPr>
          <p:cNvPr id="5" name="Footer Placeholder 4">
            <a:extLst>
              <a:ext uri="{FF2B5EF4-FFF2-40B4-BE49-F238E27FC236}">
                <a16:creationId xmlns:a16="http://schemas.microsoft.com/office/drawing/2014/main" id="{36E1B90B-C0F3-D0A1-3DD1-C00F38DE0FB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3D2A12D-0F8B-4728-4D7C-EEB80E26F59D}"/>
              </a:ext>
            </a:extLst>
          </p:cNvPr>
          <p:cNvSpPr>
            <a:spLocks noGrp="1"/>
          </p:cNvSpPr>
          <p:nvPr>
            <p:ph type="sldNum" sz="quarter" idx="12"/>
          </p:nvPr>
        </p:nvSpPr>
        <p:spPr/>
        <p:txBody>
          <a:bodyPr/>
          <a:lstStyle/>
          <a:p>
            <a:fld id="{060CC00C-9E35-42DE-81E1-3A95107DC44F}" type="slidenum">
              <a:rPr lang="en-GB" smtClean="0"/>
              <a:t>‹#›</a:t>
            </a:fld>
            <a:endParaRPr lang="en-GB"/>
          </a:p>
        </p:txBody>
      </p:sp>
    </p:spTree>
    <p:extLst>
      <p:ext uri="{BB962C8B-B14F-4D97-AF65-F5344CB8AC3E}">
        <p14:creationId xmlns:p14="http://schemas.microsoft.com/office/powerpoint/2010/main" val="41688212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A4EDD3-5A6A-BBE1-34FA-67BD012F90C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168928D-1A4D-DA68-2DB1-99F5A56561C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D92C21B-8EBC-9098-402F-3779DC9BA9E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18003F3-BFAC-37EF-9609-B9DF5B12E820}"/>
              </a:ext>
            </a:extLst>
          </p:cNvPr>
          <p:cNvSpPr>
            <a:spLocks noGrp="1"/>
          </p:cNvSpPr>
          <p:nvPr>
            <p:ph type="dt" sz="half" idx="10"/>
          </p:nvPr>
        </p:nvSpPr>
        <p:spPr/>
        <p:txBody>
          <a:bodyPr/>
          <a:lstStyle/>
          <a:p>
            <a:fld id="{1333BCB1-F0A9-42C1-BC2B-A7CC7379F277}" type="datetimeFigureOut">
              <a:rPr lang="en-GB" smtClean="0"/>
              <a:t>06/11/2023</a:t>
            </a:fld>
            <a:endParaRPr lang="en-GB"/>
          </a:p>
        </p:txBody>
      </p:sp>
      <p:sp>
        <p:nvSpPr>
          <p:cNvPr id="6" name="Footer Placeholder 5">
            <a:extLst>
              <a:ext uri="{FF2B5EF4-FFF2-40B4-BE49-F238E27FC236}">
                <a16:creationId xmlns:a16="http://schemas.microsoft.com/office/drawing/2014/main" id="{F15A00F5-F793-5685-0E69-B78F915B20D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23EDFEC-8DEA-943B-3CF4-20211A0CE6B7}"/>
              </a:ext>
            </a:extLst>
          </p:cNvPr>
          <p:cNvSpPr>
            <a:spLocks noGrp="1"/>
          </p:cNvSpPr>
          <p:nvPr>
            <p:ph type="sldNum" sz="quarter" idx="12"/>
          </p:nvPr>
        </p:nvSpPr>
        <p:spPr/>
        <p:txBody>
          <a:bodyPr/>
          <a:lstStyle/>
          <a:p>
            <a:fld id="{060CC00C-9E35-42DE-81E1-3A95107DC44F}" type="slidenum">
              <a:rPr lang="en-GB" smtClean="0"/>
              <a:t>‹#›</a:t>
            </a:fld>
            <a:endParaRPr lang="en-GB"/>
          </a:p>
        </p:txBody>
      </p:sp>
    </p:spTree>
    <p:extLst>
      <p:ext uri="{BB962C8B-B14F-4D97-AF65-F5344CB8AC3E}">
        <p14:creationId xmlns:p14="http://schemas.microsoft.com/office/powerpoint/2010/main" val="13422123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1.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1">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1333BCB1-F0A9-42C1-BC2B-A7CC7379F277}" type="datetimeFigureOut">
              <a:rPr lang="en-GB" smtClean="0"/>
              <a:t>06/11/2023</a:t>
            </a:fld>
            <a:endParaRPr lang="en-GB"/>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GB"/>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060CC00C-9E35-42DE-81E1-3A95107DC44F}" type="slidenum">
              <a:rPr lang="en-GB" smtClean="0"/>
              <a:t>‹#›</a:t>
            </a:fld>
            <a:endParaRPr lang="en-GB"/>
          </a:p>
        </p:txBody>
      </p:sp>
    </p:spTree>
    <p:extLst>
      <p:ext uri="{BB962C8B-B14F-4D97-AF65-F5344CB8AC3E}">
        <p14:creationId xmlns:p14="http://schemas.microsoft.com/office/powerpoint/2010/main" val="566526396"/>
      </p:ext>
    </p:extLst>
  </p:cSld>
  <p:clrMap bg1="lt1" tx1="dk1" bg2="lt2" tx2="dk2" accent1="accent1" accent2="accent2" accent3="accent3" accent4="accent4" accent5="accent5" accent6="accent6" hlink="hlink" folHlink="folHlink"/>
  <p:sldLayoutIdLst>
    <p:sldLayoutId id="2147483982" r:id="rId1"/>
    <p:sldLayoutId id="2147483983" r:id="rId2"/>
    <p:sldLayoutId id="2147483984" r:id="rId3"/>
    <p:sldLayoutId id="2147483985" r:id="rId4"/>
    <p:sldLayoutId id="2147483986" r:id="rId5"/>
    <p:sldLayoutId id="2147483987" r:id="rId6"/>
    <p:sldLayoutId id="2147483988" r:id="rId7"/>
    <p:sldLayoutId id="2147483989" r:id="rId8"/>
    <p:sldLayoutId id="2147483990" r:id="rId9"/>
    <p:sldLayoutId id="2147483991" r:id="rId10"/>
    <p:sldLayoutId id="2147483992" r:id="rId11"/>
    <p:sldLayoutId id="2147483993" r:id="rId12"/>
    <p:sldLayoutId id="2147483994" r:id="rId13"/>
    <p:sldLayoutId id="2147483995" r:id="rId14"/>
    <p:sldLayoutId id="2147483996" r:id="rId15"/>
    <p:sldLayoutId id="2147483997" r:id="rId16"/>
    <p:sldLayoutId id="2147483998" r:id="rId17"/>
    <p:sldLayoutId id="2147483999" r:id="rId18"/>
    <p:sldLayoutId id="2147484000" r:id="rId19"/>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19.xml"/></Relationships>
</file>

<file path=ppt/slides/_rels/slide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9.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19.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5.xml"/><Relationship Id="rId1" Type="http://schemas.openxmlformats.org/officeDocument/2006/relationships/slideLayout" Target="../slideLayouts/slideLayout19.xml"/></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1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7.xml"/><Relationship Id="rId1" Type="http://schemas.openxmlformats.org/officeDocument/2006/relationships/slideLayout" Target="../slideLayouts/slideLayout18.xml"/><Relationship Id="rId5" Type="http://schemas.openxmlformats.org/officeDocument/2006/relationships/image" Target="../media/image20.png"/><Relationship Id="rId4" Type="http://schemas.openxmlformats.org/officeDocument/2006/relationships/image" Target="../media/image19.png"/></Relationships>
</file>

<file path=ppt/slides/_rels/slide14.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8" Type="http://schemas.openxmlformats.org/officeDocument/2006/relationships/hyperlink" Target="https://www.gov.uk/government/publications/2010-to-2015-government-policy-young-people/2010-to-2015-government-policy-young-people#actions" TargetMode="External"/><Relationship Id="rId13" Type="http://schemas.openxmlformats.org/officeDocument/2006/relationships/hyperlink" Target="https://www.ons.gov.uk/datasets/TS077/editions/2021/versions/1" TargetMode="External"/><Relationship Id="rId3" Type="http://schemas.openxmlformats.org/officeDocument/2006/relationships/hyperlink" Target="https://childlawadvice.org.uk/information-pages/child-employment/" TargetMode="External"/><Relationship Id="rId7" Type="http://schemas.openxmlformats.org/officeDocument/2006/relationships/hyperlink" Target="https://www.gov.uk/government/publications/early-years-foundation-stage-framework--2" TargetMode="External"/><Relationship Id="rId12" Type="http://schemas.openxmlformats.org/officeDocument/2006/relationships/hyperlink" Target="file:///C:\Users\Student\Downloads\JSNA%20Factsheet%202018-19%20-%20Demography%2020180725%20(1).pdf" TargetMode="External"/><Relationship Id="rId2" Type="http://schemas.openxmlformats.org/officeDocument/2006/relationships/hyperlink" Target="https://www.bing.com/images/search?view=detailV2&amp;ccid=rsHvmVfn&amp;id=7FC4EBA84F5CE6AAA2B5ECD2C93574134A820732&amp;thid" TargetMode="External"/><Relationship Id="rId1" Type="http://schemas.openxmlformats.org/officeDocument/2006/relationships/slideLayout" Target="../slideLayouts/slideLayout18.xml"/><Relationship Id="rId6" Type="http://schemas.openxmlformats.org/officeDocument/2006/relationships/hyperlink" Target="https://crimerate.co.uk/london/southwark" TargetMode="External"/><Relationship Id="rId11" Type="http://schemas.openxmlformats.org/officeDocument/2006/relationships/hyperlink" Target="https://londonnewsonline.co.uk/three-south-london-boroughs-in-top-10-highest-homeless-rate-in-country/#:~:text=The%20borough%E2%80%99s%20rate%20of%20homelessness%20%E2%80%93%20calculated%20by,Southwark%20the%20rate%20is%20one%20in%2046%20people" TargetMode="External"/><Relationship Id="rId5" Type="http://schemas.openxmlformats.org/officeDocument/2006/relationships/hyperlink" Target="https://www.citypopulation.de/en/uk/london/admin/southwark/E43000218__southwark/" TargetMode="External"/><Relationship Id="rId10" Type="http://schemas.openxmlformats.org/officeDocument/2006/relationships/hyperlink" Target="https://www.legislation.gov.uk/ukpga/2008/14/contents" TargetMode="External"/><Relationship Id="rId4" Type="http://schemas.openxmlformats.org/officeDocument/2006/relationships/hyperlink" Target="https://conversational-leadership.net/community/#:~:text=A%20community%20is%20a%20group%20of%20people%20who,towards%20a%20common%20purpose%20about%20which%20they%20care" TargetMode="External"/><Relationship Id="rId9" Type="http://schemas.openxmlformats.org/officeDocument/2006/relationships/hyperlink" Target="https://www.kcl.ac.uk/an-isolated-generation-the-impact-of-covid-19-on-children-and-young-people" TargetMode="External"/><Relationship Id="rId14" Type="http://schemas.openxmlformats.org/officeDocument/2006/relationships/hyperlink" Target="https://www.ons.gov.uk/peoplepopulationandcommunity/culturalidentity/genderidentity/bulletins/genderidentityenglandandwales/census2021"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s://www.gov.uk/government/publications/health-matters-health-and-wellbeing-community-centred-approaches/health-matters-community-centred-approaches-for-health-and-wellbeing" TargetMode="External"/><Relationship Id="rId3" Type="http://schemas.openxmlformats.org/officeDocument/2006/relationships/hyperlink" Target="https://www.gov.uk/government/publications/children-and-young-peoples-mental-health-government-response/the-governments-response-to-the-health-and-social-care-committee-report-children-and-young-peoples-mental-health" TargetMode="External"/><Relationship Id="rId7" Type="http://schemas.openxmlformats.org/officeDocument/2006/relationships/hyperlink" Target="file:///C:\Users\Student\Downloads\JSNA%20Annual%20Report%202023.pdf" TargetMode="External"/><Relationship Id="rId12" Type="http://schemas.openxmlformats.org/officeDocument/2006/relationships/hyperlink" Target="https://www.who.int/news-room/fact-sheets/detail/mental-health-strengthening-our-response" TargetMode="External"/><Relationship Id="rId2" Type="http://schemas.openxmlformats.org/officeDocument/2006/relationships/hyperlink" Target="https://www.ons.gov.uk/peoplepopulationandcommunity/culturalidentity/genderidentity/bulletins/genderidentityenglandandwales/census2021" TargetMode="External"/><Relationship Id="rId1" Type="http://schemas.openxmlformats.org/officeDocument/2006/relationships/slideLayout" Target="../slideLayouts/slideLayout18.xml"/><Relationship Id="rId6" Type="http://schemas.openxmlformats.org/officeDocument/2006/relationships/hyperlink" Target="https://www.citypopulation.de/en/uk/london/admin/southwark/E43000218__southwark/" TargetMode="External"/><Relationship Id="rId11" Type="http://schemas.openxmlformats.org/officeDocument/2006/relationships/hyperlink" Target="https://www.who.int/health-topics/mental-health#tab=tab_1" TargetMode="External"/><Relationship Id="rId5" Type="http://schemas.openxmlformats.org/officeDocument/2006/relationships/hyperlink" Target="https://teachingwithhaley.com/2017/01/29/supporting-students-in-foster-care/" TargetMode="External"/><Relationship Id="rId10" Type="http://schemas.openxmlformats.org/officeDocument/2006/relationships/hyperlink" Target="https://teachingwithhaley.com/" TargetMode="External"/><Relationship Id="rId4" Type="http://schemas.openxmlformats.org/officeDocument/2006/relationships/hyperlink" Target="https://moderngov.southwark.gov.uk/documents/s54956/Presentation%20Southwark%20Childrens%20Public%20Health" TargetMode="External"/><Relationship Id="rId9" Type="http://schemas.openxmlformats.org/officeDocument/2006/relationships/hyperlink" Target="https://www.southwark.gov.uk/planning-and-building-control/planning-policy-and-guidan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4" name="Picture 3" descr="Text&#10;&#10;Description automatically generated">
            <a:extLst>
              <a:ext uri="{FF2B5EF4-FFF2-40B4-BE49-F238E27FC236}">
                <a16:creationId xmlns:a16="http://schemas.microsoft.com/office/drawing/2014/main" id="{C1D13173-8C74-F49C-9166-482AFCCACAB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87205" y="643467"/>
            <a:ext cx="2054239" cy="1072932"/>
          </a:xfrm>
          <a:prstGeom prst="rect">
            <a:avLst/>
          </a:prstGeom>
        </p:spPr>
      </p:pic>
      <p:sp>
        <p:nvSpPr>
          <p:cNvPr id="6" name="TextBox 5">
            <a:extLst>
              <a:ext uri="{FF2B5EF4-FFF2-40B4-BE49-F238E27FC236}">
                <a16:creationId xmlns:a16="http://schemas.microsoft.com/office/drawing/2014/main" id="{68F0C4B3-F6D4-6785-EFF0-9D0BE2AE0853}"/>
              </a:ext>
            </a:extLst>
          </p:cNvPr>
          <p:cNvSpPr txBox="1"/>
          <p:nvPr/>
        </p:nvSpPr>
        <p:spPr>
          <a:xfrm>
            <a:off x="3241444" y="1299204"/>
            <a:ext cx="7763350" cy="4915329"/>
          </a:xfrm>
          <a:prstGeom prst="rect">
            <a:avLst/>
          </a:prstGeom>
          <a:noFill/>
        </p:spPr>
        <p:txBody>
          <a:bodyPr wrap="square">
            <a:spAutoFit/>
          </a:bodyPr>
          <a:lstStyle/>
          <a:p>
            <a:pPr algn="ctr" defTabSz="259723">
              <a:lnSpc>
                <a:spcPct val="150000"/>
              </a:lnSpc>
              <a:spcAft>
                <a:spcPts val="443"/>
              </a:spcAft>
            </a:pPr>
            <a:r>
              <a:rPr lang="en-GB" sz="1696" b="1" kern="1200">
                <a:solidFill>
                  <a:prstClr val="black"/>
                </a:solidFill>
                <a:latin typeface="Arial" panose="020B0604020202020204" pitchFamily="34" charset="0"/>
                <a:ea typeface="+mn-ea"/>
                <a:cs typeface="Arial" panose="020B0604020202020204" pitchFamily="34" charset="0"/>
              </a:rPr>
              <a:t>Community Care and Development </a:t>
            </a:r>
          </a:p>
          <a:p>
            <a:pPr algn="ctr" defTabSz="259723">
              <a:lnSpc>
                <a:spcPct val="150000"/>
              </a:lnSpc>
              <a:spcAft>
                <a:spcPts val="443"/>
              </a:spcAft>
            </a:pPr>
            <a:r>
              <a:rPr lang="en-GB" sz="1696" b="1" kern="1200">
                <a:solidFill>
                  <a:prstClr val="black"/>
                </a:solidFill>
                <a:latin typeface="Arial" panose="020B0604020202020204" pitchFamily="34" charset="0"/>
                <a:ea typeface="+mn-ea"/>
                <a:cs typeface="Arial" panose="020B0604020202020204" pitchFamily="34" charset="0"/>
              </a:rPr>
              <a:t>Assessment Component 1</a:t>
            </a:r>
          </a:p>
          <a:p>
            <a:pPr algn="ctr" defTabSz="259723">
              <a:lnSpc>
                <a:spcPct val="150000"/>
              </a:lnSpc>
              <a:spcAft>
                <a:spcPts val="443"/>
              </a:spcAft>
            </a:pPr>
            <a:r>
              <a:rPr lang="en-GB" sz="1696" b="1" kern="1200">
                <a:solidFill>
                  <a:prstClr val="black"/>
                </a:solidFill>
                <a:latin typeface="Arial" panose="020B0604020202020204" pitchFamily="34" charset="0"/>
                <a:ea typeface="+mn-ea"/>
                <a:cs typeface="Arial" panose="020B0604020202020204" pitchFamily="34" charset="0"/>
              </a:rPr>
              <a:t>Viva Voce</a:t>
            </a:r>
          </a:p>
          <a:p>
            <a:pPr algn="ctr" defTabSz="259723">
              <a:lnSpc>
                <a:spcPct val="150000"/>
              </a:lnSpc>
              <a:spcAft>
                <a:spcPts val="443"/>
              </a:spcAft>
            </a:pPr>
            <a:r>
              <a:rPr lang="en-GB" sz="1696" b="1" kern="1200">
                <a:solidFill>
                  <a:prstClr val="black"/>
                </a:solidFill>
                <a:latin typeface="Arial" panose="020B0604020202020204" pitchFamily="34" charset="0"/>
                <a:ea typeface="+mn-ea"/>
                <a:cs typeface="Arial" panose="020B0604020202020204" pitchFamily="34" charset="0"/>
              </a:rPr>
              <a:t>Children and young people Mental Health Community and service provision</a:t>
            </a:r>
          </a:p>
          <a:p>
            <a:pPr algn="ctr" defTabSz="259723">
              <a:lnSpc>
                <a:spcPct val="150000"/>
              </a:lnSpc>
              <a:spcAft>
                <a:spcPts val="443"/>
              </a:spcAft>
            </a:pPr>
            <a:r>
              <a:rPr lang="en-GB" sz="1696" b="1" kern="1200">
                <a:solidFill>
                  <a:prstClr val="black"/>
                </a:solidFill>
                <a:latin typeface="Arial" panose="020B0604020202020204" pitchFamily="34" charset="0"/>
                <a:ea typeface="+mn-ea"/>
                <a:cs typeface="Arial" panose="020B0604020202020204" pitchFamily="34" charset="0"/>
              </a:rPr>
              <a:t> </a:t>
            </a:r>
          </a:p>
          <a:p>
            <a:pPr defTabSz="259723">
              <a:lnSpc>
                <a:spcPct val="150000"/>
              </a:lnSpc>
              <a:spcAft>
                <a:spcPts val="443"/>
              </a:spcAft>
              <a:tabLst>
                <a:tab pos="259723" algn="l"/>
                <a:tab pos="519449" algn="l"/>
                <a:tab pos="779172" algn="l"/>
                <a:tab pos="1038895" algn="l"/>
                <a:tab pos="1298620" algn="l"/>
                <a:tab pos="1558344" algn="l"/>
                <a:tab pos="1818067" algn="l"/>
                <a:tab pos="2077792" algn="l"/>
                <a:tab pos="2337516" algn="l"/>
                <a:tab pos="2597240" algn="l"/>
                <a:tab pos="2856964" algn="l"/>
                <a:tab pos="3116687" algn="l"/>
              </a:tabLst>
            </a:pPr>
            <a:r>
              <a:rPr lang="en-GB" sz="1696" b="1" kern="1200">
                <a:solidFill>
                  <a:srgbClr val="000000"/>
                </a:solidFill>
                <a:latin typeface="Arial" panose="020B0604020202020204" pitchFamily="34" charset="0"/>
                <a:ea typeface="Arial Unicode MS"/>
                <a:cs typeface="Arial" panose="020B0604020202020204" pitchFamily="34" charset="0"/>
              </a:rPr>
              <a:t>Student name: Olivette Mildred Cole </a:t>
            </a:r>
            <a:endParaRPr lang="en-GB" sz="1696" b="1" kern="1200">
              <a:solidFill>
                <a:prstClr val="black"/>
              </a:solidFill>
              <a:latin typeface="Arial" panose="020B0604020202020204" pitchFamily="34" charset="0"/>
              <a:ea typeface="+mn-ea"/>
              <a:cs typeface="Arial" panose="020B0604020202020204" pitchFamily="34" charset="0"/>
            </a:endParaRPr>
          </a:p>
          <a:p>
            <a:pPr defTabSz="259723">
              <a:lnSpc>
                <a:spcPct val="150000"/>
              </a:lnSpc>
              <a:spcAft>
                <a:spcPts val="443"/>
              </a:spcAft>
              <a:tabLst>
                <a:tab pos="259723" algn="l"/>
                <a:tab pos="519449" algn="l"/>
                <a:tab pos="779172" algn="l"/>
                <a:tab pos="1038895" algn="l"/>
                <a:tab pos="1298620" algn="l"/>
                <a:tab pos="1558344" algn="l"/>
                <a:tab pos="1818067" algn="l"/>
                <a:tab pos="2077792" algn="l"/>
                <a:tab pos="2337516" algn="l"/>
                <a:tab pos="2597240" algn="l"/>
                <a:tab pos="2856964" algn="l"/>
                <a:tab pos="3116687" algn="l"/>
              </a:tabLst>
            </a:pPr>
            <a:r>
              <a:rPr lang="en-GB" sz="1696" b="1" kern="1200">
                <a:solidFill>
                  <a:srgbClr val="000000"/>
                </a:solidFill>
                <a:latin typeface="Arial" panose="020B0604020202020204" pitchFamily="34" charset="0"/>
                <a:ea typeface="Arial Unicode MS"/>
                <a:cs typeface="Arial" panose="020B0604020202020204" pitchFamily="34" charset="0"/>
              </a:rPr>
              <a:t>Student number: 2022097</a:t>
            </a:r>
            <a:endParaRPr lang="en-GB" sz="1696" b="1" kern="1200">
              <a:solidFill>
                <a:prstClr val="black"/>
              </a:solidFill>
              <a:latin typeface="Arial" panose="020B0604020202020204" pitchFamily="34" charset="0"/>
              <a:ea typeface="+mn-ea"/>
              <a:cs typeface="Arial" panose="020B0604020202020204" pitchFamily="34" charset="0"/>
            </a:endParaRPr>
          </a:p>
          <a:p>
            <a:pPr defTabSz="259723">
              <a:lnSpc>
                <a:spcPct val="150000"/>
              </a:lnSpc>
              <a:spcAft>
                <a:spcPts val="443"/>
              </a:spcAft>
              <a:tabLst>
                <a:tab pos="259723" algn="l"/>
                <a:tab pos="519449" algn="l"/>
                <a:tab pos="779172" algn="l"/>
                <a:tab pos="1038895" algn="l"/>
                <a:tab pos="1298620" algn="l"/>
                <a:tab pos="1558344" algn="l"/>
                <a:tab pos="1818067" algn="l"/>
                <a:tab pos="2077792" algn="l"/>
                <a:tab pos="2337516" algn="l"/>
                <a:tab pos="2597240" algn="l"/>
                <a:tab pos="2856964" algn="l"/>
                <a:tab pos="3116687" algn="l"/>
              </a:tabLst>
            </a:pPr>
            <a:r>
              <a:rPr lang="en-GB" sz="1696" b="1" kern="1200">
                <a:solidFill>
                  <a:prstClr val="black"/>
                </a:solidFill>
                <a:latin typeface="Arial" panose="020B0604020202020204" pitchFamily="34" charset="0"/>
                <a:ea typeface="Arial Unicode MS"/>
                <a:cs typeface="Arial" panose="020B0604020202020204" pitchFamily="34" charset="0"/>
              </a:rPr>
              <a:t>Module code: BMHP6022</a:t>
            </a:r>
            <a:endParaRPr lang="en-GB" sz="1696" b="1" kern="1200">
              <a:solidFill>
                <a:prstClr val="black"/>
              </a:solidFill>
              <a:latin typeface="Arial" panose="020B0604020202020204" pitchFamily="34" charset="0"/>
              <a:ea typeface="+mn-ea"/>
              <a:cs typeface="Arial" panose="020B0604020202020204" pitchFamily="34" charset="0"/>
            </a:endParaRPr>
          </a:p>
          <a:p>
            <a:pPr defTabSz="259723">
              <a:lnSpc>
                <a:spcPct val="150000"/>
              </a:lnSpc>
              <a:spcAft>
                <a:spcPts val="443"/>
              </a:spcAft>
              <a:tabLst>
                <a:tab pos="259723" algn="l"/>
                <a:tab pos="519449" algn="l"/>
                <a:tab pos="779172" algn="l"/>
                <a:tab pos="1038895" algn="l"/>
                <a:tab pos="1298620" algn="l"/>
                <a:tab pos="1558344" algn="l"/>
                <a:tab pos="1818067" algn="l"/>
                <a:tab pos="2077792" algn="l"/>
                <a:tab pos="2337516" algn="l"/>
                <a:tab pos="2597240" algn="l"/>
                <a:tab pos="2856964" algn="l"/>
                <a:tab pos="3116687" algn="l"/>
              </a:tabLst>
            </a:pPr>
            <a:r>
              <a:rPr lang="en-GB" sz="1696" b="1" kern="1200">
                <a:solidFill>
                  <a:prstClr val="black"/>
                </a:solidFill>
                <a:latin typeface="Arial" panose="020B0604020202020204" pitchFamily="34" charset="0"/>
                <a:ea typeface="+mn-ea"/>
                <a:cs typeface="Arial" panose="020B0604020202020204" pitchFamily="34" charset="0"/>
              </a:rPr>
              <a:t>Lecturer : Jolly Nwankwo</a:t>
            </a:r>
          </a:p>
          <a:p>
            <a:pPr defTabSz="259723">
              <a:lnSpc>
                <a:spcPct val="150000"/>
              </a:lnSpc>
              <a:spcAft>
                <a:spcPts val="443"/>
              </a:spcAft>
              <a:tabLst>
                <a:tab pos="259723" algn="l"/>
                <a:tab pos="519449" algn="l"/>
                <a:tab pos="779172" algn="l"/>
                <a:tab pos="1038895" algn="l"/>
                <a:tab pos="1298620" algn="l"/>
                <a:tab pos="1558344" algn="l"/>
                <a:tab pos="1818067" algn="l"/>
                <a:tab pos="2077792" algn="l"/>
                <a:tab pos="2337516" algn="l"/>
                <a:tab pos="2597240" algn="l"/>
                <a:tab pos="2856964" algn="l"/>
                <a:tab pos="3116687" algn="l"/>
              </a:tabLst>
            </a:pPr>
            <a:endParaRPr lang="en-GB" sz="597" kern="1200">
              <a:solidFill>
                <a:prstClr val="black"/>
              </a:solidFill>
              <a:latin typeface="Calibri Light" panose="020F0302020204030204" pitchFamily="34" charset="0"/>
              <a:ea typeface="+mn-ea"/>
              <a:cs typeface="+mn-cs"/>
            </a:endParaRPr>
          </a:p>
          <a:p>
            <a:pPr defTabSz="259723">
              <a:lnSpc>
                <a:spcPct val="150000"/>
              </a:lnSpc>
              <a:spcAft>
                <a:spcPts val="443"/>
              </a:spcAft>
              <a:tabLst>
                <a:tab pos="259723" algn="l"/>
                <a:tab pos="519449" algn="l"/>
                <a:tab pos="779172" algn="l"/>
                <a:tab pos="1038895" algn="l"/>
                <a:tab pos="1298620" algn="l"/>
                <a:tab pos="1558344" algn="l"/>
                <a:tab pos="1818067" algn="l"/>
                <a:tab pos="2077792" algn="l"/>
                <a:tab pos="2337516" algn="l"/>
                <a:tab pos="2597240" algn="l"/>
                <a:tab pos="2856964" algn="l"/>
                <a:tab pos="3116687" algn="l"/>
              </a:tabLst>
            </a:pPr>
            <a:r>
              <a:rPr lang="en-GB" sz="1023" kern="1200">
                <a:solidFill>
                  <a:prstClr val="black"/>
                </a:solidFill>
                <a:latin typeface="Arial" panose="020B0604020202020204" pitchFamily="34" charset="0"/>
                <a:ea typeface="Arial Unicode MS"/>
                <a:cs typeface="+mn-cs"/>
              </a:rPr>
              <a:t> </a:t>
            </a:r>
            <a:endParaRPr lang="en-GB" sz="1050">
              <a:solidFill>
                <a:prstClr val="black"/>
              </a:solidFill>
              <a:latin typeface="Calibri Light" panose="020F0302020204030204" pitchFamily="34" charset="0"/>
              <a:ea typeface="Calibri Light" panose="020F0302020204030204" pitchFamily="34" charset="0"/>
            </a:endParaRPr>
          </a:p>
        </p:txBody>
      </p:sp>
    </p:spTree>
    <p:extLst>
      <p:ext uri="{BB962C8B-B14F-4D97-AF65-F5344CB8AC3E}">
        <p14:creationId xmlns:p14="http://schemas.microsoft.com/office/powerpoint/2010/main" val="29987760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Community Involvement – Agincourt Mall">
            <a:extLst>
              <a:ext uri="{FF2B5EF4-FFF2-40B4-BE49-F238E27FC236}">
                <a16:creationId xmlns:a16="http://schemas.microsoft.com/office/drawing/2014/main" id="{7A6D6409-F0BD-0A5A-43C0-F6EE229CDA8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3408" b="20491"/>
          <a:stretch/>
        </p:blipFill>
        <p:spPr bwMode="auto">
          <a:xfrm>
            <a:off x="20" y="-122820"/>
            <a:ext cx="12191980" cy="3105141"/>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Lst>
        </p:spPr>
      </p:pic>
      <p:sp>
        <p:nvSpPr>
          <p:cNvPr id="5" name="Title 1">
            <a:extLst>
              <a:ext uri="{FF2B5EF4-FFF2-40B4-BE49-F238E27FC236}">
                <a16:creationId xmlns:a16="http://schemas.microsoft.com/office/drawing/2014/main" id="{0053FC66-AFEF-428F-081A-E498813B8B25}"/>
              </a:ext>
            </a:extLst>
          </p:cNvPr>
          <p:cNvSpPr>
            <a:spLocks noGrp="1"/>
          </p:cNvSpPr>
          <p:nvPr>
            <p:ph type="title"/>
          </p:nvPr>
        </p:nvSpPr>
        <p:spPr>
          <a:xfrm>
            <a:off x="1789044" y="3098937"/>
            <a:ext cx="9752716" cy="660125"/>
          </a:xfrm>
        </p:spPr>
        <p:txBody>
          <a:bodyPr anchor="ctr">
            <a:noAutofit/>
          </a:bodyPr>
          <a:lstStyle/>
          <a:p>
            <a:r>
              <a:rPr lang="en-GB" sz="3200" b="1" dirty="0">
                <a:latin typeface="Arial" panose="020B0604020202020204" pitchFamily="34" charset="0"/>
                <a:cs typeface="Arial" panose="020B0604020202020204" pitchFamily="34" charset="0"/>
              </a:rPr>
              <a:t>   Introduction: </a:t>
            </a:r>
            <a:r>
              <a:rPr lang="en-GB" sz="3200" b="1" dirty="0">
                <a:solidFill>
                  <a:schemeClr val="tx1"/>
                </a:solidFill>
                <a:latin typeface="Arial" panose="020B0604020202020204" pitchFamily="34" charset="0"/>
                <a:cs typeface="Arial" panose="020B0604020202020204" pitchFamily="34" charset="0"/>
              </a:rPr>
              <a:t>Define Community</a:t>
            </a:r>
          </a:p>
        </p:txBody>
      </p:sp>
      <p:sp>
        <p:nvSpPr>
          <p:cNvPr id="6" name="Content Placeholder 2">
            <a:extLst>
              <a:ext uri="{FF2B5EF4-FFF2-40B4-BE49-F238E27FC236}">
                <a16:creationId xmlns:a16="http://schemas.microsoft.com/office/drawing/2014/main" id="{8AF776F0-9AB1-D7E0-2097-5AED2F2CD4FC}"/>
              </a:ext>
            </a:extLst>
          </p:cNvPr>
          <p:cNvSpPr txBox="1">
            <a:spLocks/>
          </p:cNvSpPr>
          <p:nvPr/>
        </p:nvSpPr>
        <p:spPr>
          <a:xfrm>
            <a:off x="1113183" y="3781011"/>
            <a:ext cx="10874509" cy="2452687"/>
          </a:xfrm>
          <a:prstGeom prst="rect">
            <a:avLst/>
          </a:prstGeom>
        </p:spPr>
        <p:txBody>
          <a:bodyPr vert="horz" lIns="91440" tIns="45720" rIns="91440" bIns="45720" rtlCol="0" anchor="ctr">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r>
              <a:rPr lang="en-GB" sz="1500"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Community is when a group of individuals come together to work as a team and build relationships, bonds, and different interests and identities. Community is also a way for people to share workload in certain environments, services, and even cultural activities (Conversational-leadership, 2023).</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 Nevertheless, communities are also known to be dynamic and complex, and individual identities and allegiances may differ as time goes by, especially in different social circumstances.</a:t>
            </a:r>
          </a:p>
          <a:p>
            <a:pPr marL="0" indent="0">
              <a:buNone/>
            </a:pPr>
            <a:r>
              <a:rPr lang="en-GB" sz="1600" dirty="0">
                <a:latin typeface="Arial" panose="020B0604020202020204" pitchFamily="34" charset="0"/>
                <a:cs typeface="Arial" panose="020B0604020202020204" pitchFamily="34" charset="0"/>
              </a:rPr>
              <a:t>     (GOV, 2018)</a:t>
            </a:r>
          </a:p>
        </p:txBody>
      </p:sp>
    </p:spTree>
    <p:extLst>
      <p:ext uri="{BB962C8B-B14F-4D97-AF65-F5344CB8AC3E}">
        <p14:creationId xmlns:p14="http://schemas.microsoft.com/office/powerpoint/2010/main" val="721573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707D05-8810-6997-9950-937FA392A5A0}"/>
              </a:ext>
            </a:extLst>
          </p:cNvPr>
          <p:cNvSpPr>
            <a:spLocks noGrp="1"/>
          </p:cNvSpPr>
          <p:nvPr>
            <p:ph type="title"/>
          </p:nvPr>
        </p:nvSpPr>
        <p:spPr>
          <a:xfrm>
            <a:off x="1683956" y="342347"/>
            <a:ext cx="8016635" cy="1280890"/>
          </a:xfrm>
        </p:spPr>
        <p:txBody>
          <a:bodyPr vert="horz" lIns="91440" tIns="45720" rIns="91440" bIns="45720" rtlCol="0" anchor="t">
            <a:noAutofit/>
          </a:bodyPr>
          <a:lstStyle/>
          <a:p>
            <a:pPr>
              <a:lnSpc>
                <a:spcPct val="90000"/>
              </a:lnSpc>
            </a:pPr>
            <a:r>
              <a:rPr lang="en-US" dirty="0">
                <a:latin typeface="Arial" panose="020B0604020202020204" pitchFamily="34" charset="0"/>
                <a:cs typeface="Arial" panose="020B0604020202020204" pitchFamily="34" charset="0"/>
              </a:rPr>
              <a:t>Location of community in Southwark </a:t>
            </a:r>
          </a:p>
        </p:txBody>
      </p:sp>
      <p:sp>
        <p:nvSpPr>
          <p:cNvPr id="5" name="TextBox 4">
            <a:extLst>
              <a:ext uri="{FF2B5EF4-FFF2-40B4-BE49-F238E27FC236}">
                <a16:creationId xmlns:a16="http://schemas.microsoft.com/office/drawing/2014/main" id="{81EB2714-1093-2097-674D-52B777D6F9D8}"/>
              </a:ext>
            </a:extLst>
          </p:cNvPr>
          <p:cNvSpPr txBox="1"/>
          <p:nvPr/>
        </p:nvSpPr>
        <p:spPr>
          <a:xfrm>
            <a:off x="1951144" y="1777183"/>
            <a:ext cx="4140772" cy="3777622"/>
          </a:xfrm>
          <a:prstGeom prst="rect">
            <a:avLst/>
          </a:prstGeom>
        </p:spPr>
        <p:txBody>
          <a:bodyPr vert="horz" lIns="91440" tIns="45720" rIns="91440" bIns="45720" rtlCol="0">
            <a:normAutofit/>
          </a:bodyPr>
          <a:lstStyle/>
          <a:p>
            <a:pPr indent="-228600">
              <a:spcBef>
                <a:spcPts val="1000"/>
              </a:spcBef>
              <a:buClr>
                <a:schemeClr val="accent1"/>
              </a:buClr>
              <a:buFont typeface="Wingdings 3" charset="2"/>
              <a:buChar char=""/>
            </a:pPr>
            <a:r>
              <a:rPr lang="en-US" sz="1600" dirty="0">
                <a:solidFill>
                  <a:srgbClr val="000000"/>
                </a:solidFill>
                <a:latin typeface="Arial" panose="020B0604020202020204" pitchFamily="34" charset="0"/>
                <a:cs typeface="Arial" panose="020B0604020202020204" pitchFamily="34" charset="0"/>
              </a:rPr>
              <a:t>Southwark is a district of Central London</a:t>
            </a:r>
          </a:p>
          <a:p>
            <a:pPr indent="-228600">
              <a:spcBef>
                <a:spcPts val="1000"/>
              </a:spcBef>
              <a:buClr>
                <a:schemeClr val="accent1"/>
              </a:buClr>
              <a:buFont typeface="Wingdings 3" charset="2"/>
              <a:buChar char=""/>
            </a:pPr>
            <a:endParaRPr lang="en-US" sz="1600" dirty="0">
              <a:solidFill>
                <a:srgbClr val="000000"/>
              </a:solidFill>
              <a:latin typeface="Arial" panose="020B0604020202020204" pitchFamily="34" charset="0"/>
              <a:cs typeface="Arial" panose="020B0604020202020204" pitchFamily="34" charset="0"/>
            </a:endParaRPr>
          </a:p>
          <a:p>
            <a:pPr indent="-228600">
              <a:spcBef>
                <a:spcPts val="1000"/>
              </a:spcBef>
              <a:buClr>
                <a:schemeClr val="accent1"/>
              </a:buClr>
              <a:buFont typeface="Wingdings 3" charset="2"/>
              <a:buChar char=""/>
            </a:pPr>
            <a:r>
              <a:rPr lang="en-US" sz="1600" dirty="0">
                <a:solidFill>
                  <a:srgbClr val="000000"/>
                </a:solidFill>
                <a:latin typeface="Arial" panose="020B0604020202020204" pitchFamily="34" charset="0"/>
                <a:cs typeface="Arial" panose="020B0604020202020204" pitchFamily="34" charset="0"/>
              </a:rPr>
              <a:t>Area: covers 11 Square Miles</a:t>
            </a:r>
          </a:p>
          <a:p>
            <a:pPr indent="-228600">
              <a:spcBef>
                <a:spcPts val="1000"/>
              </a:spcBef>
              <a:buClr>
                <a:schemeClr val="accent1"/>
              </a:buClr>
              <a:buFont typeface="Wingdings 3" charset="2"/>
              <a:buChar char=""/>
            </a:pPr>
            <a:endParaRPr lang="en-US" sz="1600" dirty="0">
              <a:solidFill>
                <a:srgbClr val="000000"/>
              </a:solidFill>
              <a:latin typeface="Arial" panose="020B0604020202020204" pitchFamily="34" charset="0"/>
              <a:cs typeface="Arial" panose="020B0604020202020204" pitchFamily="34" charset="0"/>
            </a:endParaRPr>
          </a:p>
          <a:p>
            <a:pPr indent="-228600">
              <a:spcBef>
                <a:spcPts val="1000"/>
              </a:spcBef>
              <a:buClr>
                <a:schemeClr val="accent1"/>
              </a:buClr>
              <a:buFont typeface="Wingdings 3" charset="2"/>
              <a:buChar char=""/>
            </a:pPr>
            <a:r>
              <a:rPr lang="en-US" sz="1600" dirty="0">
                <a:solidFill>
                  <a:srgbClr val="000000"/>
                </a:solidFill>
                <a:latin typeface="Arial" panose="020B0604020202020204" pitchFamily="34" charset="0"/>
                <a:cs typeface="Arial" panose="020B0604020202020204" pitchFamily="34" charset="0"/>
              </a:rPr>
              <a:t>Population:  314,200 people live in Southwark</a:t>
            </a:r>
          </a:p>
          <a:p>
            <a:pPr indent="-228600">
              <a:spcBef>
                <a:spcPts val="1000"/>
              </a:spcBef>
              <a:buClr>
                <a:schemeClr val="accent1"/>
              </a:buClr>
              <a:buFont typeface="Wingdings 3" charset="2"/>
              <a:buChar char=""/>
            </a:pPr>
            <a:endParaRPr lang="en-US" sz="1600" dirty="0">
              <a:solidFill>
                <a:srgbClr val="000000"/>
              </a:solidFill>
              <a:latin typeface="Arial" panose="020B0604020202020204" pitchFamily="34" charset="0"/>
              <a:cs typeface="Arial" panose="020B0604020202020204" pitchFamily="34" charset="0"/>
            </a:endParaRPr>
          </a:p>
          <a:p>
            <a:pPr>
              <a:spcBef>
                <a:spcPts val="1000"/>
              </a:spcBef>
              <a:buClr>
                <a:schemeClr val="accent1"/>
              </a:buClr>
            </a:pPr>
            <a:r>
              <a:rPr lang="en-US" sz="1600" dirty="0">
                <a:solidFill>
                  <a:srgbClr val="000000"/>
                </a:solidFill>
                <a:latin typeface="Arial" panose="020B0604020202020204" pitchFamily="34" charset="0"/>
                <a:cs typeface="Arial" panose="020B0604020202020204" pitchFamily="34" charset="0"/>
              </a:rPr>
              <a:t>(Southwark Public Health, 2018)</a:t>
            </a:r>
          </a:p>
        </p:txBody>
      </p:sp>
      <p:pic>
        <p:nvPicPr>
          <p:cNvPr id="1026" name="Picture 2" descr="London Borough Of Southwark Central London London Boroughs Map London ...">
            <a:extLst>
              <a:ext uri="{FF2B5EF4-FFF2-40B4-BE49-F238E27FC236}">
                <a16:creationId xmlns:a16="http://schemas.microsoft.com/office/drawing/2014/main" id="{F81FA823-1DD6-A580-EE5B-3256856575C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935" b="-1"/>
          <a:stretch/>
        </p:blipFill>
        <p:spPr bwMode="auto">
          <a:xfrm>
            <a:off x="6091916" y="1303195"/>
            <a:ext cx="5451627" cy="39315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61494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B839AD-4819-32F6-6B56-9CC01218AE87}"/>
              </a:ext>
            </a:extLst>
          </p:cNvPr>
          <p:cNvSpPr>
            <a:spLocks noGrp="1"/>
          </p:cNvSpPr>
          <p:nvPr>
            <p:ph type="title"/>
          </p:nvPr>
        </p:nvSpPr>
        <p:spPr>
          <a:xfrm>
            <a:off x="1869361" y="222500"/>
            <a:ext cx="9712998" cy="760901"/>
          </a:xfrm>
        </p:spPr>
        <p:txBody>
          <a:bodyPr vert="horz" lIns="91440" tIns="45720" rIns="91440" bIns="45720" rtlCol="0" anchor="t">
            <a:normAutofit fontScale="90000"/>
          </a:bodyPr>
          <a:lstStyle/>
          <a:p>
            <a:r>
              <a:rPr lang="en-US" dirty="0">
                <a:latin typeface="Arial" panose="020B0604020202020204" pitchFamily="34" charset="0"/>
                <a:cs typeface="Arial" panose="020B0604020202020204" pitchFamily="34" charset="0"/>
              </a:rPr>
              <a:t>What are the health issue in Southwark?</a:t>
            </a:r>
            <a:br>
              <a:rPr lang="en-US" dirty="0">
                <a:latin typeface="Arial" panose="020B0604020202020204" pitchFamily="34" charset="0"/>
                <a:cs typeface="Arial" panose="020B0604020202020204" pitchFamily="34" charset="0"/>
              </a:rPr>
            </a:br>
            <a:br>
              <a:rPr lang="en-US" dirty="0">
                <a:latin typeface="Arial" panose="020B0604020202020204" pitchFamily="34" charset="0"/>
                <a:cs typeface="Arial" panose="020B0604020202020204" pitchFamily="34" charset="0"/>
              </a:rPr>
            </a:br>
            <a:endParaRPr lang="en-US" dirty="0"/>
          </a:p>
        </p:txBody>
      </p:sp>
      <p:sp>
        <p:nvSpPr>
          <p:cNvPr id="3" name="Content Placeholder 2">
            <a:extLst>
              <a:ext uri="{FF2B5EF4-FFF2-40B4-BE49-F238E27FC236}">
                <a16:creationId xmlns:a16="http://schemas.microsoft.com/office/drawing/2014/main" id="{0E197027-5BE9-13A7-A184-DDD8224BBB0E}"/>
              </a:ext>
            </a:extLst>
          </p:cNvPr>
          <p:cNvSpPr>
            <a:spLocks noGrp="1"/>
          </p:cNvSpPr>
          <p:nvPr>
            <p:ph sz="half" idx="1"/>
          </p:nvPr>
        </p:nvSpPr>
        <p:spPr>
          <a:xfrm>
            <a:off x="1416453" y="1623327"/>
            <a:ext cx="4679547" cy="607632"/>
          </a:xfrm>
        </p:spPr>
        <p:txBody>
          <a:bodyPr>
            <a:normAutofit fontScale="70000" lnSpcReduction="20000"/>
          </a:bodyPr>
          <a:lstStyle/>
          <a:p>
            <a:r>
              <a:rPr lang="en-GB" dirty="0">
                <a:latin typeface="Arial" panose="020B0604020202020204" pitchFamily="34" charset="0"/>
                <a:cs typeface="Arial" panose="020B0604020202020204" pitchFamily="34" charset="0"/>
              </a:rPr>
              <a:t>High Prevalence of mental health illness within Southwark community</a:t>
            </a:r>
          </a:p>
        </p:txBody>
      </p:sp>
      <p:sp>
        <p:nvSpPr>
          <p:cNvPr id="8" name="TextBox 7">
            <a:extLst>
              <a:ext uri="{FF2B5EF4-FFF2-40B4-BE49-F238E27FC236}">
                <a16:creationId xmlns:a16="http://schemas.microsoft.com/office/drawing/2014/main" id="{F03A2876-ED67-0AAD-942C-71BC885A3FE6}"/>
              </a:ext>
            </a:extLst>
          </p:cNvPr>
          <p:cNvSpPr txBox="1"/>
          <p:nvPr/>
        </p:nvSpPr>
        <p:spPr>
          <a:xfrm>
            <a:off x="256307" y="2348615"/>
            <a:ext cx="5995349" cy="3539430"/>
          </a:xfrm>
          <a:prstGeom prst="rect">
            <a:avLst/>
          </a:prstGeom>
          <a:noFill/>
        </p:spPr>
        <p:txBody>
          <a:bodyPr wrap="square">
            <a:spAutoFit/>
          </a:bodyPr>
          <a:lstStyle/>
          <a:p>
            <a:r>
              <a:rPr lang="en-GB" sz="1600" dirty="0">
                <a:latin typeface="Arial" panose="020B0604020202020204" pitchFamily="34" charset="0"/>
                <a:cs typeface="Arial" panose="020B0604020202020204" pitchFamily="34" charset="0"/>
              </a:rPr>
              <a:t>According to Southwark Community (2022):</a:t>
            </a:r>
          </a:p>
          <a:p>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There has been 13.4% high level of mental health issues reported this is down to a great number of the population in Southwark that’s reported depression and anxiety in 2014 to 2015 (more than the 11.7% London average). </a:t>
            </a:r>
          </a:p>
          <a:p>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High teenage pregnancy rates</a:t>
            </a:r>
          </a:p>
          <a:p>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Drug abuse </a:t>
            </a:r>
          </a:p>
          <a:p>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Alcohol misuse </a:t>
            </a:r>
          </a:p>
          <a:p>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HIV and acute sexually transmitted diseases</a:t>
            </a:r>
          </a:p>
        </p:txBody>
      </p:sp>
      <p:pic>
        <p:nvPicPr>
          <p:cNvPr id="13" name="Picture 12" descr="A red and green arrows with white text&#10;&#10;Description automatically generated">
            <a:extLst>
              <a:ext uri="{FF2B5EF4-FFF2-40B4-BE49-F238E27FC236}">
                <a16:creationId xmlns:a16="http://schemas.microsoft.com/office/drawing/2014/main" id="{CF592583-9B27-3F46-83C4-CBAC3DC9566B}"/>
              </a:ext>
            </a:extLst>
          </p:cNvPr>
          <p:cNvPicPr>
            <a:picLocks noChangeAspect="1"/>
          </p:cNvPicPr>
          <p:nvPr/>
        </p:nvPicPr>
        <p:blipFill rotWithShape="1">
          <a:blip r:embed="rId3"/>
          <a:srcRect r="6325" b="11673"/>
          <a:stretch/>
        </p:blipFill>
        <p:spPr>
          <a:xfrm>
            <a:off x="6096000" y="1112148"/>
            <a:ext cx="5995349" cy="5210374"/>
          </a:xfrm>
          <a:prstGeom prst="rect">
            <a:avLst/>
          </a:prstGeom>
        </p:spPr>
      </p:pic>
      <p:sp>
        <p:nvSpPr>
          <p:cNvPr id="17" name="TextBox 16">
            <a:extLst>
              <a:ext uri="{FF2B5EF4-FFF2-40B4-BE49-F238E27FC236}">
                <a16:creationId xmlns:a16="http://schemas.microsoft.com/office/drawing/2014/main" id="{813CBCC0-C2A4-2C80-186D-873949D18B52}"/>
              </a:ext>
            </a:extLst>
          </p:cNvPr>
          <p:cNvSpPr txBox="1"/>
          <p:nvPr/>
        </p:nvSpPr>
        <p:spPr>
          <a:xfrm>
            <a:off x="7748154" y="6322522"/>
            <a:ext cx="3048000" cy="369332"/>
          </a:xfrm>
          <a:prstGeom prst="rect">
            <a:avLst/>
          </a:prstGeom>
          <a:noFill/>
        </p:spPr>
        <p:txBody>
          <a:bodyPr wrap="square">
            <a:spAutoFit/>
          </a:bodyPr>
          <a:lstStyle/>
          <a:p>
            <a:r>
              <a:rPr lang="en-GB" dirty="0"/>
              <a:t>(WHO, 2011)</a:t>
            </a:r>
          </a:p>
        </p:txBody>
      </p:sp>
    </p:spTree>
    <p:extLst>
      <p:ext uri="{BB962C8B-B14F-4D97-AF65-F5344CB8AC3E}">
        <p14:creationId xmlns:p14="http://schemas.microsoft.com/office/powerpoint/2010/main" val="42401043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873CC5-4FB6-46EB-7A71-A69CF0EB02CD}"/>
              </a:ext>
            </a:extLst>
          </p:cNvPr>
          <p:cNvSpPr>
            <a:spLocks noGrp="1"/>
          </p:cNvSpPr>
          <p:nvPr>
            <p:ph type="title"/>
          </p:nvPr>
        </p:nvSpPr>
        <p:spPr>
          <a:xfrm>
            <a:off x="1855305" y="359066"/>
            <a:ext cx="9462052" cy="1058917"/>
          </a:xfrm>
        </p:spPr>
        <p:txBody>
          <a:bodyPr>
            <a:noAutofit/>
          </a:bodyPr>
          <a:lstStyle/>
          <a:p>
            <a:pPr>
              <a:lnSpc>
                <a:spcPct val="90000"/>
              </a:lnSpc>
            </a:pPr>
            <a:r>
              <a:rPr lang="en-GB" dirty="0">
                <a:latin typeface="Arial" panose="020B0604020202020204" pitchFamily="34" charset="0"/>
                <a:cs typeface="Arial" panose="020B0604020202020204" pitchFamily="34" charset="0"/>
              </a:rPr>
              <a:t>Southwark Demography of Children &amp; Young People</a:t>
            </a:r>
          </a:p>
        </p:txBody>
      </p:sp>
      <p:sp>
        <p:nvSpPr>
          <p:cNvPr id="3" name="Content Placeholder 2">
            <a:extLst>
              <a:ext uri="{FF2B5EF4-FFF2-40B4-BE49-F238E27FC236}">
                <a16:creationId xmlns:a16="http://schemas.microsoft.com/office/drawing/2014/main" id="{2225E22D-5D5E-A802-EA53-DB1B0C7A5A33}"/>
              </a:ext>
            </a:extLst>
          </p:cNvPr>
          <p:cNvSpPr>
            <a:spLocks noGrp="1"/>
          </p:cNvSpPr>
          <p:nvPr>
            <p:ph idx="1"/>
          </p:nvPr>
        </p:nvSpPr>
        <p:spPr>
          <a:xfrm>
            <a:off x="1457739" y="2040467"/>
            <a:ext cx="5768654" cy="3896507"/>
          </a:xfrm>
        </p:spPr>
        <p:txBody>
          <a:bodyPr>
            <a:noAutofit/>
          </a:bodyPr>
          <a:lstStyle/>
          <a:p>
            <a:pPr>
              <a:lnSpc>
                <a:spcPct val="90000"/>
              </a:lnSpc>
            </a:pPr>
            <a:r>
              <a:rPr lang="en-GB" sz="1600" dirty="0">
                <a:latin typeface="Arial" panose="020B0604020202020204" pitchFamily="34" charset="0"/>
                <a:cs typeface="Arial" panose="020B0604020202020204" pitchFamily="34" charset="0"/>
              </a:rPr>
              <a:t>Southwark population under 20 years old- 68,542</a:t>
            </a:r>
          </a:p>
          <a:p>
            <a:pPr marL="0" indent="0">
              <a:lnSpc>
                <a:spcPct val="90000"/>
              </a:lnSpc>
              <a:buNone/>
            </a:pPr>
            <a:endParaRPr lang="en-GB" sz="1600" dirty="0">
              <a:latin typeface="Arial" panose="020B0604020202020204" pitchFamily="34" charset="0"/>
              <a:cs typeface="Arial" panose="020B0604020202020204" pitchFamily="34" charset="0"/>
            </a:endParaRPr>
          </a:p>
          <a:p>
            <a:pPr>
              <a:lnSpc>
                <a:spcPct val="90000"/>
              </a:lnSpc>
            </a:pPr>
            <a:r>
              <a:rPr lang="en-GB" sz="1600" dirty="0">
                <a:latin typeface="Arial" panose="020B0604020202020204" pitchFamily="34" charset="0"/>
                <a:cs typeface="Arial" panose="020B0604020202020204" pitchFamily="34" charset="0"/>
              </a:rPr>
              <a:t>18% of black people are black other, 6% black Caribbean, and 22%  black African.</a:t>
            </a:r>
          </a:p>
          <a:p>
            <a:pPr marL="0" indent="0">
              <a:lnSpc>
                <a:spcPct val="90000"/>
              </a:lnSpc>
              <a:buNone/>
            </a:pPr>
            <a:endParaRPr lang="en-GB" sz="1600" dirty="0">
              <a:latin typeface="Arial" panose="020B0604020202020204" pitchFamily="34" charset="0"/>
              <a:cs typeface="Arial" panose="020B0604020202020204" pitchFamily="34" charset="0"/>
            </a:endParaRPr>
          </a:p>
          <a:p>
            <a:pPr>
              <a:lnSpc>
                <a:spcPct val="90000"/>
              </a:lnSpc>
            </a:pPr>
            <a:r>
              <a:rPr lang="en-GB" sz="1600" dirty="0">
                <a:latin typeface="Arial" panose="020B0604020202020204" pitchFamily="34" charset="0"/>
                <a:cs typeface="Arial" panose="020B0604020202020204" pitchFamily="34" charset="0"/>
              </a:rPr>
              <a:t>Southwark is rated 9</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in London and 18</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place in England against child poverty in low-income families</a:t>
            </a:r>
          </a:p>
          <a:p>
            <a:pPr marL="0" indent="0">
              <a:lnSpc>
                <a:spcPct val="90000"/>
              </a:lnSpc>
              <a:buNone/>
            </a:pPr>
            <a:endParaRPr lang="en-GB" sz="1600" dirty="0">
              <a:latin typeface="Arial" panose="020B0604020202020204" pitchFamily="34" charset="0"/>
              <a:cs typeface="Arial" panose="020B0604020202020204" pitchFamily="34" charset="0"/>
            </a:endParaRPr>
          </a:p>
          <a:p>
            <a:pPr>
              <a:lnSpc>
                <a:spcPct val="90000"/>
              </a:lnSpc>
            </a:pPr>
            <a:r>
              <a:rPr lang="en-GB" sz="1600" dirty="0">
                <a:latin typeface="Arial" panose="020B0604020202020204" pitchFamily="34" charset="0"/>
                <a:cs typeface="Arial" panose="020B0604020202020204" pitchFamily="34" charset="0"/>
              </a:rPr>
              <a:t>28% of children and young people in the Southwark community are living in poverty compared to 24% in London and 19% in England. </a:t>
            </a:r>
          </a:p>
          <a:p>
            <a:pPr>
              <a:lnSpc>
                <a:spcPct val="90000"/>
              </a:lnSpc>
            </a:pPr>
            <a:endParaRPr lang="en-GB" sz="1600" dirty="0">
              <a:latin typeface="Arial" panose="020B0604020202020204" pitchFamily="34" charset="0"/>
              <a:cs typeface="Arial" panose="020B0604020202020204" pitchFamily="34" charset="0"/>
            </a:endParaRPr>
          </a:p>
          <a:p>
            <a:pPr marL="0" indent="0">
              <a:lnSpc>
                <a:spcPct val="90000"/>
              </a:lnSpc>
              <a:buNone/>
            </a:pPr>
            <a:r>
              <a:rPr lang="en-GB" sz="1600" dirty="0">
                <a:latin typeface="Arial" panose="020B0604020202020204" pitchFamily="34" charset="0"/>
                <a:cs typeface="Arial" panose="020B0604020202020204" pitchFamily="34" charset="0"/>
              </a:rPr>
              <a:t>(Morden Gov, 2023)</a:t>
            </a:r>
          </a:p>
        </p:txBody>
      </p:sp>
      <p:pic>
        <p:nvPicPr>
          <p:cNvPr id="2050" name="Picture 2" descr="Quinn - Building the future of London">
            <a:extLst>
              <a:ext uri="{FF2B5EF4-FFF2-40B4-BE49-F238E27FC236}">
                <a16:creationId xmlns:a16="http://schemas.microsoft.com/office/drawing/2014/main" id="{87B7A4B7-6270-1A0B-15A7-6A16616E847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3762" b="7368"/>
          <a:stretch/>
        </p:blipFill>
        <p:spPr bwMode="auto">
          <a:xfrm>
            <a:off x="7906645" y="2040467"/>
            <a:ext cx="3981455" cy="23027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782761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152E6-2B57-C34C-1615-9DBB5556AE97}"/>
              </a:ext>
            </a:extLst>
          </p:cNvPr>
          <p:cNvSpPr>
            <a:spLocks noGrp="1"/>
          </p:cNvSpPr>
          <p:nvPr>
            <p:ph type="title"/>
          </p:nvPr>
        </p:nvSpPr>
        <p:spPr>
          <a:xfrm>
            <a:off x="802640" y="880666"/>
            <a:ext cx="10109200" cy="773456"/>
          </a:xfrm>
        </p:spPr>
        <p:txBody>
          <a:bodyPr vert="horz" lIns="91440" tIns="45720" rIns="91440" bIns="45720" rtlCol="0" anchor="t">
            <a:noAutofit/>
          </a:bodyPr>
          <a:lstStyle/>
          <a:p>
            <a:pPr>
              <a:lnSpc>
                <a:spcPct val="90000"/>
              </a:lnSpc>
            </a:pPr>
            <a:r>
              <a:rPr lang="en-US" b="1" dirty="0">
                <a:latin typeface="Arial" panose="020B0604020202020204" pitchFamily="34" charset="0"/>
                <a:cs typeface="Arial" panose="020B0604020202020204" pitchFamily="34" charset="0"/>
              </a:rPr>
              <a:t>The aim of the project for individuals</a:t>
            </a:r>
          </a:p>
        </p:txBody>
      </p:sp>
      <p:sp>
        <p:nvSpPr>
          <p:cNvPr id="3" name="Content Placeholder 2">
            <a:extLst>
              <a:ext uri="{FF2B5EF4-FFF2-40B4-BE49-F238E27FC236}">
                <a16:creationId xmlns:a16="http://schemas.microsoft.com/office/drawing/2014/main" id="{5190E92E-C144-90A9-3F8C-C94E2962FCE4}"/>
              </a:ext>
            </a:extLst>
          </p:cNvPr>
          <p:cNvSpPr>
            <a:spLocks noGrp="1"/>
          </p:cNvSpPr>
          <p:nvPr>
            <p:ph sz="half" idx="1"/>
          </p:nvPr>
        </p:nvSpPr>
        <p:spPr>
          <a:xfrm>
            <a:off x="629920" y="2065254"/>
            <a:ext cx="6608457" cy="3680754"/>
          </a:xfrm>
        </p:spPr>
        <p:txBody>
          <a:bodyPr vert="horz" lIns="91440" tIns="45720" rIns="91440" bIns="45720" rtlCol="0">
            <a:normAutofit/>
          </a:bodyPr>
          <a:lstStyle/>
          <a:p>
            <a:pPr>
              <a:lnSpc>
                <a:spcPct val="90000"/>
              </a:lnSpc>
            </a:pPr>
            <a:r>
              <a:rPr lang="en-US" sz="1600" dirty="0">
                <a:solidFill>
                  <a:srgbClr val="000000"/>
                </a:solidFill>
                <a:latin typeface="Arial" panose="020B0604020202020204" pitchFamily="34" charset="0"/>
                <a:cs typeface="Arial" panose="020B0604020202020204" pitchFamily="34" charset="0"/>
              </a:rPr>
              <a:t>To promote awareness to increase individuals’ understanding of mental health as well as to reduce the stigma of mental health (WHO, 2023).</a:t>
            </a:r>
          </a:p>
          <a:p>
            <a:pPr>
              <a:lnSpc>
                <a:spcPct val="90000"/>
              </a:lnSpc>
            </a:pPr>
            <a:r>
              <a:rPr lang="en-US" sz="1600" dirty="0">
                <a:solidFill>
                  <a:srgbClr val="000000"/>
                </a:solidFill>
                <a:latin typeface="Arial" panose="020B0604020202020204" pitchFamily="34" charset="0"/>
                <a:cs typeface="Arial" panose="020B0604020202020204" pitchFamily="34" charset="0"/>
              </a:rPr>
              <a:t>To Improve mental health access to everyone while reducing health inequalities as well as providing a healthier environment (Public Health England, 2018).</a:t>
            </a:r>
          </a:p>
          <a:p>
            <a:pPr>
              <a:lnSpc>
                <a:spcPct val="90000"/>
              </a:lnSpc>
            </a:pPr>
            <a:r>
              <a:rPr lang="en-US" sz="1600" dirty="0">
                <a:solidFill>
                  <a:srgbClr val="000000"/>
                </a:solidFill>
                <a:latin typeface="Arial" panose="020B0604020202020204" pitchFamily="34" charset="0"/>
                <a:cs typeface="Arial" panose="020B0604020202020204" pitchFamily="34" charset="0"/>
              </a:rPr>
              <a:t>To be able to build evidence from community-based interventions that are known to impact positively on the Southwark community population’s mental health and wellbeing (Southwark Public Health, 2017). </a:t>
            </a:r>
          </a:p>
          <a:p>
            <a:pPr marL="0" indent="0">
              <a:lnSpc>
                <a:spcPct val="90000"/>
              </a:lnSpc>
            </a:pPr>
            <a:endParaRPr lang="en-US" sz="1500" dirty="0">
              <a:solidFill>
                <a:srgbClr val="000000"/>
              </a:solidFill>
            </a:endParaRPr>
          </a:p>
          <a:p>
            <a:pPr marL="0" indent="0">
              <a:lnSpc>
                <a:spcPct val="90000"/>
              </a:lnSpc>
            </a:pPr>
            <a:endParaRPr lang="en-US" sz="1500" dirty="0">
              <a:solidFill>
                <a:srgbClr val="000000"/>
              </a:solidFill>
            </a:endParaRPr>
          </a:p>
        </p:txBody>
      </p:sp>
      <p:pic>
        <p:nvPicPr>
          <p:cNvPr id="1026" name="Picture 2" descr="The Youth Mental Health Project: Coming Spring 2019 - Alliance For Safe ...">
            <a:extLst>
              <a:ext uri="{FF2B5EF4-FFF2-40B4-BE49-F238E27FC236}">
                <a16:creationId xmlns:a16="http://schemas.microsoft.com/office/drawing/2014/main" id="{2CA6CAE1-5384-249C-76FB-7DBDE3FBFFD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238377" y="1474315"/>
            <a:ext cx="4360865" cy="45030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463893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2C5BA8-6418-9F0C-C77F-AFC3D0E8BD7B}"/>
              </a:ext>
            </a:extLst>
          </p:cNvPr>
          <p:cNvSpPr>
            <a:spLocks noGrp="1"/>
          </p:cNvSpPr>
          <p:nvPr>
            <p:ph type="title"/>
          </p:nvPr>
        </p:nvSpPr>
        <p:spPr>
          <a:xfrm>
            <a:off x="913775" y="618518"/>
            <a:ext cx="10364451" cy="719954"/>
          </a:xfrm>
        </p:spPr>
        <p:txBody>
          <a:bodyPr/>
          <a:lstStyle/>
          <a:p>
            <a:r>
              <a:rPr lang="en-GB" dirty="0">
                <a:latin typeface="Arial" panose="020B0604020202020204" pitchFamily="34" charset="0"/>
                <a:cs typeface="Arial" panose="020B0604020202020204" pitchFamily="34" charset="0"/>
              </a:rPr>
              <a:t>Gender and sexual orientation </a:t>
            </a:r>
          </a:p>
        </p:txBody>
      </p:sp>
      <p:sp>
        <p:nvSpPr>
          <p:cNvPr id="3" name="Content Placeholder 2">
            <a:extLst>
              <a:ext uri="{FF2B5EF4-FFF2-40B4-BE49-F238E27FC236}">
                <a16:creationId xmlns:a16="http://schemas.microsoft.com/office/drawing/2014/main" id="{93F019B8-E6F5-F55C-DEAB-128DC752670A}"/>
              </a:ext>
            </a:extLst>
          </p:cNvPr>
          <p:cNvSpPr>
            <a:spLocks noGrp="1"/>
          </p:cNvSpPr>
          <p:nvPr>
            <p:ph sz="half" idx="1"/>
          </p:nvPr>
        </p:nvSpPr>
        <p:spPr>
          <a:xfrm>
            <a:off x="2995402" y="2020329"/>
            <a:ext cx="4313864" cy="1765852"/>
          </a:xfrm>
        </p:spPr>
        <p:txBody>
          <a:bodyPr>
            <a:normAutofit fontScale="92500" lnSpcReduction="10000"/>
          </a:bodyPr>
          <a:lstStyle/>
          <a:p>
            <a:pPr marL="0" indent="0">
              <a:buNone/>
            </a:pPr>
            <a:r>
              <a:rPr lang="en-GB" b="1" dirty="0">
                <a:latin typeface="Arial" panose="020B0604020202020204" pitchFamily="34" charset="0"/>
                <a:cs typeface="Arial" panose="020B0604020202020204" pitchFamily="34" charset="0"/>
              </a:rPr>
              <a:t>Gender in 2021:</a:t>
            </a:r>
          </a:p>
          <a:p>
            <a:r>
              <a:rPr lang="en-GB" dirty="0">
                <a:latin typeface="Arial" panose="020B0604020202020204" pitchFamily="34" charset="0"/>
                <a:cs typeface="Arial" panose="020B0604020202020204" pitchFamily="34" charset="0"/>
              </a:rPr>
              <a:t>Males	149,020</a:t>
            </a:r>
          </a:p>
          <a:p>
            <a:r>
              <a:rPr lang="en-GB" dirty="0">
                <a:latin typeface="Arial" panose="020B0604020202020204" pitchFamily="34" charset="0"/>
                <a:cs typeface="Arial" panose="020B0604020202020204" pitchFamily="34" charset="0"/>
              </a:rPr>
              <a:t>Females	158,550</a:t>
            </a:r>
          </a:p>
          <a:p>
            <a:pPr marL="0" indent="0">
              <a:buNone/>
            </a:pPr>
            <a:r>
              <a:rPr lang="en-GB" dirty="0">
                <a:latin typeface="Arial" panose="020B0604020202020204" pitchFamily="34" charset="0"/>
                <a:cs typeface="Arial" panose="020B0604020202020204" pitchFamily="34" charset="0"/>
              </a:rPr>
              <a:t>(ONS, 2023).</a:t>
            </a:r>
          </a:p>
        </p:txBody>
      </p:sp>
      <p:sp>
        <p:nvSpPr>
          <p:cNvPr id="7" name="TextBox 6">
            <a:extLst>
              <a:ext uri="{FF2B5EF4-FFF2-40B4-BE49-F238E27FC236}">
                <a16:creationId xmlns:a16="http://schemas.microsoft.com/office/drawing/2014/main" id="{12F531DA-BACC-81CE-C51C-F90071FA1C2A}"/>
              </a:ext>
            </a:extLst>
          </p:cNvPr>
          <p:cNvSpPr txBox="1"/>
          <p:nvPr/>
        </p:nvSpPr>
        <p:spPr>
          <a:xfrm>
            <a:off x="1431235" y="4075838"/>
            <a:ext cx="4664765" cy="1754326"/>
          </a:xfrm>
          <a:prstGeom prst="rect">
            <a:avLst/>
          </a:prstGeom>
          <a:noFill/>
        </p:spPr>
        <p:txBody>
          <a:bodyPr wrap="square">
            <a:spAutoFit/>
          </a:bodyPr>
          <a:lstStyle/>
          <a:p>
            <a:r>
              <a:rPr lang="en-GB" b="1" dirty="0">
                <a:latin typeface="Arial" panose="020B0604020202020204" pitchFamily="34" charset="0"/>
                <a:cs typeface="Arial" panose="020B0604020202020204" pitchFamily="34" charset="0"/>
              </a:rPr>
              <a:t>Sexual orientation in 2021:</a:t>
            </a: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 4.5% are homosexual and lesbian</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3.2% are bisexual and pansexual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(Southwark Public Health Division, 2023).</a:t>
            </a:r>
          </a:p>
        </p:txBody>
      </p:sp>
      <p:pic>
        <p:nvPicPr>
          <p:cNvPr id="9" name="Picture 8">
            <a:extLst>
              <a:ext uri="{FF2B5EF4-FFF2-40B4-BE49-F238E27FC236}">
                <a16:creationId xmlns:a16="http://schemas.microsoft.com/office/drawing/2014/main" id="{93C2CA4F-4948-5974-4C6F-99FC9230B119}"/>
              </a:ext>
            </a:extLst>
          </p:cNvPr>
          <p:cNvPicPr>
            <a:picLocks noChangeAspect="1"/>
          </p:cNvPicPr>
          <p:nvPr/>
        </p:nvPicPr>
        <p:blipFill>
          <a:blip r:embed="rId3"/>
          <a:stretch>
            <a:fillRect/>
          </a:stretch>
        </p:blipFill>
        <p:spPr>
          <a:xfrm>
            <a:off x="6215269" y="1338471"/>
            <a:ext cx="5765881" cy="4895420"/>
          </a:xfrm>
          <a:prstGeom prst="rect">
            <a:avLst/>
          </a:prstGeom>
        </p:spPr>
      </p:pic>
      <p:sp>
        <p:nvSpPr>
          <p:cNvPr id="12" name="TextBox 11">
            <a:extLst>
              <a:ext uri="{FF2B5EF4-FFF2-40B4-BE49-F238E27FC236}">
                <a16:creationId xmlns:a16="http://schemas.microsoft.com/office/drawing/2014/main" id="{C99F2946-6625-2752-B397-EBD2D26029B7}"/>
              </a:ext>
            </a:extLst>
          </p:cNvPr>
          <p:cNvSpPr txBox="1"/>
          <p:nvPr/>
        </p:nvSpPr>
        <p:spPr>
          <a:xfrm>
            <a:off x="8296452" y="6233890"/>
            <a:ext cx="1603513" cy="369332"/>
          </a:xfrm>
          <a:prstGeom prst="rect">
            <a:avLst/>
          </a:prstGeom>
          <a:noFill/>
        </p:spPr>
        <p:txBody>
          <a:bodyPr wrap="square">
            <a:spAutoFit/>
          </a:bodyPr>
          <a:lstStyle/>
          <a:p>
            <a:r>
              <a:rPr lang="en-GB" dirty="0"/>
              <a:t>(ONS, 2018)</a:t>
            </a:r>
          </a:p>
        </p:txBody>
      </p:sp>
    </p:spTree>
    <p:extLst>
      <p:ext uri="{BB962C8B-B14F-4D97-AF65-F5344CB8AC3E}">
        <p14:creationId xmlns:p14="http://schemas.microsoft.com/office/powerpoint/2010/main" val="22484031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AF8A8-D095-F734-70E3-5F482410E7DC}"/>
              </a:ext>
            </a:extLst>
          </p:cNvPr>
          <p:cNvSpPr>
            <a:spLocks noGrp="1"/>
          </p:cNvSpPr>
          <p:nvPr>
            <p:ph type="title"/>
          </p:nvPr>
        </p:nvSpPr>
        <p:spPr>
          <a:xfrm>
            <a:off x="1702132" y="227496"/>
            <a:ext cx="9712998" cy="897304"/>
          </a:xfrm>
        </p:spPr>
        <p:txBody>
          <a:bodyPr>
            <a:noAutofit/>
          </a:bodyPr>
          <a:lstStyle/>
          <a:p>
            <a:r>
              <a:rPr lang="en-GB" dirty="0">
                <a:latin typeface="Arial" panose="020B0604020202020204" pitchFamily="34" charset="0"/>
                <a:cs typeface="Arial" panose="020B0604020202020204" pitchFamily="34" charset="0"/>
              </a:rPr>
              <a:t>Health and Social Care needs of children and young people</a:t>
            </a:r>
          </a:p>
        </p:txBody>
      </p:sp>
      <p:sp>
        <p:nvSpPr>
          <p:cNvPr id="3" name="Content Placeholder 2">
            <a:extLst>
              <a:ext uri="{FF2B5EF4-FFF2-40B4-BE49-F238E27FC236}">
                <a16:creationId xmlns:a16="http://schemas.microsoft.com/office/drawing/2014/main" id="{9982EC0D-86FC-9A06-2FDF-ECDA1F714B4C}"/>
              </a:ext>
            </a:extLst>
          </p:cNvPr>
          <p:cNvSpPr>
            <a:spLocks noGrp="1"/>
          </p:cNvSpPr>
          <p:nvPr>
            <p:ph idx="1"/>
          </p:nvPr>
        </p:nvSpPr>
        <p:spPr>
          <a:xfrm>
            <a:off x="274320" y="1414831"/>
            <a:ext cx="7266596" cy="5646369"/>
          </a:xfrm>
        </p:spPr>
        <p:txBody>
          <a:bodyPr>
            <a:normAutofit fontScale="25000" lnSpcReduction="20000"/>
          </a:bodyPr>
          <a:lstStyle/>
          <a:p>
            <a:pPr marL="257175" indent="-257175" defTabSz="342900">
              <a:spcBef>
                <a:spcPts val="750"/>
              </a:spcBef>
            </a:pPr>
            <a:r>
              <a:rPr lang="en-GB" sz="5600" kern="1200" dirty="0">
                <a:solidFill>
                  <a:schemeClr val="tx1">
                    <a:lumMod val="75000"/>
                    <a:lumOff val="25000"/>
                  </a:schemeClr>
                </a:solidFill>
                <a:latin typeface="Arial" panose="020B0604020202020204" pitchFamily="34" charset="0"/>
                <a:cs typeface="Arial" panose="020B0604020202020204" pitchFamily="34" charset="0"/>
              </a:rPr>
              <a:t>Needs assessment is done by the children’s service team, this helps to determine if a child or young people need extra support:</a:t>
            </a:r>
          </a:p>
          <a:p>
            <a:pPr marL="0" indent="0" defTabSz="342900">
              <a:spcBef>
                <a:spcPts val="750"/>
              </a:spcBef>
              <a:buNone/>
            </a:pPr>
            <a:endParaRPr lang="en-GB" sz="3400" kern="1200" dirty="0">
              <a:solidFill>
                <a:schemeClr val="tx1">
                  <a:lumMod val="75000"/>
                  <a:lumOff val="25000"/>
                </a:schemeClr>
              </a:solidFill>
              <a:latin typeface="Arial" panose="020B0604020202020204" pitchFamily="34" charset="0"/>
              <a:cs typeface="Arial" panose="020B0604020202020204" pitchFamily="34" charset="0"/>
            </a:endParaRPr>
          </a:p>
          <a:p>
            <a:pPr marL="0" indent="0" defTabSz="342900">
              <a:spcBef>
                <a:spcPts val="750"/>
              </a:spcBef>
              <a:buNone/>
            </a:pPr>
            <a:r>
              <a:rPr lang="en-GB" sz="3400" kern="1200" dirty="0">
                <a:solidFill>
                  <a:schemeClr val="tx1">
                    <a:lumMod val="75000"/>
                    <a:lumOff val="25000"/>
                  </a:schemeClr>
                </a:solidFill>
                <a:latin typeface="Arial" panose="020B0604020202020204" pitchFamily="34" charset="0"/>
                <a:cs typeface="Arial" panose="020B0604020202020204" pitchFamily="34" charset="0"/>
              </a:rPr>
              <a:t>– </a:t>
            </a:r>
            <a:r>
              <a:rPr lang="en-GB" sz="5600" kern="1200" dirty="0">
                <a:solidFill>
                  <a:schemeClr val="tx1">
                    <a:lumMod val="75000"/>
                    <a:lumOff val="25000"/>
                  </a:schemeClr>
                </a:solidFill>
                <a:latin typeface="Arial" panose="020B0604020202020204" pitchFamily="34" charset="0"/>
                <a:cs typeface="Arial" panose="020B0604020202020204" pitchFamily="34" charset="0"/>
              </a:rPr>
              <a:t>CAMHS (Child and Adolescent Mental Health Service) Needs Assessment</a:t>
            </a:r>
          </a:p>
          <a:p>
            <a:pPr marL="0" indent="0" defTabSz="342900">
              <a:spcBef>
                <a:spcPts val="750"/>
              </a:spcBef>
              <a:buNone/>
            </a:pPr>
            <a:endParaRPr lang="en-GB" sz="5600" kern="1200" dirty="0">
              <a:solidFill>
                <a:schemeClr val="tx1">
                  <a:lumMod val="75000"/>
                  <a:lumOff val="25000"/>
                </a:schemeClr>
              </a:solidFill>
              <a:latin typeface="Arial" panose="020B0604020202020204" pitchFamily="34" charset="0"/>
              <a:cs typeface="Arial" panose="020B0604020202020204" pitchFamily="34" charset="0"/>
            </a:endParaRPr>
          </a:p>
          <a:p>
            <a:pPr marL="0" indent="0" defTabSz="342900">
              <a:spcBef>
                <a:spcPts val="750"/>
              </a:spcBef>
              <a:buNone/>
            </a:pPr>
            <a:r>
              <a:rPr lang="en-GB" sz="5600" kern="1200" dirty="0">
                <a:solidFill>
                  <a:schemeClr val="tx1">
                    <a:lumMod val="75000"/>
                    <a:lumOff val="25000"/>
                  </a:schemeClr>
                </a:solidFill>
                <a:latin typeface="Arial" panose="020B0604020202020204" pitchFamily="34" charset="0"/>
                <a:cs typeface="Arial" panose="020B0604020202020204" pitchFamily="34" charset="0"/>
              </a:rPr>
              <a:t>– CYPHP (Children and Young People Health Partnership) Needs Assessment</a:t>
            </a:r>
          </a:p>
          <a:p>
            <a:pPr marL="0" indent="0" defTabSz="342900">
              <a:spcBef>
                <a:spcPts val="750"/>
              </a:spcBef>
              <a:buNone/>
            </a:pPr>
            <a:endParaRPr lang="en-GB" sz="5600" kern="1200" dirty="0">
              <a:solidFill>
                <a:schemeClr val="tx1">
                  <a:lumMod val="75000"/>
                  <a:lumOff val="25000"/>
                </a:schemeClr>
              </a:solidFill>
              <a:latin typeface="Arial" panose="020B0604020202020204" pitchFamily="34" charset="0"/>
              <a:cs typeface="Arial" panose="020B0604020202020204" pitchFamily="34" charset="0"/>
            </a:endParaRPr>
          </a:p>
          <a:p>
            <a:pPr marL="0" indent="0" defTabSz="342900">
              <a:spcBef>
                <a:spcPts val="750"/>
              </a:spcBef>
              <a:buNone/>
            </a:pPr>
            <a:r>
              <a:rPr lang="en-GB" sz="5600" kern="1200" dirty="0">
                <a:solidFill>
                  <a:schemeClr val="tx1">
                    <a:lumMod val="75000"/>
                    <a:lumOff val="25000"/>
                  </a:schemeClr>
                </a:solidFill>
                <a:latin typeface="Arial" panose="020B0604020202020204" pitchFamily="34" charset="0"/>
                <a:cs typeface="Arial" panose="020B0604020202020204" pitchFamily="34" charset="0"/>
              </a:rPr>
              <a:t>– Neglect Needs Assessment</a:t>
            </a:r>
          </a:p>
          <a:p>
            <a:pPr marL="257175" indent="-257175" defTabSz="342900">
              <a:spcBef>
                <a:spcPts val="750"/>
              </a:spcBef>
            </a:pPr>
            <a:endParaRPr lang="en-GB" sz="5600" kern="1200" dirty="0">
              <a:solidFill>
                <a:schemeClr val="tx1">
                  <a:lumMod val="75000"/>
                  <a:lumOff val="25000"/>
                </a:schemeClr>
              </a:solidFill>
              <a:latin typeface="Arial" panose="020B0604020202020204" pitchFamily="34" charset="0"/>
              <a:cs typeface="Arial" panose="020B0604020202020204" pitchFamily="34" charset="0"/>
            </a:endParaRPr>
          </a:p>
          <a:p>
            <a:pPr marL="257175" indent="-257175" defTabSz="342900">
              <a:spcBef>
                <a:spcPts val="750"/>
              </a:spcBef>
            </a:pPr>
            <a:r>
              <a:rPr lang="en-GB" sz="5600" kern="1200" dirty="0">
                <a:solidFill>
                  <a:schemeClr val="tx1">
                    <a:lumMod val="75000"/>
                    <a:lumOff val="25000"/>
                  </a:schemeClr>
                </a:solidFill>
                <a:latin typeface="Arial" panose="020B0604020202020204" pitchFamily="34" charset="0"/>
                <a:cs typeface="Arial" panose="020B0604020202020204" pitchFamily="34" charset="0"/>
              </a:rPr>
              <a:t>Needs of the family with children and young people such as daycare for under 5s</a:t>
            </a:r>
          </a:p>
          <a:p>
            <a:pPr marL="0" indent="0" defTabSz="342900">
              <a:spcBef>
                <a:spcPts val="750"/>
              </a:spcBef>
              <a:buNone/>
            </a:pPr>
            <a:endParaRPr lang="en-GB" sz="5600" kern="1200" dirty="0">
              <a:solidFill>
                <a:schemeClr val="tx1">
                  <a:lumMod val="75000"/>
                  <a:lumOff val="25000"/>
                </a:schemeClr>
              </a:solidFill>
              <a:latin typeface="Arial" panose="020B0604020202020204" pitchFamily="34" charset="0"/>
              <a:cs typeface="Arial" panose="020B0604020202020204" pitchFamily="34" charset="0"/>
            </a:endParaRPr>
          </a:p>
          <a:p>
            <a:pPr marL="257175" indent="-257175" defTabSz="342900">
              <a:spcBef>
                <a:spcPts val="750"/>
              </a:spcBef>
            </a:pPr>
            <a:r>
              <a:rPr lang="en-GB" sz="5600" kern="1200" dirty="0">
                <a:solidFill>
                  <a:schemeClr val="tx1">
                    <a:lumMod val="75000"/>
                    <a:lumOff val="25000"/>
                  </a:schemeClr>
                </a:solidFill>
                <a:latin typeface="Arial" panose="020B0604020202020204" pitchFamily="34" charset="0"/>
                <a:cs typeface="Arial" panose="020B0604020202020204" pitchFamily="34" charset="0"/>
              </a:rPr>
              <a:t>Parenting assistance can come in the form of parenting workshops, study programs, guidance from family support workers, or even just practical household assistance along with access to children’s centres. Nonprofit groups may also offer support services.</a:t>
            </a:r>
          </a:p>
          <a:p>
            <a:pPr marL="0" indent="0" defTabSz="342900">
              <a:spcBef>
                <a:spcPts val="750"/>
              </a:spcBef>
              <a:buNone/>
            </a:pPr>
            <a:r>
              <a:rPr lang="en-GB" sz="5600" kern="1200" dirty="0">
                <a:solidFill>
                  <a:schemeClr val="tx1">
                    <a:lumMod val="75000"/>
                    <a:lumOff val="25000"/>
                  </a:schemeClr>
                </a:solidFill>
                <a:latin typeface="Arial" panose="020B0604020202020204" pitchFamily="34" charset="0"/>
                <a:cs typeface="Arial" panose="020B0604020202020204" pitchFamily="34" charset="0"/>
              </a:rPr>
              <a:t>(NHS, 2020).</a:t>
            </a:r>
          </a:p>
          <a:p>
            <a:r>
              <a:rPr lang="en-GB" sz="1500" dirty="0" err="1"/>
              <a:t>centers</a:t>
            </a:r>
            <a:endParaRPr lang="en-GB" sz="1500" dirty="0"/>
          </a:p>
        </p:txBody>
      </p:sp>
      <p:pic>
        <p:nvPicPr>
          <p:cNvPr id="4098" name="Picture 2" descr="Maslow's Hierarchy of Needs">
            <a:extLst>
              <a:ext uri="{FF2B5EF4-FFF2-40B4-BE49-F238E27FC236}">
                <a16:creationId xmlns:a16="http://schemas.microsoft.com/office/drawing/2014/main" id="{AC95CFBD-FB6F-C1AE-8FE5-5CB760DA734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540916" y="2067339"/>
            <a:ext cx="4460585" cy="3154018"/>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8A5F6E76-2887-2755-3CE7-FBD9723B93A4}"/>
              </a:ext>
            </a:extLst>
          </p:cNvPr>
          <p:cNvSpPr txBox="1"/>
          <p:nvPr/>
        </p:nvSpPr>
        <p:spPr>
          <a:xfrm>
            <a:off x="9091323" y="5601044"/>
            <a:ext cx="2115762" cy="507831"/>
          </a:xfrm>
          <a:prstGeom prst="rect">
            <a:avLst/>
          </a:prstGeom>
          <a:noFill/>
        </p:spPr>
        <p:txBody>
          <a:bodyPr wrap="square">
            <a:spAutoFit/>
          </a:bodyPr>
          <a:lstStyle/>
          <a:p>
            <a:pPr defTabSz="342900">
              <a:spcAft>
                <a:spcPts val="600"/>
              </a:spcAft>
            </a:pPr>
            <a:r>
              <a:rPr lang="en-GB" sz="1350" kern="1200" dirty="0">
                <a:solidFill>
                  <a:schemeClr val="tx1"/>
                </a:solidFill>
                <a:latin typeface="+mn-lt"/>
                <a:ea typeface="+mn-ea"/>
                <a:cs typeface="+mn-cs"/>
              </a:rPr>
              <a:t>(Teaching with Haley, 2023)</a:t>
            </a:r>
            <a:endParaRPr lang="en-GB" dirty="0"/>
          </a:p>
        </p:txBody>
      </p:sp>
    </p:spTree>
    <p:extLst>
      <p:ext uri="{BB962C8B-B14F-4D97-AF65-F5344CB8AC3E}">
        <p14:creationId xmlns:p14="http://schemas.microsoft.com/office/powerpoint/2010/main" val="22581132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3190DE-6CD2-DC21-FE70-584138C56FCE}"/>
              </a:ext>
            </a:extLst>
          </p:cNvPr>
          <p:cNvSpPr>
            <a:spLocks noGrp="1"/>
          </p:cNvSpPr>
          <p:nvPr>
            <p:ph type="title"/>
          </p:nvPr>
        </p:nvSpPr>
        <p:spPr>
          <a:xfrm>
            <a:off x="1794897" y="624110"/>
            <a:ext cx="9712998" cy="1280890"/>
          </a:xfrm>
        </p:spPr>
        <p:txBody>
          <a:bodyPr vert="horz" lIns="91440" tIns="45720" rIns="91440" bIns="45720" rtlCol="0" anchor="t">
            <a:normAutofit fontScale="90000"/>
          </a:bodyPr>
          <a:lstStyle/>
          <a:p>
            <a:r>
              <a:rPr lang="en-US" dirty="0">
                <a:latin typeface="Arial" panose="020B0604020202020204" pitchFamily="34" charset="0"/>
                <a:cs typeface="Arial" panose="020B0604020202020204" pitchFamily="34" charset="0"/>
              </a:rPr>
              <a:t>Children and young people’s educational needs and employment needs</a:t>
            </a:r>
          </a:p>
        </p:txBody>
      </p:sp>
      <p:sp>
        <p:nvSpPr>
          <p:cNvPr id="3" name="Content Placeholder 2">
            <a:extLst>
              <a:ext uri="{FF2B5EF4-FFF2-40B4-BE49-F238E27FC236}">
                <a16:creationId xmlns:a16="http://schemas.microsoft.com/office/drawing/2014/main" id="{8B1C468B-2271-0FF1-EBBE-C059234EE456}"/>
              </a:ext>
            </a:extLst>
          </p:cNvPr>
          <p:cNvSpPr>
            <a:spLocks noGrp="1"/>
          </p:cNvSpPr>
          <p:nvPr>
            <p:ph sz="half" idx="1"/>
          </p:nvPr>
        </p:nvSpPr>
        <p:spPr>
          <a:xfrm>
            <a:off x="602205" y="2049490"/>
            <a:ext cx="3186151" cy="4069215"/>
          </a:xfrm>
        </p:spPr>
        <p:txBody>
          <a:bodyPr>
            <a:normAutofit fontScale="85000" lnSpcReduction="10000"/>
          </a:bodyPr>
          <a:lstStyle/>
          <a:p>
            <a:pPr marL="0" indent="0" defTabSz="342900">
              <a:lnSpc>
                <a:spcPct val="90000"/>
              </a:lnSpc>
              <a:spcBef>
                <a:spcPts val="750"/>
              </a:spcBef>
              <a:buNone/>
            </a:pPr>
            <a:r>
              <a:rPr lang="en-GB" sz="1600" u="sng" kern="1200" dirty="0">
                <a:solidFill>
                  <a:schemeClr val="tx1">
                    <a:lumMod val="75000"/>
                    <a:lumOff val="25000"/>
                  </a:schemeClr>
                </a:solidFill>
                <a:latin typeface="Arial" panose="020B0604020202020204" pitchFamily="34" charset="0"/>
                <a:ea typeface="+mn-ea"/>
                <a:cs typeface="Arial" panose="020B0604020202020204" pitchFamily="34" charset="0"/>
              </a:rPr>
              <a:t>Children’s educational needs</a:t>
            </a:r>
            <a:endParaRPr lang="en-GB" sz="1600" kern="1200" dirty="0">
              <a:solidFill>
                <a:schemeClr val="tx1">
                  <a:lumMod val="75000"/>
                  <a:lumOff val="25000"/>
                </a:schemeClr>
              </a:solidFill>
              <a:latin typeface="Arial" panose="020B0604020202020204" pitchFamily="34" charset="0"/>
              <a:ea typeface="+mn-ea"/>
              <a:cs typeface="Arial" panose="020B0604020202020204" pitchFamily="34" charset="0"/>
            </a:endParaRPr>
          </a:p>
          <a:p>
            <a:pPr marL="257175" indent="-257175" defTabSz="342900">
              <a:lnSpc>
                <a:spcPct val="90000"/>
              </a:lnSpc>
              <a:spcBef>
                <a:spcPts val="750"/>
              </a:spcBef>
            </a:pPr>
            <a:r>
              <a:rPr lang="en-GB" sz="1600" kern="1200" dirty="0">
                <a:solidFill>
                  <a:schemeClr val="tx1">
                    <a:lumMod val="75000"/>
                    <a:lumOff val="25000"/>
                  </a:schemeClr>
                </a:solidFill>
                <a:latin typeface="Arial" panose="020B0604020202020204" pitchFamily="34" charset="0"/>
                <a:ea typeface="+mn-ea"/>
                <a:cs typeface="Arial" panose="020B0604020202020204" pitchFamily="34" charset="0"/>
              </a:rPr>
              <a:t>According to the Early Years Foundation 2014, states care providers meet the educational needs of children which are:</a:t>
            </a:r>
          </a:p>
          <a:p>
            <a:pPr marL="257175" indent="-257175" defTabSz="342900">
              <a:lnSpc>
                <a:spcPct val="90000"/>
              </a:lnSpc>
              <a:spcBef>
                <a:spcPts val="750"/>
              </a:spcBef>
            </a:pPr>
            <a:r>
              <a:rPr lang="en-GB" sz="1600" kern="1200" dirty="0">
                <a:solidFill>
                  <a:schemeClr val="tx1">
                    <a:lumMod val="75000"/>
                    <a:lumOff val="25000"/>
                  </a:schemeClr>
                </a:solidFill>
                <a:latin typeface="Arial" panose="020B0604020202020204" pitchFamily="34" charset="0"/>
                <a:ea typeface="+mn-ea"/>
                <a:cs typeface="Arial" panose="020B0604020202020204" pitchFamily="34" charset="0"/>
              </a:rPr>
              <a:t>ensuring that each child develops and is educated</a:t>
            </a:r>
          </a:p>
          <a:p>
            <a:pPr marL="257175" indent="-257175" defTabSz="342900">
              <a:lnSpc>
                <a:spcPct val="90000"/>
              </a:lnSpc>
              <a:spcBef>
                <a:spcPts val="750"/>
              </a:spcBef>
            </a:pPr>
            <a:r>
              <a:rPr lang="en-GB" sz="1600" kern="1200" dirty="0">
                <a:solidFill>
                  <a:schemeClr val="tx1">
                    <a:lumMod val="75000"/>
                    <a:lumOff val="25000"/>
                  </a:schemeClr>
                </a:solidFill>
                <a:latin typeface="Arial" panose="020B0604020202020204" pitchFamily="34" charset="0"/>
                <a:ea typeface="+mn-ea"/>
                <a:cs typeface="Arial" panose="020B0604020202020204" pitchFamily="34" charset="0"/>
              </a:rPr>
              <a:t>Make certain that each child is kept safe and in good health.</a:t>
            </a:r>
          </a:p>
          <a:p>
            <a:pPr marL="257175" indent="-257175" defTabSz="342900">
              <a:lnSpc>
                <a:spcPct val="90000"/>
              </a:lnSpc>
              <a:spcBef>
                <a:spcPts val="750"/>
              </a:spcBef>
            </a:pPr>
            <a:r>
              <a:rPr lang="en-GB" sz="1600" kern="1200" dirty="0">
                <a:solidFill>
                  <a:schemeClr val="tx1">
                    <a:lumMod val="75000"/>
                    <a:lumOff val="25000"/>
                  </a:schemeClr>
                </a:solidFill>
                <a:latin typeface="Arial" panose="020B0604020202020204" pitchFamily="34" charset="0"/>
                <a:ea typeface="+mn-ea"/>
                <a:cs typeface="Arial" panose="020B0604020202020204" pitchFamily="34" charset="0"/>
              </a:rPr>
              <a:t>Ascertain that each child possesses the information and comprehension necessary for them to begin school.</a:t>
            </a:r>
          </a:p>
          <a:p>
            <a:pPr marL="0" indent="0" defTabSz="342900">
              <a:lnSpc>
                <a:spcPct val="90000"/>
              </a:lnSpc>
              <a:spcBef>
                <a:spcPts val="750"/>
              </a:spcBef>
              <a:buNone/>
            </a:pPr>
            <a:r>
              <a:rPr lang="en-GB" sz="1600" kern="1200" dirty="0">
                <a:solidFill>
                  <a:schemeClr val="tx1">
                    <a:lumMod val="75000"/>
                    <a:lumOff val="25000"/>
                  </a:schemeClr>
                </a:solidFill>
                <a:latin typeface="Arial" panose="020B0604020202020204" pitchFamily="34" charset="0"/>
                <a:ea typeface="+mn-ea"/>
                <a:cs typeface="Arial" panose="020B0604020202020204" pitchFamily="34" charset="0"/>
              </a:rPr>
              <a:t>(Early Years Foundation, 2014)</a:t>
            </a:r>
          </a:p>
          <a:p>
            <a:pPr>
              <a:lnSpc>
                <a:spcPct val="90000"/>
              </a:lnSpc>
            </a:pPr>
            <a:endParaRPr lang="en-GB" sz="500" dirty="0"/>
          </a:p>
        </p:txBody>
      </p:sp>
      <p:sp>
        <p:nvSpPr>
          <p:cNvPr id="4" name="Content Placeholder 3">
            <a:extLst>
              <a:ext uri="{FF2B5EF4-FFF2-40B4-BE49-F238E27FC236}">
                <a16:creationId xmlns:a16="http://schemas.microsoft.com/office/drawing/2014/main" id="{FB512C54-36EF-EF14-84EA-423DA78179C0}"/>
              </a:ext>
            </a:extLst>
          </p:cNvPr>
          <p:cNvSpPr>
            <a:spLocks noGrp="1"/>
          </p:cNvSpPr>
          <p:nvPr>
            <p:ph sz="half" idx="2"/>
          </p:nvPr>
        </p:nvSpPr>
        <p:spPr>
          <a:xfrm>
            <a:off x="4906664" y="2049490"/>
            <a:ext cx="3260536" cy="1907065"/>
          </a:xfrm>
        </p:spPr>
        <p:txBody>
          <a:bodyPr>
            <a:normAutofit fontScale="85000" lnSpcReduction="10000"/>
          </a:bodyPr>
          <a:lstStyle/>
          <a:p>
            <a:pPr marL="0" indent="0" defTabSz="342900">
              <a:lnSpc>
                <a:spcPct val="90000"/>
              </a:lnSpc>
              <a:spcBef>
                <a:spcPts val="750"/>
              </a:spcBef>
              <a:buNone/>
            </a:pPr>
            <a:r>
              <a:rPr lang="en-GB" sz="1900" u="sng" kern="1200" dirty="0">
                <a:solidFill>
                  <a:schemeClr val="tx1">
                    <a:lumMod val="75000"/>
                    <a:lumOff val="25000"/>
                  </a:schemeClr>
                </a:solidFill>
                <a:latin typeface="Arial" panose="020B0604020202020204" pitchFamily="34" charset="0"/>
                <a:ea typeface="+mn-ea"/>
                <a:cs typeface="Arial" panose="020B0604020202020204" pitchFamily="34" charset="0"/>
              </a:rPr>
              <a:t>Young people's educational needs</a:t>
            </a:r>
            <a:endParaRPr lang="en-GB" sz="1900" kern="1200" dirty="0">
              <a:solidFill>
                <a:schemeClr val="tx1">
                  <a:lumMod val="75000"/>
                  <a:lumOff val="25000"/>
                </a:schemeClr>
              </a:solidFill>
              <a:latin typeface="Arial" panose="020B0604020202020204" pitchFamily="34" charset="0"/>
              <a:ea typeface="+mn-ea"/>
              <a:cs typeface="Arial" panose="020B0604020202020204" pitchFamily="34" charset="0"/>
            </a:endParaRPr>
          </a:p>
          <a:p>
            <a:pPr>
              <a:lnSpc>
                <a:spcPct val="90000"/>
              </a:lnSpc>
            </a:pPr>
            <a:r>
              <a:rPr lang="en-GB" sz="1600" dirty="0">
                <a:latin typeface="Arial" panose="020B0604020202020204" pitchFamily="34" charset="0"/>
                <a:cs typeface="Arial" panose="020B0604020202020204" pitchFamily="34" charset="0"/>
              </a:rPr>
              <a:t>Section 2 of the Education and Skills Act (2008) states that young people must be allowed to pursue full-time education in a school, college, or training facility.</a:t>
            </a:r>
          </a:p>
          <a:p>
            <a:pPr>
              <a:lnSpc>
                <a:spcPct val="90000"/>
              </a:lnSpc>
            </a:pPr>
            <a:endParaRPr lang="en-GB" sz="500" dirty="0"/>
          </a:p>
          <a:p>
            <a:pPr marL="0" indent="0">
              <a:lnSpc>
                <a:spcPct val="90000"/>
              </a:lnSpc>
              <a:buNone/>
            </a:pPr>
            <a:endParaRPr lang="en-GB" sz="500" dirty="0"/>
          </a:p>
        </p:txBody>
      </p:sp>
      <p:sp>
        <p:nvSpPr>
          <p:cNvPr id="6" name="TextBox 5">
            <a:extLst>
              <a:ext uri="{FF2B5EF4-FFF2-40B4-BE49-F238E27FC236}">
                <a16:creationId xmlns:a16="http://schemas.microsoft.com/office/drawing/2014/main" id="{46D21C21-158C-522E-FEB2-EF94F2B7FC00}"/>
              </a:ext>
            </a:extLst>
          </p:cNvPr>
          <p:cNvSpPr txBox="1"/>
          <p:nvPr/>
        </p:nvSpPr>
        <p:spPr>
          <a:xfrm>
            <a:off x="4281445" y="4208471"/>
            <a:ext cx="4415068" cy="2200602"/>
          </a:xfrm>
          <a:prstGeom prst="rect">
            <a:avLst/>
          </a:prstGeom>
          <a:noFill/>
        </p:spPr>
        <p:txBody>
          <a:bodyPr wrap="square">
            <a:spAutoFit/>
          </a:bodyPr>
          <a:lstStyle/>
          <a:p>
            <a:pPr defTabSz="342900">
              <a:spcAft>
                <a:spcPts val="600"/>
              </a:spcAft>
            </a:pPr>
            <a:r>
              <a:rPr lang="en-GB" sz="1600" u="sng" kern="1200" dirty="0">
                <a:solidFill>
                  <a:schemeClr val="tx1"/>
                </a:solidFill>
                <a:latin typeface="Arial" panose="020B0604020202020204" pitchFamily="34" charset="0"/>
                <a:ea typeface="+mn-ea"/>
                <a:cs typeface="Arial" panose="020B0604020202020204" pitchFamily="34" charset="0"/>
              </a:rPr>
              <a:t>Employment needs</a:t>
            </a:r>
          </a:p>
          <a:p>
            <a:pPr marL="285750" indent="-285750" defTabSz="342900">
              <a:spcAft>
                <a:spcPts val="600"/>
              </a:spcAft>
              <a:buFont typeface="Arial" panose="020B0604020202020204" pitchFamily="34" charset="0"/>
              <a:buChar char="•"/>
            </a:pPr>
            <a:r>
              <a:rPr lang="en-GB" sz="1600" kern="1200" dirty="0">
                <a:solidFill>
                  <a:schemeClr val="tx1"/>
                </a:solidFill>
                <a:latin typeface="Arial" panose="020B0604020202020204" pitchFamily="34" charset="0"/>
                <a:ea typeface="+mn-ea"/>
                <a:cs typeface="Arial" panose="020B0604020202020204" pitchFamily="34" charset="0"/>
              </a:rPr>
              <a:t>Full-time work or volunteer work</a:t>
            </a:r>
          </a:p>
          <a:p>
            <a:pPr defTabSz="342900">
              <a:spcAft>
                <a:spcPts val="600"/>
              </a:spcAft>
            </a:pPr>
            <a:endParaRPr lang="en-GB" sz="1600" kern="1200" dirty="0">
              <a:solidFill>
                <a:schemeClr val="tx1"/>
              </a:solidFill>
              <a:latin typeface="Arial" panose="020B0604020202020204" pitchFamily="34" charset="0"/>
              <a:ea typeface="+mn-ea"/>
              <a:cs typeface="Arial" panose="020B0604020202020204" pitchFamily="34" charset="0"/>
            </a:endParaRPr>
          </a:p>
          <a:p>
            <a:pPr marL="285750" indent="-285750" defTabSz="342900">
              <a:spcAft>
                <a:spcPts val="600"/>
              </a:spcAft>
              <a:buFont typeface="Arial" panose="020B0604020202020204" pitchFamily="34" charset="0"/>
              <a:buChar char="•"/>
            </a:pPr>
            <a:r>
              <a:rPr lang="en-GB" sz="1600" kern="1200" dirty="0">
                <a:solidFill>
                  <a:schemeClr val="tx1"/>
                </a:solidFill>
                <a:latin typeface="Arial" panose="020B0604020202020204" pitchFamily="34" charset="0"/>
                <a:ea typeface="+mn-ea"/>
                <a:cs typeface="Arial" panose="020B0604020202020204" pitchFamily="34" charset="0"/>
              </a:rPr>
              <a:t>Participate in a sponsored internship, traineeship, or apprenticeship.</a:t>
            </a:r>
          </a:p>
          <a:p>
            <a:pPr defTabSz="342900">
              <a:spcAft>
                <a:spcPts val="600"/>
              </a:spcAft>
            </a:pPr>
            <a:endParaRPr lang="en-GB" sz="1600" kern="1200" dirty="0">
              <a:solidFill>
                <a:schemeClr val="tx1"/>
              </a:solidFill>
              <a:latin typeface="Arial" panose="020B0604020202020204" pitchFamily="34" charset="0"/>
              <a:ea typeface="+mn-ea"/>
              <a:cs typeface="Arial" panose="020B0604020202020204" pitchFamily="34" charset="0"/>
            </a:endParaRPr>
          </a:p>
          <a:p>
            <a:pPr defTabSz="342900">
              <a:spcAft>
                <a:spcPts val="600"/>
              </a:spcAft>
            </a:pPr>
            <a:r>
              <a:rPr lang="en-GB" sz="1600" kern="1200" dirty="0">
                <a:solidFill>
                  <a:schemeClr val="tx1"/>
                </a:solidFill>
                <a:latin typeface="Arial" panose="020B0604020202020204" pitchFamily="34" charset="0"/>
                <a:ea typeface="+mn-ea"/>
                <a:cs typeface="Arial" panose="020B0604020202020204" pitchFamily="34" charset="0"/>
              </a:rPr>
              <a:t>(Child Law Advice, 2023)</a:t>
            </a:r>
            <a:endParaRPr lang="en-GB" sz="1600" dirty="0">
              <a:latin typeface="Arial" panose="020B0604020202020204" pitchFamily="34" charset="0"/>
              <a:cs typeface="Arial" panose="020B0604020202020204" pitchFamily="34" charset="0"/>
            </a:endParaRPr>
          </a:p>
        </p:txBody>
      </p:sp>
      <p:pic>
        <p:nvPicPr>
          <p:cNvPr id="5122" name="Picture 2" descr="While the provision in Children’s and Young People’s Services endures ...">
            <a:extLst>
              <a:ext uri="{FF2B5EF4-FFF2-40B4-BE49-F238E27FC236}">
                <a16:creationId xmlns:a16="http://schemas.microsoft.com/office/drawing/2014/main" id="{DAD4F8AA-8F10-9A23-B061-86E490B23DB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84974" y="2049491"/>
            <a:ext cx="2927043" cy="3531758"/>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CC97A1D5-E09B-5ABE-6C22-0C2BDD742E42}"/>
              </a:ext>
            </a:extLst>
          </p:cNvPr>
          <p:cNvSpPr txBox="1"/>
          <p:nvPr/>
        </p:nvSpPr>
        <p:spPr>
          <a:xfrm>
            <a:off x="10106473" y="5926309"/>
            <a:ext cx="1563976" cy="338554"/>
          </a:xfrm>
          <a:prstGeom prst="rect">
            <a:avLst/>
          </a:prstGeom>
          <a:noFill/>
        </p:spPr>
        <p:txBody>
          <a:bodyPr wrap="square">
            <a:spAutoFit/>
          </a:bodyPr>
          <a:lstStyle/>
          <a:p>
            <a:pPr defTabSz="685800">
              <a:spcAft>
                <a:spcPts val="600"/>
              </a:spcAft>
              <a:defRPr/>
            </a:pPr>
            <a:r>
              <a:rPr lang="en-GB" sz="1600" kern="1200" dirty="0">
                <a:solidFill>
                  <a:prstClr val="black"/>
                </a:solidFill>
                <a:latin typeface="Arial" panose="020B0604020202020204" pitchFamily="34" charset="0"/>
                <a:cs typeface="Arial" panose="020B0604020202020204" pitchFamily="34" charset="0"/>
              </a:rPr>
              <a:t>(Bing, 2023</a:t>
            </a:r>
            <a:r>
              <a:rPr lang="en-GB" sz="900" kern="1200" dirty="0">
                <a:solidFill>
                  <a:prstClr val="black"/>
                </a:solidFill>
                <a:latin typeface="Calibri" panose="020F0502020204030204"/>
                <a:ea typeface="+mn-ea"/>
                <a:cs typeface="+mn-cs"/>
              </a:rPr>
              <a:t>)</a:t>
            </a: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77551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44C53-ED61-99C5-8805-59DA2B3C602D}"/>
              </a:ext>
            </a:extLst>
          </p:cNvPr>
          <p:cNvSpPr>
            <a:spLocks noGrp="1"/>
          </p:cNvSpPr>
          <p:nvPr>
            <p:ph type="title"/>
          </p:nvPr>
        </p:nvSpPr>
        <p:spPr>
          <a:xfrm>
            <a:off x="1584338" y="88230"/>
            <a:ext cx="10461888" cy="626145"/>
          </a:xfrm>
        </p:spPr>
        <p:txBody>
          <a:bodyPr>
            <a:normAutofit fontScale="90000"/>
          </a:bodyPr>
          <a:lstStyle/>
          <a:p>
            <a:r>
              <a:rPr lang="en-GB" sz="2800" b="1" dirty="0">
                <a:latin typeface="Arial" panose="020B0604020202020204" pitchFamily="34" charset="0"/>
                <a:cs typeface="Arial" panose="020B0604020202020204" pitchFamily="34" charset="0"/>
              </a:rPr>
              <a:t>Impact of the pandemic on children and young people’s health</a:t>
            </a:r>
          </a:p>
        </p:txBody>
      </p:sp>
      <p:sp>
        <p:nvSpPr>
          <p:cNvPr id="3" name="Content Placeholder 2">
            <a:extLst>
              <a:ext uri="{FF2B5EF4-FFF2-40B4-BE49-F238E27FC236}">
                <a16:creationId xmlns:a16="http://schemas.microsoft.com/office/drawing/2014/main" id="{5381B6CC-15F7-4B3B-B2A9-9D501B92BB8D}"/>
              </a:ext>
            </a:extLst>
          </p:cNvPr>
          <p:cNvSpPr>
            <a:spLocks noGrp="1"/>
          </p:cNvSpPr>
          <p:nvPr>
            <p:ph idx="1"/>
          </p:nvPr>
        </p:nvSpPr>
        <p:spPr>
          <a:xfrm>
            <a:off x="1789043" y="714375"/>
            <a:ext cx="10032516" cy="2714625"/>
          </a:xfrm>
        </p:spPr>
        <p:txBody>
          <a:bodyPr>
            <a:normAutofit fontScale="92500" lnSpcReduction="20000"/>
          </a:bodyPr>
          <a:lstStyle/>
          <a:p>
            <a:pPr marL="0" indent="0" defTabSz="315468">
              <a:lnSpc>
                <a:spcPct val="90000"/>
              </a:lnSpc>
              <a:spcBef>
                <a:spcPts val="690"/>
              </a:spcBef>
              <a:buNone/>
            </a:pPr>
            <a:r>
              <a:rPr lang="en-GB" sz="1900" kern="1200" dirty="0">
                <a:solidFill>
                  <a:schemeClr val="tx1">
                    <a:lumMod val="75000"/>
                    <a:lumOff val="25000"/>
                  </a:schemeClr>
                </a:solidFill>
                <a:latin typeface="Arial" panose="020B0604020202020204" pitchFamily="34" charset="0"/>
                <a:ea typeface="+mn-ea"/>
                <a:cs typeface="Arial" panose="020B0604020202020204" pitchFamily="34" charset="0"/>
              </a:rPr>
              <a:t>Children and young people’s health was affected by the pandemic due to disruption to:</a:t>
            </a:r>
          </a:p>
          <a:p>
            <a:pPr marL="236601" indent="-236601" defTabSz="315468">
              <a:lnSpc>
                <a:spcPct val="90000"/>
              </a:lnSpc>
              <a:spcBef>
                <a:spcPts val="690"/>
              </a:spcBef>
            </a:pPr>
            <a:r>
              <a:rPr lang="en-GB" sz="1900" kern="1200" dirty="0">
                <a:solidFill>
                  <a:schemeClr val="tx1">
                    <a:lumMod val="75000"/>
                    <a:lumOff val="25000"/>
                  </a:schemeClr>
                </a:solidFill>
                <a:latin typeface="Arial" panose="020B0604020202020204" pitchFamily="34" charset="0"/>
                <a:ea typeface="+mn-ea"/>
                <a:cs typeface="Arial" panose="020B0604020202020204" pitchFamily="34" charset="0"/>
              </a:rPr>
              <a:t>Disruption to schools</a:t>
            </a:r>
          </a:p>
          <a:p>
            <a:pPr marL="236601" indent="-236601" defTabSz="315468">
              <a:lnSpc>
                <a:spcPct val="90000"/>
              </a:lnSpc>
              <a:spcBef>
                <a:spcPts val="690"/>
              </a:spcBef>
            </a:pPr>
            <a:r>
              <a:rPr lang="en-GB" sz="1900" kern="1200" dirty="0">
                <a:solidFill>
                  <a:schemeClr val="tx1">
                    <a:lumMod val="75000"/>
                    <a:lumOff val="25000"/>
                  </a:schemeClr>
                </a:solidFill>
                <a:latin typeface="Arial" panose="020B0604020202020204" pitchFamily="34" charset="0"/>
                <a:ea typeface="+mn-ea"/>
                <a:cs typeface="Arial" panose="020B0604020202020204" pitchFamily="34" charset="0"/>
              </a:rPr>
              <a:t>Social isolation </a:t>
            </a:r>
          </a:p>
          <a:p>
            <a:pPr marL="236601" indent="-236601" defTabSz="315468">
              <a:lnSpc>
                <a:spcPct val="90000"/>
              </a:lnSpc>
              <a:spcBef>
                <a:spcPts val="690"/>
              </a:spcBef>
            </a:pPr>
            <a:r>
              <a:rPr lang="en-GB" sz="1900" kern="1200" dirty="0">
                <a:solidFill>
                  <a:schemeClr val="tx1">
                    <a:lumMod val="75000"/>
                    <a:lumOff val="25000"/>
                  </a:schemeClr>
                </a:solidFill>
                <a:latin typeface="Arial" panose="020B0604020202020204" pitchFamily="34" charset="0"/>
                <a:ea typeface="+mn-ea"/>
                <a:cs typeface="Arial" panose="020B0604020202020204" pitchFamily="34" charset="0"/>
              </a:rPr>
              <a:t>Health anxiety</a:t>
            </a:r>
          </a:p>
          <a:p>
            <a:pPr marL="236601" indent="-236601" defTabSz="315468">
              <a:lnSpc>
                <a:spcPct val="90000"/>
              </a:lnSpc>
              <a:spcBef>
                <a:spcPts val="690"/>
              </a:spcBef>
            </a:pPr>
            <a:r>
              <a:rPr lang="en-GB" sz="1900" kern="1200" dirty="0">
                <a:solidFill>
                  <a:schemeClr val="tx1">
                    <a:lumMod val="75000"/>
                    <a:lumOff val="25000"/>
                  </a:schemeClr>
                </a:solidFill>
                <a:latin typeface="Arial" panose="020B0604020202020204" pitchFamily="34" charset="0"/>
                <a:ea typeface="+mn-ea"/>
                <a:cs typeface="Arial" panose="020B0604020202020204" pitchFamily="34" charset="0"/>
              </a:rPr>
              <a:t>Family financial stability </a:t>
            </a:r>
          </a:p>
          <a:p>
            <a:pPr marL="0" indent="0" defTabSz="315468">
              <a:lnSpc>
                <a:spcPct val="90000"/>
              </a:lnSpc>
              <a:spcBef>
                <a:spcPts val="690"/>
              </a:spcBef>
              <a:buNone/>
            </a:pPr>
            <a:r>
              <a:rPr lang="en-GB" sz="1900" kern="1200" dirty="0">
                <a:solidFill>
                  <a:schemeClr val="tx1">
                    <a:lumMod val="75000"/>
                    <a:lumOff val="25000"/>
                  </a:schemeClr>
                </a:solidFill>
                <a:latin typeface="Arial" panose="020B0604020202020204" pitchFamily="34" charset="0"/>
                <a:ea typeface="+mn-ea"/>
                <a:cs typeface="Arial" panose="020B0604020202020204" pitchFamily="34" charset="0"/>
              </a:rPr>
              <a:t>The pandemic has played a great role in exposing children and young people to several health risk factors in developing mental health </a:t>
            </a:r>
          </a:p>
          <a:p>
            <a:pPr marL="0" indent="0" defTabSz="315468">
              <a:lnSpc>
                <a:spcPct val="90000"/>
              </a:lnSpc>
              <a:spcBef>
                <a:spcPts val="690"/>
              </a:spcBef>
              <a:buNone/>
            </a:pPr>
            <a:endParaRPr lang="en-GB" sz="1900" kern="1200" dirty="0">
              <a:solidFill>
                <a:schemeClr val="tx1">
                  <a:lumMod val="75000"/>
                  <a:lumOff val="25000"/>
                </a:schemeClr>
              </a:solidFill>
              <a:latin typeface="Arial" panose="020B0604020202020204" pitchFamily="34" charset="0"/>
              <a:ea typeface="+mn-ea"/>
              <a:cs typeface="Arial" panose="020B0604020202020204" pitchFamily="34" charset="0"/>
            </a:endParaRPr>
          </a:p>
          <a:p>
            <a:pPr marL="0" indent="0" defTabSz="315468">
              <a:lnSpc>
                <a:spcPct val="90000"/>
              </a:lnSpc>
              <a:spcBef>
                <a:spcPts val="690"/>
              </a:spcBef>
              <a:buNone/>
            </a:pPr>
            <a:r>
              <a:rPr lang="en-GB" sz="1900" kern="1200" dirty="0">
                <a:solidFill>
                  <a:schemeClr val="tx1">
                    <a:lumMod val="75000"/>
                    <a:lumOff val="25000"/>
                  </a:schemeClr>
                </a:solidFill>
                <a:latin typeface="Arial" panose="020B0604020202020204" pitchFamily="34" charset="0"/>
                <a:ea typeface="+mn-ea"/>
                <a:cs typeface="Arial" panose="020B0604020202020204" pitchFamily="34" charset="0"/>
              </a:rPr>
              <a:t>(Kings College London, 2022).</a:t>
            </a:r>
          </a:p>
          <a:p>
            <a:endParaRPr lang="en-GB" sz="1700" dirty="0"/>
          </a:p>
        </p:txBody>
      </p:sp>
      <p:sp>
        <p:nvSpPr>
          <p:cNvPr id="5" name="Content Placeholder 2">
            <a:extLst>
              <a:ext uri="{FF2B5EF4-FFF2-40B4-BE49-F238E27FC236}">
                <a16:creationId xmlns:a16="http://schemas.microsoft.com/office/drawing/2014/main" id="{424FF5C8-124F-804E-33B0-31B4A42466C9}"/>
              </a:ext>
            </a:extLst>
          </p:cNvPr>
          <p:cNvSpPr txBox="1">
            <a:spLocks/>
          </p:cNvSpPr>
          <p:nvPr/>
        </p:nvSpPr>
        <p:spPr>
          <a:xfrm>
            <a:off x="7466885" y="3428999"/>
            <a:ext cx="4055166" cy="2919117"/>
          </a:xfrm>
          <a:prstGeom prst="rect">
            <a:avLst/>
          </a:prstGeom>
        </p:spPr>
        <p:txBody>
          <a:bodyPr vert="horz" lIns="91440" tIns="45720" rIns="91440" bIns="45720" rtlCol="0">
            <a:normAutofit fontScale="92500"/>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Font typeface="Wingdings 3" charset="2"/>
              <a:buNone/>
            </a:pPr>
            <a:r>
              <a:rPr lang="en-GB" sz="3000" b="1" u="sng" dirty="0">
                <a:latin typeface="Arial" panose="020B0604020202020204" pitchFamily="34" charset="0"/>
                <a:cs typeface="Arial" panose="020B0604020202020204" pitchFamily="34" charset="0"/>
              </a:rPr>
              <a:t>Age Profile</a:t>
            </a:r>
            <a:endParaRPr lang="en-GB" b="1" dirty="0"/>
          </a:p>
          <a:p>
            <a:pPr marL="0" indent="0">
              <a:buFont typeface="Wingdings 3" charset="2"/>
              <a:buNone/>
            </a:pPr>
            <a:r>
              <a:rPr lang="en-GB" b="1" dirty="0"/>
              <a:t>Youngest population average in England.</a:t>
            </a:r>
          </a:p>
          <a:p>
            <a:r>
              <a:rPr lang="en-GB" sz="1900" dirty="0">
                <a:latin typeface="Arial" panose="020B0604020202020204" pitchFamily="34" charset="0"/>
                <a:cs typeface="Arial" panose="020B0604020202020204" pitchFamily="34" charset="0"/>
              </a:rPr>
              <a:t>In 2017, Southwark's median age was 33.1 years, which was over seven years lower than the national average and two years lower than the average for London </a:t>
            </a:r>
          </a:p>
          <a:p>
            <a:pPr marL="0" indent="0">
              <a:buNone/>
            </a:pPr>
            <a:r>
              <a:rPr lang="en-GB" sz="1900" dirty="0">
                <a:latin typeface="Arial" panose="020B0604020202020204" pitchFamily="34" charset="0"/>
                <a:cs typeface="Arial" panose="020B0604020202020204" pitchFamily="34" charset="0"/>
              </a:rPr>
              <a:t>(Office for National Statistics, 2018).</a:t>
            </a:r>
          </a:p>
          <a:p>
            <a:endParaRPr lang="en-GB" dirty="0"/>
          </a:p>
          <a:p>
            <a:pPr marL="0" indent="0">
              <a:buFont typeface="Wingdings 3" charset="2"/>
              <a:buNone/>
            </a:pPr>
            <a:endParaRPr lang="en-GB" b="1" dirty="0"/>
          </a:p>
        </p:txBody>
      </p:sp>
      <p:pic>
        <p:nvPicPr>
          <p:cNvPr id="7" name="Picture 6">
            <a:extLst>
              <a:ext uri="{FF2B5EF4-FFF2-40B4-BE49-F238E27FC236}">
                <a16:creationId xmlns:a16="http://schemas.microsoft.com/office/drawing/2014/main" id="{2F65703C-75C2-F58B-92A9-A15B7D8EE8DE}"/>
              </a:ext>
            </a:extLst>
          </p:cNvPr>
          <p:cNvPicPr>
            <a:picLocks noChangeAspect="1"/>
          </p:cNvPicPr>
          <p:nvPr/>
        </p:nvPicPr>
        <p:blipFill>
          <a:blip r:embed="rId2"/>
          <a:stretch>
            <a:fillRect/>
          </a:stretch>
        </p:blipFill>
        <p:spPr>
          <a:xfrm>
            <a:off x="370442" y="3412167"/>
            <a:ext cx="6796936" cy="3357603"/>
          </a:xfrm>
          <a:prstGeom prst="rect">
            <a:avLst/>
          </a:prstGeom>
        </p:spPr>
      </p:pic>
      <p:sp>
        <p:nvSpPr>
          <p:cNvPr id="8" name="TextBox 7">
            <a:extLst>
              <a:ext uri="{FF2B5EF4-FFF2-40B4-BE49-F238E27FC236}">
                <a16:creationId xmlns:a16="http://schemas.microsoft.com/office/drawing/2014/main" id="{4D02C312-250E-A8EC-47B9-ED21097A195B}"/>
              </a:ext>
            </a:extLst>
          </p:cNvPr>
          <p:cNvSpPr txBox="1"/>
          <p:nvPr/>
        </p:nvSpPr>
        <p:spPr>
          <a:xfrm>
            <a:off x="569844" y="6348117"/>
            <a:ext cx="2703443" cy="369332"/>
          </a:xfrm>
          <a:prstGeom prst="rect">
            <a:avLst/>
          </a:prstGeom>
          <a:noFill/>
        </p:spPr>
        <p:txBody>
          <a:bodyPr wrap="square">
            <a:spAutoFit/>
          </a:bodyPr>
          <a:lstStyle/>
          <a:p>
            <a:r>
              <a:rPr lang="en-GB" dirty="0"/>
              <a:t>(City Population, 2023)</a:t>
            </a:r>
          </a:p>
        </p:txBody>
      </p:sp>
    </p:spTree>
    <p:extLst>
      <p:ext uri="{BB962C8B-B14F-4D97-AF65-F5344CB8AC3E}">
        <p14:creationId xmlns:p14="http://schemas.microsoft.com/office/powerpoint/2010/main" val="691238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F0674-1F33-0547-BFC3-392DCABF4562}"/>
              </a:ext>
            </a:extLst>
          </p:cNvPr>
          <p:cNvSpPr>
            <a:spLocks noGrp="1"/>
          </p:cNvSpPr>
          <p:nvPr>
            <p:ph type="title"/>
          </p:nvPr>
        </p:nvSpPr>
        <p:spPr>
          <a:xfrm>
            <a:off x="4748654" y="372319"/>
            <a:ext cx="2694692" cy="714360"/>
          </a:xfrm>
        </p:spPr>
        <p:txBody>
          <a:bodyPr/>
          <a:lstStyle/>
          <a:p>
            <a:r>
              <a:rPr lang="en-GB" b="1" dirty="0"/>
              <a:t>Key Facts </a:t>
            </a:r>
          </a:p>
        </p:txBody>
      </p:sp>
      <p:sp>
        <p:nvSpPr>
          <p:cNvPr id="3" name="Content Placeholder 2">
            <a:extLst>
              <a:ext uri="{FF2B5EF4-FFF2-40B4-BE49-F238E27FC236}">
                <a16:creationId xmlns:a16="http://schemas.microsoft.com/office/drawing/2014/main" id="{4D01B28A-F3DC-A34B-1667-7B18C188B074}"/>
              </a:ext>
            </a:extLst>
          </p:cNvPr>
          <p:cNvSpPr>
            <a:spLocks noGrp="1"/>
          </p:cNvSpPr>
          <p:nvPr>
            <p:ph idx="1"/>
          </p:nvPr>
        </p:nvSpPr>
        <p:spPr>
          <a:xfrm>
            <a:off x="2231403" y="1261894"/>
            <a:ext cx="8915400" cy="5125654"/>
          </a:xfrm>
        </p:spPr>
        <p:txBody>
          <a:bodyPr>
            <a:noAutofit/>
          </a:bodyPr>
          <a:lstStyle/>
          <a:p>
            <a:r>
              <a:rPr lang="en-GB" sz="1600" dirty="0">
                <a:latin typeface="Arial" panose="020B0604020202020204" pitchFamily="34" charset="0"/>
                <a:cs typeface="Arial" panose="020B0604020202020204" pitchFamily="34" charset="0"/>
              </a:rPr>
              <a:t>Overcrowded:12%</a:t>
            </a:r>
          </a:p>
          <a:p>
            <a:r>
              <a:rPr lang="en-GB" sz="1600" dirty="0">
                <a:latin typeface="Arial" panose="020B0604020202020204" pitchFamily="34" charset="0"/>
                <a:cs typeface="Arial" panose="020B0604020202020204" pitchFamily="34" charset="0"/>
              </a:rPr>
              <a:t>Homeowner: Very low within Southwark</a:t>
            </a:r>
          </a:p>
          <a:p>
            <a:r>
              <a:rPr lang="en-GB" sz="1600" dirty="0">
                <a:latin typeface="Arial" panose="020B0604020202020204" pitchFamily="34" charset="0"/>
                <a:cs typeface="Arial" panose="020B0604020202020204" pitchFamily="34" charset="0"/>
              </a:rPr>
              <a:t>Households: One-quarter (27%) of Southwark households are socially rented from the council.</a:t>
            </a:r>
          </a:p>
          <a:p>
            <a:r>
              <a:rPr lang="en-GB" sz="1600" dirty="0">
                <a:latin typeface="Arial" panose="020B0604020202020204" pitchFamily="34" charset="0"/>
                <a:cs typeface="Arial" panose="020B0604020202020204" pitchFamily="34" charset="0"/>
              </a:rPr>
              <a:t>Disability:17.5%</a:t>
            </a:r>
          </a:p>
          <a:p>
            <a:r>
              <a:rPr lang="en-GB" sz="1600" dirty="0">
                <a:latin typeface="Arial" panose="020B0604020202020204" pitchFamily="34" charset="0"/>
                <a:cs typeface="Arial" panose="020B0604020202020204" pitchFamily="34" charset="0"/>
              </a:rPr>
              <a:t>Education: no qualification 18.08% and Apprenticeship 5.32%</a:t>
            </a:r>
          </a:p>
          <a:p>
            <a:r>
              <a:rPr lang="en-GB" sz="1600" dirty="0">
                <a:latin typeface="Arial" panose="020B0604020202020204" pitchFamily="34" charset="0"/>
                <a:cs typeface="Arial" panose="020B0604020202020204" pitchFamily="34" charset="0"/>
              </a:rPr>
              <a:t>Car ownership: 41.6%</a:t>
            </a:r>
          </a:p>
          <a:p>
            <a:r>
              <a:rPr lang="en-GB" sz="1600" dirty="0">
                <a:latin typeface="Arial" panose="020B0604020202020204" pitchFamily="34" charset="0"/>
                <a:cs typeface="Arial" panose="020B0604020202020204" pitchFamily="34" charset="0"/>
              </a:rPr>
              <a:t>Crime and homelessness: Southwark's crime rate as of 2023 is 31% greater than that of England, Wales, and Northern Ireland and 15% higher than that of London (Crime rate, 2023). 1 in 46 people are homeless (London news, 2023).</a:t>
            </a:r>
          </a:p>
          <a:p>
            <a:r>
              <a:rPr lang="en-GB" sz="1600" dirty="0">
                <a:latin typeface="Arial" panose="020B0604020202020204" pitchFamily="34" charset="0"/>
                <a:cs typeface="Arial" panose="020B0604020202020204" pitchFamily="34" charset="0"/>
              </a:rPr>
              <a:t>Languages: 76% English to be their main spoken language</a:t>
            </a:r>
          </a:p>
          <a:p>
            <a:r>
              <a:rPr lang="en-GB" sz="1600" dirty="0">
                <a:latin typeface="Arial" panose="020B0604020202020204" pitchFamily="34" charset="0"/>
                <a:cs typeface="Arial" panose="020B0604020202020204" pitchFamily="34" charset="0"/>
              </a:rPr>
              <a:t>Pay inequality: woman are </a:t>
            </a:r>
            <a:r>
              <a:rPr lang="en-GB" sz="1600" dirty="0" err="1">
                <a:latin typeface="Arial" panose="020B0604020202020204" pitchFamily="34" charset="0"/>
                <a:cs typeface="Arial" panose="020B0604020202020204" pitchFamily="34" charset="0"/>
              </a:rPr>
              <a:t>paied</a:t>
            </a:r>
            <a:r>
              <a:rPr lang="en-GB" sz="1600" dirty="0">
                <a:latin typeface="Arial" panose="020B0604020202020204" pitchFamily="34" charset="0"/>
                <a:cs typeface="Arial" panose="020B0604020202020204" pitchFamily="34" charset="0"/>
              </a:rPr>
              <a:t> 5.99% higher than males</a:t>
            </a:r>
          </a:p>
          <a:p>
            <a:r>
              <a:rPr lang="en-GB" sz="1600" dirty="0">
                <a:latin typeface="Arial" panose="020B0604020202020204" pitchFamily="34" charset="0"/>
                <a:cs typeface="Arial" panose="020B0604020202020204" pitchFamily="34" charset="0"/>
              </a:rPr>
              <a:t>Housing affordability: 25% in 2002 and 35% increased</a:t>
            </a:r>
          </a:p>
          <a:p>
            <a:endParaRPr lang="en-GB"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(Southwark Council, 2023)</a:t>
            </a:r>
          </a:p>
        </p:txBody>
      </p:sp>
    </p:spTree>
    <p:extLst>
      <p:ext uri="{BB962C8B-B14F-4D97-AF65-F5344CB8AC3E}">
        <p14:creationId xmlns:p14="http://schemas.microsoft.com/office/powerpoint/2010/main" val="29110405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141BF-9BFB-1C41-4DE4-95C4A7CFED74}"/>
              </a:ext>
            </a:extLst>
          </p:cNvPr>
          <p:cNvSpPr>
            <a:spLocks noGrp="1"/>
          </p:cNvSpPr>
          <p:nvPr>
            <p:ph type="title"/>
          </p:nvPr>
        </p:nvSpPr>
        <p:spPr>
          <a:xfrm>
            <a:off x="1697124" y="60678"/>
            <a:ext cx="9712998" cy="1280890"/>
          </a:xfrm>
        </p:spPr>
        <p:txBody>
          <a:bodyPr>
            <a:normAutofit/>
          </a:bodyPr>
          <a:lstStyle/>
          <a:p>
            <a:r>
              <a:rPr lang="en-GB" dirty="0">
                <a:latin typeface="Arial" panose="020B0604020202020204" pitchFamily="34" charset="0"/>
                <a:cs typeface="Arial" panose="020B0604020202020204" pitchFamily="34" charset="0"/>
              </a:rPr>
              <a:t>Policies and legislations </a:t>
            </a:r>
          </a:p>
        </p:txBody>
      </p:sp>
      <p:graphicFrame>
        <p:nvGraphicFramePr>
          <p:cNvPr id="5" name="Content Placeholder 2">
            <a:extLst>
              <a:ext uri="{FF2B5EF4-FFF2-40B4-BE49-F238E27FC236}">
                <a16:creationId xmlns:a16="http://schemas.microsoft.com/office/drawing/2014/main" id="{EBCFD1C9-8347-372D-333C-1496A6CE9031}"/>
              </a:ext>
            </a:extLst>
          </p:cNvPr>
          <p:cNvGraphicFramePr>
            <a:graphicFrameLocks noGrp="1"/>
          </p:cNvGraphicFramePr>
          <p:nvPr>
            <p:ph idx="1"/>
            <p:extLst>
              <p:ext uri="{D42A27DB-BD31-4B8C-83A1-F6EECF244321}">
                <p14:modId xmlns:p14="http://schemas.microsoft.com/office/powerpoint/2010/main" val="4127024980"/>
              </p:ext>
            </p:extLst>
          </p:nvPr>
        </p:nvGraphicFramePr>
        <p:xfrm>
          <a:off x="781878" y="1537253"/>
          <a:ext cx="10726017" cy="49430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3272F91F-7654-80AF-E79C-6195C057E316}"/>
              </a:ext>
            </a:extLst>
          </p:cNvPr>
          <p:cNvSpPr txBox="1"/>
          <p:nvPr/>
        </p:nvSpPr>
        <p:spPr>
          <a:xfrm>
            <a:off x="4969565" y="1402246"/>
            <a:ext cx="3246783" cy="923330"/>
          </a:xfrm>
          <a:prstGeom prst="rect">
            <a:avLst/>
          </a:prstGeom>
          <a:noFill/>
        </p:spPr>
        <p:txBody>
          <a:bodyPr wrap="square">
            <a:spAutoFit/>
          </a:bodyPr>
          <a:lstStyle/>
          <a:p>
            <a:pPr marL="285750" indent="-285750">
              <a:buFont typeface="Arial" panose="020B0604020202020204" pitchFamily="34" charset="0"/>
              <a:buChar char="•"/>
            </a:pPr>
            <a:r>
              <a:rPr lang="en-GB" dirty="0"/>
              <a:t>NHS Long Term Plan 2019</a:t>
            </a:r>
          </a:p>
          <a:p>
            <a:pPr marL="285750" indent="-285750">
              <a:buFont typeface="Arial" panose="020B0604020202020204" pitchFamily="34" charset="0"/>
              <a:buChar char="•"/>
            </a:pPr>
            <a:r>
              <a:rPr lang="en-GB" dirty="0"/>
              <a:t>Mental Health Act 1983</a:t>
            </a:r>
          </a:p>
          <a:p>
            <a:pPr marL="285750" indent="-285750">
              <a:buFont typeface="Arial" panose="020B0604020202020204" pitchFamily="34" charset="0"/>
              <a:buChar char="•"/>
            </a:pPr>
            <a:r>
              <a:rPr lang="en-GB" dirty="0"/>
              <a:t>Equality Act 2014</a:t>
            </a:r>
          </a:p>
        </p:txBody>
      </p:sp>
    </p:spTree>
    <p:extLst>
      <p:ext uri="{BB962C8B-B14F-4D97-AF65-F5344CB8AC3E}">
        <p14:creationId xmlns:p14="http://schemas.microsoft.com/office/powerpoint/2010/main" val="8360741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262B54-53D8-8C5B-9E30-7568250ABC5F}"/>
              </a:ext>
            </a:extLst>
          </p:cNvPr>
          <p:cNvSpPr>
            <a:spLocks noGrp="1"/>
          </p:cNvSpPr>
          <p:nvPr>
            <p:ph type="title"/>
          </p:nvPr>
        </p:nvSpPr>
        <p:spPr>
          <a:xfrm>
            <a:off x="1470991" y="120527"/>
            <a:ext cx="10721009" cy="714360"/>
          </a:xfrm>
        </p:spPr>
        <p:txBody>
          <a:bodyPr>
            <a:normAutofit fontScale="90000"/>
          </a:bodyPr>
          <a:lstStyle/>
          <a:p>
            <a:r>
              <a:rPr lang="en-GB" sz="2400" dirty="0">
                <a:latin typeface="Arial" panose="020B0604020202020204" pitchFamily="34" charset="0"/>
                <a:cs typeface="Arial" panose="020B0604020202020204" pitchFamily="34" charset="0"/>
              </a:rPr>
              <a:t>Existing means of communication of health and social care providers</a:t>
            </a:r>
          </a:p>
        </p:txBody>
      </p:sp>
      <p:sp>
        <p:nvSpPr>
          <p:cNvPr id="3" name="Content Placeholder 2">
            <a:extLst>
              <a:ext uri="{FF2B5EF4-FFF2-40B4-BE49-F238E27FC236}">
                <a16:creationId xmlns:a16="http://schemas.microsoft.com/office/drawing/2014/main" id="{46DECD8D-5680-3DDA-7E9E-9B7BB2C74366}"/>
              </a:ext>
            </a:extLst>
          </p:cNvPr>
          <p:cNvSpPr>
            <a:spLocks noGrp="1"/>
          </p:cNvSpPr>
          <p:nvPr>
            <p:ph idx="1"/>
          </p:nvPr>
        </p:nvSpPr>
        <p:spPr>
          <a:xfrm>
            <a:off x="1930316" y="735053"/>
            <a:ext cx="8769626" cy="582688"/>
          </a:xfrm>
        </p:spPr>
        <p:txBody>
          <a:bodyPr/>
          <a:lstStyle/>
          <a:p>
            <a:pPr marL="0" indent="0">
              <a:buNone/>
            </a:pPr>
            <a:r>
              <a:rPr lang="en-GB" dirty="0"/>
              <a:t>Internal means of communication are:</a:t>
            </a:r>
          </a:p>
          <a:p>
            <a:pPr marL="0" indent="0">
              <a:buNone/>
            </a:pPr>
            <a:endParaRPr lang="en-GB" dirty="0"/>
          </a:p>
          <a:p>
            <a:pPr marL="0" indent="0">
              <a:buNone/>
            </a:pPr>
            <a:endParaRPr lang="en-GB" dirty="0"/>
          </a:p>
          <a:p>
            <a:pPr marL="0" indent="0">
              <a:buNone/>
            </a:pPr>
            <a:endParaRPr lang="en-GB" dirty="0"/>
          </a:p>
        </p:txBody>
      </p:sp>
      <p:pic>
        <p:nvPicPr>
          <p:cNvPr id="4" name="Picture 3">
            <a:extLst>
              <a:ext uri="{FF2B5EF4-FFF2-40B4-BE49-F238E27FC236}">
                <a16:creationId xmlns:a16="http://schemas.microsoft.com/office/drawing/2014/main" id="{AF72F2F8-B1E0-7105-A926-9FF656D11B64}"/>
              </a:ext>
            </a:extLst>
          </p:cNvPr>
          <p:cNvPicPr>
            <a:picLocks noChangeAspect="1"/>
          </p:cNvPicPr>
          <p:nvPr/>
        </p:nvPicPr>
        <p:blipFill>
          <a:blip r:embed="rId3"/>
          <a:stretch>
            <a:fillRect/>
          </a:stretch>
        </p:blipFill>
        <p:spPr>
          <a:xfrm>
            <a:off x="1771290" y="1190125"/>
            <a:ext cx="9449797" cy="782916"/>
          </a:xfrm>
          <a:prstGeom prst="rect">
            <a:avLst/>
          </a:prstGeom>
        </p:spPr>
      </p:pic>
      <p:sp>
        <p:nvSpPr>
          <p:cNvPr id="6" name="TextBox 5">
            <a:extLst>
              <a:ext uri="{FF2B5EF4-FFF2-40B4-BE49-F238E27FC236}">
                <a16:creationId xmlns:a16="http://schemas.microsoft.com/office/drawing/2014/main" id="{C2E39685-3246-4892-E587-B6549281E3E1}"/>
              </a:ext>
            </a:extLst>
          </p:cNvPr>
          <p:cNvSpPr txBox="1"/>
          <p:nvPr/>
        </p:nvSpPr>
        <p:spPr>
          <a:xfrm>
            <a:off x="2085630" y="2017293"/>
            <a:ext cx="6096000" cy="1477328"/>
          </a:xfrm>
          <a:prstGeom prst="rect">
            <a:avLst/>
          </a:prstGeom>
          <a:noFill/>
        </p:spPr>
        <p:txBody>
          <a:bodyPr wrap="square">
            <a:spAutoFit/>
          </a:bodyPr>
          <a:lstStyle/>
          <a:p>
            <a:r>
              <a:rPr lang="en-GB" dirty="0"/>
              <a:t>External means of communication are:</a:t>
            </a:r>
          </a:p>
          <a:p>
            <a:endParaRPr lang="en-GB" dirty="0"/>
          </a:p>
          <a:p>
            <a:r>
              <a:rPr lang="en-GB" dirty="0"/>
              <a:t>Mental Health Awareness Week</a:t>
            </a:r>
          </a:p>
          <a:p>
            <a:r>
              <a:rPr lang="en-GB" dirty="0"/>
              <a:t>Young Minds </a:t>
            </a:r>
          </a:p>
          <a:p>
            <a:r>
              <a:rPr lang="en-GB" dirty="0"/>
              <a:t>Mental Health Crisis Text line</a:t>
            </a:r>
          </a:p>
        </p:txBody>
      </p:sp>
      <p:sp>
        <p:nvSpPr>
          <p:cNvPr id="5" name="Title 1">
            <a:extLst>
              <a:ext uri="{FF2B5EF4-FFF2-40B4-BE49-F238E27FC236}">
                <a16:creationId xmlns:a16="http://schemas.microsoft.com/office/drawing/2014/main" id="{81DDDA7A-292E-8E84-8784-8E2068DA5F24}"/>
              </a:ext>
            </a:extLst>
          </p:cNvPr>
          <p:cNvSpPr txBox="1">
            <a:spLocks/>
          </p:cNvSpPr>
          <p:nvPr/>
        </p:nvSpPr>
        <p:spPr>
          <a:xfrm>
            <a:off x="1721452" y="3694366"/>
            <a:ext cx="10220085" cy="587610"/>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2400" dirty="0">
                <a:latin typeface="Arial" panose="020B0604020202020204" pitchFamily="34" charset="0"/>
                <a:cs typeface="Arial" panose="020B0604020202020204" pitchFamily="34" charset="0"/>
              </a:rPr>
              <a:t>Digital technology communications when proving health information.</a:t>
            </a:r>
          </a:p>
        </p:txBody>
      </p:sp>
      <p:sp>
        <p:nvSpPr>
          <p:cNvPr id="7" name="Content Placeholder 2">
            <a:extLst>
              <a:ext uri="{FF2B5EF4-FFF2-40B4-BE49-F238E27FC236}">
                <a16:creationId xmlns:a16="http://schemas.microsoft.com/office/drawing/2014/main" id="{647595AF-795C-6759-ACDF-24DD19B863F6}"/>
              </a:ext>
            </a:extLst>
          </p:cNvPr>
          <p:cNvSpPr txBox="1">
            <a:spLocks/>
          </p:cNvSpPr>
          <p:nvPr/>
        </p:nvSpPr>
        <p:spPr>
          <a:xfrm>
            <a:off x="1930316" y="4653616"/>
            <a:ext cx="4121427" cy="2204384"/>
          </a:xfrm>
          <a:prstGeom prst="rect">
            <a:avLst/>
          </a:prstGeom>
        </p:spPr>
        <p:txBody>
          <a:bodyPr vert="horz" lIns="91440" tIns="45720" rIns="91440" bIns="45720" rtlCol="0" anchor="ctr">
            <a:normAutofit lnSpcReduction="1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pPr marL="0" indent="0" defTabSz="361188">
              <a:lnSpc>
                <a:spcPct val="90000"/>
              </a:lnSpc>
              <a:spcBef>
                <a:spcPts val="790"/>
              </a:spcBef>
              <a:buClr>
                <a:srgbClr val="B31166"/>
              </a:buClr>
              <a:buNone/>
              <a:defRPr/>
            </a:pPr>
            <a:r>
              <a:rPr lang="en-GB" sz="1600" b="0" i="0" kern="1200" dirty="0">
                <a:solidFill>
                  <a:sysClr val="windowText" lastClr="000000">
                    <a:lumMod val="75000"/>
                    <a:lumOff val="25000"/>
                  </a:sysClr>
                </a:solidFill>
                <a:latin typeface="Arial" panose="020B0604020202020204" pitchFamily="34" charset="0"/>
                <a:cs typeface="Arial" panose="020B0604020202020204" pitchFamily="34" charset="0"/>
              </a:rPr>
              <a:t>There are different ways to communicate effectively in relation to providing health care information such as:</a:t>
            </a:r>
          </a:p>
          <a:p>
            <a:pPr marL="270891" indent="-270891" defTabSz="361188">
              <a:lnSpc>
                <a:spcPct val="90000"/>
              </a:lnSpc>
              <a:spcBef>
                <a:spcPts val="790"/>
              </a:spcBef>
              <a:buClr>
                <a:srgbClr val="B31166"/>
              </a:buClr>
              <a:defRPr/>
            </a:pPr>
            <a:r>
              <a:rPr lang="en-GB" sz="1600" b="0" i="0" kern="1200" dirty="0">
                <a:solidFill>
                  <a:sysClr val="windowText" lastClr="000000">
                    <a:lumMod val="75000"/>
                    <a:lumOff val="25000"/>
                  </a:sysClr>
                </a:solidFill>
                <a:latin typeface="Arial" panose="020B0604020202020204" pitchFamily="34" charset="0"/>
                <a:cs typeface="Arial" panose="020B0604020202020204" pitchFamily="34" charset="0"/>
              </a:rPr>
              <a:t> health care apps</a:t>
            </a:r>
          </a:p>
          <a:p>
            <a:pPr marL="270891" indent="-270891" defTabSz="361188">
              <a:lnSpc>
                <a:spcPct val="90000"/>
              </a:lnSpc>
              <a:spcBef>
                <a:spcPts val="790"/>
              </a:spcBef>
              <a:buClr>
                <a:srgbClr val="B31166"/>
              </a:buClr>
              <a:defRPr/>
            </a:pPr>
            <a:r>
              <a:rPr lang="en-GB" sz="1600" b="0" i="0" kern="1200" dirty="0">
                <a:solidFill>
                  <a:sysClr val="windowText" lastClr="000000">
                    <a:lumMod val="75000"/>
                    <a:lumOff val="25000"/>
                  </a:sysClr>
                </a:solidFill>
                <a:latin typeface="Arial" panose="020B0604020202020204" pitchFamily="34" charset="0"/>
                <a:cs typeface="Arial" panose="020B0604020202020204" pitchFamily="34" charset="0"/>
              </a:rPr>
              <a:t>Websites </a:t>
            </a:r>
          </a:p>
          <a:p>
            <a:pPr marL="270891" indent="-270891" defTabSz="361188">
              <a:lnSpc>
                <a:spcPct val="90000"/>
              </a:lnSpc>
              <a:spcBef>
                <a:spcPts val="790"/>
              </a:spcBef>
              <a:buClr>
                <a:srgbClr val="B31166"/>
              </a:buClr>
              <a:defRPr/>
            </a:pPr>
            <a:r>
              <a:rPr lang="en-GB" sz="1600" b="0" i="0" kern="1200" dirty="0">
                <a:solidFill>
                  <a:sysClr val="windowText" lastClr="000000">
                    <a:lumMod val="75000"/>
                    <a:lumOff val="25000"/>
                  </a:sysClr>
                </a:solidFill>
                <a:latin typeface="Arial" panose="020B0604020202020204" pitchFamily="34" charset="0"/>
                <a:cs typeface="Arial" panose="020B0604020202020204" pitchFamily="34" charset="0"/>
              </a:rPr>
              <a:t>SMS text and emails</a:t>
            </a:r>
          </a:p>
          <a:p>
            <a:pPr marL="270891" indent="-270891" defTabSz="361188">
              <a:lnSpc>
                <a:spcPct val="90000"/>
              </a:lnSpc>
              <a:spcBef>
                <a:spcPts val="790"/>
              </a:spcBef>
              <a:buClr>
                <a:srgbClr val="B31166"/>
              </a:buClr>
              <a:defRPr/>
            </a:pPr>
            <a:r>
              <a:rPr lang="en-GB" sz="1600" b="0" i="0" kern="1200" dirty="0">
                <a:solidFill>
                  <a:sysClr val="windowText" lastClr="000000">
                    <a:lumMod val="75000"/>
                    <a:lumOff val="25000"/>
                  </a:sysClr>
                </a:solidFill>
                <a:latin typeface="Arial" panose="020B0604020202020204" pitchFamily="34" charset="0"/>
                <a:cs typeface="Arial" panose="020B0604020202020204" pitchFamily="34" charset="0"/>
              </a:rPr>
              <a:t>Hearing aids </a:t>
            </a:r>
          </a:p>
          <a:p>
            <a:pPr marL="270891" indent="-270891" defTabSz="361188">
              <a:lnSpc>
                <a:spcPct val="90000"/>
              </a:lnSpc>
              <a:spcBef>
                <a:spcPts val="790"/>
              </a:spcBef>
              <a:buClr>
                <a:srgbClr val="B31166"/>
              </a:buClr>
              <a:defRPr/>
            </a:pPr>
            <a:r>
              <a:rPr lang="en-GB" sz="1600" b="0" i="0" kern="1200" dirty="0">
                <a:solidFill>
                  <a:sysClr val="windowText" lastClr="000000">
                    <a:lumMod val="75000"/>
                    <a:lumOff val="25000"/>
                  </a:sysClr>
                </a:solidFill>
                <a:latin typeface="Arial" panose="020B0604020202020204" pitchFamily="34" charset="0"/>
                <a:cs typeface="Arial" panose="020B0604020202020204" pitchFamily="34" charset="0"/>
              </a:rPr>
              <a:t>Video calls and skype from doctors</a:t>
            </a:r>
          </a:p>
          <a:p>
            <a:pPr marL="270891" indent="-270891" defTabSz="361188">
              <a:lnSpc>
                <a:spcPct val="90000"/>
              </a:lnSpc>
              <a:spcBef>
                <a:spcPts val="790"/>
              </a:spcBef>
              <a:buClr>
                <a:srgbClr val="B31166"/>
              </a:buClr>
              <a:defRPr/>
            </a:pPr>
            <a:endParaRPr lang="en-GB" sz="1600" b="0" i="0" kern="1200" dirty="0">
              <a:solidFill>
                <a:sysClr val="windowText" lastClr="000000">
                  <a:lumMod val="75000"/>
                  <a:lumOff val="25000"/>
                </a:sysClr>
              </a:solidFill>
              <a:latin typeface="Arial" panose="020B0604020202020204" pitchFamily="34" charset="0"/>
              <a:cs typeface="Arial" panose="020B0604020202020204" pitchFamily="34" charset="0"/>
            </a:endParaRPr>
          </a:p>
          <a:p>
            <a:pPr marL="0" marR="0" lvl="0" indent="0" algn="l" defTabSz="457200" rtl="0" eaLnBrk="1" fontAlgn="auto" latinLnBrk="0" hangingPunct="1">
              <a:lnSpc>
                <a:spcPct val="90000"/>
              </a:lnSpc>
              <a:spcBef>
                <a:spcPts val="1000"/>
              </a:spcBef>
              <a:spcAft>
                <a:spcPts val="0"/>
              </a:spcAft>
              <a:buClr>
                <a:srgbClr val="B31166"/>
              </a:buClr>
              <a:buSzPct val="80000"/>
              <a:buNone/>
              <a:tabLst/>
              <a:defRPr/>
            </a:pPr>
            <a:endParaRPr kumimoji="0" lang="en-GB" sz="1400" b="0" i="0" u="none" strike="noStrike" kern="1200" cap="none" spc="0" normalizeH="0" baseline="0" noProof="0" dirty="0">
              <a:ln>
                <a:noFill/>
              </a:ln>
              <a:solidFill>
                <a:sysClr val="windowText" lastClr="000000">
                  <a:lumMod val="75000"/>
                  <a:lumOff val="25000"/>
                </a:sysClr>
              </a:solidFill>
              <a:effectLst/>
              <a:uLnTx/>
              <a:uFillTx/>
              <a:latin typeface="Century Gothic" panose="020B0502020202020204"/>
              <a:ea typeface="+mn-ea"/>
              <a:cs typeface="+mn-cs"/>
            </a:endParaRPr>
          </a:p>
        </p:txBody>
      </p:sp>
      <p:sp>
        <p:nvSpPr>
          <p:cNvPr id="9" name="TextBox 8">
            <a:extLst>
              <a:ext uri="{FF2B5EF4-FFF2-40B4-BE49-F238E27FC236}">
                <a16:creationId xmlns:a16="http://schemas.microsoft.com/office/drawing/2014/main" id="{8272161E-01E1-6BB4-97C6-4C770E6B9E73}"/>
              </a:ext>
            </a:extLst>
          </p:cNvPr>
          <p:cNvSpPr txBox="1"/>
          <p:nvPr/>
        </p:nvSpPr>
        <p:spPr>
          <a:xfrm>
            <a:off x="5171710" y="6488668"/>
            <a:ext cx="2286838" cy="369332"/>
          </a:xfrm>
          <a:prstGeom prst="rect">
            <a:avLst/>
          </a:prstGeom>
          <a:noFill/>
        </p:spPr>
        <p:txBody>
          <a:bodyPr wrap="square">
            <a:spAutoFit/>
          </a:bodyPr>
          <a:lstStyle/>
          <a:p>
            <a:r>
              <a:rPr lang="en-GB" dirty="0"/>
              <a:t>(</a:t>
            </a:r>
            <a:r>
              <a:rPr lang="en-GB" dirty="0" err="1"/>
              <a:t>Skillsforcare</a:t>
            </a:r>
            <a:r>
              <a:rPr lang="en-GB" dirty="0"/>
              <a:t>, 2023)</a:t>
            </a:r>
          </a:p>
        </p:txBody>
      </p:sp>
      <p:pic>
        <p:nvPicPr>
          <p:cNvPr id="10" name="Picture 9">
            <a:extLst>
              <a:ext uri="{FF2B5EF4-FFF2-40B4-BE49-F238E27FC236}">
                <a16:creationId xmlns:a16="http://schemas.microsoft.com/office/drawing/2014/main" id="{59CD85D7-9718-923A-A80D-8707EFF31316}"/>
              </a:ext>
            </a:extLst>
          </p:cNvPr>
          <p:cNvPicPr>
            <a:picLocks noChangeAspect="1"/>
          </p:cNvPicPr>
          <p:nvPr/>
        </p:nvPicPr>
        <p:blipFill>
          <a:blip r:embed="rId4"/>
          <a:stretch>
            <a:fillRect/>
          </a:stretch>
        </p:blipFill>
        <p:spPr>
          <a:xfrm>
            <a:off x="7363218" y="4185979"/>
            <a:ext cx="3336724" cy="2614544"/>
          </a:xfrm>
          <a:prstGeom prst="rect">
            <a:avLst/>
          </a:prstGeom>
        </p:spPr>
      </p:pic>
      <p:pic>
        <p:nvPicPr>
          <p:cNvPr id="11" name="Picture 10">
            <a:extLst>
              <a:ext uri="{FF2B5EF4-FFF2-40B4-BE49-F238E27FC236}">
                <a16:creationId xmlns:a16="http://schemas.microsoft.com/office/drawing/2014/main" id="{6EF2557E-212B-39FC-7541-6BC3F60B132E}"/>
              </a:ext>
            </a:extLst>
          </p:cNvPr>
          <p:cNvPicPr>
            <a:picLocks noChangeAspect="1"/>
          </p:cNvPicPr>
          <p:nvPr/>
        </p:nvPicPr>
        <p:blipFill>
          <a:blip r:embed="rId5"/>
          <a:stretch>
            <a:fillRect/>
          </a:stretch>
        </p:blipFill>
        <p:spPr>
          <a:xfrm>
            <a:off x="10596775" y="6435163"/>
            <a:ext cx="2689523" cy="390178"/>
          </a:xfrm>
          <a:prstGeom prst="rect">
            <a:avLst/>
          </a:prstGeom>
        </p:spPr>
      </p:pic>
    </p:spTree>
    <p:extLst>
      <p:ext uri="{BB962C8B-B14F-4D97-AF65-F5344CB8AC3E}">
        <p14:creationId xmlns:p14="http://schemas.microsoft.com/office/powerpoint/2010/main" val="12085222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C71043-6B3E-A24D-350C-7C2066529DD0}"/>
              </a:ext>
            </a:extLst>
          </p:cNvPr>
          <p:cNvSpPr>
            <a:spLocks noGrp="1"/>
          </p:cNvSpPr>
          <p:nvPr>
            <p:ph type="title"/>
          </p:nvPr>
        </p:nvSpPr>
        <p:spPr>
          <a:xfrm>
            <a:off x="1351589" y="447318"/>
            <a:ext cx="6082880" cy="864648"/>
          </a:xfrm>
        </p:spPr>
        <p:txBody>
          <a:bodyPr vert="horz" lIns="91440" tIns="45720" rIns="91440" bIns="45720" rtlCol="0" anchor="t">
            <a:normAutofit/>
          </a:bodyPr>
          <a:lstStyle/>
          <a:p>
            <a:r>
              <a:rPr lang="en-US" sz="3200" dirty="0">
                <a:latin typeface="Arial" panose="020B0604020202020204" pitchFamily="34" charset="0"/>
                <a:cs typeface="Arial" panose="020B0604020202020204" pitchFamily="34" charset="0"/>
              </a:rPr>
              <a:t>Recommendation </a:t>
            </a:r>
          </a:p>
        </p:txBody>
      </p:sp>
      <p:pic>
        <p:nvPicPr>
          <p:cNvPr id="3074" name="Picture 2" descr="Children and Young People’s Strategy Published | Northern Ireland Executive">
            <a:extLst>
              <a:ext uri="{FF2B5EF4-FFF2-40B4-BE49-F238E27FC236}">
                <a16:creationId xmlns:a16="http://schemas.microsoft.com/office/drawing/2014/main" id="{6711FE5A-2422-AEFA-E47B-6450EEEA69E8}"/>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9024731" y="201750"/>
            <a:ext cx="2623930" cy="1110216"/>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59ED9A83-92FC-8607-87E8-A8078B4DC1B5}"/>
              </a:ext>
            </a:extLst>
          </p:cNvPr>
          <p:cNvSpPr txBox="1"/>
          <p:nvPr/>
        </p:nvSpPr>
        <p:spPr>
          <a:xfrm>
            <a:off x="529956" y="1003476"/>
            <a:ext cx="11118705" cy="5652773"/>
          </a:xfrm>
          <a:prstGeom prst="rect">
            <a:avLst/>
          </a:prstGeom>
        </p:spPr>
        <p:txBody>
          <a:bodyPr vert="horz" lIns="91440" tIns="45720" rIns="91440" bIns="45720" rtlCol="0">
            <a:noAutofit/>
          </a:bodyPr>
          <a:lstStyle/>
          <a:p>
            <a:pPr marL="285750" marR="0" lvl="0" indent="-285750" fontAlgn="auto">
              <a:lnSpc>
                <a:spcPct val="90000"/>
              </a:lnSpc>
              <a:spcBef>
                <a:spcPts val="1000"/>
              </a:spcBef>
              <a:buClr>
                <a:schemeClr val="accent1"/>
              </a:buClr>
              <a:buSzTx/>
              <a:buFont typeface="Wingdings 3" charset="2"/>
              <a:buChar char=""/>
              <a:tabLst/>
              <a:defRPr/>
            </a:pPr>
            <a:endParaRPr kumimoji="0" lang="en-US" sz="1600" b="0" i="0" u="none" strike="noStrike" cap="none" spc="0" normalizeH="0" baseline="0" noProof="0" dirty="0">
              <a:ln>
                <a:noFill/>
              </a:ln>
              <a:solidFill>
                <a:schemeClr val="tx1">
                  <a:lumMod val="75000"/>
                  <a:lumOff val="25000"/>
                </a:schemeClr>
              </a:solidFill>
              <a:effectLst/>
              <a:uLnTx/>
              <a:uFillTx/>
              <a:latin typeface="Arial" panose="020B0604020202020204" pitchFamily="34" charset="0"/>
              <a:cs typeface="Arial" panose="020B0604020202020204" pitchFamily="34" charset="0"/>
            </a:endParaRPr>
          </a:p>
          <a:p>
            <a:pPr marL="285750" marR="0" lvl="0" indent="-285750" fontAlgn="auto">
              <a:lnSpc>
                <a:spcPct val="90000"/>
              </a:lnSpc>
              <a:spcBef>
                <a:spcPts val="1000"/>
              </a:spcBef>
              <a:buClr>
                <a:schemeClr val="accent1"/>
              </a:buClr>
              <a:buSzTx/>
              <a:buFont typeface="Wingdings 3" charset="2"/>
              <a:buChar char=""/>
              <a:tabLst/>
              <a:defRPr/>
            </a:pPr>
            <a:r>
              <a:rPr lang="en-GB" sz="1600" dirty="0">
                <a:solidFill>
                  <a:schemeClr val="tx1">
                    <a:lumMod val="75000"/>
                    <a:lumOff val="25000"/>
                  </a:schemeClr>
                </a:solidFill>
                <a:latin typeface="Arial" panose="020B0604020202020204" pitchFamily="34" charset="0"/>
                <a:cs typeface="Arial" panose="020B0604020202020204" pitchFamily="34" charset="0"/>
              </a:rPr>
              <a:t>Early intervention assistance for the mental health of children and adolescents</a:t>
            </a:r>
          </a:p>
          <a:p>
            <a:pPr marL="285750" marR="0" lvl="0" indent="-285750" fontAlgn="auto">
              <a:lnSpc>
                <a:spcPct val="90000"/>
              </a:lnSpc>
              <a:spcBef>
                <a:spcPts val="1000"/>
              </a:spcBef>
              <a:buClr>
                <a:schemeClr val="accent1"/>
              </a:buClr>
              <a:buSzTx/>
              <a:buFont typeface="Wingdings 3" charset="2"/>
              <a:buChar char=""/>
              <a:tabLst/>
              <a:defRPr/>
            </a:pPr>
            <a:endParaRPr lang="en-GB" sz="1600" dirty="0">
              <a:solidFill>
                <a:schemeClr val="tx1">
                  <a:lumMod val="75000"/>
                  <a:lumOff val="25000"/>
                </a:schemeClr>
              </a:solidFill>
              <a:latin typeface="Arial" panose="020B0604020202020204" pitchFamily="34" charset="0"/>
              <a:cs typeface="Arial" panose="020B0604020202020204" pitchFamily="34" charset="0"/>
            </a:endParaRPr>
          </a:p>
          <a:p>
            <a:pPr marL="285750" marR="0" lvl="0" indent="-285750" fontAlgn="auto">
              <a:lnSpc>
                <a:spcPct val="90000"/>
              </a:lnSpc>
              <a:spcBef>
                <a:spcPts val="1000"/>
              </a:spcBef>
              <a:buClr>
                <a:schemeClr val="accent1"/>
              </a:buClr>
              <a:buSzTx/>
              <a:buFont typeface="Wingdings 3" charset="2"/>
              <a:buChar char=""/>
              <a:tabLst/>
              <a:defRPr/>
            </a:pPr>
            <a:r>
              <a:rPr lang="en-GB" sz="1600" dirty="0">
                <a:solidFill>
                  <a:schemeClr val="tx1">
                    <a:lumMod val="75000"/>
                    <a:lumOff val="25000"/>
                  </a:schemeClr>
                </a:solidFill>
                <a:latin typeface="Arial" panose="020B0604020202020204" pitchFamily="34" charset="0"/>
                <a:cs typeface="Arial" panose="020B0604020202020204" pitchFamily="34" charset="0"/>
              </a:rPr>
              <a:t>accessibility to specialised help</a:t>
            </a:r>
          </a:p>
          <a:p>
            <a:pPr marL="285750" marR="0" lvl="0" indent="-285750" fontAlgn="auto">
              <a:lnSpc>
                <a:spcPct val="90000"/>
              </a:lnSpc>
              <a:spcBef>
                <a:spcPts val="1000"/>
              </a:spcBef>
              <a:buClr>
                <a:schemeClr val="accent1"/>
              </a:buClr>
              <a:buSzTx/>
              <a:buFont typeface="Wingdings 3" charset="2"/>
              <a:buChar char=""/>
              <a:tabLst/>
              <a:defRPr/>
            </a:pPr>
            <a:endParaRPr lang="en-GB" sz="1600" dirty="0">
              <a:solidFill>
                <a:schemeClr val="tx1">
                  <a:lumMod val="75000"/>
                  <a:lumOff val="25000"/>
                </a:schemeClr>
              </a:solidFill>
              <a:latin typeface="Arial" panose="020B0604020202020204" pitchFamily="34" charset="0"/>
              <a:cs typeface="Arial" panose="020B0604020202020204" pitchFamily="34" charset="0"/>
            </a:endParaRPr>
          </a:p>
          <a:p>
            <a:pPr marL="285750" marR="0" lvl="0" indent="-285750" fontAlgn="auto">
              <a:lnSpc>
                <a:spcPct val="90000"/>
              </a:lnSpc>
              <a:spcBef>
                <a:spcPts val="1000"/>
              </a:spcBef>
              <a:buClr>
                <a:schemeClr val="accent1"/>
              </a:buClr>
              <a:buSzTx/>
              <a:buFont typeface="Wingdings 3" charset="2"/>
              <a:buChar char=""/>
              <a:tabLst/>
              <a:defRPr/>
            </a:pPr>
            <a:r>
              <a:rPr lang="en-GB" sz="1600" dirty="0">
                <a:solidFill>
                  <a:schemeClr val="tx1">
                    <a:lumMod val="75000"/>
                    <a:lumOff val="25000"/>
                  </a:schemeClr>
                </a:solidFill>
                <a:latin typeface="Arial" panose="020B0604020202020204" pitchFamily="34" charset="0"/>
                <a:cs typeface="Arial" panose="020B0604020202020204" pitchFamily="34" charset="0"/>
              </a:rPr>
              <a:t>Clinical commissioning groups, which have often fallen short of national standards, are held accountable by NHS England and Improvement for significant measurements including spending, wait times, and accessibility rates.</a:t>
            </a:r>
          </a:p>
          <a:p>
            <a:pPr marL="285750" marR="0" lvl="0" indent="-285750" fontAlgn="auto">
              <a:lnSpc>
                <a:spcPct val="90000"/>
              </a:lnSpc>
              <a:spcBef>
                <a:spcPts val="1000"/>
              </a:spcBef>
              <a:buClr>
                <a:schemeClr val="accent1"/>
              </a:buClr>
              <a:buSzTx/>
              <a:buFont typeface="Wingdings 3" charset="2"/>
              <a:buChar char=""/>
              <a:tabLst/>
              <a:defRPr/>
            </a:pPr>
            <a:endParaRPr lang="en-GB" sz="1600" dirty="0">
              <a:solidFill>
                <a:schemeClr val="tx1">
                  <a:lumMod val="75000"/>
                  <a:lumOff val="25000"/>
                </a:schemeClr>
              </a:solidFill>
              <a:latin typeface="Arial" panose="020B0604020202020204" pitchFamily="34" charset="0"/>
              <a:cs typeface="Arial" panose="020B0604020202020204" pitchFamily="34" charset="0"/>
            </a:endParaRPr>
          </a:p>
          <a:p>
            <a:pPr marL="285750" marR="0" lvl="0" indent="-285750" fontAlgn="auto">
              <a:lnSpc>
                <a:spcPct val="90000"/>
              </a:lnSpc>
              <a:spcBef>
                <a:spcPts val="1000"/>
              </a:spcBef>
              <a:buClr>
                <a:schemeClr val="accent1"/>
              </a:buClr>
              <a:buSzTx/>
              <a:buFont typeface="Wingdings 3" charset="2"/>
              <a:buChar char=""/>
              <a:tabLst/>
              <a:defRPr/>
            </a:pPr>
            <a:r>
              <a:rPr lang="en-GB" sz="1600" dirty="0">
                <a:solidFill>
                  <a:schemeClr val="tx1">
                    <a:lumMod val="75000"/>
                    <a:lumOff val="25000"/>
                  </a:schemeClr>
                </a:solidFill>
                <a:latin typeface="Arial" panose="020B0604020202020204" pitchFamily="34" charset="0"/>
                <a:cs typeface="Arial" panose="020B0604020202020204" pitchFamily="34" charset="0"/>
              </a:rPr>
              <a:t>Together, the health system and local government can encourage mental health and stop the emergence of new problems.</a:t>
            </a:r>
          </a:p>
          <a:p>
            <a:pPr marL="285750" marR="0" lvl="0" indent="-285750" fontAlgn="auto">
              <a:lnSpc>
                <a:spcPct val="90000"/>
              </a:lnSpc>
              <a:spcBef>
                <a:spcPts val="1000"/>
              </a:spcBef>
              <a:buClr>
                <a:schemeClr val="accent1"/>
              </a:buClr>
              <a:buSzTx/>
              <a:buFont typeface="Wingdings 3" charset="2"/>
              <a:buChar char=""/>
              <a:tabLst/>
              <a:defRPr/>
            </a:pPr>
            <a:endParaRPr lang="en-GB" sz="1600" dirty="0">
              <a:solidFill>
                <a:schemeClr val="tx1">
                  <a:lumMod val="75000"/>
                  <a:lumOff val="25000"/>
                </a:schemeClr>
              </a:solidFill>
              <a:latin typeface="Arial" panose="020B0604020202020204" pitchFamily="34" charset="0"/>
              <a:cs typeface="Arial" panose="020B0604020202020204" pitchFamily="34" charset="0"/>
            </a:endParaRPr>
          </a:p>
          <a:p>
            <a:pPr marL="285750" marR="0" lvl="0" indent="-285750" fontAlgn="auto">
              <a:lnSpc>
                <a:spcPct val="90000"/>
              </a:lnSpc>
              <a:spcBef>
                <a:spcPts val="1000"/>
              </a:spcBef>
              <a:buClr>
                <a:schemeClr val="accent1"/>
              </a:buClr>
              <a:buSzTx/>
              <a:buFont typeface="Wingdings 3" charset="2"/>
              <a:buChar char=""/>
              <a:tabLst/>
              <a:defRPr/>
            </a:pPr>
            <a:r>
              <a:rPr lang="en-GB" sz="1600" dirty="0">
                <a:solidFill>
                  <a:schemeClr val="tx1">
                    <a:lumMod val="75000"/>
                    <a:lumOff val="25000"/>
                  </a:schemeClr>
                </a:solidFill>
                <a:latin typeface="Arial" panose="020B0604020202020204" pitchFamily="34" charset="0"/>
                <a:cs typeface="Arial" panose="020B0604020202020204" pitchFamily="34" charset="0"/>
              </a:rPr>
              <a:t>The Department of Education and the Department of Health and Social Care should collaborate together alongside every educational institution to ensure they are provided with the resources necessary to implement a whole school strategy, such as: </a:t>
            </a:r>
          </a:p>
          <a:p>
            <a:pPr marL="285750" marR="0" lvl="0" indent="-285750" fontAlgn="auto">
              <a:lnSpc>
                <a:spcPct val="90000"/>
              </a:lnSpc>
              <a:spcBef>
                <a:spcPts val="1000"/>
              </a:spcBef>
              <a:buClr>
                <a:schemeClr val="accent1"/>
              </a:buClr>
              <a:buSzTx/>
              <a:buFont typeface="Wingdings 3" charset="2"/>
              <a:buChar char=""/>
              <a:tabLst/>
              <a:defRPr/>
            </a:pPr>
            <a:endParaRPr lang="en-GB" sz="1600" dirty="0">
              <a:solidFill>
                <a:schemeClr val="tx1">
                  <a:lumMod val="75000"/>
                  <a:lumOff val="25000"/>
                </a:schemeClr>
              </a:solidFill>
              <a:latin typeface="Arial" panose="020B0604020202020204" pitchFamily="34" charset="0"/>
              <a:cs typeface="Arial" panose="020B0604020202020204" pitchFamily="34" charset="0"/>
            </a:endParaRPr>
          </a:p>
          <a:p>
            <a:pPr marL="285750" marR="0" lvl="0" indent="-285750" fontAlgn="auto">
              <a:lnSpc>
                <a:spcPct val="90000"/>
              </a:lnSpc>
              <a:spcBef>
                <a:spcPts val="1000"/>
              </a:spcBef>
              <a:buClr>
                <a:schemeClr val="accent1"/>
              </a:buClr>
              <a:buSzTx/>
              <a:buFont typeface="Wingdings 3" charset="2"/>
              <a:buChar char=""/>
              <a:tabLst/>
              <a:defRPr/>
            </a:pPr>
            <a:r>
              <a:rPr lang="en-GB" sz="1600" dirty="0">
                <a:solidFill>
                  <a:schemeClr val="tx1">
                    <a:lumMod val="75000"/>
                    <a:lumOff val="25000"/>
                  </a:schemeClr>
                </a:solidFill>
                <a:latin typeface="Arial" panose="020B0604020202020204" pitchFamily="34" charset="0"/>
                <a:cs typeface="Arial" panose="020B0604020202020204" pitchFamily="34" charset="0"/>
              </a:rPr>
              <a:t>-Digital self-help support available; -School counselling available to all children in need of the service; -Excellent guidelines for staff about best practises for the provision of the most suitable support in schools.</a:t>
            </a:r>
          </a:p>
          <a:p>
            <a:pPr marR="0" lvl="0" fontAlgn="auto">
              <a:lnSpc>
                <a:spcPct val="90000"/>
              </a:lnSpc>
              <a:spcBef>
                <a:spcPts val="1000"/>
              </a:spcBef>
              <a:buClr>
                <a:schemeClr val="accent1"/>
              </a:buClr>
              <a:buSzTx/>
              <a:tabLst/>
              <a:defRPr/>
            </a:pPr>
            <a:r>
              <a:rPr lang="en-GB" sz="1600" dirty="0">
                <a:solidFill>
                  <a:schemeClr val="tx1">
                    <a:lumMod val="75000"/>
                    <a:lumOff val="25000"/>
                  </a:schemeClr>
                </a:solidFill>
                <a:latin typeface="Arial" panose="020B0604020202020204" pitchFamily="34" charset="0"/>
                <a:cs typeface="Arial" panose="020B0604020202020204" pitchFamily="34" charset="0"/>
              </a:rPr>
              <a:t>              </a:t>
            </a:r>
            <a:r>
              <a:rPr lang="en-US" sz="1600" dirty="0">
                <a:solidFill>
                  <a:schemeClr val="tx1">
                    <a:lumMod val="75000"/>
                    <a:lumOff val="25000"/>
                  </a:schemeClr>
                </a:solidFill>
                <a:latin typeface="Arial" panose="020B0604020202020204" pitchFamily="34" charset="0"/>
                <a:cs typeface="Arial" panose="020B0604020202020204" pitchFamily="34" charset="0"/>
              </a:rPr>
              <a:t>(Southwark public Health, 2018)</a:t>
            </a:r>
          </a:p>
          <a:p>
            <a:pPr marR="0" lvl="0" fontAlgn="auto">
              <a:lnSpc>
                <a:spcPct val="90000"/>
              </a:lnSpc>
              <a:spcBef>
                <a:spcPts val="1000"/>
              </a:spcBef>
              <a:buClr>
                <a:schemeClr val="accent1"/>
              </a:buClr>
              <a:buSzTx/>
              <a:tabLst/>
              <a:defRPr/>
            </a:pPr>
            <a:endParaRPr lang="en-US" sz="1600" dirty="0">
              <a:solidFill>
                <a:schemeClr val="tx1">
                  <a:lumMod val="75000"/>
                  <a:lumOff val="25000"/>
                </a:schemeClr>
              </a:solidFill>
              <a:latin typeface="Arial" panose="020B0604020202020204" pitchFamily="34" charset="0"/>
              <a:cs typeface="Arial" panose="020B0604020202020204" pitchFamily="34" charset="0"/>
            </a:endParaRPr>
          </a:p>
          <a:p>
            <a:pPr marL="285750" marR="0" lvl="0" indent="-285750" fontAlgn="auto">
              <a:lnSpc>
                <a:spcPct val="90000"/>
              </a:lnSpc>
              <a:spcBef>
                <a:spcPts val="1000"/>
              </a:spcBef>
              <a:buClr>
                <a:schemeClr val="accent1"/>
              </a:buClr>
              <a:buSzTx/>
              <a:buFont typeface="Wingdings 3" charset="2"/>
              <a:buChar char=""/>
              <a:tabLst/>
              <a:defRPr/>
            </a:pPr>
            <a:endParaRPr kumimoji="0" lang="en-US" sz="1600" b="0" i="0" u="none" strike="noStrike" cap="none" spc="0" normalizeH="0" baseline="0" noProof="0" dirty="0">
              <a:ln>
                <a:noFill/>
              </a:ln>
              <a:solidFill>
                <a:schemeClr val="tx1">
                  <a:lumMod val="75000"/>
                  <a:lumOff val="25000"/>
                </a:schemeClr>
              </a:solidFill>
              <a:effectLst/>
              <a:uLnTx/>
              <a:uFillTx/>
              <a:latin typeface="Arial" panose="020B0604020202020204" pitchFamily="34" charset="0"/>
              <a:cs typeface="Arial" panose="020B0604020202020204" pitchFamily="34" charset="0"/>
            </a:endParaRPr>
          </a:p>
          <a:p>
            <a:pPr marL="285750" marR="0" lvl="0" indent="-285750" fontAlgn="auto">
              <a:lnSpc>
                <a:spcPct val="90000"/>
              </a:lnSpc>
              <a:spcBef>
                <a:spcPts val="1000"/>
              </a:spcBef>
              <a:buClr>
                <a:schemeClr val="accent1"/>
              </a:buClr>
              <a:buSzTx/>
              <a:buFont typeface="Wingdings 3" charset="2"/>
              <a:buChar char=""/>
              <a:tabLst/>
              <a:defRPr/>
            </a:pPr>
            <a:endParaRPr lang="en-US" sz="1600" dirty="0">
              <a:solidFill>
                <a:schemeClr val="tx1">
                  <a:lumMod val="75000"/>
                  <a:lumOff val="25000"/>
                </a:schemeClr>
              </a:solidFill>
              <a:latin typeface="Arial" panose="020B0604020202020204" pitchFamily="34" charset="0"/>
              <a:cs typeface="Arial" panose="020B0604020202020204" pitchFamily="34" charset="0"/>
            </a:endParaRPr>
          </a:p>
          <a:p>
            <a:pPr marR="0" lvl="0" fontAlgn="auto">
              <a:lnSpc>
                <a:spcPct val="90000"/>
              </a:lnSpc>
              <a:spcBef>
                <a:spcPts val="1000"/>
              </a:spcBef>
              <a:buClr>
                <a:schemeClr val="accent1"/>
              </a:buClr>
              <a:buSzTx/>
              <a:tabLst/>
              <a:defRPr/>
            </a:pPr>
            <a:endParaRPr kumimoji="0" lang="en-US" sz="1600" b="0" i="0" u="none" strike="noStrike" cap="none" spc="0" normalizeH="0" baseline="0" noProof="0" dirty="0">
              <a:ln>
                <a:noFill/>
              </a:ln>
              <a:solidFill>
                <a:schemeClr val="tx1">
                  <a:lumMod val="75000"/>
                  <a:lumOff val="25000"/>
                </a:schemeClr>
              </a:solidFill>
              <a:effectLst/>
              <a:uLnTx/>
              <a:uFillTx/>
              <a:latin typeface="Arial" panose="020B0604020202020204" pitchFamily="34" charset="0"/>
              <a:cs typeface="Arial" panose="020B0604020202020204" pitchFamily="34" charset="0"/>
            </a:endParaRPr>
          </a:p>
          <a:p>
            <a:pPr marL="285750" marR="0" lvl="0" indent="-285750" fontAlgn="auto">
              <a:lnSpc>
                <a:spcPct val="90000"/>
              </a:lnSpc>
              <a:spcBef>
                <a:spcPts val="1000"/>
              </a:spcBef>
              <a:buClr>
                <a:schemeClr val="accent1"/>
              </a:buClr>
              <a:buSzTx/>
              <a:buFont typeface="Wingdings 3" charset="2"/>
              <a:buChar char=""/>
              <a:tabLst/>
              <a:defRPr/>
            </a:pPr>
            <a:endParaRPr lang="en-US" sz="1600" dirty="0">
              <a:solidFill>
                <a:schemeClr val="tx1">
                  <a:lumMod val="75000"/>
                  <a:lumOff val="25000"/>
                </a:schemeClr>
              </a:solidFill>
              <a:latin typeface="Arial" panose="020B0604020202020204" pitchFamily="34" charset="0"/>
              <a:cs typeface="Arial" panose="020B0604020202020204" pitchFamily="34" charset="0"/>
            </a:endParaRPr>
          </a:p>
          <a:p>
            <a:pPr marL="285750" marR="0" lvl="0" indent="-285750" fontAlgn="auto">
              <a:lnSpc>
                <a:spcPct val="90000"/>
              </a:lnSpc>
              <a:spcBef>
                <a:spcPts val="1000"/>
              </a:spcBef>
              <a:buClr>
                <a:schemeClr val="accent1"/>
              </a:buClr>
              <a:buSzTx/>
              <a:buFont typeface="Wingdings 3" charset="2"/>
              <a:buChar char=""/>
              <a:tabLst/>
              <a:defRPr/>
            </a:pPr>
            <a:endParaRPr kumimoji="0" lang="en-US" sz="1600" b="0" i="0" u="none" strike="noStrike" cap="none" spc="0" normalizeH="0" baseline="0" noProof="0" dirty="0">
              <a:ln>
                <a:noFill/>
              </a:ln>
              <a:solidFill>
                <a:schemeClr val="tx1">
                  <a:lumMod val="75000"/>
                  <a:lumOff val="25000"/>
                </a:schemeClr>
              </a:solidFill>
              <a:effectLst/>
              <a:uLnTx/>
              <a:uFillTx/>
              <a:latin typeface="Arial" panose="020B0604020202020204" pitchFamily="34" charset="0"/>
              <a:cs typeface="Arial" panose="020B0604020202020204" pitchFamily="34" charset="0"/>
            </a:endParaRPr>
          </a:p>
          <a:p>
            <a:pPr marL="285750" marR="0" lvl="0" indent="-285750" fontAlgn="auto">
              <a:lnSpc>
                <a:spcPct val="90000"/>
              </a:lnSpc>
              <a:spcBef>
                <a:spcPts val="1000"/>
              </a:spcBef>
              <a:buClr>
                <a:schemeClr val="accent1"/>
              </a:buClr>
              <a:buSzTx/>
              <a:buFont typeface="Wingdings 3" charset="2"/>
              <a:buChar char=""/>
              <a:tabLst/>
              <a:defRPr/>
            </a:pPr>
            <a:endParaRPr lang="en-US" sz="1600" dirty="0">
              <a:solidFill>
                <a:schemeClr val="tx1">
                  <a:lumMod val="75000"/>
                  <a:lumOff val="25000"/>
                </a:schemeClr>
              </a:solidFill>
              <a:latin typeface="Arial" panose="020B0604020202020204" pitchFamily="34" charset="0"/>
              <a:cs typeface="Arial" panose="020B0604020202020204" pitchFamily="34" charset="0"/>
            </a:endParaRPr>
          </a:p>
          <a:p>
            <a:pPr>
              <a:lnSpc>
                <a:spcPct val="90000"/>
              </a:lnSpc>
              <a:spcBef>
                <a:spcPts val="1000"/>
              </a:spcBef>
              <a:buClr>
                <a:schemeClr val="accent1"/>
              </a:buClr>
            </a:pPr>
            <a:endParaRPr lang="en-US" sz="1600" b="1" i="0" dirty="0">
              <a:solidFill>
                <a:schemeClr val="tx1">
                  <a:lumMod val="75000"/>
                  <a:lumOff val="25000"/>
                </a:schemeClr>
              </a:solidFill>
              <a:effectLst/>
            </a:endParaRPr>
          </a:p>
        </p:txBody>
      </p:sp>
    </p:spTree>
    <p:extLst>
      <p:ext uri="{BB962C8B-B14F-4D97-AF65-F5344CB8AC3E}">
        <p14:creationId xmlns:p14="http://schemas.microsoft.com/office/powerpoint/2010/main" val="6323628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0CD476-A405-D3DA-5A0B-0C2CB6A4EFD2}"/>
              </a:ext>
            </a:extLst>
          </p:cNvPr>
          <p:cNvSpPr>
            <a:spLocks noGrp="1"/>
          </p:cNvSpPr>
          <p:nvPr>
            <p:ph type="title"/>
          </p:nvPr>
        </p:nvSpPr>
        <p:spPr>
          <a:xfrm>
            <a:off x="4712677" y="42071"/>
            <a:ext cx="2980640" cy="784360"/>
          </a:xfrm>
        </p:spPr>
        <p:txBody>
          <a:bodyPr/>
          <a:lstStyle/>
          <a:p>
            <a:r>
              <a:rPr lang="en-GB" dirty="0"/>
              <a:t>Conclusion </a:t>
            </a:r>
          </a:p>
        </p:txBody>
      </p:sp>
      <p:sp>
        <p:nvSpPr>
          <p:cNvPr id="3" name="Content Placeholder 2">
            <a:extLst>
              <a:ext uri="{FF2B5EF4-FFF2-40B4-BE49-F238E27FC236}">
                <a16:creationId xmlns:a16="http://schemas.microsoft.com/office/drawing/2014/main" id="{2238EDB4-B363-E54E-1C3E-E525EDCBF6B3}"/>
              </a:ext>
            </a:extLst>
          </p:cNvPr>
          <p:cNvSpPr>
            <a:spLocks noGrp="1"/>
          </p:cNvSpPr>
          <p:nvPr>
            <p:ph idx="1"/>
          </p:nvPr>
        </p:nvSpPr>
        <p:spPr>
          <a:xfrm>
            <a:off x="2049507" y="693478"/>
            <a:ext cx="9331255" cy="2885380"/>
          </a:xfrm>
        </p:spPr>
        <p:txBody>
          <a:bodyPr>
            <a:normAutofit fontScale="70000" lnSpcReduction="20000"/>
          </a:bodyPr>
          <a:lstStyle/>
          <a:p>
            <a:pPr marL="0" indent="0">
              <a:buNone/>
            </a:pPr>
            <a:r>
              <a:rPr lang="en-GB" dirty="0">
                <a:latin typeface="Arial" panose="020B0604020202020204" pitchFamily="34" charset="0"/>
                <a:cs typeface="Arial" panose="020B0604020202020204" pitchFamily="34" charset="0"/>
              </a:rPr>
              <a:t>One of South East London's neighbourhoods with the greatest population growth is Southwark. By 2030, the population is expected to have increased by over 20%, or 60,000 more people (Southwark Public Health, 2023). Even if most of Southwark population is young, not all of it is made up of kids and teenagers. </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The main cause of it is that, in comparison to other places, there are more young individuals in their 20s and 30s and fewer adults 50 years of age and older. Both natural change, such as more births than deaths, and immigration from outside the borough are contributing to the population increase in our borough. With 10% of our population moving in each year, Southwark has one of the greatest population turnover rates in the nation., and 10% of our population moving out each year.</a:t>
            </a:r>
          </a:p>
        </p:txBody>
      </p:sp>
      <p:pic>
        <p:nvPicPr>
          <p:cNvPr id="6" name="Picture 5">
            <a:extLst>
              <a:ext uri="{FF2B5EF4-FFF2-40B4-BE49-F238E27FC236}">
                <a16:creationId xmlns:a16="http://schemas.microsoft.com/office/drawing/2014/main" id="{EDB66579-CAE0-4C08-D33A-ADA3C3768CE4}"/>
              </a:ext>
            </a:extLst>
          </p:cNvPr>
          <p:cNvPicPr>
            <a:picLocks noChangeAspect="1"/>
          </p:cNvPicPr>
          <p:nvPr/>
        </p:nvPicPr>
        <p:blipFill>
          <a:blip r:embed="rId2"/>
          <a:stretch>
            <a:fillRect/>
          </a:stretch>
        </p:blipFill>
        <p:spPr>
          <a:xfrm>
            <a:off x="2948744" y="3507738"/>
            <a:ext cx="7005711" cy="3089228"/>
          </a:xfrm>
          <a:prstGeom prst="rect">
            <a:avLst/>
          </a:prstGeom>
        </p:spPr>
      </p:pic>
    </p:spTree>
    <p:extLst>
      <p:ext uri="{BB962C8B-B14F-4D97-AF65-F5344CB8AC3E}">
        <p14:creationId xmlns:p14="http://schemas.microsoft.com/office/powerpoint/2010/main" val="22012999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0BDBB-1501-091C-5E67-8829BFCE4844}"/>
              </a:ext>
            </a:extLst>
          </p:cNvPr>
          <p:cNvSpPr>
            <a:spLocks noGrp="1"/>
          </p:cNvSpPr>
          <p:nvPr>
            <p:ph type="title"/>
          </p:nvPr>
        </p:nvSpPr>
        <p:spPr>
          <a:xfrm>
            <a:off x="3850641" y="240072"/>
            <a:ext cx="3530820" cy="471128"/>
          </a:xfrm>
        </p:spPr>
        <p:txBody>
          <a:bodyPr>
            <a:normAutofit fontScale="90000"/>
          </a:bodyPr>
          <a:lstStyle/>
          <a:p>
            <a:r>
              <a:rPr lang="en-GB" dirty="0"/>
              <a:t>Reference </a:t>
            </a:r>
          </a:p>
        </p:txBody>
      </p:sp>
      <p:sp>
        <p:nvSpPr>
          <p:cNvPr id="7" name="Content Placeholder 6">
            <a:extLst>
              <a:ext uri="{FF2B5EF4-FFF2-40B4-BE49-F238E27FC236}">
                <a16:creationId xmlns:a16="http://schemas.microsoft.com/office/drawing/2014/main" id="{80238FE2-7977-E383-86AA-F253C42945C1}"/>
              </a:ext>
            </a:extLst>
          </p:cNvPr>
          <p:cNvSpPr>
            <a:spLocks noGrp="1"/>
          </p:cNvSpPr>
          <p:nvPr>
            <p:ph idx="1"/>
          </p:nvPr>
        </p:nvSpPr>
        <p:spPr>
          <a:xfrm>
            <a:off x="1298713" y="887895"/>
            <a:ext cx="10760765" cy="8309113"/>
          </a:xfrm>
        </p:spPr>
        <p:txBody>
          <a:bodyPr>
            <a:normAutofit lnSpcReduction="10000"/>
          </a:bodyPr>
          <a:lstStyle/>
          <a:p>
            <a:pPr>
              <a:lnSpc>
                <a:spcPct val="107000"/>
              </a:lnSpc>
            </a:pP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Bing (2023). Image of empowering the children’s and young people’s workforce. Available at: </a:t>
            </a:r>
            <a:r>
              <a:rPr lang="en-GB" sz="10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https://www.bing.com/images/search?view=detailV2&amp;ccid=rsHvmVfn&amp;id=7FC4EBA84F5CE6AAA2B5ECD2C93574134A820732&amp;thid</a:t>
            </a: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 (Accessed: 6 November 2023).</a:t>
            </a:r>
          </a:p>
          <a:p>
            <a:r>
              <a:rPr lang="en-GB" sz="1000" kern="100" dirty="0">
                <a:effectLst/>
                <a:latin typeface="Calibri" panose="020F0502020204030204" pitchFamily="34" charset="0"/>
                <a:ea typeface="Calibri" panose="020F0502020204030204" pitchFamily="34" charset="0"/>
                <a:cs typeface="Times New Roman" panose="02020603050405020304" pitchFamily="18" charset="0"/>
              </a:rPr>
              <a:t>Child Law Advice (2023) Children and young people’s educational needs of children and young people. Available at:  </a:t>
            </a:r>
            <a:r>
              <a:rPr lang="en-GB" sz="10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https://childlawadvice.org.uk/information-pages/child-employment/</a:t>
            </a: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 (Accessed: 6 November 2023)</a:t>
            </a:r>
            <a:endParaRPr lang="en-GB" sz="1000" kern="100" dirty="0">
              <a:effectLst/>
              <a:latin typeface="Arial" panose="020B0604020202020204" pitchFamily="34" charset="0"/>
              <a:ea typeface="Calibri" panose="020F0502020204030204" pitchFamily="34" charset="0"/>
              <a:cs typeface="Arial" panose="020B0604020202020204" pitchFamily="34" charset="0"/>
            </a:endParaRPr>
          </a:p>
          <a:p>
            <a:r>
              <a:rPr lang="en-GB" sz="1000" kern="100" dirty="0">
                <a:effectLst/>
                <a:latin typeface="Arial" panose="020B0604020202020204" pitchFamily="34" charset="0"/>
                <a:ea typeface="Calibri" panose="020F0502020204030204" pitchFamily="34" charset="0"/>
                <a:cs typeface="Arial" panose="020B0604020202020204" pitchFamily="34" charset="0"/>
              </a:rPr>
              <a:t>conversational Leadership (2023). What is a community?. Available at: </a:t>
            </a:r>
            <a:r>
              <a:rPr lang="en-GB" sz="10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4"/>
              </a:rPr>
              <a:t>https://conversational-leadership.net/community/#:~:text=A%20community%20is%20a%20group%20of%20people%20who,towards%20a%20common%20purpose%20about%20which%20they%20care</a:t>
            </a:r>
            <a:r>
              <a:rPr lang="en-GB" sz="1000" kern="100" dirty="0">
                <a:effectLst/>
                <a:latin typeface="Arial" panose="020B0604020202020204" pitchFamily="34" charset="0"/>
                <a:ea typeface="Calibri" panose="020F0502020204030204" pitchFamily="34" charset="0"/>
                <a:cs typeface="Arial" panose="020B0604020202020204" pitchFamily="34" charset="0"/>
              </a:rPr>
              <a:t>.     (Accessed: 17 October 2023)</a:t>
            </a:r>
          </a:p>
          <a:p>
            <a:r>
              <a:rPr lang="en-GB" sz="1000" kern="100" dirty="0">
                <a:effectLst/>
                <a:latin typeface="Calibri" panose="020F0502020204030204" pitchFamily="34" charset="0"/>
                <a:ea typeface="Calibri" panose="020F0502020204030204" pitchFamily="34" charset="0"/>
                <a:cs typeface="Times New Roman" panose="02020603050405020304" pitchFamily="18" charset="0"/>
              </a:rPr>
              <a:t>City Population (2023). Aging population in Southwark. </a:t>
            </a:r>
            <a:r>
              <a:rPr lang="en-GB" sz="1000" kern="100" dirty="0" err="1">
                <a:effectLst/>
                <a:latin typeface="Calibri" panose="020F0502020204030204" pitchFamily="34" charset="0"/>
                <a:ea typeface="Calibri" panose="020F0502020204030204" pitchFamily="34" charset="0"/>
                <a:cs typeface="Times New Roman" panose="02020603050405020304" pitchFamily="18" charset="0"/>
              </a:rPr>
              <a:t>Avaliable</a:t>
            </a: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 at: </a:t>
            </a:r>
            <a:r>
              <a:rPr lang="en-GB" sz="10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https://www.citypopulation.de/en/uk/london/admin/southwark/E43000218__southwark/</a:t>
            </a: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 (Accessed: 6 November 2023).</a:t>
            </a:r>
            <a:endParaRPr lang="en-GB" sz="1000" kern="100" dirty="0">
              <a:effectLst/>
              <a:latin typeface="Arial" panose="020B0604020202020204" pitchFamily="34" charset="0"/>
              <a:ea typeface="Calibri" panose="020F0502020204030204" pitchFamily="34" charset="0"/>
              <a:cs typeface="Arial" panose="020B0604020202020204" pitchFamily="34" charset="0"/>
            </a:endParaRPr>
          </a:p>
          <a:p>
            <a:r>
              <a:rPr lang="en-GB" sz="1000" kern="100" dirty="0">
                <a:effectLst/>
                <a:latin typeface="Calibri" panose="020F0502020204030204" pitchFamily="34" charset="0"/>
                <a:ea typeface="Calibri" panose="020F0502020204030204" pitchFamily="34" charset="0"/>
                <a:cs typeface="Times New Roman" panose="02020603050405020304" pitchFamily="18" charset="0"/>
              </a:rPr>
              <a:t>Crime rate (2023). What are the crime rates in </a:t>
            </a:r>
            <a:r>
              <a:rPr lang="en-GB" sz="1000" kern="100" dirty="0" err="1">
                <a:effectLst/>
                <a:latin typeface="Calibri" panose="020F0502020204030204" pitchFamily="34" charset="0"/>
                <a:ea typeface="Calibri" panose="020F0502020204030204" pitchFamily="34" charset="0"/>
                <a:cs typeface="Times New Roman" panose="02020603050405020304" pitchFamily="18" charset="0"/>
              </a:rPr>
              <a:t>southwark</a:t>
            </a: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 community?. Available at: </a:t>
            </a:r>
            <a:r>
              <a:rPr lang="en-GB" sz="10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https://crimerate.co.uk/london/southwark</a:t>
            </a: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 (Accessed: 6 November 2023).</a:t>
            </a:r>
          </a:p>
          <a:p>
            <a:r>
              <a:rPr lang="en-GB" sz="1000" dirty="0"/>
              <a:t> Early years foundation (2014). Children and young people’s educational needs and employment needs. Available at: </a:t>
            </a:r>
            <a:r>
              <a:rPr lang="en-GB" sz="1000" dirty="0">
                <a:hlinkClick r:id="rId7"/>
              </a:rPr>
              <a:t>https://www.gov.uk/government/publications/early-years-foundation-stage-framework--2</a:t>
            </a:r>
            <a:r>
              <a:rPr lang="en-GB" sz="1000" dirty="0"/>
              <a:t> (Accessed: 6 November 2023).</a:t>
            </a:r>
          </a:p>
          <a:p>
            <a:pPr>
              <a:lnSpc>
                <a:spcPct val="107000"/>
              </a:lnSpc>
            </a:pP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Gov (2015). Policy for children and young people health care. Available at: </a:t>
            </a:r>
            <a:r>
              <a:rPr lang="en-GB" sz="10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8"/>
              </a:rPr>
              <a:t>https://www.gov.uk/government/publications/2010-to-2015-government-policy-young-people/2010-to-2015-government-policy-young-people#actions</a:t>
            </a: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 (Accessed: 6 November 2023).</a:t>
            </a:r>
            <a:endParaRPr lang="en-GB" sz="10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pP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Kings College London (2022). Impact of the pandemic on children and young people’s health. Available at: </a:t>
            </a:r>
            <a:r>
              <a:rPr lang="en-GB" sz="10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9"/>
              </a:rPr>
              <a:t>https://www.kcl.ac.uk/an-isolated-generation-the-impact-of-covid-19-on-children-and-young-people</a:t>
            </a: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 (Accessed: 6 November 20230.</a:t>
            </a:r>
          </a:p>
          <a:p>
            <a:pPr>
              <a:lnSpc>
                <a:spcPct val="107000"/>
              </a:lnSpc>
            </a:pP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Legislation (2008). Health and social care Act. Available at: </a:t>
            </a:r>
            <a:r>
              <a:rPr lang="en-GB" sz="10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0"/>
              </a:rPr>
              <a:t>https://www.legislation.gov.uk/ukpga/2008/14/contents</a:t>
            </a: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 (Accessed: 8 November 2023).</a:t>
            </a:r>
          </a:p>
          <a:p>
            <a:pPr>
              <a:lnSpc>
                <a:spcPct val="107000"/>
              </a:lnSpc>
            </a:pP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London News (2023). Homelessness in </a:t>
            </a:r>
            <a:r>
              <a:rPr lang="en-GB" sz="1000" kern="100" dirty="0" err="1">
                <a:effectLst/>
                <a:latin typeface="Calibri" panose="020F0502020204030204" pitchFamily="34" charset="0"/>
                <a:ea typeface="Calibri" panose="020F0502020204030204" pitchFamily="34" charset="0"/>
                <a:cs typeface="Times New Roman" panose="02020603050405020304" pitchFamily="18" charset="0"/>
              </a:rPr>
              <a:t>southwark</a:t>
            </a: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 community. Available at: </a:t>
            </a:r>
            <a:r>
              <a:rPr lang="en-GB" sz="10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1"/>
              </a:rPr>
              <a:t>https://londonnewsonline.co.uk/three-south-london-boroughs-in-top-10-highest-homeless-rate-in-country/#:~:text=The%20borough%E2%80%99s%20rate%20of%20homelessness%20%E2%80%93%20calculated%20by,Southwark%20the%20rate%20is%20one%20in%2046%20people</a:t>
            </a: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 (Accessed: 6 November 2023).</a:t>
            </a:r>
          </a:p>
          <a:p>
            <a:pPr>
              <a:lnSpc>
                <a:spcPct val="107000"/>
              </a:lnSpc>
            </a:pPr>
            <a:r>
              <a:rPr lang="en-GB" sz="1000" kern="100" dirty="0">
                <a:effectLst/>
                <a:latin typeface="Arial" panose="020B0604020202020204" pitchFamily="34" charset="0"/>
                <a:ea typeface="Calibri" panose="020F0502020204030204" pitchFamily="34" charset="0"/>
                <a:cs typeface="Arial" panose="020B0604020202020204" pitchFamily="34" charset="0"/>
              </a:rPr>
              <a:t>Morden Gov (2023). Southwark Demography of Children &amp; Young People. Available at: </a:t>
            </a:r>
            <a:r>
              <a:rPr lang="en-GB" sz="10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2"/>
              </a:rPr>
              <a:t>file:///C:/Users/Student/Downloads/JSNA%20Factsheet%202018-19%20-%20Demography%2020180725%20(1).pdf</a:t>
            </a:r>
            <a:r>
              <a:rPr lang="en-GB" sz="1000" kern="100" dirty="0">
                <a:effectLst/>
                <a:latin typeface="Arial" panose="020B0604020202020204" pitchFamily="34" charset="0"/>
                <a:ea typeface="Calibri" panose="020F0502020204030204" pitchFamily="34" charset="0"/>
                <a:cs typeface="Arial" panose="020B0604020202020204" pitchFamily="34" charset="0"/>
              </a:rPr>
              <a:t> (Accessed: 19 October 2023). </a:t>
            </a:r>
          </a:p>
          <a:p>
            <a:pPr>
              <a:lnSpc>
                <a:spcPct val="107000"/>
              </a:lnSpc>
            </a:pPr>
            <a:r>
              <a:rPr lang="en-GB" sz="1000" kern="100" dirty="0">
                <a:latin typeface="Arial" panose="020B0604020202020204" pitchFamily="34" charset="0"/>
                <a:ea typeface="Calibri" panose="020F0502020204030204" pitchFamily="34" charset="0"/>
                <a:cs typeface="Arial" panose="020B0604020202020204" pitchFamily="34" charset="0"/>
              </a:rPr>
              <a:t> </a:t>
            </a:r>
            <a:r>
              <a:rPr lang="en-GB" sz="1000" kern="100" dirty="0">
                <a:effectLst/>
                <a:latin typeface="Arial" panose="020B0604020202020204" pitchFamily="34" charset="0"/>
                <a:ea typeface="Calibri" panose="020F0502020204030204" pitchFamily="34" charset="0"/>
                <a:cs typeface="Arial" panose="020B0604020202020204" pitchFamily="34" charset="0"/>
              </a:rPr>
              <a:t>Office for National Statistics (2018). mid-year resident population estimates released June 2018. Available at: </a:t>
            </a:r>
            <a:r>
              <a:rPr lang="en-GB" sz="10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3"/>
              </a:rPr>
              <a:t>https://www.ons.gov.uk/datasets/TS077/editions/2021/versions/1</a:t>
            </a:r>
            <a:r>
              <a:rPr lang="en-GB" sz="1000" kern="100" dirty="0">
                <a:effectLst/>
                <a:latin typeface="Arial" panose="020B0604020202020204" pitchFamily="34" charset="0"/>
                <a:ea typeface="Calibri" panose="020F0502020204030204" pitchFamily="34" charset="0"/>
                <a:cs typeface="Arial" panose="020B0604020202020204" pitchFamily="34" charset="0"/>
              </a:rPr>
              <a:t> (Accessed: 25 October 2023).</a:t>
            </a:r>
          </a:p>
          <a:p>
            <a:pPr>
              <a:lnSpc>
                <a:spcPct val="107000"/>
              </a:lnSpc>
              <a:spcAft>
                <a:spcPts val="800"/>
              </a:spcAft>
            </a:pPr>
            <a:r>
              <a:rPr lang="en-GB" sz="1000" kern="100" dirty="0">
                <a:effectLst/>
                <a:latin typeface="Arial" panose="020B0604020202020204" pitchFamily="34" charset="0"/>
                <a:ea typeface="Calibri" panose="020F0502020204030204" pitchFamily="34" charset="0"/>
                <a:cs typeface="Arial" panose="020B0604020202020204" pitchFamily="34" charset="0"/>
              </a:rPr>
              <a:t> Office for National Statistics (2023). Gender identity, England and Wales: Census 2021. Available at: </a:t>
            </a:r>
            <a:r>
              <a:rPr lang="en-GB" sz="10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3"/>
              </a:rPr>
              <a:t>https://www.ons.gov.uk/datasets/TS077/editions/2021/versions/1</a:t>
            </a:r>
            <a:r>
              <a:rPr lang="en-GB" sz="1000" kern="100" dirty="0">
                <a:effectLst/>
                <a:latin typeface="Arial" panose="020B0604020202020204" pitchFamily="34" charset="0"/>
                <a:ea typeface="Calibri" panose="020F0502020204030204" pitchFamily="34" charset="0"/>
                <a:cs typeface="Arial" panose="020B0604020202020204" pitchFamily="34" charset="0"/>
              </a:rPr>
              <a:t> (Accessed: 25 October 2023).</a:t>
            </a:r>
          </a:p>
          <a:p>
            <a:pPr>
              <a:lnSpc>
                <a:spcPct val="107000"/>
              </a:lnSpc>
              <a:spcAft>
                <a:spcPts val="800"/>
              </a:spcAft>
            </a:pP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ONS (2023). Gender and sexual orientation in Southwark. Available at: </a:t>
            </a:r>
            <a:r>
              <a:rPr lang="en-GB" sz="10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4"/>
              </a:rPr>
              <a:t>https://www.ons.gov.uk/peoplepopulationandcommunity/culturalidentity/genderidentity/bulletins/genderidentityenglandandwales/census2021</a:t>
            </a: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 (Accessed: 5 </a:t>
            </a:r>
            <a:r>
              <a:rPr lang="en-GB" sz="1000" kern="100" dirty="0" err="1">
                <a:effectLst/>
                <a:latin typeface="Calibri" panose="020F0502020204030204" pitchFamily="34" charset="0"/>
                <a:ea typeface="Calibri" panose="020F0502020204030204" pitchFamily="34" charset="0"/>
                <a:cs typeface="Times New Roman" panose="02020603050405020304" pitchFamily="18" charset="0"/>
              </a:rPr>
              <a:t>Novermber</a:t>
            </a: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 2023).</a:t>
            </a:r>
          </a:p>
          <a:p>
            <a:pPr marL="114300" indent="0">
              <a:lnSpc>
                <a:spcPct val="107000"/>
              </a:lnSpc>
              <a:buNone/>
            </a:pPr>
            <a:endParaRPr lang="en-GB" sz="4400" kern="100" dirty="0">
              <a:effectLst/>
              <a:latin typeface="Arial" panose="020B0604020202020204" pitchFamily="34" charset="0"/>
              <a:ea typeface="Calibri" panose="020F0502020204030204" pitchFamily="34" charset="0"/>
              <a:cs typeface="Arial" panose="020B0604020202020204" pitchFamily="34" charset="0"/>
            </a:endParaRPr>
          </a:p>
          <a:p>
            <a:pPr marL="114300" indent="0">
              <a:lnSpc>
                <a:spcPct val="107000"/>
              </a:lnSpc>
              <a:buNone/>
            </a:pPr>
            <a:r>
              <a:rPr lang="en-GB" sz="4400" kern="100" dirty="0">
                <a:effectLst/>
                <a:latin typeface="Arial" panose="020B0604020202020204" pitchFamily="34" charset="0"/>
                <a:ea typeface="Calibri" panose="020F0502020204030204" pitchFamily="34" charset="0"/>
                <a:cs typeface="Arial" panose="020B0604020202020204" pitchFamily="34" charset="0"/>
              </a:rPr>
              <a:t> </a:t>
            </a:r>
          </a:p>
          <a:p>
            <a:endParaRPr lang="en-GB" dirty="0"/>
          </a:p>
        </p:txBody>
      </p:sp>
    </p:spTree>
    <p:extLst>
      <p:ext uri="{BB962C8B-B14F-4D97-AF65-F5344CB8AC3E}">
        <p14:creationId xmlns:p14="http://schemas.microsoft.com/office/powerpoint/2010/main" val="8682617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BE02592-D6CA-35C5-66E9-C32B4761B780}"/>
              </a:ext>
            </a:extLst>
          </p:cNvPr>
          <p:cNvSpPr>
            <a:spLocks noGrp="1"/>
          </p:cNvSpPr>
          <p:nvPr>
            <p:ph idx="1"/>
          </p:nvPr>
        </p:nvSpPr>
        <p:spPr>
          <a:xfrm>
            <a:off x="1351723" y="940903"/>
            <a:ext cx="10495720" cy="5717057"/>
          </a:xfrm>
        </p:spPr>
        <p:txBody>
          <a:bodyPr>
            <a:normAutofit fontScale="70000" lnSpcReduction="20000"/>
          </a:bodyPr>
          <a:lstStyle/>
          <a:p>
            <a:pPr>
              <a:lnSpc>
                <a:spcPct val="107000"/>
              </a:lnSpc>
            </a:pP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 ONS (2018). Gender and sexual orientation in Southwark. Available at: </a:t>
            </a:r>
            <a:r>
              <a:rPr lang="en-GB" sz="1400" kern="100" dirty="0">
                <a:effectLst/>
                <a:latin typeface="Calibri" panose="020F0502020204030204" pitchFamily="34" charset="0"/>
                <a:ea typeface="Calibri" panose="020F0502020204030204" pitchFamily="34" charset="0"/>
                <a:cs typeface="Times New Roman" panose="02020603050405020304" pitchFamily="18" charset="0"/>
                <a:hlinkClick r:id="rId2"/>
              </a:rPr>
              <a:t>https://www.ons.gov.uk/peoplepopulationandcommunity/culturalidentity/genderidentity/bulletins/genderidentityenglandandwales/census2021</a:t>
            </a: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 (Accessed: 5 </a:t>
            </a:r>
            <a:r>
              <a:rPr lang="en-GB" sz="1400" kern="100" dirty="0" err="1">
                <a:effectLst/>
                <a:latin typeface="Calibri" panose="020F0502020204030204" pitchFamily="34" charset="0"/>
                <a:ea typeface="Calibri" panose="020F0502020204030204" pitchFamily="34" charset="0"/>
                <a:cs typeface="Times New Roman" panose="02020603050405020304" pitchFamily="18" charset="0"/>
              </a:rPr>
              <a:t>Novermber</a:t>
            </a: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 2023).</a:t>
            </a:r>
          </a:p>
          <a:p>
            <a:pPr>
              <a:lnSpc>
                <a:spcPct val="107000"/>
              </a:lnSpc>
            </a:pPr>
            <a:r>
              <a:rPr lang="en-GB" sz="1400" kern="100" dirty="0">
                <a:effectLst/>
                <a:latin typeface="Arial" panose="020B0604020202020204" pitchFamily="34" charset="0"/>
                <a:ea typeface="Calibri" panose="020F0502020204030204" pitchFamily="34" charset="0"/>
                <a:cs typeface="Arial" panose="020B0604020202020204" pitchFamily="34" charset="0"/>
              </a:rPr>
              <a:t>. Public Health England (2018). The aim of the project for individuals. Available at: </a:t>
            </a:r>
            <a:r>
              <a:rPr lang="en-GB" sz="14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3"/>
              </a:rPr>
              <a:t>https://www.gov.uk/government/publications/children-and-young-peoples-mental-health-government-response/the-governments-response-to-the-health-and-social-care-committee-report-children-and-young-peoples-mental-health</a:t>
            </a:r>
            <a:r>
              <a:rPr lang="en-GB" sz="1400" kern="100" dirty="0">
                <a:effectLst/>
                <a:latin typeface="Arial" panose="020B0604020202020204" pitchFamily="34" charset="0"/>
                <a:ea typeface="Calibri" panose="020F0502020204030204" pitchFamily="34" charset="0"/>
                <a:cs typeface="Arial" panose="020B0604020202020204" pitchFamily="34" charset="0"/>
              </a:rPr>
              <a:t>. (Accessed: 21 October 2023).</a:t>
            </a:r>
          </a:p>
          <a:p>
            <a:pPr>
              <a:lnSpc>
                <a:spcPct val="107000"/>
              </a:lnSpc>
            </a:pPr>
            <a:r>
              <a:rPr lang="en-GB" sz="14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3"/>
              </a:rPr>
              <a:t>/</a:t>
            </a:r>
            <a:r>
              <a:rPr lang="en-GB" sz="1400" kern="100" dirty="0">
                <a:effectLst/>
                <a:latin typeface="Arial" panose="020B0604020202020204" pitchFamily="34" charset="0"/>
                <a:ea typeface="Calibri" panose="020F0502020204030204" pitchFamily="34" charset="0"/>
                <a:cs typeface="Arial" panose="020B0604020202020204" pitchFamily="34" charset="0"/>
              </a:rPr>
              <a:t>Southwark Community (2022). What are the health issues in Southwark?. Available at: </a:t>
            </a:r>
            <a:r>
              <a:rPr lang="en-GB" sz="14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4"/>
              </a:rPr>
              <a:t>https://moderngov.southwark.gov.uk/documents/s54956/Presentation%20Southwark%20Childrens%20Public%20Health</a:t>
            </a:r>
            <a:r>
              <a:rPr lang="en-GB" sz="1400" kern="100" dirty="0">
                <a:effectLst/>
                <a:latin typeface="Arial" panose="020B0604020202020204" pitchFamily="34" charset="0"/>
                <a:ea typeface="Calibri" panose="020F0502020204030204" pitchFamily="34" charset="0"/>
                <a:cs typeface="Arial" panose="020B0604020202020204" pitchFamily="34" charset="0"/>
              </a:rPr>
              <a:t>. (Accessed: 17 October 2023).</a:t>
            </a:r>
          </a:p>
          <a:p>
            <a:pPr>
              <a:lnSpc>
                <a:spcPct val="107000"/>
              </a:lnSpc>
              <a:spcAft>
                <a:spcPts val="800"/>
              </a:spcAft>
            </a:pPr>
            <a:r>
              <a:rPr lang="en-GB" sz="1400" kern="100" dirty="0">
                <a:effectLst/>
                <a:latin typeface="Arial" panose="020B0604020202020204" pitchFamily="34" charset="0"/>
                <a:ea typeface="Calibri" panose="020F0502020204030204" pitchFamily="34" charset="0"/>
                <a:cs typeface="Arial" panose="020B0604020202020204" pitchFamily="34" charset="0"/>
              </a:rPr>
              <a:t>Southwark Public Health (2017). The aim of the project for individuals. Available at: </a:t>
            </a:r>
            <a:r>
              <a:rPr lang="en-GB" sz="14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5"/>
              </a:rPr>
              <a:t>https://teachingwithhaley.com/2017/01/29/supporting-students-in-foster-care/</a:t>
            </a:r>
            <a:r>
              <a:rPr lang="en-GB" sz="1400" kern="100" dirty="0">
                <a:effectLst/>
                <a:latin typeface="Arial" panose="020B0604020202020204" pitchFamily="34" charset="0"/>
                <a:ea typeface="Calibri" panose="020F0502020204030204" pitchFamily="34" charset="0"/>
                <a:cs typeface="Arial" panose="020B0604020202020204" pitchFamily="34" charset="0"/>
              </a:rPr>
              <a:t> (Accessed: 21 October 2023). </a:t>
            </a:r>
          </a:p>
          <a:p>
            <a:pPr>
              <a:lnSpc>
                <a:spcPct val="107000"/>
              </a:lnSpc>
              <a:spcAft>
                <a:spcPts val="800"/>
              </a:spcAft>
            </a:pPr>
            <a:r>
              <a:rPr lang="en-GB" sz="1400" kern="100" dirty="0">
                <a:effectLst/>
                <a:latin typeface="Arial" panose="020B0604020202020204" pitchFamily="34" charset="0"/>
                <a:ea typeface="Calibri" panose="020F0502020204030204" pitchFamily="34" charset="0"/>
                <a:cs typeface="Arial" panose="020B0604020202020204" pitchFamily="34" charset="0"/>
              </a:rPr>
              <a:t>Southwark Public Health (2018).  Location of community in Southwark. Available at: </a:t>
            </a:r>
            <a:r>
              <a:rPr lang="en-GB" sz="14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6"/>
              </a:rPr>
              <a:t>https://www.citypopulation.de/en/uk/london/admin/southwark/E43000218__southwark/</a:t>
            </a:r>
            <a:r>
              <a:rPr lang="en-GB" sz="1400" kern="100" dirty="0">
                <a:effectLst/>
                <a:latin typeface="Arial" panose="020B0604020202020204" pitchFamily="34" charset="0"/>
                <a:ea typeface="Calibri" panose="020F0502020204030204" pitchFamily="34" charset="0"/>
                <a:cs typeface="Arial" panose="020B0604020202020204" pitchFamily="34" charset="0"/>
              </a:rPr>
              <a:t> (Accessed: 19 October 2023) </a:t>
            </a:r>
          </a:p>
          <a:p>
            <a:pPr>
              <a:lnSpc>
                <a:spcPct val="107000"/>
              </a:lnSpc>
              <a:spcAft>
                <a:spcPts val="800"/>
              </a:spcAft>
            </a:pPr>
            <a:r>
              <a:rPr lang="en-GB" sz="1400" kern="100" dirty="0">
                <a:effectLst/>
                <a:latin typeface="Arial" panose="020B0604020202020204" pitchFamily="34" charset="0"/>
                <a:ea typeface="Calibri" panose="020F0502020204030204" pitchFamily="34" charset="0"/>
                <a:cs typeface="Arial" panose="020B0604020202020204" pitchFamily="34" charset="0"/>
              </a:rPr>
              <a:t>Southwark Public Health Division Children and Adults Department (2023). Gender and sexual orientation in Southwark. Available at: </a:t>
            </a:r>
            <a:r>
              <a:rPr lang="en-GB" sz="14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7"/>
              </a:rPr>
              <a:t>file:///C:/Users/Student/Downloads/JSNA%20Annual%20Report%202023.pdf</a:t>
            </a:r>
            <a:r>
              <a:rPr lang="en-GB" sz="1400" kern="100" dirty="0">
                <a:effectLst/>
                <a:latin typeface="Arial" panose="020B0604020202020204" pitchFamily="34" charset="0"/>
                <a:ea typeface="Calibri" panose="020F0502020204030204" pitchFamily="34" charset="0"/>
                <a:cs typeface="Arial" panose="020B0604020202020204" pitchFamily="34" charset="0"/>
              </a:rPr>
              <a:t> (Accessed: 26 October 2023).</a:t>
            </a:r>
          </a:p>
          <a:p>
            <a:pPr>
              <a:lnSpc>
                <a:spcPct val="107000"/>
              </a:lnSpc>
              <a:spcAft>
                <a:spcPts val="800"/>
              </a:spcAft>
            </a:pPr>
            <a:r>
              <a:rPr lang="en-GB" sz="1300" kern="100" dirty="0">
                <a:effectLst/>
                <a:latin typeface="Arial" panose="020B0604020202020204" pitchFamily="34" charset="0"/>
                <a:ea typeface="Calibri" panose="020F0502020204030204" pitchFamily="34" charset="0"/>
                <a:cs typeface="Arial" panose="020B0604020202020204" pitchFamily="34" charset="0"/>
              </a:rPr>
              <a:t>Southwark Public Health (2018).  Location of community in Southwark. </a:t>
            </a:r>
            <a:r>
              <a:rPr lang="en-GB" sz="1300" kern="100" dirty="0" err="1">
                <a:effectLst/>
                <a:latin typeface="Arial" panose="020B0604020202020204" pitchFamily="34" charset="0"/>
                <a:ea typeface="Calibri" panose="020F0502020204030204" pitchFamily="34" charset="0"/>
                <a:cs typeface="Arial" panose="020B0604020202020204" pitchFamily="34" charset="0"/>
              </a:rPr>
              <a:t>Avaliable</a:t>
            </a:r>
            <a:r>
              <a:rPr lang="en-GB" sz="1300" kern="100" dirty="0">
                <a:effectLst/>
                <a:latin typeface="Arial" panose="020B0604020202020204" pitchFamily="34" charset="0"/>
                <a:ea typeface="Calibri" panose="020F0502020204030204" pitchFamily="34" charset="0"/>
                <a:cs typeface="Arial" panose="020B0604020202020204" pitchFamily="34" charset="0"/>
              </a:rPr>
              <a:t> at: Gov (2018). Health matters: community-centred approaches for health and wellbeing. </a:t>
            </a:r>
            <a:r>
              <a:rPr lang="en-GB" sz="1300" kern="100" dirty="0" err="1">
                <a:effectLst/>
                <a:latin typeface="Arial" panose="020B0604020202020204" pitchFamily="34" charset="0"/>
                <a:ea typeface="Calibri" panose="020F0502020204030204" pitchFamily="34" charset="0"/>
                <a:cs typeface="Arial" panose="020B0604020202020204" pitchFamily="34" charset="0"/>
              </a:rPr>
              <a:t>Avaliabe</a:t>
            </a:r>
            <a:r>
              <a:rPr lang="en-GB" sz="1300" kern="100" dirty="0">
                <a:effectLst/>
                <a:latin typeface="Arial" panose="020B0604020202020204" pitchFamily="34" charset="0"/>
                <a:ea typeface="Calibri" panose="020F0502020204030204" pitchFamily="34" charset="0"/>
                <a:cs typeface="Arial" panose="020B0604020202020204" pitchFamily="34" charset="0"/>
              </a:rPr>
              <a:t> at:  </a:t>
            </a:r>
            <a:r>
              <a:rPr lang="en-GB" sz="1300" kern="100" dirty="0">
                <a:effectLst/>
                <a:latin typeface="Arial" panose="020B0604020202020204" pitchFamily="34" charset="0"/>
                <a:ea typeface="Calibri" panose="020F0502020204030204" pitchFamily="34" charset="0"/>
                <a:cs typeface="Arial" panose="020B0604020202020204" pitchFamily="34" charset="0"/>
                <a:hlinkClick r:id="rId8"/>
              </a:rPr>
              <a:t>https://www.gov.uk/government/publications/health-matters-health-and-wellbeing-community-centred-approaches/health-matters-community-centred-approaches-for-health-and-wellbeing</a:t>
            </a:r>
            <a:r>
              <a:rPr lang="en-GB" sz="1300" kern="100" dirty="0">
                <a:effectLst/>
                <a:latin typeface="Arial" panose="020B0604020202020204" pitchFamily="34" charset="0"/>
                <a:ea typeface="Calibri" panose="020F0502020204030204" pitchFamily="34" charset="0"/>
                <a:cs typeface="Arial" panose="020B0604020202020204" pitchFamily="34" charset="0"/>
              </a:rPr>
              <a:t>  (Accessed: 5 November 2023)</a:t>
            </a:r>
          </a:p>
          <a:p>
            <a:pPr>
              <a:lnSpc>
                <a:spcPct val="107000"/>
              </a:lnSpc>
              <a:spcAft>
                <a:spcPts val="800"/>
              </a:spcAft>
            </a:pPr>
            <a:r>
              <a:rPr lang="en-GB" sz="1400" kern="100" dirty="0" err="1">
                <a:effectLst/>
                <a:latin typeface="Calibri" panose="020F0502020204030204" pitchFamily="34" charset="0"/>
                <a:ea typeface="Calibri" panose="020F0502020204030204" pitchFamily="34" charset="0"/>
                <a:cs typeface="Times New Roman" panose="02020603050405020304" pitchFamily="18" charset="0"/>
              </a:rPr>
              <a:t>Sothwark</a:t>
            </a: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 Council (2023). What are the key main issues affecting children and young people in Southwark community. Available at: </a:t>
            </a:r>
            <a:r>
              <a:rPr lang="en-GB" sz="14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9"/>
              </a:rPr>
              <a:t>https://www.southwark.gov.uk/planning-and-building-control/planning-policy-and-guidance</a:t>
            </a: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 (Accessed: 7 November 2023).</a:t>
            </a:r>
          </a:p>
          <a:p>
            <a:pPr>
              <a:lnSpc>
                <a:spcPct val="107000"/>
              </a:lnSpc>
              <a:spcAft>
                <a:spcPts val="800"/>
              </a:spcAft>
            </a:pPr>
            <a:r>
              <a:rPr lang="en-GB" sz="1300" kern="100" dirty="0">
                <a:effectLst/>
                <a:latin typeface="Calibri" panose="020F0502020204030204" pitchFamily="34" charset="0"/>
                <a:ea typeface="Calibri" panose="020F0502020204030204" pitchFamily="34" charset="0"/>
                <a:cs typeface="Times New Roman" panose="02020603050405020304" pitchFamily="18" charset="0"/>
              </a:rPr>
              <a:t> Teaching with Haley (2023). Maslow's Hierarchy of Needs. Available at:  </a:t>
            </a:r>
            <a:r>
              <a:rPr lang="en-GB" sz="1300" kern="100" dirty="0">
                <a:effectLst/>
                <a:latin typeface="Calibri" panose="020F0502020204030204" pitchFamily="34" charset="0"/>
                <a:ea typeface="Calibri" panose="020F0502020204030204" pitchFamily="34" charset="0"/>
                <a:cs typeface="Times New Roman" panose="02020603050405020304" pitchFamily="18" charset="0"/>
                <a:hlinkClick r:id="rId10"/>
              </a:rPr>
              <a:t>https://teachingwithhaley.com/</a:t>
            </a:r>
            <a:r>
              <a:rPr lang="en-GB" sz="1300" kern="100" dirty="0">
                <a:effectLst/>
                <a:latin typeface="Calibri" panose="020F0502020204030204" pitchFamily="34" charset="0"/>
                <a:ea typeface="Calibri" panose="020F0502020204030204" pitchFamily="34" charset="0"/>
                <a:cs typeface="Times New Roman" panose="02020603050405020304" pitchFamily="18" charset="0"/>
              </a:rPr>
              <a:t> (Accessed: 5 </a:t>
            </a:r>
            <a:r>
              <a:rPr lang="en-GB" sz="1300" kern="100" dirty="0" err="1">
                <a:effectLst/>
                <a:latin typeface="Calibri" panose="020F0502020204030204" pitchFamily="34" charset="0"/>
                <a:ea typeface="Calibri" panose="020F0502020204030204" pitchFamily="34" charset="0"/>
                <a:cs typeface="Times New Roman" panose="02020603050405020304" pitchFamily="18" charset="0"/>
              </a:rPr>
              <a:t>Novermber</a:t>
            </a:r>
            <a:r>
              <a:rPr lang="en-GB" sz="1300" kern="100" dirty="0">
                <a:effectLst/>
                <a:latin typeface="Calibri" panose="020F0502020204030204" pitchFamily="34" charset="0"/>
                <a:ea typeface="Calibri" panose="020F0502020204030204" pitchFamily="34" charset="0"/>
                <a:cs typeface="Times New Roman" panose="02020603050405020304" pitchFamily="18" charset="0"/>
              </a:rPr>
              <a:t> 2023).</a:t>
            </a:r>
          </a:p>
          <a:p>
            <a:pPr>
              <a:lnSpc>
                <a:spcPct val="107000"/>
              </a:lnSpc>
            </a:pPr>
            <a:r>
              <a:rPr lang="en-GB" sz="1600" kern="100" dirty="0">
                <a:effectLst/>
                <a:latin typeface="Arial" panose="020B0604020202020204" pitchFamily="34" charset="0"/>
                <a:ea typeface="Calibri" panose="020F0502020204030204" pitchFamily="34" charset="0"/>
                <a:cs typeface="Arial" panose="020B0604020202020204" pitchFamily="34" charset="0"/>
              </a:rPr>
              <a:t>World Health Organisation (2023). The aim of the project for individuals. Available at: </a:t>
            </a:r>
            <a:r>
              <a:rPr lang="en-GB" sz="16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1"/>
              </a:rPr>
              <a:t>https://www.who.int/health-topics/mental-health#tab=tab_1</a:t>
            </a:r>
            <a:r>
              <a:rPr lang="en-GB" sz="1600" kern="100" dirty="0">
                <a:effectLst/>
                <a:latin typeface="Arial" panose="020B0604020202020204" pitchFamily="34" charset="0"/>
                <a:ea typeface="Calibri" panose="020F0502020204030204" pitchFamily="34" charset="0"/>
                <a:cs typeface="Arial" panose="020B0604020202020204" pitchFamily="34" charset="0"/>
              </a:rPr>
              <a:t> (Accessed: 20 October 2023).</a:t>
            </a:r>
          </a:p>
          <a:p>
            <a:pPr>
              <a:lnSpc>
                <a:spcPct val="107000"/>
              </a:lnSpc>
            </a:pPr>
            <a:r>
              <a:rPr lang="en-GB" sz="1600" kern="100" dirty="0">
                <a:effectLst/>
                <a:latin typeface="Arial" panose="020B0604020202020204" pitchFamily="34" charset="0"/>
                <a:ea typeface="Calibri" panose="020F0502020204030204" pitchFamily="34" charset="0"/>
                <a:cs typeface="Arial" panose="020B0604020202020204" pitchFamily="34" charset="0"/>
              </a:rPr>
              <a:t>World Health Organization (2011). Impact of economic crisis on mental health Geneva. Available at: </a:t>
            </a:r>
            <a:r>
              <a:rPr lang="en-GB" sz="16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2"/>
              </a:rPr>
              <a:t>https://www.who.int/news-room/fact-sheets/detail/mental-health-strengthening-our-response</a:t>
            </a:r>
            <a:r>
              <a:rPr lang="en-GB" sz="1600" kern="100" dirty="0">
                <a:effectLst/>
                <a:latin typeface="Arial" panose="020B0604020202020204" pitchFamily="34" charset="0"/>
                <a:ea typeface="Calibri" panose="020F0502020204030204" pitchFamily="34" charset="0"/>
                <a:cs typeface="Arial" panose="020B0604020202020204" pitchFamily="34" charset="0"/>
              </a:rPr>
              <a:t> (Accessed: 17 October 2023)</a:t>
            </a:r>
          </a:p>
          <a:p>
            <a:pPr>
              <a:lnSpc>
                <a:spcPct val="107000"/>
              </a:lnSpc>
            </a:pP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Symbol" panose="05050102010706020507" pitchFamily="18" charset="2"/>
              <a:buChar char=""/>
            </a:pP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a:p>
            <a:endParaRPr lang="en-GB" sz="1600" dirty="0"/>
          </a:p>
        </p:txBody>
      </p:sp>
    </p:spTree>
    <p:extLst>
      <p:ext uri="{BB962C8B-B14F-4D97-AF65-F5344CB8AC3E}">
        <p14:creationId xmlns:p14="http://schemas.microsoft.com/office/powerpoint/2010/main" val="2411524577"/>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1e817316-4aca-4b9e-ace6-40706940dca6"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27EF19F696A98440A924379150D22D5E" ma:contentTypeVersion="14" ma:contentTypeDescription="Create a new document." ma:contentTypeScope="" ma:versionID="10f1886a7f35c7f6c3aa973a5ee85680">
  <xsd:schema xmlns:xsd="http://www.w3.org/2001/XMLSchema" xmlns:xs="http://www.w3.org/2001/XMLSchema" xmlns:p="http://schemas.microsoft.com/office/2006/metadata/properties" xmlns:ns3="1e817316-4aca-4b9e-ace6-40706940dca6" xmlns:ns4="616eabd9-892f-425c-aaec-cee6893c8e0e" targetNamespace="http://schemas.microsoft.com/office/2006/metadata/properties" ma:root="true" ma:fieldsID="ee16113b34d3f70a7b13fa16625f6954" ns3:_="" ns4:_="">
    <xsd:import namespace="1e817316-4aca-4b9e-ace6-40706940dca6"/>
    <xsd:import namespace="616eabd9-892f-425c-aaec-cee6893c8e0e"/>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AutoTags" minOccurs="0"/>
                <xsd:element ref="ns3:MediaServiceGenerationTime" minOccurs="0"/>
                <xsd:element ref="ns3:MediaServiceEventHashCode" minOccurs="0"/>
                <xsd:element ref="ns3:MediaServiceOCR" minOccurs="0"/>
                <xsd:element ref="ns3:MediaServiceSearchProperties" minOccurs="0"/>
                <xsd:element ref="ns3:_activity"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e817316-4aca-4b9e-ace6-40706940dca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SearchProperties" ma:index="19" nillable="true" ma:displayName="MediaServiceSearchProperties" ma:hidden="true" ma:internalName="MediaServiceSearchProperties" ma:readOnly="true">
      <xsd:simpleType>
        <xsd:restriction base="dms:Note"/>
      </xsd:simpleType>
    </xsd:element>
    <xsd:element name="_activity" ma:index="20" nillable="true" ma:displayName="_activity" ma:hidden="true" ma:internalName="_activity">
      <xsd:simpleType>
        <xsd:restriction base="dms:Note"/>
      </xsd:simpleType>
    </xsd:element>
    <xsd:element name="MediaServiceObjectDetectorVersions" ma:index="21"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16eabd9-892f-425c-aaec-cee6893c8e0e"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21CA86F-3E1E-4C53-9BB8-C6FCD8444898}">
  <ds:schemaRefs>
    <ds:schemaRef ds:uri="1e817316-4aca-4b9e-ace6-40706940dca6"/>
    <ds:schemaRef ds:uri="http://schemas.microsoft.com/office/2006/documentManagement/types"/>
    <ds:schemaRef ds:uri="http://schemas.openxmlformats.org/package/2006/metadata/core-properties"/>
    <ds:schemaRef ds:uri="http://purl.org/dc/terms/"/>
    <ds:schemaRef ds:uri="http://schemas.microsoft.com/office/infopath/2007/PartnerControls"/>
    <ds:schemaRef ds:uri="http://purl.org/dc/elements/1.1/"/>
    <ds:schemaRef ds:uri="http://purl.org/dc/dcmitype/"/>
    <ds:schemaRef ds:uri="http://schemas.microsoft.com/office/2006/metadata/properties"/>
    <ds:schemaRef ds:uri="616eabd9-892f-425c-aaec-cee6893c8e0e"/>
    <ds:schemaRef ds:uri="http://www.w3.org/XML/1998/namespace"/>
  </ds:schemaRefs>
</ds:datastoreItem>
</file>

<file path=customXml/itemProps2.xml><?xml version="1.0" encoding="utf-8"?>
<ds:datastoreItem xmlns:ds="http://schemas.openxmlformats.org/officeDocument/2006/customXml" ds:itemID="{999BA1A4-2115-4DBD-A566-2E2137D3ACEF}">
  <ds:schemaRefs>
    <ds:schemaRef ds:uri="http://schemas.microsoft.com/sharepoint/v3/contenttype/forms"/>
  </ds:schemaRefs>
</ds:datastoreItem>
</file>

<file path=customXml/itemProps3.xml><?xml version="1.0" encoding="utf-8"?>
<ds:datastoreItem xmlns:ds="http://schemas.openxmlformats.org/officeDocument/2006/customXml" ds:itemID="{CA2AF06A-3E4C-4943-AFAA-68772C2CF5B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e817316-4aca-4b9e-ace6-40706940dca6"/>
    <ds:schemaRef ds:uri="616eabd9-892f-425c-aaec-cee6893c8e0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Droplet</Template>
  <TotalTime>8812</TotalTime>
  <Words>2597</Words>
  <Application>Microsoft Office PowerPoint</Application>
  <PresentationFormat>Widescreen</PresentationFormat>
  <Paragraphs>208</Paragraphs>
  <Slides>17</Slides>
  <Notes>8</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17</vt:i4>
      </vt:variant>
    </vt:vector>
  </HeadingPairs>
  <TitlesOfParts>
    <vt:vector size="26" baseType="lpstr">
      <vt:lpstr>Arial</vt:lpstr>
      <vt:lpstr>Calibri</vt:lpstr>
      <vt:lpstr>Calibri Light</vt:lpstr>
      <vt:lpstr>Century Gothic</vt:lpstr>
      <vt:lpstr>GDS Transport</vt:lpstr>
      <vt:lpstr>Symbol</vt:lpstr>
      <vt:lpstr>Tw Cen MT</vt:lpstr>
      <vt:lpstr>Wingdings 3</vt:lpstr>
      <vt:lpstr>Droplet</vt:lpstr>
      <vt:lpstr>PowerPoint Presentation</vt:lpstr>
      <vt:lpstr>   Introduction: Define Community</vt:lpstr>
      <vt:lpstr>Location of community in Southwark </vt:lpstr>
      <vt:lpstr>What are the health issue in Southwark?  </vt:lpstr>
      <vt:lpstr>Southwark Demography of Children &amp; Young People</vt:lpstr>
      <vt:lpstr>The aim of the project for individuals</vt:lpstr>
      <vt:lpstr>Gender and sexual orientation </vt:lpstr>
      <vt:lpstr>Health and Social Care needs of children and young people</vt:lpstr>
      <vt:lpstr>Children and young people’s educational needs and employment needs</vt:lpstr>
      <vt:lpstr>Impact of the pandemic on children and young people’s health</vt:lpstr>
      <vt:lpstr>Key Facts </vt:lpstr>
      <vt:lpstr>Policies and legislations </vt:lpstr>
      <vt:lpstr>Existing means of communication of health and social care providers</vt:lpstr>
      <vt:lpstr>Recommendation </vt:lpstr>
      <vt:lpstr>Conclusion </vt:lpstr>
      <vt:lpstr>Reference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Olivette Cole (2022097)</dc:creator>
  <cp:lastModifiedBy>Olivette Cole (2022097)</cp:lastModifiedBy>
  <cp:revision>98</cp:revision>
  <dcterms:created xsi:type="dcterms:W3CDTF">2023-10-25T17:43:56Z</dcterms:created>
  <dcterms:modified xsi:type="dcterms:W3CDTF">2023-11-06T21:59:48Z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0x01010027EF19F696A98440A924379150D22D5E</vt:lpwstr>
  </property>
</Properties>
</file>