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9"/>
  </p:notesMasterIdLst>
  <p:sldIdLst>
    <p:sldId id="256" r:id="rId2"/>
    <p:sldId id="258" r:id="rId3"/>
    <p:sldId id="376" r:id="rId4"/>
    <p:sldId id="378" r:id="rId5"/>
    <p:sldId id="379" r:id="rId6"/>
    <p:sldId id="380" r:id="rId7"/>
    <p:sldId id="382" r:id="rId8"/>
    <p:sldId id="383" r:id="rId9"/>
    <p:sldId id="381" r:id="rId10"/>
    <p:sldId id="384" r:id="rId11"/>
    <p:sldId id="385" r:id="rId12"/>
    <p:sldId id="386" r:id="rId13"/>
    <p:sldId id="387" r:id="rId14"/>
    <p:sldId id="388" r:id="rId15"/>
    <p:sldId id="406" r:id="rId16"/>
    <p:sldId id="389" r:id="rId17"/>
    <p:sldId id="390" r:id="rId18"/>
    <p:sldId id="391" r:id="rId19"/>
    <p:sldId id="392" r:id="rId20"/>
    <p:sldId id="393" r:id="rId21"/>
    <p:sldId id="395" r:id="rId22"/>
    <p:sldId id="396" r:id="rId23"/>
    <p:sldId id="407" r:id="rId24"/>
    <p:sldId id="397" r:id="rId25"/>
    <p:sldId id="399" r:id="rId26"/>
    <p:sldId id="400" r:id="rId27"/>
    <p:sldId id="408" r:id="rId28"/>
    <p:sldId id="409" r:id="rId29"/>
    <p:sldId id="410" r:id="rId30"/>
    <p:sldId id="411" r:id="rId31"/>
    <p:sldId id="412" r:id="rId32"/>
    <p:sldId id="401" r:id="rId33"/>
    <p:sldId id="402" r:id="rId34"/>
    <p:sldId id="403" r:id="rId35"/>
    <p:sldId id="404" r:id="rId36"/>
    <p:sldId id="405" r:id="rId37"/>
    <p:sldId id="413" r:id="rId38"/>
    <p:sldId id="414" r:id="rId39"/>
    <p:sldId id="415" r:id="rId40"/>
    <p:sldId id="416" r:id="rId41"/>
    <p:sldId id="417" r:id="rId42"/>
    <p:sldId id="418" r:id="rId43"/>
    <p:sldId id="419" r:id="rId44"/>
    <p:sldId id="420" r:id="rId45"/>
    <p:sldId id="421" r:id="rId46"/>
    <p:sldId id="422" r:id="rId47"/>
    <p:sldId id="423" r:id="rId48"/>
    <p:sldId id="424" r:id="rId49"/>
    <p:sldId id="425" r:id="rId50"/>
    <p:sldId id="426" r:id="rId51"/>
    <p:sldId id="427" r:id="rId52"/>
    <p:sldId id="428" r:id="rId53"/>
    <p:sldId id="429" r:id="rId54"/>
    <p:sldId id="430" r:id="rId55"/>
    <p:sldId id="445" r:id="rId56"/>
    <p:sldId id="446" r:id="rId57"/>
    <p:sldId id="447" r:id="rId58"/>
    <p:sldId id="448" r:id="rId59"/>
    <p:sldId id="449" r:id="rId60"/>
    <p:sldId id="450" r:id="rId61"/>
    <p:sldId id="451" r:id="rId62"/>
    <p:sldId id="452" r:id="rId63"/>
    <p:sldId id="454" r:id="rId64"/>
    <p:sldId id="453" r:id="rId65"/>
    <p:sldId id="442" r:id="rId66"/>
    <p:sldId id="443" r:id="rId67"/>
    <p:sldId id="444" r:id="rId68"/>
    <p:sldId id="455" r:id="rId69"/>
    <p:sldId id="456" r:id="rId70"/>
    <p:sldId id="457" r:id="rId71"/>
    <p:sldId id="458" r:id="rId72"/>
    <p:sldId id="459" r:id="rId73"/>
    <p:sldId id="460" r:id="rId74"/>
    <p:sldId id="461" r:id="rId75"/>
    <p:sldId id="462" r:id="rId76"/>
    <p:sldId id="463" r:id="rId77"/>
    <p:sldId id="290" r:id="rId78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98" autoAdjust="0"/>
    <p:restoredTop sz="94660"/>
  </p:normalViewPr>
  <p:slideViewPr>
    <p:cSldViewPr snapToGrid="0">
      <p:cViewPr varScale="1">
        <p:scale>
          <a:sx n="85" d="100"/>
          <a:sy n="85" d="100"/>
        </p:scale>
        <p:origin x="102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C414E1-8045-40C3-A3D3-6A65A62DCD26}" type="datetimeFigureOut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4" name="投影片影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010B7A-8B41-44AC-B835-68283A3FDF9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07862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882EE02-D33F-4FF0-AB1E-E492BED3B2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3EA20A8D-FB49-46A8-965E-AF7F6D5A50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A262D838-705F-4822-9F70-E586DEC44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433D8-9665-4F7B-BF83-2918095F090F}" type="datetime1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89CF9A20-9AC1-4C86-98AC-8D083C14E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96959F9B-5966-42E3-9E71-1007B685D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20256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27737E5-9154-43D1-834A-459D02871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0DC9A5F-5716-4B4D-B7EA-783A9542F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94C4B618-95EB-4791-9CBA-D185E9F27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18837-5713-4018-B4BB-420FEF64F05A}" type="datetime1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E4E5E119-CA6C-453B-B972-AEF3337B7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28D0E91-269D-450D-A482-AD75EA1CF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83558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B733FC0-73B1-4CD4-AEEA-6972B6DDB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EEA2CB49-8FD8-4381-AC13-EFC9275BD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47562EA8-7DF4-4929-B15D-CA435E654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7738-3C8C-4DD1-AA30-FD7AD0DA6DD5}" type="datetime1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E25D2FA3-A0E6-4B9D-A948-EC707385A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A1893B27-F164-4F31-9AD2-CACF5D5CF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652077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9814D42-DA8C-47AF-A27B-417783674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C417B26E-FC3D-49B9-8089-BD800AB20D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1C63C3F1-577C-4160-B888-F39F68955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B7138DC9-A286-4FCB-A424-F20F80330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6C0B-FCAD-447B-A2FA-F856889CC8E2}" type="datetime1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1B616716-4D38-4E49-BE66-7AE7F2019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266F9447-0BCE-4497-9D98-E0AE7A7EF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08454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00D7B20-0538-4DF3-8024-814A43974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C6DFAA5E-1188-43B3-8685-DC63CEDBAC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15AB8DE3-6445-473E-A62F-3D70772A8E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id="{D4AC136E-6F84-40E7-AAE5-16B4C118FA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A2D74A87-80C3-4A47-8172-510EEA1D1E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>
            <a:extLst>
              <a:ext uri="{FF2B5EF4-FFF2-40B4-BE49-F238E27FC236}">
                <a16:creationId xmlns:a16="http://schemas.microsoft.com/office/drawing/2014/main" id="{AB4C60E4-5E1E-4E55-A8C2-E88582718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74D73-E92A-49BA-B667-406475DA4B5B}" type="datetime1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8" name="頁尾版面配置區 7">
            <a:extLst>
              <a:ext uri="{FF2B5EF4-FFF2-40B4-BE49-F238E27FC236}">
                <a16:creationId xmlns:a16="http://schemas.microsoft.com/office/drawing/2014/main" id="{B42BFB11-148F-4223-96A1-E7F54C803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id="{3F8A0D53-09A1-4A1D-BCD8-2CFC236FA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6340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E442BD6-D987-43B9-BE70-9DD1E3470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41AACEFA-C916-4656-A1FB-0C3674B7B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49147-B71F-49DD-9743-32258A5112B8}" type="datetime1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8A52484B-95DE-4BFB-87FA-83AF143BA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FF49E073-D764-400A-84FD-7790E40E5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26769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>
            <a:extLst>
              <a:ext uri="{FF2B5EF4-FFF2-40B4-BE49-F238E27FC236}">
                <a16:creationId xmlns:a16="http://schemas.microsoft.com/office/drawing/2014/main" id="{AD63A788-63AA-4DA9-B27D-4BF768AC6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2AAE4-37FC-4868-94CB-FBF129EBCA5E}" type="datetime1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3" name="頁尾版面配置區 2">
            <a:extLst>
              <a:ext uri="{FF2B5EF4-FFF2-40B4-BE49-F238E27FC236}">
                <a16:creationId xmlns:a16="http://schemas.microsoft.com/office/drawing/2014/main" id="{7F059B59-34A2-49E1-9BE0-58FB203DC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D12FEA2F-10E1-4CF9-95CA-D5F53A05A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3604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DC28BF8-3D7C-4889-B1C0-4C8FBA42D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5BCCB33-3F05-476D-9242-D075E9E4F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696ECFBF-5E36-4376-AF66-87E391D6E5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6FAA6972-4897-4353-BA09-A43F80F3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9FC8D-BE29-4FD4-9C78-F8D80F8FE95E}" type="datetime1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B39DB2B8-9271-4CA5-8723-16531B6A7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F2E98DAA-FAE6-4773-932F-C4A8B06E1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29766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723B53A-A856-451F-BA44-3CCD0A642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136D7A1B-CD17-4E8E-8B7F-CAA50064EF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6793F40B-B8AC-4287-82F7-6AF6E4C38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93F9F9B4-62FE-4B89-B8C9-E3725F976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2204A-E888-4B74-BE94-E111BEFFAB3E}" type="datetime1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95852D03-DB7A-4F12-B818-FD55B6F10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35E206B0-E2D6-4270-A4C3-369950F0F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4289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BCEB210-42F8-467F-AD24-783362778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53A0DA01-51FD-4B7D-8075-DFC663950B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3BC390DD-342E-4E40-A5DF-E1F062846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8582E-EEC0-414B-9DFB-F32028C3A0C5}" type="datetime1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E372739-D6B7-42A0-9FEB-E647C14FE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2B6373D2-E361-44E7-9DC5-0833A66E3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88698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>
            <a:extLst>
              <a:ext uri="{FF2B5EF4-FFF2-40B4-BE49-F238E27FC236}">
                <a16:creationId xmlns:a16="http://schemas.microsoft.com/office/drawing/2014/main" id="{E1CEEBDE-367C-4246-859D-9ACDBAA787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1DEFEE66-98AA-4AA3-A158-7268F33F23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4205E201-1CE2-4995-BA97-E925E5F16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6AC-8FCD-4630-BA4E-63F1B093D9C6}" type="datetime1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C856D82C-391B-4293-B1D3-C3DA216A7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AEE85D0D-7E3C-49E8-959B-0518A559B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3056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BDCE9A9F-6259-4ACC-A0C1-35B37FBBB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0D539B87-E93F-4916-AD0D-A64485366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BB1B321F-DE18-4487-A73B-30EA14A34C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5BEAA9-1A04-4E85-B10B-2A1EC68B800E}" type="datetime1">
              <a:rPr lang="zh-TW" altLang="en-US" smtClean="0"/>
              <a:t>2021/5/4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42C61463-1C63-44E7-B050-53E95294EC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183F8D03-2413-4123-A265-A5E83592D6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78806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3965" y="3807380"/>
            <a:ext cx="9144000" cy="2914095"/>
          </a:xfrm>
        </p:spPr>
        <p:txBody>
          <a:bodyPr>
            <a:noAutofit/>
          </a:bodyPr>
          <a:lstStyle/>
          <a:p>
            <a:pPr indent="304800">
              <a:lnSpc>
                <a:spcPct val="150000"/>
              </a:lnSpc>
            </a:pPr>
            <a:r>
              <a:rPr lang="zh-TW" altLang="en-US" sz="11500" b="1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中古音</a:t>
            </a:r>
            <a:r>
              <a:rPr lang="en-US" altLang="zh-TW" sz="11500" b="1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(</a:t>
            </a:r>
            <a:r>
              <a:rPr lang="zh-TW" altLang="en-US" sz="11500" b="1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二</a:t>
            </a:r>
            <a:r>
              <a:rPr lang="en-US" altLang="zh-TW" sz="11500" b="1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)</a:t>
            </a:r>
            <a:br>
              <a:rPr lang="zh-TW" altLang="zh-TW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</a:br>
            <a:br>
              <a:rPr lang="zh-TW" altLang="zh-TW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</a:b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9F986033-F5A9-4537-92A4-AD45FDA47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89078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單元九：廣韻的韻母系統</a:t>
            </a:r>
            <a:br>
              <a:rPr lang="en-US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</a:br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切韻性質與廣韻韻目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一、切韻之性質（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dirty="0"/>
              <a:t>我們在單元三談韻書起源，已根據</a:t>
            </a:r>
            <a:r>
              <a:rPr lang="en-US" altLang="zh-TW" dirty="0"/>
              <a:t>〈</a:t>
            </a:r>
            <a:r>
              <a:rPr lang="zh-TW" altLang="en-US" dirty="0"/>
              <a:t>切韻</a:t>
            </a:r>
            <a:r>
              <a:rPr lang="en-US" altLang="zh-TW" dirty="0"/>
              <a:t>·</a:t>
            </a:r>
            <a:r>
              <a:rPr lang="zh-TW" altLang="en-US" dirty="0"/>
              <a:t>序</a:t>
            </a:r>
            <a:r>
              <a:rPr lang="en-US" altLang="zh-TW" dirty="0"/>
              <a:t>〉</a:t>
            </a:r>
            <a:r>
              <a:rPr lang="zh-TW" altLang="en-US" dirty="0"/>
              <a:t>略談</a:t>
            </a:r>
            <a:r>
              <a:rPr lang="en-US" altLang="zh-TW" dirty="0"/>
              <a:t>《</a:t>
            </a:r>
            <a:r>
              <a:rPr lang="zh-TW" altLang="en-US" dirty="0"/>
              <a:t>切韻</a:t>
            </a:r>
            <a:r>
              <a:rPr lang="en-US" altLang="zh-TW" dirty="0"/>
              <a:t>》</a:t>
            </a:r>
            <a:r>
              <a:rPr lang="zh-TW" altLang="en-US" dirty="0"/>
              <a:t>的性質，但由於它作於公元</a:t>
            </a:r>
            <a:r>
              <a:rPr lang="en-US" altLang="zh-TW" dirty="0"/>
              <a:t>601</a:t>
            </a:r>
            <a:r>
              <a:rPr lang="zh-TW" altLang="en-US" dirty="0"/>
              <a:t>年，是現存最早，最完備（因有王仁昫</a:t>
            </a:r>
            <a:r>
              <a:rPr lang="en-US" altLang="zh-TW" dirty="0"/>
              <a:t>《</a:t>
            </a:r>
            <a:r>
              <a:rPr lang="zh-TW" altLang="en-US" dirty="0"/>
              <a:t>刊謬補缺切韻</a:t>
            </a:r>
            <a:r>
              <a:rPr lang="en-US" altLang="zh-TW" dirty="0"/>
              <a:t>》</a:t>
            </a:r>
            <a:r>
              <a:rPr lang="zh-TW" altLang="en-US" dirty="0"/>
              <a:t>與陳彭年等</a:t>
            </a:r>
            <a:r>
              <a:rPr lang="en-US" altLang="zh-TW" dirty="0"/>
              <a:t>《</a:t>
            </a:r>
            <a:r>
              <a:rPr lang="zh-TW" altLang="en-US" dirty="0"/>
              <a:t>廣韻</a:t>
            </a:r>
            <a:r>
              <a:rPr lang="en-US" altLang="zh-TW" dirty="0"/>
              <a:t>》</a:t>
            </a:r>
            <a:r>
              <a:rPr lang="zh-TW" altLang="en-US" dirty="0"/>
              <a:t>的補充。）的韻書，</a:t>
            </a:r>
            <a:r>
              <a:rPr lang="en-US" altLang="zh-TW" dirty="0"/>
              <a:t>《</a:t>
            </a:r>
            <a:r>
              <a:rPr lang="zh-TW" altLang="en-US" dirty="0"/>
              <a:t>切韻</a:t>
            </a:r>
            <a:r>
              <a:rPr lang="en-US" altLang="zh-TW" dirty="0"/>
              <a:t>》</a:t>
            </a:r>
            <a:r>
              <a:rPr lang="zh-TW" altLang="en-US" dirty="0"/>
              <a:t>在漢語語音史研究中具有高度價值與地位。從瑞典漢學家高本漢以來，國內外學者大多把</a:t>
            </a:r>
            <a:r>
              <a:rPr lang="en-US" altLang="zh-TW" dirty="0"/>
              <a:t>《</a:t>
            </a:r>
            <a:r>
              <a:rPr lang="zh-TW" altLang="en-US" dirty="0"/>
              <a:t>切韻</a:t>
            </a:r>
            <a:r>
              <a:rPr lang="en-US" altLang="zh-TW" dirty="0"/>
              <a:t>》</a:t>
            </a:r>
            <a:r>
              <a:rPr lang="zh-TW" altLang="en-US" dirty="0"/>
              <a:t>作為研究的出發點，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080402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594850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10818" y="1627908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一、切韻之性質（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dirty="0"/>
              <a:t>作為漢語中古音的典型代表，並在對</a:t>
            </a:r>
            <a:r>
              <a:rPr lang="en-US" altLang="zh-TW" dirty="0"/>
              <a:t>《</a:t>
            </a:r>
            <a:r>
              <a:rPr lang="zh-TW" altLang="en-US" dirty="0"/>
              <a:t>切韻</a:t>
            </a:r>
            <a:r>
              <a:rPr lang="en-US" altLang="zh-TW" dirty="0"/>
              <a:t>》</a:t>
            </a:r>
            <a:r>
              <a:rPr lang="zh-TW" altLang="en-US" dirty="0"/>
              <a:t>音系作出擬構以後，再上溯上古音，下推近代音。由此對</a:t>
            </a:r>
            <a:r>
              <a:rPr lang="en-US" altLang="zh-TW" dirty="0"/>
              <a:t>《</a:t>
            </a:r>
            <a:r>
              <a:rPr lang="zh-TW" altLang="en-US" dirty="0"/>
              <a:t>切韻</a:t>
            </a:r>
            <a:r>
              <a:rPr lang="en-US" altLang="zh-TW" dirty="0"/>
              <a:t>》</a:t>
            </a:r>
            <a:r>
              <a:rPr lang="zh-TW" altLang="en-US" dirty="0"/>
              <a:t>性質理解不同，各派學者關於</a:t>
            </a:r>
            <a:r>
              <a:rPr lang="en-US" altLang="zh-TW" dirty="0"/>
              <a:t>《</a:t>
            </a:r>
            <a:r>
              <a:rPr lang="zh-TW" altLang="en-US" dirty="0"/>
              <a:t>切韻</a:t>
            </a:r>
            <a:r>
              <a:rPr lang="en-US" altLang="zh-TW" dirty="0"/>
              <a:t>》</a:t>
            </a:r>
            <a:r>
              <a:rPr lang="zh-TW" altLang="en-US" dirty="0"/>
              <a:t>音系的構擬方法和構擬內容，也各不同，並由於影響到他們關於上古音和近代音、現代音的解釋。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dirty="0"/>
              <a:t>（以上見楊劍橋</a:t>
            </a:r>
            <a:r>
              <a:rPr lang="en-US" altLang="zh-TW" dirty="0"/>
              <a:t>《</a:t>
            </a:r>
            <a:r>
              <a:rPr lang="zh-TW" altLang="en-US" dirty="0"/>
              <a:t>漢語現代音韻學</a:t>
            </a:r>
            <a:r>
              <a:rPr lang="en-US" altLang="zh-TW" dirty="0"/>
              <a:t>》</a:t>
            </a:r>
            <a:r>
              <a:rPr lang="zh-TW" altLang="en-US" dirty="0"/>
              <a:t>頁</a:t>
            </a:r>
            <a:r>
              <a:rPr lang="en-US" altLang="zh-TW" dirty="0"/>
              <a:t>85</a:t>
            </a:r>
            <a:r>
              <a:rPr lang="zh-TW" altLang="en-US" dirty="0"/>
              <a:t>）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1801146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一、切韻之性質（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從高本漢以後，至今，關於切韻性質及其音系基礎的討論，主要集中在三個問題上：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（一）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是單一音系還是綜合音系，即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是不是一時一地方音的記錄？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（二）如果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是綜合音系那麼它有沒有基礎音系？如果有基礎音系，那又是什麼？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55588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一、切韻之性質（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（三）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同現代漢語各方言之間的關係又如何？</a:t>
            </a:r>
          </a:p>
          <a:p>
            <a:pPr marL="304800" algn="r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（楊劍橋 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2012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，同上引，頁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85-86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261167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 fontScale="55000" lnSpcReduction="2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5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一、切韻的性質（</a:t>
            </a:r>
            <a:r>
              <a:rPr lang="en-US" altLang="zh-TW" sz="5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</a:t>
            </a:r>
            <a:r>
              <a:rPr lang="zh-TW" altLang="en-US" sz="5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關於第一個問題，除了高本漢、周法高認爲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代表了隋唐時代的長安方言而持單一音系的觀點以外，其他學者都程度不等地持綜合音系的觀點。（反對單一音系觀點的學者包括陸志韋、陳寅恪、王力、周祖謨等。周的結論是切韻音系可以說是六世紀文學語言的語音系統。）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591183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 fontScale="55000" lnSpcReduction="2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5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一、切韻的性質（</a:t>
            </a:r>
            <a:r>
              <a:rPr lang="en-US" altLang="zh-TW" sz="5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</a:t>
            </a:r>
            <a:r>
              <a:rPr lang="zh-TW" altLang="en-US" sz="5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關於第二個問題，各家分歧甚多。陳寅恪認爲：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反映的是東晉南渡以前洛陽京幾的舊音系統，並綜合了諸家師授和各地方音。（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從史實論切韻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，王顯和邵榮芬認爲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是以洛陽音爲基礎的活方言音系，同時吸收了其他方言，主要是金陵話的特點。）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14189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一、切韻的性質（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關於第三個問題，高本漢曾認爲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是現代各地方言的母語，後來修正爲：“只有少數南部沿海的方言，如廈門話、汕頭話，具有不能從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得到解釋的特點。</a:t>
            </a:r>
          </a:p>
          <a:p>
            <a:pPr marL="304800" algn="r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（節取楊劍橋 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2012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，頁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86-87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701387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一、切韻的性質（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陳伯元（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1979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）撰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〈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切韻性質的再檢討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〉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一文，收入其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鍥不舍齋論學集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（臺灣學生書局，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1984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，頁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273-310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）歷述歷來討論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性質的各家，全文分四節：</a:t>
            </a:r>
          </a:p>
          <a:p>
            <a:pPr marL="304800" algn="l">
              <a:lnSpc>
                <a:spcPct val="150000"/>
              </a:lnSpc>
            </a:pPr>
            <a:endParaRPr lang="zh-TW" altLang="en-US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1144600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一、切韻的性質（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（一）兼包古今方國之音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（二）切韻爲當時音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（三）當時書音或雅音音系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（四）個人對切韻性質的看法（凡分八點）</a:t>
            </a:r>
          </a:p>
          <a:p>
            <a:pPr marL="304800" algn="l">
              <a:lnSpc>
                <a:spcPct val="150000"/>
              </a:lnSpc>
            </a:pPr>
            <a:endParaRPr lang="zh-TW" altLang="en-US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100832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一、切韻的性質（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在第（四）節的八點看法之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7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，正好回答切韻同現代漢語各方言之間的關係。也就是： 要合理解釋切韻與近代各地方言存在著的對應規律，也只有承認切韻「兼包古今方國」的一途了。</a:t>
            </a:r>
          </a:p>
          <a:p>
            <a:pPr marL="304800" algn="r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（鍥不舍齋論學集，頁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299-310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endParaRPr lang="zh-TW" altLang="en-US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1558927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7"/>
            <a:ext cx="7403453" cy="5000367"/>
          </a:xfrm>
        </p:spPr>
        <p:txBody>
          <a:bodyPr>
            <a:normAutofit fontScale="77500" lnSpcReduction="2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41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一、切韻的性質（</a:t>
            </a:r>
            <a:r>
              <a:rPr lang="en-US" altLang="zh-TW" sz="41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5</a:t>
            </a:r>
            <a:r>
              <a:rPr lang="zh-TW" altLang="en-US" sz="41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丁邦新（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2015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音韻學講義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一書（北京大學出版社）第二章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切韻的性質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（頁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26-47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），也分四節討論：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一、細讀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切韻序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的啓示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的文白和“古今通塞”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三、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的方言和“南北是非”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四、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31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的性質</a:t>
            </a:r>
          </a:p>
          <a:p>
            <a:pPr marL="304800" algn="l">
              <a:lnSpc>
                <a:spcPct val="150000"/>
              </a:lnSpc>
            </a:pPr>
            <a:endParaRPr lang="zh-TW" altLang="en-US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486614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一、切韻的性質（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5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關於這個結論，早已見於丁（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1995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重建漢語中古音系的一些想法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，同年，羅傑瑞和柯蔚南合寫的文章</a:t>
            </a:r>
            <a:r>
              <a:rPr lang="en-GB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A New Approach to Chinese Historical Linguistics (	Norman &amp; </a:t>
            </a:r>
            <a:r>
              <a:rPr lang="en-GB" altLang="zh-TW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Coblin</a:t>
            </a:r>
            <a:r>
              <a:rPr lang="en-GB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 1995) 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兩篇文章的觀點完全不同，可謂針鋒相對，背道而馳。</a:t>
            </a:r>
            <a:endParaRPr lang="zh-TW" altLang="en-US" sz="20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6913246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 fontScale="55000" lnSpcReduction="2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59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一、切韻的性質（</a:t>
            </a:r>
            <a:r>
              <a:rPr lang="en-US" altLang="zh-TW" sz="59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5</a:t>
            </a:r>
            <a:r>
              <a:rPr lang="zh-TW" altLang="en-US" sz="59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丁的結論是：  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切韻時代最主要的方言區別是江東、河北方言，即南、北方言，以金陵、鄴下方言為代表。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……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周祖謨說，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是以當時的讀書音爲主。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……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有人說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4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是以洛陽音爲準，加上金陵音的內容，這個意見跟我的意見差不太多，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5590261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一、切韻的性質（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5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可是我基本上是認爲是兩個方言合起來的東西。 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……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以往的研究者都是把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擬測</a:t>
            </a:r>
            <a:r>
              <a:rPr lang="zh-TW" altLang="en-US" sz="2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為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一個音系。我現在的想法是：我們是否可以擬測兩個系統，一個是江南的，一個是河北的。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24898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 fontScale="62500" lnSpcReduction="2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45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二、廣韻的韻目（</a:t>
            </a:r>
            <a:r>
              <a:rPr lang="en-US" altLang="zh-TW" sz="45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en-US" sz="45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廣韻的韻目表，見於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各卷的前面，（按上平、下平、上、去、入聲分五卷，平聲上、下兩卷，不是聲調的不同，而是字多才要分上、下卷）。各卷韻目之下，還註明獨用、或與某某同用之字樣，是爲科舉詩文而設，也反映了韻與韻的關係。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全部韻目可參看洪葉版首頁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廣韻韻目便檢表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，四聲韻目次序（編號）一目了然。</a:t>
            </a:r>
          </a:p>
          <a:p>
            <a:pPr marL="304800" algn="l">
              <a:lnSpc>
                <a:spcPct val="150000"/>
              </a:lnSpc>
            </a:pPr>
            <a:endParaRPr lang="zh-TW" altLang="en-US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7350050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 fontScale="62500" lnSpcReduction="2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45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二、廣韻的韻目（</a:t>
            </a:r>
            <a:r>
              <a:rPr lang="en-US" altLang="zh-TW" sz="45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en-US" sz="45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其次可參見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通論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四聲及廣韻韻目相配表，頁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114-118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，及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聲韻學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（上）二編二章三節，四聲及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韻目相配表，頁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150-152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。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看這兩個表時請注意四聲中那些在空缺，探討爲何搭配不整齊，首先注意韻目數，上平</a:t>
            </a:r>
            <a:r>
              <a:rPr lang="en-US" altLang="zh-TW" sz="3800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8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山，下平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凡，合計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57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韻。上聲終於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55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范，去聲終於六十梵，入聲終於</a:t>
            </a:r>
            <a:r>
              <a:rPr lang="en-US" altLang="zh-TW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34</a:t>
            </a:r>
            <a:r>
              <a:rPr lang="zh-TW" altLang="en-US" sz="3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乏，真正字少韻少是入聲。</a:t>
            </a:r>
          </a:p>
          <a:p>
            <a:pPr marL="304800" algn="l">
              <a:lnSpc>
                <a:spcPct val="150000"/>
              </a:lnSpc>
            </a:pPr>
            <a:endParaRPr lang="zh-TW" altLang="en-US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367038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 fontScale="25000" lnSpcReduction="2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11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二、廣韻的韻目（</a:t>
            </a:r>
            <a:r>
              <a:rPr lang="en-US" altLang="zh-TW" sz="11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en-US" sz="11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(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</a:t>
            </a: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)	《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韻目四聲不整齊的原因（林</a:t>
            </a: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118-119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，陳</a:t>
            </a: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152-153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(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</a:t>
            </a: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)	《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平、上、去、入四聲與國語一、二、三、四聲，存在的對應關係，可以歸納出國語四個聲調之</a:t>
            </a: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聲調來源：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1.	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國語（現漢） 第一聲來自平聲清聲母。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2.	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國語 第二聲來自平聲濁聲母；入聲全清聲母與全濁聲母。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3.	</a:t>
            </a:r>
            <a:r>
              <a:rPr lang="zh-TW" altLang="en-US" sz="80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國語 第三聲來自上聲清聲母與次濁聲母。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2819611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 fontScale="32500" lnSpcReduction="2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9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二、廣韻的韻目（</a:t>
            </a:r>
            <a:r>
              <a:rPr lang="en-US" altLang="zh-TW" sz="9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en-US" sz="9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4.	</a:t>
            </a:r>
            <a:r>
              <a:rPr lang="zh-TW" altLang="en-US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國語 第四聲來自去聲，上聲之全濁聲母字，入聲之次濁與次清聲母。（陳</a:t>
            </a:r>
            <a:r>
              <a:rPr lang="en-US" altLang="zh-TW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153-154</a:t>
            </a:r>
            <a:r>
              <a:rPr lang="zh-TW" altLang="en-US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endParaRPr lang="en-US" altLang="zh-TW" sz="74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en-US" altLang="zh-TW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(</a:t>
            </a:r>
            <a:r>
              <a:rPr lang="zh-TW" altLang="en-US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三</a:t>
            </a:r>
            <a:r>
              <a:rPr lang="en-US" altLang="zh-TW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)	</a:t>
            </a:r>
            <a:r>
              <a:rPr lang="zh-TW" altLang="en-US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由注音符號辨別入聲字之條例：（凡八條）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（見</a:t>
            </a:r>
            <a:r>
              <a:rPr lang="en-US" altLang="zh-TW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聲韻學</a:t>
            </a:r>
            <a:r>
              <a:rPr lang="en-US" altLang="zh-TW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（上）頁</a:t>
            </a:r>
            <a:r>
              <a:rPr lang="en-US" altLang="zh-TW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155-157</a:t>
            </a:r>
            <a:r>
              <a:rPr lang="zh-TW" altLang="en-US" sz="74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endParaRPr lang="zh-TW" altLang="en-US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485910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629261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廣韻的韻母系統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5949" y="1721108"/>
            <a:ext cx="7403453" cy="4635242"/>
          </a:xfrm>
        </p:spPr>
        <p:txBody>
          <a:bodyPr>
            <a:normAutofit fontScale="25000" lnSpcReduction="2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12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二、廣韻的韻目（</a:t>
            </a:r>
            <a:r>
              <a:rPr lang="en-US" altLang="zh-TW" sz="12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</a:t>
            </a:r>
            <a:r>
              <a:rPr lang="zh-TW" altLang="en-US" sz="12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(</a:t>
            </a:r>
            <a:r>
              <a:rPr lang="zh-TW" altLang="en-US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四</a:t>
            </a:r>
            <a:r>
              <a:rPr lang="en-US" altLang="zh-TW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)	《</a:t>
            </a:r>
            <a:r>
              <a:rPr lang="zh-TW" altLang="en-US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</a:t>
            </a:r>
            <a:r>
              <a:rPr lang="en-US" altLang="zh-TW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及</a:t>
            </a:r>
            <a:r>
              <a:rPr lang="en-US" altLang="zh-TW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韻目之比較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1.	</a:t>
            </a:r>
            <a:r>
              <a:rPr lang="zh-TW" altLang="en-US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屬於韻部之數目者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2.	</a:t>
            </a:r>
            <a:r>
              <a:rPr lang="zh-TW" altLang="en-US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屬於韻部之分合者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3.	</a:t>
            </a:r>
            <a:r>
              <a:rPr lang="zh-TW" altLang="en-US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屬於韻部之次第者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見</a:t>
            </a:r>
            <a:r>
              <a:rPr lang="en-US" altLang="zh-TW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聲韻學</a:t>
            </a:r>
            <a:r>
              <a:rPr lang="en-US" altLang="zh-TW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（上）頁</a:t>
            </a:r>
            <a:r>
              <a:rPr lang="en-US" altLang="zh-TW" sz="9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146-149</a:t>
            </a:r>
          </a:p>
          <a:p>
            <a:pPr marL="304800" algn="l">
              <a:lnSpc>
                <a:spcPct val="150000"/>
              </a:lnSpc>
            </a:pPr>
            <a:endParaRPr lang="zh-TW" altLang="en-US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1849190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單元十：廣韻韻類與下字系聯，</a:t>
            </a:r>
            <a:r>
              <a:rPr lang="en-US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206</a:t>
            </a:r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韻分</a:t>
            </a:r>
            <a:r>
              <a:rPr lang="en-US" altLang="zh-TW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294</a:t>
            </a:r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韻類表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一、廣韻的韻類與下字系聯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(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)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韻的名稱與音節結構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韻的名稱有八種異名：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—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音歸本於喉之謂 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）疊韻（收音相同） 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）韻目（類聚疊韻字以一字標目）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8457124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一、廣韻的韻類與下字系聯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4</a:t>
            </a: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）韻類（一韻之中開合洪細的分類） 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5</a:t>
            </a: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）韻攝（母音相同之數韻合爲一類以列圖，總括爲十六類） 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6</a:t>
            </a: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）韻母（</a:t>
            </a:r>
            <a:r>
              <a:rPr lang="en-US" altLang="zh-TW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Final</a:t>
            </a: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）（以純喉音即元音爲核心而成聲者，即除去聲母以外的音節成分） 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8426154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一、廣韻的韻類與下字系聯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7</a:t>
            </a: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）母音（英文之</a:t>
            </a:r>
            <a:r>
              <a:rPr lang="en-US" altLang="zh-TW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Vowel</a:t>
            </a: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） 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（</a:t>
            </a:r>
            <a:r>
              <a:rPr lang="en-US" altLang="zh-TW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8</a:t>
            </a: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）元音（英文之</a:t>
            </a:r>
            <a:r>
              <a:rPr lang="en-US" altLang="zh-TW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Vowel</a:t>
            </a:r>
            <a:r>
              <a:rPr lang="zh-TW" altLang="en-US" kern="0" dirty="0">
                <a:effectLst/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en-US" altLang="zh-TW" kern="0" dirty="0">
              <a:effectLst/>
              <a:latin typeface="Times New Roman" panose="02020603050405020304" pitchFamily="18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見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通論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》103-104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，定義略有修改。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3294246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一、廣韻的韻類與下字系聯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(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)	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音節結構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1.	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傳統將字音劃分爲頭、頸、腹、尾、神五部分，換言之，即一個音節的五個成分。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以國語“顛”字爲例：  （陳：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145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1927113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F520BB21-9E5F-4DAE-86BA-E873733805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5152348"/>
              </p:ext>
            </p:extLst>
          </p:nvPr>
        </p:nvGraphicFramePr>
        <p:xfrm>
          <a:off x="804052" y="488852"/>
          <a:ext cx="10483380" cy="5987805"/>
        </p:xfrm>
        <a:graphic>
          <a:graphicData uri="http://schemas.openxmlformats.org/drawingml/2006/table">
            <a:tbl>
              <a:tblPr firstRow="1" firstCol="1" bandRow="1"/>
              <a:tblGrid>
                <a:gridCol w="1510034">
                  <a:extLst>
                    <a:ext uri="{9D8B030D-6E8A-4147-A177-3AD203B41FA5}">
                      <a16:colId xmlns:a16="http://schemas.microsoft.com/office/drawing/2014/main" val="1719669727"/>
                    </a:ext>
                  </a:extLst>
                </a:gridCol>
                <a:gridCol w="1522441">
                  <a:extLst>
                    <a:ext uri="{9D8B030D-6E8A-4147-A177-3AD203B41FA5}">
                      <a16:colId xmlns:a16="http://schemas.microsoft.com/office/drawing/2014/main" val="1226452910"/>
                    </a:ext>
                  </a:extLst>
                </a:gridCol>
                <a:gridCol w="1523682">
                  <a:extLst>
                    <a:ext uri="{9D8B030D-6E8A-4147-A177-3AD203B41FA5}">
                      <a16:colId xmlns:a16="http://schemas.microsoft.com/office/drawing/2014/main" val="3311052919"/>
                    </a:ext>
                  </a:extLst>
                </a:gridCol>
                <a:gridCol w="1511275">
                  <a:extLst>
                    <a:ext uri="{9D8B030D-6E8A-4147-A177-3AD203B41FA5}">
                      <a16:colId xmlns:a16="http://schemas.microsoft.com/office/drawing/2014/main" val="2569347212"/>
                    </a:ext>
                  </a:extLst>
                </a:gridCol>
                <a:gridCol w="2733446">
                  <a:extLst>
                    <a:ext uri="{9D8B030D-6E8A-4147-A177-3AD203B41FA5}">
                      <a16:colId xmlns:a16="http://schemas.microsoft.com/office/drawing/2014/main" val="3084187632"/>
                    </a:ext>
                  </a:extLst>
                </a:gridCol>
                <a:gridCol w="1682502">
                  <a:extLst>
                    <a:ext uri="{9D8B030D-6E8A-4147-A177-3AD203B41FA5}">
                      <a16:colId xmlns:a16="http://schemas.microsoft.com/office/drawing/2014/main" val="3745151667"/>
                    </a:ext>
                  </a:extLst>
                </a:gridCol>
              </a:tblGrid>
              <a:tr h="349692"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 dirty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 dirty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t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i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 dirty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a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n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MS Gothic" panose="020B0609070205080204" pitchFamily="49" charset="-128"/>
                          <a:cs typeface="MS Gothic" panose="020B0609070205080204" pitchFamily="49" charset="-128"/>
                        </a:rPr>
                        <a:t>˥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00135221"/>
                  </a:ext>
                </a:extLst>
              </a:tr>
              <a:tr h="738470"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五分法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頭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頸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腹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尾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神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85681969"/>
                  </a:ext>
                </a:extLst>
              </a:tr>
              <a:tr h="738470"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三分法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聲母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韻母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聲調（陰平）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7978190"/>
                  </a:ext>
                </a:extLst>
              </a:tr>
              <a:tr h="738470"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二分法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 dirty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Initial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 dirty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Final</a:t>
                      </a: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（調含韻中）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6009980"/>
                  </a:ext>
                </a:extLst>
              </a:tr>
              <a:tr h="738470"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語音分析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輔音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元音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元音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輔音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調型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02592365"/>
                  </a:ext>
                </a:extLst>
              </a:tr>
              <a:tr h="738470"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結構成分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C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Semi-V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V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 dirty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C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 dirty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T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7755535"/>
                  </a:ext>
                </a:extLst>
              </a:tr>
              <a:tr h="348519"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C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S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V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 dirty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(C, S)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5837506"/>
                  </a:ext>
                </a:extLst>
              </a:tr>
              <a:tr h="738470"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en-US" sz="2000" kern="0">
                          <a:effectLst/>
                          <a:latin typeface="新細明體" panose="02020500000000000000" pitchFamily="18" charset="-12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輔音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半元音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主元音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韻尾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調類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3919992"/>
                  </a:ext>
                </a:extLst>
              </a:tr>
              <a:tr h="738470"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結構分析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聲母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介音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元音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（輔音或半元音）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調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57259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95661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一、廣韻的韻類與下字系聯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(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)	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音節結構</a:t>
            </a:r>
          </a:p>
          <a:p>
            <a:pPr marL="762000" indent="-457200" algn="l">
              <a:lnSpc>
                <a:spcPct val="150000"/>
              </a:lnSpc>
              <a:buAutoNum type="arabicPeriod" startAt="2"/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韻的二分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endParaRPr lang="en-US" altLang="zh-TW" kern="0" dirty="0"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indent="304800" algn="r" latinLnBrk="1">
              <a:lnSpc>
                <a:spcPct val="150000"/>
              </a:lnSpc>
            </a:pPr>
            <a:r>
              <a:rPr lang="zh-TW" altLang="zh-TW" sz="2000" kern="0" dirty="0">
                <a:effectLst/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（何大安：</a:t>
            </a:r>
            <a:r>
              <a:rPr lang="en-US" altLang="zh-TW" sz="2000" kern="0" dirty="0">
                <a:effectLst/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67</a:t>
            </a:r>
            <a:r>
              <a:rPr lang="zh-TW" altLang="zh-TW" sz="2000" kern="0" dirty="0">
                <a:effectLst/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）</a:t>
            </a: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indent="304800" algn="ctr">
              <a:lnSpc>
                <a:spcPct val="150000"/>
              </a:lnSpc>
            </a:pPr>
            <a:r>
              <a:rPr lang="zh-TW" altLang="zh-TW" sz="2000" kern="0" dirty="0">
                <a:effectLst/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圖八、音節分析圖</a:t>
            </a:r>
            <a:endParaRPr lang="zh-TW" altLang="zh-TW" sz="20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SimSun" panose="02010600030101010101" pitchFamily="2" charset="-122"/>
            </a:endParaRPr>
          </a:p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  <p:graphicFrame>
        <p:nvGraphicFramePr>
          <p:cNvPr id="6" name="表格 5">
            <a:extLst>
              <a:ext uri="{FF2B5EF4-FFF2-40B4-BE49-F238E27FC236}">
                <a16:creationId xmlns:a16="http://schemas.microsoft.com/office/drawing/2014/main" id="{AFAC59D6-1838-4B08-90CE-78F883A477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8343324"/>
              </p:ext>
            </p:extLst>
          </p:nvPr>
        </p:nvGraphicFramePr>
        <p:xfrm>
          <a:off x="2880852" y="4167632"/>
          <a:ext cx="4739146" cy="1377762"/>
        </p:xfrm>
        <a:graphic>
          <a:graphicData uri="http://schemas.openxmlformats.org/drawingml/2006/table">
            <a:tbl>
              <a:tblPr firstRow="1" firstCol="1" bandRow="1"/>
              <a:tblGrid>
                <a:gridCol w="1182888">
                  <a:extLst>
                    <a:ext uri="{9D8B030D-6E8A-4147-A177-3AD203B41FA5}">
                      <a16:colId xmlns:a16="http://schemas.microsoft.com/office/drawing/2014/main" val="4101014289"/>
                    </a:ext>
                  </a:extLst>
                </a:gridCol>
                <a:gridCol w="1191251">
                  <a:extLst>
                    <a:ext uri="{9D8B030D-6E8A-4147-A177-3AD203B41FA5}">
                      <a16:colId xmlns:a16="http://schemas.microsoft.com/office/drawing/2014/main" val="3570054146"/>
                    </a:ext>
                  </a:extLst>
                </a:gridCol>
                <a:gridCol w="1196201">
                  <a:extLst>
                    <a:ext uri="{9D8B030D-6E8A-4147-A177-3AD203B41FA5}">
                      <a16:colId xmlns:a16="http://schemas.microsoft.com/office/drawing/2014/main" val="604527302"/>
                    </a:ext>
                  </a:extLst>
                </a:gridCol>
                <a:gridCol w="1168806">
                  <a:extLst>
                    <a:ext uri="{9D8B030D-6E8A-4147-A177-3AD203B41FA5}">
                      <a16:colId xmlns:a16="http://schemas.microsoft.com/office/drawing/2014/main" val="4294241220"/>
                    </a:ext>
                  </a:extLst>
                </a:gridCol>
              </a:tblGrid>
              <a:tr h="374280">
                <a:tc rowSpan="2">
                  <a:txBody>
                    <a:bodyPr/>
                    <a:lstStyle/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聲母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  <a:p>
                      <a:pPr indent="266700" algn="ctr">
                        <a:lnSpc>
                          <a:spcPct val="150000"/>
                        </a:lnSpc>
                      </a:pPr>
                      <a:r>
                        <a:rPr lang="zh-TW" sz="2000" kern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（紐）</a:t>
                      </a:r>
                      <a:endParaRPr lang="zh-TW" sz="1600" kern="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indent="0" algn="ctr" hangingPunct="0">
                        <a:lnSpc>
                          <a:spcPct val="150000"/>
                        </a:lnSpc>
                      </a:pPr>
                      <a:r>
                        <a:rPr lang="zh-TW" sz="2000" kern="0" baseline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韻母</a:t>
                      </a:r>
                      <a:endParaRPr lang="zh-TW" sz="1600" kern="100" baseline="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114941"/>
                  </a:ext>
                </a:extLst>
              </a:tr>
              <a:tr h="969203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介音</a:t>
                      </a:r>
                      <a:endParaRPr lang="en-US" altLang="zh-TW" sz="2000" kern="0" dirty="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  <a:p>
                      <a:pPr indent="0" algn="l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（韻頭）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algn="l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主要元音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  <a:p>
                      <a:pPr indent="0" algn="l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（韻腹）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266700" algn="l">
                        <a:lnSpc>
                          <a:spcPct val="150000"/>
                        </a:lnSpc>
                      </a:pPr>
                      <a:r>
                        <a:rPr lang="zh-TW" sz="2000" kern="0" dirty="0">
                          <a:effectLst/>
                          <a:latin typeface="Calibri" panose="020F050202020403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韻尾</a:t>
                      </a:r>
                      <a:endParaRPr lang="zh-TW" sz="1600" kern="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SimSun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4218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18452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一、廣韻的韻類與下字系聯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（三）陳澧系聯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切語下字之條例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陳澧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切韻考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系聯反切上下字的條例，粗分為三大條，細分為五例，三個條例的命名出於董同龢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漢語音韻學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》5.7(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頁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91-92)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這三個條例都是上下字一起講，先講反切上字再講反切下字，但分析條例卻合成一段，是上、下字互為條件的一個分析、驗證條例，不能細分為二</a:t>
            </a:r>
          </a:p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8154736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一、廣韻的韻類與下字系聯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（三）陳澧系聯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切語下字之條例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故基本條例，補充條例皆分為上下字各一條，合而為五段。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全部五例原文見單元六（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PPT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手稿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48-52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），可以參見，也可以看董同龢的引文。（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漢語音韻學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》91-92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780403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一、廣韻的韻類與下字系聯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（三）陳澧系聯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切語下字之條例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前文已引陳伯元：對上字系聯條例之補充條例的批評及自撰補例以救之，也引耿振生教授對陳氏補充條例之批判。反切上下字基本條例，運用反切用字的同用，遞用，互用來聯繫聲、韻類，方法基本相同，但使用語料範圍有廣狹之別。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516854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一、廣韻的韻類與下字系聯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（三）陳澧系聯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切語下字之條例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反切上字是針對全本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的同一類（如三十六字母中的某一母）雙聲字進行歸納，故無需抄出一東至三十四乏（即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206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韻）中出現的同一母，集結困難，伯元師已依四十一聲類重編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成為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聲類新編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一書可以取資。本節的下字系聯條例可參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聲韻學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（上）頁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161-163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。</a:t>
            </a:r>
          </a:p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0758279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 fontScale="85000"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一、廣韻的韻類與下字系聯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700" dirty="0"/>
              <a:t>（四）伯元師對陳澧下字系聯補充條例之批判與補例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700" dirty="0"/>
              <a:t>見於</a:t>
            </a:r>
            <a:r>
              <a:rPr lang="en-US" altLang="zh-TW" sz="2700" dirty="0"/>
              <a:t>《</a:t>
            </a:r>
            <a:r>
              <a:rPr lang="zh-TW" altLang="en-US" sz="2700" dirty="0"/>
              <a:t>聲韻學</a:t>
            </a:r>
            <a:r>
              <a:rPr lang="en-US" altLang="zh-TW" sz="2700" dirty="0"/>
              <a:t>》</a:t>
            </a:r>
            <a:r>
              <a:rPr lang="zh-TW" altLang="en-US" sz="2700" dirty="0"/>
              <a:t>（上）頁</a:t>
            </a:r>
            <a:r>
              <a:rPr lang="en-US" altLang="zh-TW" sz="2700" dirty="0"/>
              <a:t>162</a:t>
            </a:r>
            <a:r>
              <a:rPr lang="zh-TW" altLang="en-US" sz="2700" dirty="0"/>
              <a:t>補充條例之後，並舉實例加以說明。（</a:t>
            </a:r>
            <a:r>
              <a:rPr lang="en-US" altLang="zh-TW" sz="2700" dirty="0"/>
              <a:t>163</a:t>
            </a:r>
            <a:r>
              <a:rPr lang="zh-TW" altLang="en-US" sz="2700" dirty="0"/>
              <a:t>頁，例一：</a:t>
            </a:r>
            <a:r>
              <a:rPr lang="en-US" altLang="zh-TW" sz="2700" dirty="0"/>
              <a:t>《</a:t>
            </a:r>
            <a:r>
              <a:rPr lang="zh-TW" altLang="en-US" sz="2700" dirty="0"/>
              <a:t>廣韻</a:t>
            </a:r>
            <a:r>
              <a:rPr lang="en-US" altLang="zh-TW" sz="2700" dirty="0"/>
              <a:t>》</a:t>
            </a:r>
            <a:r>
              <a:rPr lang="zh-TW" altLang="en-US" sz="2700" dirty="0"/>
              <a:t>上平</a:t>
            </a:r>
            <a:r>
              <a:rPr lang="en-US" altLang="zh-TW" sz="2700" dirty="0"/>
              <a:t>16</a:t>
            </a:r>
            <a:r>
              <a:rPr lang="zh-TW" altLang="en-US" sz="2700" dirty="0"/>
              <a:t>咍，開與哀，裁與才兩兩互用，不能系聯。例二：下平</a:t>
            </a:r>
            <a:r>
              <a:rPr lang="en-US" altLang="zh-TW" sz="2700" dirty="0"/>
              <a:t>6</a:t>
            </a:r>
            <a:r>
              <a:rPr lang="zh-TW" altLang="en-US" sz="2700" dirty="0"/>
              <a:t>豪為例，刀、牢與毛、袍、褒彼此互用不系聯。兩例皆用</a:t>
            </a:r>
            <a:r>
              <a:rPr lang="en-US" altLang="zh-TW" sz="2700" dirty="0"/>
              <a:t>《</a:t>
            </a:r>
            <a:r>
              <a:rPr lang="zh-TW" altLang="en-US" sz="2700" dirty="0"/>
              <a:t>切韻</a:t>
            </a:r>
            <a:r>
              <a:rPr lang="en-US" altLang="zh-TW" sz="2700" dirty="0"/>
              <a:t>》</a:t>
            </a:r>
            <a:r>
              <a:rPr lang="zh-TW" altLang="en-US" sz="2700" dirty="0"/>
              <a:t>殘卷的不同反切，利用數學上的等式將之聯系在一起。）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4389030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CFCE35D-21E3-455B-B7F4-C15C2E0C1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 dirty="0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851B22B6-95EE-4F61-9FD5-48DC5D6F4A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1029" y="54011"/>
            <a:ext cx="9232491" cy="6749977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8EE6B1F1-40A9-4170-AEE8-21A6280F7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BF3C31B-213E-4247-B5D3-F758521A5B84}"/>
              </a:ext>
            </a:extLst>
          </p:cNvPr>
          <p:cNvSpPr txBox="1"/>
          <p:nvPr/>
        </p:nvSpPr>
        <p:spPr>
          <a:xfrm>
            <a:off x="11163520" y="3785879"/>
            <a:ext cx="677108" cy="275303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3200" dirty="0"/>
              <a:t>附錄</a:t>
            </a:r>
            <a:r>
              <a:rPr lang="en-US" altLang="zh-TW" sz="3200" dirty="0"/>
              <a:t>A</a:t>
            </a:r>
            <a:endParaRPr lang="zh-TW" altLang="en-US" sz="3200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7A447BC-F541-4221-9951-393DFFDB1098}"/>
              </a:ext>
            </a:extLst>
          </p:cNvPr>
          <p:cNvSpPr txBox="1"/>
          <p:nvPr/>
        </p:nvSpPr>
        <p:spPr>
          <a:xfrm>
            <a:off x="145925" y="168311"/>
            <a:ext cx="1785104" cy="63245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endParaRPr lang="en-US" altLang="zh-TW" sz="2400" dirty="0">
              <a:latin typeface="+mn-ea"/>
            </a:endParaRPr>
          </a:p>
          <a:p>
            <a:r>
              <a:rPr lang="zh-TW" altLang="en-US" sz="2400" dirty="0">
                <a:latin typeface="+mn-ea"/>
              </a:rPr>
              <a:t>                </a:t>
            </a:r>
            <a:r>
              <a:rPr lang="en-US" altLang="zh-TW" sz="2400" dirty="0">
                <a:latin typeface="+mn-ea"/>
              </a:rPr>
              <a:t>(</a:t>
            </a:r>
            <a:r>
              <a:rPr lang="zh-TW" altLang="en-US" sz="2400" dirty="0">
                <a:latin typeface="+mn-ea"/>
              </a:rPr>
              <a:t>五</a:t>
            </a:r>
            <a:r>
              <a:rPr lang="en-US" altLang="zh-TW" sz="2400" dirty="0">
                <a:latin typeface="+mn-ea"/>
              </a:rPr>
              <a:t>)</a:t>
            </a:r>
            <a:r>
              <a:rPr lang="zh-TW" altLang="en-US" sz="2400" dirty="0">
                <a:latin typeface="+mn-ea"/>
              </a:rPr>
              <a:t>反切上字系聯法示例</a:t>
            </a:r>
            <a:endParaRPr lang="en-US" altLang="zh-TW" sz="2400" dirty="0">
              <a:latin typeface="+mn-ea"/>
            </a:endParaRPr>
          </a:p>
          <a:p>
            <a:r>
              <a:rPr lang="zh-TW" altLang="en-US" sz="3200" kern="100" dirty="0">
                <a:effectLst/>
                <a:latin typeface="+mn-ea"/>
                <a:cs typeface="SimSun" panose="02010600030101010101" pitchFamily="2" charset="-122"/>
              </a:rPr>
              <a:t>十之</a:t>
            </a:r>
            <a:r>
              <a:rPr lang="zh-CN" altLang="zh-TW" sz="3200" kern="100" dirty="0">
                <a:effectLst/>
                <a:latin typeface="+mn-ea"/>
                <a:cs typeface="SimSun" panose="02010600030101010101" pitchFamily="2" charset="-122"/>
              </a:rPr>
              <a:t>一、《廣韻》韻類與下字系聯</a:t>
            </a:r>
            <a:endParaRPr lang="zh-TW" altLang="zh-TW" sz="3200" kern="100" dirty="0">
              <a:effectLst/>
              <a:latin typeface="+mn-ea"/>
              <a:cs typeface="SimSun" panose="02010600030101010101" pitchFamily="2" charset="-122"/>
            </a:endParaRPr>
          </a:p>
          <a:p>
            <a:endParaRPr lang="zh-TW" altLang="en-US" sz="2400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4764517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CFCE35D-21E3-455B-B7F4-C15C2E0C1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 dirty="0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BA1D1DFE-178B-4EAC-BA5E-2F36E94F25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1664" y="0"/>
            <a:ext cx="8895028" cy="6721475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8EE6B1F1-40A9-4170-AEE8-21A6280F7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901A11BA-B1F4-4F87-8D88-EF91DBA65374}"/>
              </a:ext>
            </a:extLst>
          </p:cNvPr>
          <p:cNvSpPr txBox="1"/>
          <p:nvPr/>
        </p:nvSpPr>
        <p:spPr>
          <a:xfrm>
            <a:off x="11103166" y="397952"/>
            <a:ext cx="677108" cy="275303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3200" dirty="0"/>
              <a:t>附錄</a:t>
            </a:r>
            <a:r>
              <a:rPr lang="en-US" altLang="zh-TW" sz="3200" dirty="0"/>
              <a:t>B</a:t>
            </a:r>
            <a:endParaRPr lang="zh-TW" altLang="en-US" sz="3200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6C80EFE-E93A-4828-8E7C-EDA7D40E5BE5}"/>
              </a:ext>
            </a:extLst>
          </p:cNvPr>
          <p:cNvSpPr txBox="1"/>
          <p:nvPr/>
        </p:nvSpPr>
        <p:spPr>
          <a:xfrm>
            <a:off x="-54352" y="0"/>
            <a:ext cx="1785104" cy="635635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endParaRPr lang="en-US" altLang="zh-TW" sz="2400" dirty="0">
              <a:latin typeface="+mn-ea"/>
            </a:endParaRPr>
          </a:p>
          <a:p>
            <a:r>
              <a:rPr lang="zh-TW" altLang="en-US" sz="2400" dirty="0">
                <a:latin typeface="+mn-ea"/>
              </a:rPr>
              <a:t>                </a:t>
            </a:r>
            <a:r>
              <a:rPr lang="en-US" altLang="zh-TW" sz="2400" dirty="0">
                <a:latin typeface="+mn-ea"/>
              </a:rPr>
              <a:t>(</a:t>
            </a:r>
            <a:r>
              <a:rPr lang="zh-TW" altLang="en-US" sz="2400" dirty="0">
                <a:latin typeface="+mn-ea"/>
              </a:rPr>
              <a:t>五</a:t>
            </a:r>
            <a:r>
              <a:rPr lang="en-US" altLang="zh-TW" sz="2400" dirty="0">
                <a:latin typeface="+mn-ea"/>
              </a:rPr>
              <a:t>)</a:t>
            </a:r>
            <a:r>
              <a:rPr lang="zh-TW" altLang="en-US" sz="2400" dirty="0">
                <a:latin typeface="+mn-ea"/>
              </a:rPr>
              <a:t>反切上字系聯法示例</a:t>
            </a:r>
            <a:endParaRPr lang="en-US" altLang="zh-TW" sz="2400" dirty="0">
              <a:latin typeface="+mn-ea"/>
            </a:endParaRPr>
          </a:p>
          <a:p>
            <a:r>
              <a:rPr lang="zh-TW" altLang="en-US" sz="3200" kern="100" dirty="0">
                <a:latin typeface="+mn-ea"/>
                <a:cs typeface="SimSun" panose="02010600030101010101" pitchFamily="2" charset="-122"/>
              </a:rPr>
              <a:t>十之一、</a:t>
            </a:r>
            <a:r>
              <a:rPr lang="zh-CN" altLang="zh-TW" sz="3200" kern="100" dirty="0">
                <a:effectLst/>
                <a:latin typeface="+mn-ea"/>
                <a:cs typeface="SimSun" panose="02010600030101010101" pitchFamily="2" charset="-122"/>
              </a:rPr>
              <a:t>《廣韻》韻類與下字系聯</a:t>
            </a:r>
            <a:endParaRPr lang="zh-TW" altLang="zh-TW" sz="3200" kern="100" dirty="0">
              <a:effectLst/>
              <a:latin typeface="+mn-ea"/>
              <a:cs typeface="SimSun" panose="02010600030101010101" pitchFamily="2" charset="-122"/>
            </a:endParaRPr>
          </a:p>
          <a:p>
            <a:endParaRPr lang="zh-TW" altLang="en-US" sz="2400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5650225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CFCE35D-21E3-455B-B7F4-C15C2E0C1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4D7BB16E-2380-4781-975B-CDAEB82051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26" y="262296"/>
            <a:ext cx="10674832" cy="6459179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8EE6B1F1-40A9-4170-AEE8-21A6280F7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8B87639-CB64-4B97-8366-9CC687784A52}"/>
              </a:ext>
            </a:extLst>
          </p:cNvPr>
          <p:cNvSpPr txBox="1"/>
          <p:nvPr/>
        </p:nvSpPr>
        <p:spPr>
          <a:xfrm>
            <a:off x="11514892" y="314171"/>
            <a:ext cx="677108" cy="275303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3200" dirty="0"/>
              <a:t>附錄</a:t>
            </a:r>
            <a:r>
              <a:rPr lang="en-US" altLang="zh-TW" sz="3200" dirty="0"/>
              <a:t>B</a:t>
            </a:r>
            <a:endParaRPr lang="zh-TW" altLang="en-US" sz="3200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C22C5FE-A847-4D5D-980D-23E594DDE595}"/>
              </a:ext>
            </a:extLst>
          </p:cNvPr>
          <p:cNvSpPr txBox="1"/>
          <p:nvPr/>
        </p:nvSpPr>
        <p:spPr>
          <a:xfrm>
            <a:off x="-215444" y="314171"/>
            <a:ext cx="1785104" cy="628153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endParaRPr lang="en-US" altLang="zh-TW" sz="2400" dirty="0">
              <a:latin typeface="+mn-ea"/>
            </a:endParaRPr>
          </a:p>
          <a:p>
            <a:r>
              <a:rPr lang="zh-TW" altLang="en-US" sz="2400" dirty="0">
                <a:latin typeface="+mn-ea"/>
              </a:rPr>
              <a:t>                </a:t>
            </a:r>
            <a:r>
              <a:rPr lang="en-US" altLang="zh-TW" sz="2400" dirty="0">
                <a:latin typeface="+mn-ea"/>
              </a:rPr>
              <a:t>(</a:t>
            </a:r>
            <a:r>
              <a:rPr lang="zh-TW" altLang="en-US" sz="2400" dirty="0">
                <a:latin typeface="+mn-ea"/>
              </a:rPr>
              <a:t>五</a:t>
            </a:r>
            <a:r>
              <a:rPr lang="en-US" altLang="zh-TW" sz="2400" dirty="0">
                <a:latin typeface="+mn-ea"/>
              </a:rPr>
              <a:t>)</a:t>
            </a:r>
            <a:r>
              <a:rPr lang="zh-TW" altLang="en-US" sz="2400" dirty="0">
                <a:latin typeface="+mn-ea"/>
              </a:rPr>
              <a:t>反切上字系聯法示例</a:t>
            </a:r>
            <a:endParaRPr lang="en-US" altLang="zh-TW" sz="2400" dirty="0">
              <a:latin typeface="+mn-ea"/>
            </a:endParaRPr>
          </a:p>
          <a:p>
            <a:r>
              <a:rPr lang="zh-TW" altLang="en-US" sz="3200" kern="100" dirty="0">
                <a:effectLst/>
                <a:latin typeface="+mn-ea"/>
                <a:cs typeface="SimSun" panose="02010600030101010101" pitchFamily="2" charset="-122"/>
              </a:rPr>
              <a:t>十之</a:t>
            </a:r>
            <a:r>
              <a:rPr lang="zh-CN" altLang="zh-TW" sz="3200" kern="100" dirty="0">
                <a:effectLst/>
                <a:latin typeface="+mn-ea"/>
                <a:cs typeface="SimSun" panose="02010600030101010101" pitchFamily="2" charset="-122"/>
              </a:rPr>
              <a:t>一、《廣韻》韻類與下字系聯</a:t>
            </a:r>
            <a:endParaRPr lang="zh-TW" altLang="zh-TW" sz="3200" kern="100" dirty="0">
              <a:effectLst/>
              <a:latin typeface="+mn-ea"/>
              <a:cs typeface="SimSun" panose="02010600030101010101" pitchFamily="2" charset="-122"/>
            </a:endParaRPr>
          </a:p>
          <a:p>
            <a:endParaRPr lang="zh-TW" altLang="en-US" sz="2400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1266636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CFCE35D-21E3-455B-B7F4-C15C2E0C1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05049F2D-249C-4ED8-8639-C9C13B76A2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845" y="163416"/>
            <a:ext cx="10803194" cy="6531168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8EE6B1F1-40A9-4170-AEE8-21A6280F7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FCF9A84-F3F1-4B93-B92E-B51A40723976}"/>
              </a:ext>
            </a:extLst>
          </p:cNvPr>
          <p:cNvSpPr txBox="1"/>
          <p:nvPr/>
        </p:nvSpPr>
        <p:spPr>
          <a:xfrm>
            <a:off x="11499485" y="314171"/>
            <a:ext cx="677108" cy="275303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3200" dirty="0"/>
              <a:t>附錄</a:t>
            </a:r>
            <a:r>
              <a:rPr lang="en-US" altLang="zh-TW" sz="3200" dirty="0"/>
              <a:t>C</a:t>
            </a:r>
            <a:endParaRPr lang="zh-TW" altLang="en-US" sz="3200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263A7A1-E6D1-419B-9F2B-16ADEFD3ADC2}"/>
              </a:ext>
            </a:extLst>
          </p:cNvPr>
          <p:cNvSpPr txBox="1"/>
          <p:nvPr/>
        </p:nvSpPr>
        <p:spPr>
          <a:xfrm>
            <a:off x="-200037" y="0"/>
            <a:ext cx="1785104" cy="635635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endParaRPr lang="en-US" altLang="zh-TW" sz="2400" dirty="0">
              <a:latin typeface="+mn-ea"/>
            </a:endParaRPr>
          </a:p>
          <a:p>
            <a:r>
              <a:rPr lang="zh-TW" altLang="en-US" sz="2400" dirty="0">
                <a:latin typeface="+mn-ea"/>
              </a:rPr>
              <a:t>                </a:t>
            </a:r>
            <a:r>
              <a:rPr lang="en-US" altLang="zh-TW" sz="2400" dirty="0">
                <a:latin typeface="+mn-ea"/>
              </a:rPr>
              <a:t>(</a:t>
            </a:r>
            <a:r>
              <a:rPr lang="zh-TW" altLang="en-US" sz="2400" dirty="0">
                <a:latin typeface="+mn-ea"/>
              </a:rPr>
              <a:t>六</a:t>
            </a:r>
            <a:r>
              <a:rPr lang="en-US" altLang="zh-TW" sz="2400" dirty="0">
                <a:latin typeface="+mn-ea"/>
              </a:rPr>
              <a:t>)</a:t>
            </a:r>
            <a:r>
              <a:rPr lang="zh-TW" altLang="en-US" sz="2400" dirty="0">
                <a:latin typeface="+mn-ea"/>
              </a:rPr>
              <a:t>反切下字系聯法示例</a:t>
            </a:r>
            <a:endParaRPr lang="en-US" altLang="zh-TW" sz="2400" dirty="0">
              <a:latin typeface="+mn-ea"/>
            </a:endParaRPr>
          </a:p>
          <a:p>
            <a:r>
              <a:rPr lang="zh-TW" altLang="en-US" sz="3200" kern="100" dirty="0">
                <a:effectLst/>
                <a:latin typeface="+mn-ea"/>
                <a:cs typeface="SimSun" panose="02010600030101010101" pitchFamily="2" charset="-122"/>
              </a:rPr>
              <a:t>十之</a:t>
            </a:r>
            <a:r>
              <a:rPr lang="zh-CN" altLang="zh-TW" sz="3200" kern="100" dirty="0">
                <a:effectLst/>
                <a:latin typeface="+mn-ea"/>
                <a:cs typeface="SimSun" panose="02010600030101010101" pitchFamily="2" charset="-122"/>
              </a:rPr>
              <a:t>一、《廣韻》韻類與下字系聯</a:t>
            </a:r>
            <a:endParaRPr lang="zh-TW" altLang="zh-TW" sz="3200" kern="100" dirty="0">
              <a:effectLst/>
              <a:latin typeface="+mn-ea"/>
              <a:cs typeface="SimSun" panose="02010600030101010101" pitchFamily="2" charset="-122"/>
            </a:endParaRPr>
          </a:p>
          <a:p>
            <a:endParaRPr lang="zh-TW" altLang="en-US" sz="2400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316053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CFCE35D-21E3-455B-B7F4-C15C2E0C1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FB839A94-BD7A-438C-90E4-CDA144CE50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193" y="0"/>
            <a:ext cx="10638993" cy="6820913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8EE6B1F1-40A9-4170-AEE8-21A6280F7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08D2C0D-2B5C-41AC-9C2C-880DD6FE21A9}"/>
              </a:ext>
            </a:extLst>
          </p:cNvPr>
          <p:cNvSpPr txBox="1"/>
          <p:nvPr/>
        </p:nvSpPr>
        <p:spPr>
          <a:xfrm>
            <a:off x="11514892" y="0"/>
            <a:ext cx="677108" cy="275303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3200" dirty="0"/>
              <a:t>附錄</a:t>
            </a:r>
            <a:r>
              <a:rPr lang="en-US" altLang="zh-TW" sz="3200" dirty="0"/>
              <a:t>C</a:t>
            </a:r>
            <a:endParaRPr lang="zh-TW" altLang="en-US" sz="3200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3BF7EC2-F1D7-4C8B-AAF3-746AB06231DA}"/>
              </a:ext>
            </a:extLst>
          </p:cNvPr>
          <p:cNvSpPr txBox="1"/>
          <p:nvPr/>
        </p:nvSpPr>
        <p:spPr>
          <a:xfrm>
            <a:off x="-200037" y="0"/>
            <a:ext cx="1785104" cy="635635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endParaRPr lang="en-US" altLang="zh-TW" sz="2400" dirty="0">
              <a:latin typeface="+mn-ea"/>
            </a:endParaRPr>
          </a:p>
          <a:p>
            <a:r>
              <a:rPr lang="zh-TW" altLang="en-US" sz="2400" dirty="0">
                <a:latin typeface="+mn-ea"/>
              </a:rPr>
              <a:t>                </a:t>
            </a:r>
            <a:r>
              <a:rPr lang="en-US" altLang="zh-TW" sz="2400" dirty="0">
                <a:latin typeface="+mn-ea"/>
              </a:rPr>
              <a:t>(</a:t>
            </a:r>
            <a:r>
              <a:rPr lang="zh-TW" altLang="en-US" sz="2400" dirty="0">
                <a:latin typeface="+mn-ea"/>
              </a:rPr>
              <a:t>六</a:t>
            </a:r>
            <a:r>
              <a:rPr lang="en-US" altLang="zh-TW" sz="2400" dirty="0">
                <a:latin typeface="+mn-ea"/>
              </a:rPr>
              <a:t>)</a:t>
            </a:r>
            <a:r>
              <a:rPr lang="zh-TW" altLang="en-US" sz="2400" dirty="0">
                <a:latin typeface="+mn-ea"/>
              </a:rPr>
              <a:t>反切下字系聯法示例</a:t>
            </a:r>
            <a:endParaRPr lang="en-US" altLang="zh-TW" sz="2400" dirty="0">
              <a:latin typeface="+mn-ea"/>
            </a:endParaRPr>
          </a:p>
          <a:p>
            <a:r>
              <a:rPr lang="zh-TW" altLang="en-US" sz="3200" kern="100" dirty="0">
                <a:effectLst/>
                <a:latin typeface="+mn-ea"/>
                <a:cs typeface="SimSun" panose="02010600030101010101" pitchFamily="2" charset="-122"/>
              </a:rPr>
              <a:t>十之</a:t>
            </a:r>
            <a:r>
              <a:rPr lang="zh-CN" altLang="zh-TW" sz="3200" kern="100" dirty="0">
                <a:effectLst/>
                <a:latin typeface="+mn-ea"/>
                <a:cs typeface="SimSun" panose="02010600030101010101" pitchFamily="2" charset="-122"/>
              </a:rPr>
              <a:t>一、《廣韻》韻類與下字系聯</a:t>
            </a:r>
            <a:endParaRPr lang="zh-TW" altLang="zh-TW" sz="3200" kern="100" dirty="0">
              <a:effectLst/>
              <a:latin typeface="+mn-ea"/>
              <a:cs typeface="SimSun" panose="02010600030101010101" pitchFamily="2" charset="-122"/>
            </a:endParaRPr>
          </a:p>
          <a:p>
            <a:endParaRPr lang="zh-TW" altLang="en-US" sz="2400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3550068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 fontScale="85000"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8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1. 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詳見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聲韻學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（上）頁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164-188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即第二章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廣韻之韻類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第七節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詳列十六攝各韻（四聲相承）的韻類內容，其分合條件均以小註說明系聯的過程與證據。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2.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董同龢的韻類表則見於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漢語音韻學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》5.10. 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頁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100-110</a:t>
            </a:r>
          </a:p>
          <a:p>
            <a:pPr marL="304800" algn="l">
              <a:lnSpc>
                <a:spcPct val="150000"/>
              </a:lnSpc>
            </a:pP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20641255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zh-TW" altLang="en-US" sz="32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以上兩家韻類表各有參差，要在個人利用</a:t>
            </a:r>
            <a:r>
              <a:rPr lang="en-US" altLang="zh-TW" sz="32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廣韻習作</a:t>
            </a:r>
            <a:r>
              <a:rPr lang="en-US" altLang="zh-TW" sz="32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32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各韻紐下方的備註欄進行系聯，尋求合理之驗證。</a:t>
            </a:r>
            <a:endParaRPr lang="en-US" altLang="zh-TW" sz="32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endParaRPr lang="zh-TW" altLang="en-US" sz="32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634523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 fontScale="85000"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8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3. 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陳澧系聯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切語下字結果為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311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類。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景伊師曰：陳蘭甫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切韻考內篇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，據廣韻切語下字，析其韻類之「開」、「合」，有一韻只有一類者，有一韻而分二類、三類、四類者；凡平聲九十類，上聲八十類，去聲八十八類，入聲五十三類，共得三百一十類。	</a:t>
            </a:r>
            <a:endParaRPr lang="en-US" altLang="zh-TW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                                                            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通論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頁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128</a:t>
            </a:r>
          </a:p>
          <a:p>
            <a:pPr marL="304800" algn="l">
              <a:lnSpc>
                <a:spcPct val="150000"/>
              </a:lnSpc>
            </a:pPr>
            <a:endParaRPr lang="en-US" altLang="zh-TW" sz="3200" b="1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3682016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4.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錢玄同析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韻類為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339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類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林景伊曰：本</a:t>
            </a:r>
            <a:r>
              <a:rPr lang="zh-TW" altLang="en-US" sz="2600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師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錢先生據黃先生唇音（即幫、滂、並、明、非、敷、奉、微八紐之字。）但有合口之說（詳林炯陽注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24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，頁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185-186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），因析唇音之字皆為「合口呼」，凡得三百三十九類。</a:t>
            </a:r>
          </a:p>
          <a:p>
            <a:pPr marL="304800" algn="l">
              <a:lnSpc>
                <a:spcPct val="150000"/>
              </a:lnSpc>
            </a:pPr>
            <a:endParaRPr lang="en-US" altLang="zh-TW" sz="32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985628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又曰：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然陳氏之分類，太拘於切語上下字，弊在瑣碎。錢氏之分類，亦求密太過。今重加考定，凡平聲八十三類，上聲七十七類，去聲八十四類，入聲五十類實止二百九十四類。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                                                            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通論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》128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頁</a:t>
            </a:r>
          </a:p>
          <a:p>
            <a:pPr marL="304800" algn="l">
              <a:lnSpc>
                <a:spcPct val="150000"/>
              </a:lnSpc>
            </a:pPr>
            <a:endParaRPr lang="en-US" altLang="zh-TW" sz="32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29504570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 fontScale="85000"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8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8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5.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陳、黃（侃）、錢三家韻類之比較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林景伊曰：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以上二百九十四類，較陳氏三百十一類（少几類）。較錢氏三百三十九類（少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45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類）。所以少於陳氏之數者，以陳氏太拘拘於切語用字，有不應分而分者，今合併之也。少於錢氏之數者，以唇音未必僅有「合口」，錢氏所分析之唇音今不分也。 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通論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》135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頁</a:t>
            </a:r>
          </a:p>
          <a:p>
            <a:pPr marL="304800" algn="l">
              <a:lnSpc>
                <a:spcPct val="150000"/>
              </a:lnSpc>
            </a:pPr>
            <a:endParaRPr lang="en-US" altLang="zh-TW" sz="32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51751818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陳伯元曰：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今重加考定，計平聲八十四類，上聲七十六類，去聲八十四類，入聲五十一類。四聲合計二百九十五類。若上聲三十八梗韻打、冷二字併入杏、梗、猛為一類，不單獨成為一類，則僅為二百九十四韻類。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1241828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與先師林景伊（尹）先生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中國聲韻學通論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所分之二百九十四韻類數目全符，惟個別字之分類有異同耳。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                                  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聲韻學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（下），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164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頁</a:t>
            </a:r>
          </a:p>
          <a:p>
            <a:pPr marL="304800" algn="l">
              <a:lnSpc>
                <a:spcPct val="150000"/>
              </a:lnSpc>
            </a:pPr>
            <a:endParaRPr lang="en-US" altLang="zh-TW" sz="32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3747792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6.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李新魁對各家分類的綜評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	要對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的韻類作更加縝密的分析，同樣也必須對它的切語下字進行繫聯。陳澧的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切韻考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也做了這方面的工作，但他對切語下字的分析比不上他對切語上字的分析有條理。他分反切下字為三百一十一類。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1352801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黃侃在陳氏所分的三百一十一類基礎上，分析為三百三十九類，他主要是將唇音字的開合口分開，增加了一些韻類。錢玄同在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文字學音篇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中也分為三百三十九類。林尹著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中國聲韻學通論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，則分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反切下字為二百九十四類。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725698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高本漢考定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的韻類則是二百九十類，但見於中譯本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中國聲韻學研究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則只有二百八十三類，他認為一些韻的開合口應當分開。董同龢的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中國語音史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及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漢語音韻學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著重於對重紐的分析，得出應分三百二十八類的結論。李榮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切韻音系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據宋濂跋本的王仁昫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刊謬補缺切韻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的反切加以分析，則認為應分為三百三十六類。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80755467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總之，各家的分法各有差異，得出的結論也頗有不同。王力的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漢語音韻學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主要從高本漢之說，定為二百八十三類，這種分法與陳澧的分法基本相合，頗有代表性。現將陳澧所分各類略加調整，列出以備參考：見李新魁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漢語音韻學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頁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126.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9861839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7.	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唐作藩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音韻學教程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所採的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293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類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  正由於上述兩個問題，影響到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反切下字分類的結果，各家分歧。陳澧作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切韻考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，第一個用系聯法把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的反切下次字分為三一一類。但這個結論並未為後人所接受。周祖謨先生著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陳澧切韻考辨誤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，辨析了陳澧分類不當、不細之處，分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反切下字為三二四類。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8042963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另外黃侃則分為三三五類。同是據王仁昫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刊謬補缺切韻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，李榮先生著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切韻音系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分三三四個韻類，而邵榮芬先生著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切韻研究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分三二六類。可是也有分得比較少的，比如白滌洲先生用統計法分析了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的聲類和韻類，其中韻類分為二九○，不足三○○類。瑞典漢學家高本漢的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中國音韻學研究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，分析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的反切下字也是二九○類。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25715221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王力先生的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漢語音韻學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和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漢語史稿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基本上採用了高本漢和白滌洲的分類。白氏和高氏的分類，主要的一個共同點，就是把重紐的問題排除在外，所以他們分出的韻類就大大地減少了。我們的「音韻學」是門基礎課程，不想把這個問題搞得太複雜，所以基本上也採用高本漢二九○個韻類的分法（參看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148—157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頁所附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廣韻反切下字表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8659373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所以基本上也採用高本漢二九零個韻類的分法（參看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148—157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頁所附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廣韻反切下字表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），不過我們增加了三類，共有韻類二九三個。）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  這個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廣韻反切下字表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，實際上把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的韻類、韻母、韻部和擬音都包含進來了，要求大家會看、會查、會用。</a:t>
            </a:r>
          </a:p>
          <a:p>
            <a:pPr marL="304800" algn="l">
              <a:lnSpc>
                <a:spcPct val="150000"/>
              </a:lnSpc>
            </a:pP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2006155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十之三 董同龢對於陳澧系聯條例的總評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董同龢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漢語音韻學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en-US" altLang="zh-TW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§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5.8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（頁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92-94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），下面列其結論。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   固然，陳澧沒有看到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以前的韻書，有時不免為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所誤；並且，他的考訂自然也還有不能盡如人意的地方；不過他不能達到理想，則是由反切的本質以及韻書的背景先天的就決定了。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71120174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廣韻韻類與下字系聯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1489" y="1981869"/>
            <a:ext cx="7403453" cy="4635242"/>
          </a:xfrm>
        </p:spPr>
        <p:txBody>
          <a:bodyPr>
            <a:normAutofit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2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十之二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》206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韻分</a:t>
            </a:r>
            <a:r>
              <a:rPr lang="en-US" altLang="zh-TW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294</a:t>
            </a:r>
            <a: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韻類表</a:t>
            </a:r>
            <a:br>
              <a:rPr lang="zh-TW" altLang="en-US" sz="32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十之三 董同龢對於陳澧系聯條例的總評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職是之故，陳氏之後，繼續他的工作的人雖然不少，卻也沒有誰能完全成功，也沒有任何兩個人得到相同的結果。所以，反切上下字的歸類，僅足以表現中古聲韻母類別的大概。根據這個，還要再用別的材料來補充，所得的結果才是近乎中古聲韻母的系統。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83829810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0714" y="2738429"/>
            <a:ext cx="9307286" cy="1655761"/>
          </a:xfrm>
        </p:spPr>
        <p:txBody>
          <a:bodyPr>
            <a:normAutofit fontScale="90000"/>
          </a:bodyPr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單元十一、韻分陰、陽、入聲與韻母分居四等開合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  <p:sp>
        <p:nvSpPr>
          <p:cNvPr id="6" name="副標題 5">
            <a:extLst>
              <a:ext uri="{FF2B5EF4-FFF2-40B4-BE49-F238E27FC236}">
                <a16:creationId xmlns:a16="http://schemas.microsoft.com/office/drawing/2014/main" id="{62A01256-D7D1-404A-8E55-658C828235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1938027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十一之一、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陰聲、陽聲與入聲（</a:t>
            </a:r>
            <a:r>
              <a:rPr lang="en-US" altLang="zh-TW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br>
              <a:rPr lang="en-US" altLang="zh-TW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2" y="1721108"/>
            <a:ext cx="7403453" cy="4635242"/>
          </a:xfrm>
        </p:spPr>
        <p:txBody>
          <a:bodyPr>
            <a:normAutofit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35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單元九介紹廣韻的四聲及韻目配合表，已知四聲搭配之狀況，何以又來個陰、陽、入三分法，原來這是從韻尾的角度，看出韻母的收音類型。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陳伯元曰：凡開口無尾，或收音於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[-</a:t>
            </a:r>
            <a:r>
              <a:rPr lang="en-US" altLang="zh-TW" sz="28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i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]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、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[-u]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韻尾者，概括來說，即以元音收尾者，稱為陰聲韻。</a:t>
            </a:r>
            <a:endParaRPr lang="en-US" altLang="zh-TW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1908858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十一之一、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陰聲、陽聲與入聲（</a:t>
            </a:r>
            <a:r>
              <a:rPr lang="en-US" altLang="zh-TW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br>
              <a:rPr lang="en-US" altLang="zh-TW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2" y="1721108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（廣韻中屬於陰聲韻而開口無尾者凡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26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韻）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……《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中以鼻音收尾者稱為陽聲韻，（鼻音尾有三種，合計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35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個韻。）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……《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中以塞音收尾者稱為入聲韻，收尾塞聲亦分三種，合計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34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韻。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21453" y="6356350"/>
            <a:ext cx="4114800" cy="365125"/>
          </a:xfrm>
        </p:spPr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8712355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十一之一、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陰聲、陽聲與入聲（</a:t>
            </a:r>
            <a:r>
              <a:rPr lang="en-US" altLang="zh-TW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br>
              <a:rPr lang="en-US" altLang="zh-TW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2" y="1721108"/>
            <a:ext cx="7403453" cy="4635242"/>
          </a:xfrm>
        </p:spPr>
        <p:txBody>
          <a:bodyPr>
            <a:normAutofit fontScale="92500"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茲分別列出九大類陰、陽、入的韻目：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一、陰聲韻：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1.	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開口無尾韻凡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9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韻：支脂之魚虞模歌戈麻。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2.	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收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[-</a:t>
            </a:r>
            <a:r>
              <a:rPr lang="en-US" altLang="zh-TW" sz="2800" kern="0" dirty="0" err="1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i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]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韻尾者凡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10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—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微、齊、佳、皆、灰、咍，加（去聲）祭、泰、夬、廢。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3.	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收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[-u]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韻尾者凡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7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—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蕭、宵、肴、豪、尤、候、幽。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21453" y="6356350"/>
            <a:ext cx="4114800" cy="365125"/>
          </a:xfrm>
        </p:spPr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7096337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十一之一、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陰聲、陽聲與入聲（</a:t>
            </a:r>
            <a:r>
              <a:rPr lang="en-US" altLang="zh-TW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br>
              <a:rPr lang="en-US" altLang="zh-TW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2" y="1721108"/>
            <a:ext cx="7403453" cy="4635242"/>
          </a:xfrm>
        </p:spPr>
        <p:txBody>
          <a:bodyPr>
            <a:normAutofit lnSpcReduction="1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二、陽聲韻：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1. 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收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[-ŋ]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尾有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12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—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東、冬、鐘、江、陽、唐、庚、耕、清、青、蒸、登。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2. 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收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[-n]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尾有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14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—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真、諄、臻、文、欣、元、魂、痕、寒、桓、刪、山、 先、仙。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3. 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收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[-m]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尾有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9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—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侵、覃、談、塩、添、咸、銜、嚴、凡。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21453" y="6356350"/>
            <a:ext cx="4114800" cy="365125"/>
          </a:xfrm>
        </p:spPr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82731968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十一之一、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陰聲、陽聲與入聲（</a:t>
            </a:r>
            <a:r>
              <a:rPr lang="en-US" altLang="zh-TW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br>
              <a:rPr lang="en-US" altLang="zh-TW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2" y="1721108"/>
            <a:ext cx="7403453" cy="4635242"/>
          </a:xfrm>
        </p:spPr>
        <p:txBody>
          <a:bodyPr>
            <a:normAutofit fontScale="92500" lnSpcReduction="20000"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三、入聲韻：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1. 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收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[-k]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尾有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12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—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屋、沃、燭、覺、藥、鐸、陌、麥、昔、錫、職、德。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2. 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收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[-t]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尾有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13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韻：質、術、櫛、物、迄、月、沒、（？）曷、末、黠、鎋、屑、薛。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3. 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收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[-p]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尾有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q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韻：緝、合、盍，葉、怗、洽、狎、業、乏。                                                      （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聲韻學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（上）頁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157-158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21453" y="6356350"/>
            <a:ext cx="4114800" cy="365125"/>
          </a:xfrm>
        </p:spPr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91184341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十一之一、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陰聲、陽聲與入聲（</a:t>
            </a:r>
            <a:r>
              <a:rPr lang="en-US" altLang="zh-TW" sz="44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br>
              <a:rPr lang="en-US" altLang="zh-TW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2" y="1721108"/>
            <a:ext cx="7403453" cy="4635242"/>
          </a:xfrm>
        </p:spPr>
        <p:txBody>
          <a:bodyPr>
            <a:normAutofit fontScale="92500"/>
          </a:bodyPr>
          <a:lstStyle/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1.	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陰、陽聲之名稱與立意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名稱之立，實萌芽於戴震，而定於孔廣森。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孔廣森首倡「陰」「陽」對轉說。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2.	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廣韻以入聲專附陽聲。（韻圖亦然）。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顧炎武考古籍之音讀，除「侵」「覃」以下之「入聲」外，餘悉反韻書之說，以配「陰聲」。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21453" y="6356350"/>
            <a:ext cx="4114800" cy="365125"/>
          </a:xfrm>
        </p:spPr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8758124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十一之一、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陰聲、陽聲與入聲（</a:t>
            </a:r>
            <a:r>
              <a:rPr lang="en-US" altLang="zh-TW" sz="4400" b="1" kern="0" dirty="0"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en-US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br>
              <a:rPr lang="en-US" altLang="zh-TW" sz="4400" b="1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</a:b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2" y="1721108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3.	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何以中古音上溯上古音，入聲之搭配陰、陽有此翻轉，這便透露上古韻不同於中古韻。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4.	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林景伊從音理，解釋「數韻同入」，與入聲為陰陽聲之樞紐。                                                                                                                                 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通論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頁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120-124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21453" y="6356350"/>
            <a:ext cx="4114800" cy="365125"/>
          </a:xfrm>
        </p:spPr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09458158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4400" b="1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十一之二，韻母分居四等開合</a:t>
            </a:r>
            <a:b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br>
              <a:rPr lang="en-US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2" y="1721108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（一）論等呼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   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聲韻學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（上）廣韻編二章五節等呼（頁</a:t>
            </a: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160-161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1.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音之洪細謂之等，唇之開合謂之呼，二者合稱「等呼」。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21453" y="6356350"/>
            <a:ext cx="4114800" cy="365125"/>
          </a:xfrm>
        </p:spPr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080317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9" y="1092867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4400" b="1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十一之二，韻母分居四等開合</a:t>
            </a:r>
            <a:b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br>
              <a:rPr lang="en-US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2" y="1721108"/>
            <a:ext cx="7403453" cy="463524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（一）論等呼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2.</a:t>
            </a: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開口、合口配洪音、細音，可得開、齊、合、撮四類，關鍵在介音之種類（包括零介音）。</a:t>
            </a:r>
            <a:endParaRPr lang="en-US" altLang="zh-TW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（二）論四等洪細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sz="28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高本漢對江永四等洪細的詮釋。</a:t>
            </a:r>
          </a:p>
          <a:p>
            <a:pPr marL="304800" algn="l">
              <a:lnSpc>
                <a:spcPct val="150000"/>
              </a:lnSpc>
            </a:pPr>
            <a:endParaRPr lang="zh-TW" altLang="en-US" sz="2800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21453" y="6356350"/>
            <a:ext cx="4114800" cy="365125"/>
          </a:xfrm>
        </p:spPr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5974409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602038"/>
            <a:ext cx="8987161" cy="1381140"/>
          </a:xfrm>
        </p:spPr>
        <p:txBody>
          <a:bodyPr>
            <a:normAutofit fontScale="90000"/>
          </a:bodyPr>
          <a:lstStyle/>
          <a:p>
            <a:r>
              <a:rPr lang="zh-TW" altLang="en-US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單元十二、中古韻母系統之音值構擬與現代國語音讀、兼論演變規律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  <p:sp>
        <p:nvSpPr>
          <p:cNvPr id="6" name="副標題 5">
            <a:extLst>
              <a:ext uri="{FF2B5EF4-FFF2-40B4-BE49-F238E27FC236}">
                <a16:creationId xmlns:a16="http://schemas.microsoft.com/office/drawing/2014/main" id="{0B59712B-B9CA-4B60-A5F2-2500E49303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953219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302775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十二之 一、中古韻母系統之音值構擬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0" y="1317898"/>
            <a:ext cx="7403453" cy="503845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1.	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諸家韻類及構擬結果，可參考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陳新雄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廣韻韻類分析之管見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一文收在 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音略證補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頁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159 – 216</a:t>
            </a:r>
          </a:p>
          <a:p>
            <a:pPr marL="304800" algn="l">
              <a:lnSpc>
                <a:spcPct val="150000"/>
              </a:lnSpc>
            </a:pP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2.	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王力、唐作潘對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韻母的構擬</a:t>
            </a: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唐作潘曰：「 通過系聯，我們把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二〇六韻的一千一百九十個反切下字（借字的不重計），歸納為二百九十三類，計平聲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83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類，上聲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76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類，去聲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83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類，入聲五十一類。</a:t>
            </a:r>
          </a:p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7785177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302775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十二之 一、中古韻母系統之音值構擬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0" y="1317898"/>
            <a:ext cx="7403453" cy="503845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但是韻類不等於韻母。韻類和韻母雖皆要求介音、主要元音和韻尾都相同，但韻母卻不要求區別聲調，或者說只要求辨析舒、促就行。因此二九三個韻類，並不就是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sz="2600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的二九三個韻母。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74889069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302775"/>
            <a:ext cx="8987161" cy="1381140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十二之 一、中古韻母系統之音值構擬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0" y="1317898"/>
            <a:ext cx="7403453" cy="503845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根據歸納韻母的原則，凡介音，主要元音和韻尾相同的韻類，依平、上、去相承歸為一類，入聲單算一類，就可以把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的舒聲歸納為九十一類韻母，加上入聲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51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個，共計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142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個韻母。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（以上見台北版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音韻學教程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頁 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134-135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）</a:t>
            </a:r>
            <a:endParaRPr lang="en-US" altLang="zh-TW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至於這個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142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韻母系統的擬音，可參見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教程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》148-157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的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《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廣韻反切下字表</a:t>
            </a:r>
            <a:r>
              <a:rPr lang="en-US" altLang="zh-TW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》</a:t>
            </a:r>
            <a:r>
              <a:rPr lang="zh-TW" altLang="en-US" kern="0" dirty="0">
                <a:effectLst/>
                <a:latin typeface="Calibri" panose="020F0502020204030204" pitchFamily="34" charset="0"/>
                <a:ea typeface="細明體" panose="02020509000000000000" pitchFamily="49" charset="-120"/>
                <a:cs typeface="Times New Roman" panose="02020603050405020304" pitchFamily="18" charset="0"/>
              </a:rPr>
              <a:t>。</a:t>
            </a:r>
          </a:p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0531622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302775"/>
            <a:ext cx="8987161" cy="1381140"/>
          </a:xfrm>
        </p:spPr>
        <p:txBody>
          <a:bodyPr>
            <a:normAutofit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十二之二、元音分析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0" y="1317898"/>
            <a:ext cx="7403453" cy="503845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67DF7218-6947-410C-A541-37ED265328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01"/>
          <a:stretch/>
        </p:blipFill>
        <p:spPr>
          <a:xfrm>
            <a:off x="1836465" y="1754814"/>
            <a:ext cx="8916399" cy="4966661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33E36931-C36A-4D11-85C0-1792AFAAA34F}"/>
              </a:ext>
            </a:extLst>
          </p:cNvPr>
          <p:cNvSpPr txBox="1"/>
          <p:nvPr/>
        </p:nvSpPr>
        <p:spPr>
          <a:xfrm>
            <a:off x="2182761" y="1170039"/>
            <a:ext cx="43065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/>
              <a:t>(</a:t>
            </a:r>
            <a:r>
              <a:rPr lang="zh-TW" altLang="en-US" sz="2800" dirty="0"/>
              <a:t>一</a:t>
            </a:r>
            <a:r>
              <a:rPr lang="en-US" altLang="zh-TW" sz="2800" dirty="0"/>
              <a:t>)</a:t>
            </a:r>
            <a:r>
              <a:rPr lang="zh-TW" altLang="en-US" sz="2800" dirty="0"/>
              <a:t>元音的性質</a:t>
            </a:r>
            <a:r>
              <a:rPr lang="en-US" altLang="zh-TW" sz="2800" dirty="0"/>
              <a:t>(</a:t>
            </a:r>
            <a:r>
              <a:rPr lang="zh-TW" altLang="en-US" sz="2800" dirty="0"/>
              <a:t>三要素</a:t>
            </a:r>
            <a:r>
              <a:rPr lang="en-US" altLang="zh-TW" sz="2800" dirty="0"/>
              <a:t>)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42987086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302775"/>
            <a:ext cx="8987161" cy="1381140"/>
          </a:xfrm>
        </p:spPr>
        <p:txBody>
          <a:bodyPr>
            <a:normAutofit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十二之二、元音分析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0" y="1317898"/>
            <a:ext cx="7403453" cy="503845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A00A17A5-7B77-48C6-A9EC-2C9E62DBB4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8841" y="1204381"/>
            <a:ext cx="7586658" cy="5653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77668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302775"/>
            <a:ext cx="8987161" cy="1381140"/>
          </a:xfrm>
        </p:spPr>
        <p:txBody>
          <a:bodyPr>
            <a:normAutofit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十二之二、元音分析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0" y="1317898"/>
            <a:ext cx="7403453" cy="503845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17C238C4-56A8-4549-80C6-6DA9C920FF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98" t="24881" r="-610" b="5029"/>
          <a:stretch/>
        </p:blipFill>
        <p:spPr>
          <a:xfrm>
            <a:off x="2394270" y="1214206"/>
            <a:ext cx="8450711" cy="5643793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8C507483-BC6D-43C3-8075-2D07B9756AB4}"/>
              </a:ext>
            </a:extLst>
          </p:cNvPr>
          <p:cNvSpPr txBox="1"/>
          <p:nvPr/>
        </p:nvSpPr>
        <p:spPr>
          <a:xfrm>
            <a:off x="1799671" y="1202961"/>
            <a:ext cx="678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2400" dirty="0"/>
              <a:t>(</a:t>
            </a:r>
            <a:r>
              <a:rPr lang="zh-TW" altLang="en-US" sz="2400" dirty="0"/>
              <a:t>三</a:t>
            </a:r>
            <a:r>
              <a:rPr lang="en-US" altLang="zh-TW" sz="2400" dirty="0"/>
              <a:t>)</a:t>
            </a:r>
            <a:endParaRPr lang="zh-TW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04407091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302775"/>
            <a:ext cx="8987161" cy="1381140"/>
          </a:xfrm>
        </p:spPr>
        <p:txBody>
          <a:bodyPr>
            <a:normAutofit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十二之二、元音分析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0" y="1317898"/>
            <a:ext cx="7403453" cy="503845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C507483-BC6D-43C3-8075-2D07B9756AB4}"/>
              </a:ext>
            </a:extLst>
          </p:cNvPr>
          <p:cNvSpPr txBox="1"/>
          <p:nvPr/>
        </p:nvSpPr>
        <p:spPr>
          <a:xfrm>
            <a:off x="1799671" y="1202961"/>
            <a:ext cx="678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2400" dirty="0"/>
              <a:t>(</a:t>
            </a:r>
            <a:r>
              <a:rPr lang="zh-TW" altLang="en-US" sz="2400" dirty="0"/>
              <a:t>三</a:t>
            </a:r>
            <a:r>
              <a:rPr lang="en-US" altLang="zh-TW" sz="2400" dirty="0"/>
              <a:t>)</a:t>
            </a:r>
            <a:endParaRPr lang="zh-TW" altLang="en-US" sz="2400" dirty="0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DFE55116-6296-42CF-A02E-64B540B19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9671" y="1596564"/>
            <a:ext cx="9146897" cy="5261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03358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2417" y="302775"/>
            <a:ext cx="8987161" cy="1381140"/>
          </a:xfrm>
        </p:spPr>
        <p:txBody>
          <a:bodyPr>
            <a:normAutofit/>
          </a:bodyPr>
          <a:lstStyle/>
          <a:p>
            <a:pPr algn="l"/>
            <a:r>
              <a:rPr lang="zh-TW" altLang="en-US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  <a:t>十二之二、元音分析</a:t>
            </a:r>
            <a:br>
              <a:rPr lang="zh-TW" altLang="zh-TW" sz="4400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SimSun" panose="02010600030101010101" pitchFamily="2" charset="-122"/>
              </a:rPr>
            </a:br>
            <a:endParaRPr lang="zh-TW" altLang="en-US" sz="4400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C913A4F1-B368-4F75-B70A-FB0D41A04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4270" y="1317898"/>
            <a:ext cx="7403453" cy="5038452"/>
          </a:xfrm>
        </p:spPr>
        <p:txBody>
          <a:bodyPr>
            <a:normAutofit/>
          </a:bodyPr>
          <a:lstStyle/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04800" algn="l">
              <a:lnSpc>
                <a:spcPct val="150000"/>
              </a:lnSpc>
            </a:pPr>
            <a:endParaRPr lang="zh-TW" altLang="en-US" kern="0" dirty="0">
              <a:effectLst/>
              <a:latin typeface="Calibri" panose="020F0502020204030204" pitchFamily="34" charset="0"/>
              <a:ea typeface="細明體" panose="02020509000000000000" pitchFamily="49" charset="-120"/>
              <a:cs typeface="Times New Roman" panose="02020603050405020304" pitchFamily="18" charset="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D5DA66A-2DFF-4B85-8FB6-C9304746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TW" dirty="0"/>
              <a:t>2</a:t>
            </a:r>
            <a:endParaRPr lang="zh-TW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C507483-BC6D-43C3-8075-2D07B9756AB4}"/>
              </a:ext>
            </a:extLst>
          </p:cNvPr>
          <p:cNvSpPr txBox="1"/>
          <p:nvPr/>
        </p:nvSpPr>
        <p:spPr>
          <a:xfrm>
            <a:off x="1799671" y="1202961"/>
            <a:ext cx="678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2400" dirty="0"/>
              <a:t>(</a:t>
            </a:r>
            <a:r>
              <a:rPr lang="zh-TW" altLang="en-US" sz="2400" dirty="0"/>
              <a:t>三</a:t>
            </a:r>
            <a:r>
              <a:rPr lang="en-US" altLang="zh-TW" sz="2400" dirty="0"/>
              <a:t>)</a:t>
            </a:r>
            <a:endParaRPr lang="zh-TW" altLang="en-US" sz="2400" dirty="0"/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F1DEE2C5-D214-4A24-B313-0074D996BF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445" y="1798852"/>
            <a:ext cx="11189109" cy="3423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987334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90BA757-6243-4601-934A-B86D14E7C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B33B99BF-EC27-4AE6-99AD-71D29028F0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56" t="6706" b="59927"/>
          <a:stretch/>
        </p:blipFill>
        <p:spPr>
          <a:xfrm>
            <a:off x="553286" y="876917"/>
            <a:ext cx="10800514" cy="5479433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666FD251-5EEF-4386-80BA-08380B619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9731392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9968F9-4AD4-4B03-9C32-18EB9625E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AF06211D-FA7C-4928-8464-7F4546575C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68" t="41146" r="9012" b="5681"/>
          <a:stretch/>
        </p:blipFill>
        <p:spPr>
          <a:xfrm>
            <a:off x="2231572" y="270406"/>
            <a:ext cx="6262254" cy="6451069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B2D31B92-903E-44FA-A224-11B624A9E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576604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9417F64-C580-49C7-8074-49AC9595C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EFBF37F4-E771-470E-B122-F0948EC955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88" t="7396" r="15878" b="66201"/>
          <a:stretch/>
        </p:blipFill>
        <p:spPr>
          <a:xfrm>
            <a:off x="609600" y="495754"/>
            <a:ext cx="10611708" cy="5860596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A356C965-0988-48B7-88FD-7CC3A6672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6332710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40A4F21-5748-41C7-8CA6-253F958D8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272" y="260220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zh-TW" altLang="en-US" sz="7200" dirty="0">
                <a:latin typeface="標楷體" panose="03000509000000000000" pitchFamily="65" charset="-120"/>
                <a:ea typeface="標楷體" panose="03000509000000000000" pitchFamily="65" charset="-120"/>
              </a:rPr>
              <a:t>感恩聆聽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5174F92B-E142-4A49-A4F3-B4B89E4D4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61092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1565</TotalTime>
  <Words>6283</Words>
  <Application>Microsoft Office PowerPoint</Application>
  <PresentationFormat>寬螢幕</PresentationFormat>
  <Paragraphs>397</Paragraphs>
  <Slides>77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77</vt:i4>
      </vt:variant>
    </vt:vector>
  </HeadingPairs>
  <TitlesOfParts>
    <vt:vector size="85" baseType="lpstr">
      <vt:lpstr>等线</vt:lpstr>
      <vt:lpstr>新細明體</vt:lpstr>
      <vt:lpstr>標楷體</vt:lpstr>
      <vt:lpstr>Arial</vt:lpstr>
      <vt:lpstr>Calibri</vt:lpstr>
      <vt:lpstr>Calibri Light</vt:lpstr>
      <vt:lpstr>Times New Roman</vt:lpstr>
      <vt:lpstr>Office 佈景主題</vt:lpstr>
      <vt:lpstr>中古音(二)  </vt:lpstr>
      <vt:lpstr>單元九：廣韻的韻母系統 切韻性質與廣韻韻目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廣韻的韻母系統 </vt:lpstr>
      <vt:lpstr>單元十：廣韻韻類與下字系聯，206韻分294韻類表 </vt:lpstr>
      <vt:lpstr>廣韻韻類與下字系聯 </vt:lpstr>
      <vt:lpstr>廣韻韻類與下字系聯 </vt:lpstr>
      <vt:lpstr>廣韻韻類與下字系聯 </vt:lpstr>
      <vt:lpstr>PowerPoint 簡報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PowerPoint 簡報</vt:lpstr>
      <vt:lpstr>PowerPoint 簡報</vt:lpstr>
      <vt:lpstr>PowerPoint 簡報</vt:lpstr>
      <vt:lpstr>PowerPoint 簡報</vt:lpstr>
      <vt:lpstr>PowerPoint 簡報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廣韻韻類與下字系聯 </vt:lpstr>
      <vt:lpstr>單元十一、韻分陰、陽、入聲與韻母分居四等開合 </vt:lpstr>
      <vt:lpstr>十一之一、陰聲、陽聲與入聲（1）  </vt:lpstr>
      <vt:lpstr>十一之一、陰聲、陽聲與入聲（1）  </vt:lpstr>
      <vt:lpstr>十一之一、陰聲、陽聲與入聲（1）  </vt:lpstr>
      <vt:lpstr>十一之一、陰聲、陽聲與入聲（1）  </vt:lpstr>
      <vt:lpstr>十一之一、陰聲、陽聲與入聲（1）  </vt:lpstr>
      <vt:lpstr>十一之一、陰聲、陽聲與入聲（2）  </vt:lpstr>
      <vt:lpstr>十一之一、陰聲、陽聲與入聲（2）  </vt:lpstr>
      <vt:lpstr>十一之二，韻母分居四等開合  </vt:lpstr>
      <vt:lpstr>十一之二，韻母分居四等開合  </vt:lpstr>
      <vt:lpstr>單元十二、中古韻母系統之音值構擬與現代國語音讀、兼論演變規律 </vt:lpstr>
      <vt:lpstr>十二之 一、中古韻母系統之音值構擬 </vt:lpstr>
      <vt:lpstr>十二之 一、中古韻母系統之音值構擬 </vt:lpstr>
      <vt:lpstr>十二之 一、中古韻母系統之音值構擬 </vt:lpstr>
      <vt:lpstr>十二之二、元音分析 </vt:lpstr>
      <vt:lpstr>十二之二、元音分析 </vt:lpstr>
      <vt:lpstr>十二之二、元音分析 </vt:lpstr>
      <vt:lpstr>十二之二、元音分析 </vt:lpstr>
      <vt:lpstr>十二之二、元音分析 </vt:lpstr>
      <vt:lpstr>PowerPoint 簡報</vt:lpstr>
      <vt:lpstr>PowerPoint 簡報</vt:lpstr>
      <vt:lpstr>PowerPoint 簡報</vt:lpstr>
      <vt:lpstr>感恩聆聽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PHONOLOGY聲韻學</dc:title>
  <dc:creator>陳守信</dc:creator>
  <cp:lastModifiedBy>極樂教室</cp:lastModifiedBy>
  <cp:revision>80</cp:revision>
  <dcterms:created xsi:type="dcterms:W3CDTF">2021-04-15T06:21:23Z</dcterms:created>
  <dcterms:modified xsi:type="dcterms:W3CDTF">2021-05-04T05:19:26Z</dcterms:modified>
</cp:coreProperties>
</file>