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7"/>
  </p:notesMasterIdLst>
  <p:handoutMasterIdLst>
    <p:handoutMasterId r:id="rId48"/>
  </p:handoutMasterIdLst>
  <p:sldIdLst>
    <p:sldId id="256" r:id="rId4"/>
    <p:sldId id="257" r:id="rId5"/>
    <p:sldId id="274" r:id="rId6"/>
    <p:sldId id="299" r:id="rId7"/>
    <p:sldId id="422" r:id="rId8"/>
    <p:sldId id="301" r:id="rId9"/>
    <p:sldId id="279" r:id="rId10"/>
    <p:sldId id="419" r:id="rId11"/>
    <p:sldId id="420" r:id="rId12"/>
    <p:sldId id="421" r:id="rId13"/>
    <p:sldId id="312" r:id="rId14"/>
    <p:sldId id="313" r:id="rId15"/>
    <p:sldId id="314" r:id="rId16"/>
    <p:sldId id="316" r:id="rId17"/>
    <p:sldId id="282" r:id="rId18"/>
    <p:sldId id="287" r:id="rId19"/>
    <p:sldId id="418" r:id="rId20"/>
    <p:sldId id="290" r:id="rId21"/>
    <p:sldId id="288" r:id="rId22"/>
    <p:sldId id="293" r:id="rId23"/>
    <p:sldId id="394" r:id="rId24"/>
    <p:sldId id="378" r:id="rId25"/>
    <p:sldId id="379" r:id="rId26"/>
    <p:sldId id="393" r:id="rId27"/>
    <p:sldId id="294" r:id="rId28"/>
    <p:sldId id="399" r:id="rId29"/>
    <p:sldId id="400" r:id="rId30"/>
    <p:sldId id="401" r:id="rId31"/>
    <p:sldId id="402" r:id="rId32"/>
    <p:sldId id="404" r:id="rId33"/>
    <p:sldId id="405" r:id="rId34"/>
    <p:sldId id="406" r:id="rId35"/>
    <p:sldId id="407" r:id="rId36"/>
    <p:sldId id="408" r:id="rId37"/>
    <p:sldId id="411" r:id="rId38"/>
    <p:sldId id="423" r:id="rId39"/>
    <p:sldId id="412" r:id="rId40"/>
    <p:sldId id="424" r:id="rId41"/>
    <p:sldId id="413" r:id="rId42"/>
    <p:sldId id="414" r:id="rId43"/>
    <p:sldId id="415" r:id="rId44"/>
    <p:sldId id="354" r:id="rId45"/>
    <p:sldId id="295"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342" autoAdjust="0"/>
  </p:normalViewPr>
  <p:slideViewPr>
    <p:cSldViewPr>
      <p:cViewPr varScale="1">
        <p:scale>
          <a:sx n="78" d="100"/>
          <a:sy n="78" d="100"/>
        </p:scale>
        <p:origin x="909" y="36"/>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2910" y="2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27/01/2020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1/27/2020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 http://www.w3schools.com/html/html5_semantic_elements.asp</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186463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Source: http://www.w3schools.com/html/html5_semantic_elements.asp</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167305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36792191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1/27/2020</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1/27/2020</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1/27/2020</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1/27/2020</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1/27/2020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1/27/2020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1/27/2020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1/27/2020</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1/27/2020</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1/27/2020</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w3schools.com/html/html5_semantic_elements.as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ML5%20Document%20Markup.doc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validator.w3.org/"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err="1" smtClean="0"/>
              <a:t>H</a:t>
            </a:r>
            <a:r>
              <a:rPr lang="en-GB" dirty="0" err="1" smtClean="0"/>
              <a:t>yper</a:t>
            </a:r>
            <a:r>
              <a:rPr lang="en-GB" b="1" dirty="0" err="1" smtClean="0"/>
              <a:t>T</a:t>
            </a:r>
            <a:r>
              <a:rPr lang="en-GB" dirty="0" err="1" smtClean="0"/>
              <a:t>ext</a:t>
            </a:r>
            <a:r>
              <a:rPr lang="en-GB" dirty="0" smtClean="0"/>
              <a:t> </a:t>
            </a:r>
            <a:r>
              <a:rPr lang="en-GB" b="1" dirty="0" err="1" smtClean="0"/>
              <a:t>M</a:t>
            </a:r>
            <a:r>
              <a:rPr lang="en-GB" dirty="0" err="1" smtClean="0"/>
              <a:t>arkup</a:t>
            </a:r>
            <a:r>
              <a:rPr lang="en-GB" dirty="0" smtClean="0"/>
              <a:t> </a:t>
            </a:r>
            <a:r>
              <a:rPr lang="en-GB" b="1" dirty="0" smtClean="0"/>
              <a:t>L</a:t>
            </a:r>
            <a:r>
              <a:rPr lang="en-GB" dirty="0" smtClean="0"/>
              <a:t>anguage (HTML)</a:t>
            </a:r>
            <a:endParaRPr lang="en-GB" dirty="0"/>
          </a:p>
        </p:txBody>
      </p:sp>
      <p:sp>
        <p:nvSpPr>
          <p:cNvPr id="3" name="Subtitle 2"/>
          <p:cNvSpPr>
            <a:spLocks noGrp="1"/>
          </p:cNvSpPr>
          <p:nvPr>
            <p:ph type="subTitle" idx="1"/>
          </p:nvPr>
        </p:nvSpPr>
        <p:spPr/>
        <p:txBody>
          <a:bodyPr>
            <a:normAutofit/>
          </a:bodyPr>
          <a:lstStyle/>
          <a:p>
            <a:r>
              <a:rPr lang="en-GB" dirty="0"/>
              <a:t>Lecture 1: </a:t>
            </a:r>
            <a:r>
              <a:rPr lang="en-GB" dirty="0" smtClean="0"/>
              <a:t>Web Development (WD)</a:t>
            </a:r>
          </a:p>
          <a:p>
            <a:endParaRPr lang="en-GB" dirty="0"/>
          </a:p>
        </p:txBody>
      </p:sp>
      <p:sp>
        <p:nvSpPr>
          <p:cNvPr id="5" name="Date Placeholder 4"/>
          <p:cNvSpPr>
            <a:spLocks noGrp="1"/>
          </p:cNvSpPr>
          <p:nvPr>
            <p:ph type="dt" sz="half" idx="10"/>
          </p:nvPr>
        </p:nvSpPr>
        <p:spPr/>
        <p:txBody>
          <a:bodyPr/>
          <a:lstStyle/>
          <a:p>
            <a:r>
              <a:rPr lang="en-US" dirty="0"/>
              <a:t>Week:</a:t>
            </a:r>
          </a:p>
          <a:p>
            <a:r>
              <a:rPr lang="en-US" dirty="0" smtClean="0"/>
              <a:t>28-Jan-2019</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sz="quarter" idx="1"/>
          </p:nvPr>
        </p:nvSpPr>
        <p:spPr/>
        <p:txBody>
          <a:bodyPr/>
          <a:lstStyle/>
          <a:p>
            <a:r>
              <a:rPr lang="en-GB" dirty="0" smtClean="0"/>
              <a:t>Introduction </a:t>
            </a:r>
            <a:r>
              <a:rPr lang="en-GB" dirty="0"/>
              <a:t>to HTML</a:t>
            </a:r>
          </a:p>
        </p:txBody>
      </p:sp>
    </p:spTree>
    <p:extLst>
      <p:ext uri="{BB962C8B-B14F-4D97-AF65-F5344CB8AC3E}">
        <p14:creationId xmlns:p14="http://schemas.microsoft.com/office/powerpoint/2010/main" val="25739502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ltLang="en-US" dirty="0" smtClean="0"/>
              <a:t>Whitespace</a:t>
            </a:r>
            <a:endParaRPr lang="en-GB" altLang="en-US" dirty="0"/>
          </a:p>
        </p:txBody>
      </p:sp>
      <p:sp>
        <p:nvSpPr>
          <p:cNvPr id="95235" name="Rectangle 3"/>
          <p:cNvSpPr>
            <a:spLocks noGrp="1" noChangeArrowheads="1"/>
          </p:cNvSpPr>
          <p:nvPr>
            <p:ph type="body" idx="1"/>
          </p:nvPr>
        </p:nvSpPr>
        <p:spPr/>
        <p:txBody>
          <a:bodyPr/>
          <a:lstStyle/>
          <a:p>
            <a:r>
              <a:rPr lang="en-GB" altLang="en-US" dirty="0" smtClean="0"/>
              <a:t>Tabs </a:t>
            </a:r>
            <a:r>
              <a:rPr lang="en-GB" altLang="en-US" dirty="0"/>
              <a:t>and multiple spaces are ignored, the browser will display on a single space</a:t>
            </a:r>
          </a:p>
          <a:p>
            <a:r>
              <a:rPr lang="en-GB" altLang="en-US" dirty="0"/>
              <a:t>Use non-breaking space &amp;</a:t>
            </a:r>
            <a:r>
              <a:rPr lang="en-GB" altLang="en-US" dirty="0" err="1"/>
              <a:t>nbsp</a:t>
            </a:r>
            <a:r>
              <a:rPr lang="en-GB" altLang="en-US" dirty="0"/>
              <a:t>; or use the &lt;pre&gt; tag for preformatted text.</a:t>
            </a:r>
          </a:p>
          <a:p>
            <a:r>
              <a:rPr lang="en-GB" altLang="en-US" dirty="0"/>
              <a:t>Newlines are ignored</a:t>
            </a:r>
          </a:p>
          <a:p>
            <a:r>
              <a:rPr lang="en-GB" altLang="en-US" dirty="0"/>
              <a:t>Use &lt;</a:t>
            </a:r>
            <a:r>
              <a:rPr lang="en-GB" altLang="en-US" dirty="0" err="1"/>
              <a:t>br</a:t>
            </a:r>
            <a:r>
              <a:rPr lang="en-GB" altLang="en-US" dirty="0"/>
              <a:t>&gt;, &lt;p&gt; or &lt;pre&gt; tag.</a:t>
            </a:r>
          </a:p>
        </p:txBody>
      </p:sp>
    </p:spTree>
    <p:extLst>
      <p:ext uri="{BB962C8B-B14F-4D97-AF65-F5344CB8AC3E}">
        <p14:creationId xmlns:p14="http://schemas.microsoft.com/office/powerpoint/2010/main" val="17321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Types of HTML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a:t>
            </a:r>
            <a:r>
              <a:rPr lang="en-GB" sz="4900" dirty="0">
                <a:solidFill>
                  <a:srgbClr val="FF0000"/>
                </a:solidFill>
              </a:rPr>
              <a:t>Elements</a:t>
            </a:r>
            <a:r>
              <a:rPr lang="en-GB" dirty="0"/>
              <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a:t>
            </a:r>
            <a:r>
              <a:rPr lang="en-GB" b="1" dirty="0"/>
              <a:t>describe </a:t>
            </a:r>
            <a:r>
              <a:rPr lang="en-GB" b="1" dirty="0" smtClean="0"/>
              <a:t>the </a:t>
            </a:r>
            <a:r>
              <a:rPr lang="en-GB" b="1" dirty="0"/>
              <a:t>content </a:t>
            </a:r>
            <a:r>
              <a:rPr lang="en-GB" b="1" dirty="0" smtClean="0"/>
              <a:t>that has </a:t>
            </a:r>
            <a:r>
              <a:rPr lang="en-GB" b="1" dirty="0"/>
              <a:t>been included</a:t>
            </a:r>
            <a:r>
              <a:rPr lang="en-GB" dirty="0"/>
              <a:t> on the web page.</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
        <p:nvSpPr>
          <p:cNvPr id="13" name="TextBox 12"/>
          <p:cNvSpPr txBox="1"/>
          <p:nvPr/>
        </p:nvSpPr>
        <p:spPr>
          <a:xfrm>
            <a:off x="7020272" y="5949280"/>
            <a:ext cx="1523879" cy="369332"/>
          </a:xfrm>
          <a:prstGeom prst="rect">
            <a:avLst/>
          </a:prstGeom>
          <a:noFill/>
        </p:spPr>
        <p:txBody>
          <a:bodyPr wrap="none" rtlCol="0">
            <a:spAutoFit/>
          </a:bodyPr>
          <a:lstStyle/>
          <a:p>
            <a:r>
              <a:rPr lang="en-GB" dirty="0" smtClean="0"/>
              <a:t>See later note</a:t>
            </a:r>
            <a:endParaRPr lang="en-GB" dirty="0"/>
          </a:p>
        </p:txBody>
      </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altLang="en-US" dirty="0"/>
              <a:t>HTML </a:t>
            </a:r>
            <a:r>
              <a:rPr lang="en-GB" altLang="en-US" dirty="0" smtClean="0"/>
              <a:t>Container Tags</a:t>
            </a:r>
            <a:endParaRPr lang="en-GB" altLang="en-US" dirty="0"/>
          </a:p>
        </p:txBody>
      </p:sp>
      <p:sp>
        <p:nvSpPr>
          <p:cNvPr id="93187" name="Rectangle 3"/>
          <p:cNvSpPr>
            <a:spLocks noGrp="1" noChangeArrowheads="1"/>
          </p:cNvSpPr>
          <p:nvPr>
            <p:ph type="body" idx="1"/>
          </p:nvPr>
        </p:nvSpPr>
        <p:spPr/>
        <p:txBody>
          <a:bodyPr>
            <a:normAutofit/>
          </a:bodyPr>
          <a:lstStyle/>
          <a:p>
            <a:r>
              <a:rPr lang="en-GB" altLang="en-US" b="1" dirty="0" smtClean="0"/>
              <a:t>Containers</a:t>
            </a:r>
            <a:r>
              <a:rPr lang="en-GB" altLang="en-US" dirty="0" smtClean="0"/>
              <a:t> </a:t>
            </a:r>
            <a:r>
              <a:rPr lang="en-GB" altLang="en-US" dirty="0"/>
              <a:t>– most HTML tags are containers, they have a beginning and end tag</a:t>
            </a:r>
          </a:p>
          <a:p>
            <a:pPr>
              <a:buFont typeface="Monotype Sorts" pitchFamily="2" charset="2"/>
              <a:buNone/>
            </a:pPr>
            <a:r>
              <a:rPr lang="en-GB" altLang="en-US" dirty="0"/>
              <a:t>&lt;</a:t>
            </a:r>
            <a:r>
              <a:rPr lang="en-GB" altLang="en-US" dirty="0" err="1"/>
              <a:t>i</a:t>
            </a:r>
            <a:r>
              <a:rPr lang="en-GB" altLang="en-US" dirty="0"/>
              <a:t>&gt;italic text here&lt;/</a:t>
            </a:r>
            <a:r>
              <a:rPr lang="en-GB" altLang="en-US" dirty="0" err="1"/>
              <a:t>i</a:t>
            </a:r>
            <a:r>
              <a:rPr lang="en-GB" altLang="en-US" dirty="0"/>
              <a:t>&gt;</a:t>
            </a:r>
          </a:p>
          <a:p>
            <a:pPr>
              <a:buFont typeface="Monotype Sorts" pitchFamily="2" charset="2"/>
              <a:buNone/>
            </a:pPr>
            <a:r>
              <a:rPr lang="en-GB" altLang="en-US" dirty="0"/>
              <a:t>Some end tags are optional </a:t>
            </a:r>
            <a:r>
              <a:rPr lang="en-GB" altLang="en-US" dirty="0" err="1"/>
              <a:t>e.g</a:t>
            </a:r>
            <a:r>
              <a:rPr lang="en-GB" altLang="en-US" dirty="0"/>
              <a:t> &lt;p&gt; paragraph tag</a:t>
            </a:r>
          </a:p>
          <a:p>
            <a:pPr>
              <a:buFont typeface="Monotype Sorts" pitchFamily="2" charset="2"/>
              <a:buNone/>
            </a:pPr>
            <a:r>
              <a:rPr lang="en-GB" altLang="en-US" dirty="0"/>
              <a:t>&lt;p&gt;some text&lt;/p&gt; </a:t>
            </a:r>
          </a:p>
          <a:p>
            <a:pPr>
              <a:buFont typeface="Monotype Sorts" pitchFamily="2" charset="2"/>
              <a:buNone/>
            </a:pPr>
            <a:r>
              <a:rPr lang="en-GB" altLang="en-US" dirty="0"/>
              <a:t>or </a:t>
            </a:r>
          </a:p>
          <a:p>
            <a:pPr>
              <a:buFont typeface="Monotype Sorts" pitchFamily="2" charset="2"/>
              <a:buNone/>
            </a:pPr>
            <a:r>
              <a:rPr lang="en-GB" altLang="en-US" dirty="0"/>
              <a:t>&lt;p&gt;some text</a:t>
            </a:r>
          </a:p>
          <a:p>
            <a:pPr>
              <a:buFont typeface="Monotype Sorts" pitchFamily="2" charset="2"/>
              <a:buNone/>
            </a:pPr>
            <a:r>
              <a:rPr lang="en-GB" altLang="en-US" dirty="0"/>
              <a:t>&lt;p&gt; more text</a:t>
            </a:r>
          </a:p>
        </p:txBody>
      </p:sp>
    </p:spTree>
    <p:extLst>
      <p:ext uri="{BB962C8B-B14F-4D97-AF65-F5344CB8AC3E}">
        <p14:creationId xmlns:p14="http://schemas.microsoft.com/office/powerpoint/2010/main" val="3719711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smtClean="0"/>
              <a:t>HTML Standalone </a:t>
            </a:r>
            <a:r>
              <a:rPr lang="en-GB" altLang="en-US" dirty="0"/>
              <a:t>Tags</a:t>
            </a:r>
          </a:p>
        </p:txBody>
      </p:sp>
      <p:sp>
        <p:nvSpPr>
          <p:cNvPr id="94211" name="Rectangle 3"/>
          <p:cNvSpPr>
            <a:spLocks noGrp="1" noChangeArrowheads="1"/>
          </p:cNvSpPr>
          <p:nvPr>
            <p:ph type="body" idx="1"/>
          </p:nvPr>
        </p:nvSpPr>
        <p:spPr>
          <a:xfrm>
            <a:off x="612648" y="1600200"/>
            <a:ext cx="8153400" cy="5069160"/>
          </a:xfrm>
        </p:spPr>
        <p:txBody>
          <a:bodyPr>
            <a:normAutofit fontScale="92500" lnSpcReduction="20000"/>
          </a:bodyPr>
          <a:lstStyle/>
          <a:p>
            <a:pPr marL="381000" indent="-381000"/>
            <a:r>
              <a:rPr lang="en-GB" altLang="en-US" b="1" dirty="0"/>
              <a:t>Standalone tags</a:t>
            </a:r>
            <a:r>
              <a:rPr lang="en-GB" altLang="en-US" dirty="0"/>
              <a:t> – tags which have no end </a:t>
            </a:r>
            <a:r>
              <a:rPr lang="en-GB" altLang="en-US" dirty="0" smtClean="0"/>
              <a:t>tags</a:t>
            </a:r>
            <a:endParaRPr lang="en-GB" altLang="en-US" b="1" dirty="0" smtClean="0"/>
          </a:p>
          <a:p>
            <a:pPr marL="381000" indent="-381000"/>
            <a:r>
              <a:rPr lang="en-GB" altLang="en-US" dirty="0" smtClean="0"/>
              <a:t>In HTML (pages served as text/html) “</a:t>
            </a:r>
            <a:r>
              <a:rPr lang="en-GB" altLang="en-US" b="1" dirty="0" smtClean="0"/>
              <a:t>empty or void</a:t>
            </a:r>
            <a:r>
              <a:rPr lang="en-GB" altLang="en-US" dirty="0" smtClean="0"/>
              <a:t>” tags that cannot have any content </a:t>
            </a:r>
            <a:r>
              <a:rPr lang="en-GB" altLang="en-US" dirty="0" smtClean="0">
                <a:solidFill>
                  <a:srgbClr val="FF0000"/>
                </a:solidFill>
              </a:rPr>
              <a:t>do not need to be explicitly closed</a:t>
            </a:r>
            <a:r>
              <a:rPr lang="en-GB" altLang="en-US" dirty="0" smtClean="0"/>
              <a:t>. Hence, the tags such as break and image can be written as:</a:t>
            </a:r>
            <a:br>
              <a:rPr lang="en-GB" altLang="en-US" dirty="0" smtClean="0"/>
            </a:br>
            <a:r>
              <a:rPr lang="en-GB" altLang="en-US" i="1" dirty="0" smtClean="0"/>
              <a:t>&lt;</a:t>
            </a:r>
            <a:r>
              <a:rPr lang="en-GB" altLang="en-US" i="1" dirty="0" err="1" smtClean="0"/>
              <a:t>br</a:t>
            </a:r>
            <a:r>
              <a:rPr lang="en-GB" altLang="en-US" i="1" dirty="0" smtClean="0"/>
              <a:t>&gt;</a:t>
            </a:r>
            <a:br>
              <a:rPr lang="en-GB" altLang="en-US" i="1" dirty="0" smtClean="0"/>
            </a:br>
            <a:r>
              <a:rPr lang="en-GB" altLang="en-US" i="1" dirty="0" smtClean="0"/>
              <a:t>&lt;</a:t>
            </a:r>
            <a:r>
              <a:rPr lang="en-GB" altLang="en-US" i="1" dirty="0" err="1" smtClean="0"/>
              <a:t>img</a:t>
            </a:r>
            <a:r>
              <a:rPr lang="en-GB" altLang="en-US" i="1" dirty="0" smtClean="0"/>
              <a:t> </a:t>
            </a:r>
            <a:r>
              <a:rPr lang="en-GB" altLang="en-US" i="1" dirty="0" err="1" smtClean="0"/>
              <a:t>src</a:t>
            </a:r>
            <a:r>
              <a:rPr lang="en-GB" altLang="en-US" i="1" dirty="0" smtClean="0"/>
              <a:t>=“migimage.gif”&gt;</a:t>
            </a:r>
          </a:p>
          <a:p>
            <a:pPr marL="381000" indent="-381000"/>
            <a:r>
              <a:rPr lang="en-GB" altLang="en-US" dirty="0" smtClean="0"/>
              <a:t>However, to be legal in XHMTL they do need to be explicitly closed and should be written as: </a:t>
            </a:r>
            <a:br>
              <a:rPr lang="en-GB" altLang="en-US" dirty="0" smtClean="0"/>
            </a:br>
            <a:r>
              <a:rPr lang="en-GB" altLang="en-US" i="1" dirty="0"/>
              <a:t>&lt;</a:t>
            </a:r>
            <a:r>
              <a:rPr lang="en-GB" altLang="en-US" i="1" dirty="0" err="1" smtClean="0"/>
              <a:t>br</a:t>
            </a:r>
            <a:r>
              <a:rPr lang="en-GB" altLang="en-US" i="1" dirty="0" smtClean="0"/>
              <a:t> </a:t>
            </a:r>
            <a:r>
              <a:rPr lang="en-GB" altLang="en-US" i="1" dirty="0" smtClean="0">
                <a:solidFill>
                  <a:srgbClr val="FF0000"/>
                </a:solidFill>
              </a:rPr>
              <a:t>/</a:t>
            </a:r>
            <a:r>
              <a:rPr lang="en-GB" altLang="en-US" i="1" dirty="0" smtClean="0"/>
              <a:t>&gt;</a:t>
            </a:r>
            <a:r>
              <a:rPr lang="en-GB" altLang="en-US" i="1" dirty="0"/>
              <a:t/>
            </a:r>
            <a:br>
              <a:rPr lang="en-GB" altLang="en-US" i="1" dirty="0"/>
            </a:br>
            <a:r>
              <a:rPr lang="en-GB" altLang="en-US" i="1" dirty="0"/>
              <a:t>&lt;</a:t>
            </a:r>
            <a:r>
              <a:rPr lang="en-GB" altLang="en-US" i="1" dirty="0" err="1"/>
              <a:t>img</a:t>
            </a:r>
            <a:r>
              <a:rPr lang="en-GB" altLang="en-US" i="1" dirty="0"/>
              <a:t> </a:t>
            </a:r>
            <a:r>
              <a:rPr lang="en-GB" altLang="en-US" i="1" dirty="0" err="1"/>
              <a:t>src</a:t>
            </a:r>
            <a:r>
              <a:rPr lang="en-GB" altLang="en-US" i="1" dirty="0"/>
              <a:t>=“migimage.gif</a:t>
            </a:r>
            <a:r>
              <a:rPr lang="en-GB" altLang="en-US" i="1" dirty="0" smtClean="0"/>
              <a:t>” </a:t>
            </a:r>
            <a:r>
              <a:rPr lang="en-GB" altLang="en-US" i="1" dirty="0" smtClean="0">
                <a:solidFill>
                  <a:srgbClr val="FF0000"/>
                </a:solidFill>
              </a:rPr>
              <a:t>/</a:t>
            </a:r>
            <a:r>
              <a:rPr lang="en-GB" altLang="en-US" i="1" dirty="0" smtClean="0"/>
              <a:t>&gt;</a:t>
            </a:r>
            <a:endParaRPr lang="en-GB" altLang="en-US" i="1" dirty="0"/>
          </a:p>
          <a:p>
            <a:pPr marL="381000" indent="-381000"/>
            <a:r>
              <a:rPr lang="en-GB" altLang="en-US" dirty="0" smtClean="0"/>
              <a:t>In HTML pages the browser ignores the / character, but technically they are not required</a:t>
            </a:r>
            <a:endParaRPr lang="en-GB" altLang="en-US" dirty="0"/>
          </a:p>
          <a:p>
            <a:pPr marL="381000" indent="-381000">
              <a:buFont typeface="Monotype Sorts" pitchFamily="2" charset="2"/>
              <a:buNone/>
            </a:pPr>
            <a:endParaRPr lang="en-GB" altLang="en-US" b="1" dirty="0"/>
          </a:p>
          <a:p>
            <a:pPr marL="381000" indent="-381000">
              <a:buFont typeface="Monotype Sorts" pitchFamily="2" charset="2"/>
              <a:buNone/>
            </a:pPr>
            <a:endParaRPr lang="en-GB" altLang="en-US" b="1" dirty="0"/>
          </a:p>
        </p:txBody>
      </p:sp>
    </p:spTree>
    <p:extLst>
      <p:ext uri="{BB962C8B-B14F-4D97-AF65-F5344CB8AC3E}">
        <p14:creationId xmlns:p14="http://schemas.microsoft.com/office/powerpoint/2010/main" val="181976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smtClean="0"/>
              <a:t>HTML Comments</a:t>
            </a:r>
            <a:endParaRPr lang="en-GB" altLang="en-US" dirty="0"/>
          </a:p>
        </p:txBody>
      </p:sp>
      <p:sp>
        <p:nvSpPr>
          <p:cNvPr id="94211" name="Rectangle 3"/>
          <p:cNvSpPr>
            <a:spLocks noGrp="1" noChangeArrowheads="1"/>
          </p:cNvSpPr>
          <p:nvPr>
            <p:ph type="body" idx="1"/>
          </p:nvPr>
        </p:nvSpPr>
        <p:spPr/>
        <p:txBody>
          <a:bodyPr>
            <a:normAutofit/>
          </a:bodyPr>
          <a:lstStyle/>
          <a:p>
            <a:pPr marL="381000" indent="-381000"/>
            <a:r>
              <a:rPr lang="en-GB" altLang="en-US" dirty="0" smtClean="0"/>
              <a:t>Comments </a:t>
            </a:r>
            <a:r>
              <a:rPr lang="en-GB" altLang="en-US" dirty="0"/>
              <a:t>are defined as follows:-</a:t>
            </a:r>
          </a:p>
          <a:p>
            <a:pPr marL="381000" indent="-381000">
              <a:buFont typeface="Monotype Sorts" pitchFamily="2" charset="2"/>
              <a:buNone/>
            </a:pPr>
            <a:r>
              <a:rPr lang="en-GB" altLang="en-US" dirty="0"/>
              <a:t>&lt;!-- this is a comment --&gt;</a:t>
            </a:r>
          </a:p>
        </p:txBody>
      </p:sp>
    </p:spTree>
    <p:extLst>
      <p:ext uri="{BB962C8B-B14F-4D97-AF65-F5344CB8AC3E}">
        <p14:creationId xmlns:p14="http://schemas.microsoft.com/office/powerpoint/2010/main" val="4217486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92500" lnSpcReduction="100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r>
              <a:rPr lang="en-GB" dirty="0" smtClean="0"/>
              <a:t>(").</a:t>
            </a:r>
          </a:p>
          <a:p>
            <a:pPr lvl="1"/>
            <a:r>
              <a:rPr lang="en-GB" altLang="en-US" dirty="0"/>
              <a:t>Tags can have multiple attributes, placed in the beginning </a:t>
            </a:r>
            <a:r>
              <a:rPr lang="en-GB" altLang="en-US" dirty="0" smtClean="0"/>
              <a:t>tag</a:t>
            </a:r>
            <a:endParaRPr lang="en-GB" dirty="0"/>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can have </a:t>
            </a:r>
            <a:r>
              <a:rPr lang="en-GB"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if the image is missing.</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636912"/>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636912"/>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r>
              <a:rPr lang="en-GB" sz="4000" dirty="0">
                <a:solidFill>
                  <a:srgbClr val="464646"/>
                </a:solidFill>
              </a:rPr>
              <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p:txBody>
          <a:bodyPr/>
          <a:lstStyle/>
          <a:p>
            <a:endParaRPr lang="en-GB" dirty="0"/>
          </a:p>
          <a:p>
            <a:endParaRPr lang="en-GB" dirty="0"/>
          </a:p>
          <a:p>
            <a:pPr marL="0" indent="0">
              <a:buNone/>
            </a:pPr>
            <a:r>
              <a:rPr lang="en-GB" dirty="0"/>
              <a:t>Rewritten so it is easier to read:</a:t>
            </a:r>
          </a:p>
        </p:txBody>
      </p:sp>
      <p:sp>
        <p:nvSpPr>
          <p:cNvPr id="4" name="TextBox 3"/>
          <p:cNvSpPr txBox="1"/>
          <p:nvPr/>
        </p:nvSpPr>
        <p:spPr>
          <a:xfrm>
            <a:off x="595941" y="1568986"/>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15047" y="3228652"/>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395537" y="3419708"/>
            <a:ext cx="288032"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2" y="1162595"/>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971600" y="4279230"/>
            <a:ext cx="8085873" cy="1310010"/>
            <a:chOff x="971600" y="3856474"/>
            <a:chExt cx="8085873" cy="1310010"/>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971600" y="4014356"/>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9" idx="1"/>
            </p:cNvCxnSpPr>
            <p:nvPr/>
          </p:nvCxnSpPr>
          <p:spPr>
            <a:xfrm flipV="1">
              <a:off x="1331640" y="3856474"/>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a:t>Document Structure</a:t>
            </a:r>
          </a:p>
        </p:txBody>
      </p:sp>
      <p:sp>
        <p:nvSpPr>
          <p:cNvPr id="48131" name="Rectangle 3"/>
          <p:cNvSpPr>
            <a:spLocks noGrp="1" noChangeArrowheads="1"/>
          </p:cNvSpPr>
          <p:nvPr>
            <p:ph type="body" idx="1"/>
          </p:nvPr>
        </p:nvSpPr>
        <p:spPr>
          <a:xfrm>
            <a:off x="962025" y="1695450"/>
            <a:ext cx="7029450" cy="1805558"/>
          </a:xfrm>
        </p:spPr>
        <p:txBody>
          <a:bodyPr>
            <a:noAutofit/>
          </a:bodyPr>
          <a:lstStyle/>
          <a:p>
            <a:pPr>
              <a:lnSpc>
                <a:spcPct val="90000"/>
              </a:lnSpc>
            </a:pPr>
            <a:r>
              <a:rPr lang="en-US" altLang="en-US" sz="2000" dirty="0"/>
              <a:t>Divided into two sections</a:t>
            </a:r>
          </a:p>
          <a:p>
            <a:pPr>
              <a:lnSpc>
                <a:spcPct val="90000"/>
              </a:lnSpc>
            </a:pPr>
            <a:r>
              <a:rPr lang="en-US" altLang="en-US" sz="2000" dirty="0"/>
              <a:t>Head contains information about the document – title and meta data</a:t>
            </a:r>
          </a:p>
          <a:p>
            <a:pPr>
              <a:lnSpc>
                <a:spcPct val="90000"/>
              </a:lnSpc>
            </a:pPr>
            <a:r>
              <a:rPr lang="en-US" altLang="en-US" sz="2000" dirty="0"/>
              <a:t>Body contains the actual contents of the document – displayed in the browser</a:t>
            </a:r>
          </a:p>
          <a:p>
            <a:pPr>
              <a:lnSpc>
                <a:spcPct val="90000"/>
              </a:lnSpc>
              <a:buFont typeface="Monotype Sorts" pitchFamily="2" charset="2"/>
              <a:buNone/>
            </a:pPr>
            <a:endParaRPr lang="en-US" altLang="en-US" sz="2000" dirty="0"/>
          </a:p>
        </p:txBody>
      </p:sp>
      <p:sp>
        <p:nvSpPr>
          <p:cNvPr id="2" name="TextBox 1"/>
          <p:cNvSpPr txBox="1"/>
          <p:nvPr/>
        </p:nvSpPr>
        <p:spPr>
          <a:xfrm>
            <a:off x="1979712" y="3429000"/>
            <a:ext cx="3865161" cy="2751522"/>
          </a:xfrm>
          <a:prstGeom prst="rect">
            <a:avLst/>
          </a:prstGeom>
          <a:noFill/>
        </p:spPr>
        <p:txBody>
          <a:bodyPr wrap="none" rtlCol="0">
            <a:spAutoFit/>
          </a:bodyPr>
          <a:lstStyle/>
          <a:p>
            <a:pPr>
              <a:lnSpc>
                <a:spcPct val="90000"/>
              </a:lnSpc>
              <a:buFont typeface="Monotype Sorts" pitchFamily="2" charset="2"/>
              <a:buNone/>
            </a:pPr>
            <a:r>
              <a:rPr lang="en-US" altLang="en-US" sz="2400" dirty="0"/>
              <a:t>&lt;html&gt;</a:t>
            </a:r>
          </a:p>
          <a:p>
            <a:pPr>
              <a:lnSpc>
                <a:spcPct val="90000"/>
              </a:lnSpc>
              <a:buFont typeface="Monotype Sorts" pitchFamily="2" charset="2"/>
              <a:buNone/>
            </a:pPr>
            <a:r>
              <a:rPr lang="en-US" altLang="en-US" sz="2400" dirty="0"/>
              <a:t>&lt;head&gt;</a:t>
            </a:r>
          </a:p>
          <a:p>
            <a:pPr>
              <a:lnSpc>
                <a:spcPct val="90000"/>
              </a:lnSpc>
              <a:buFont typeface="Monotype Sorts" pitchFamily="2" charset="2"/>
              <a:buNone/>
            </a:pPr>
            <a:r>
              <a:rPr lang="en-US" altLang="en-US" sz="2400" dirty="0"/>
              <a:t>&lt;title&gt;My first page&lt;/html&gt;</a:t>
            </a:r>
          </a:p>
          <a:p>
            <a:pPr>
              <a:lnSpc>
                <a:spcPct val="90000"/>
              </a:lnSpc>
              <a:buFont typeface="Monotype Sorts" pitchFamily="2" charset="2"/>
              <a:buNone/>
            </a:pPr>
            <a:r>
              <a:rPr lang="en-US" altLang="en-US" sz="2400" dirty="0"/>
              <a:t>&lt;/head&gt;</a:t>
            </a:r>
          </a:p>
          <a:p>
            <a:pPr>
              <a:lnSpc>
                <a:spcPct val="90000"/>
              </a:lnSpc>
              <a:buFont typeface="Monotype Sorts" pitchFamily="2" charset="2"/>
              <a:buNone/>
            </a:pPr>
            <a:r>
              <a:rPr lang="en-US" altLang="en-US" sz="2400" dirty="0"/>
              <a:t>&lt;body&gt;</a:t>
            </a:r>
          </a:p>
          <a:p>
            <a:pPr>
              <a:lnSpc>
                <a:spcPct val="90000"/>
              </a:lnSpc>
              <a:buFont typeface="Monotype Sorts" pitchFamily="2" charset="2"/>
              <a:buNone/>
            </a:pPr>
            <a:r>
              <a:rPr lang="en-US" altLang="en-US" sz="2400" dirty="0"/>
              <a:t>Contents of my first page.</a:t>
            </a:r>
          </a:p>
          <a:p>
            <a:pPr>
              <a:lnSpc>
                <a:spcPct val="90000"/>
              </a:lnSpc>
              <a:buFont typeface="Monotype Sorts" pitchFamily="2" charset="2"/>
              <a:buNone/>
            </a:pPr>
            <a:r>
              <a:rPr lang="en-US" altLang="en-US" sz="2400" dirty="0"/>
              <a:t>&lt;/body&gt;</a:t>
            </a:r>
          </a:p>
          <a:p>
            <a:pPr>
              <a:lnSpc>
                <a:spcPct val="90000"/>
              </a:lnSpc>
              <a:buFont typeface="Monotype Sorts" pitchFamily="2" charset="2"/>
              <a:buNone/>
            </a:pPr>
            <a:r>
              <a:rPr lang="en-US" altLang="en-US" sz="2400" dirty="0"/>
              <a:t>&lt;/html</a:t>
            </a:r>
            <a:r>
              <a:rPr lang="en-US" altLang="en-US" sz="2400" dirty="0" smtClean="0"/>
              <a:t>&gt;</a:t>
            </a:r>
            <a:endParaRPr lang="en-US" altLang="en-US" sz="2400" dirty="0"/>
          </a:p>
        </p:txBody>
      </p:sp>
    </p:spTree>
    <p:extLst>
      <p:ext uri="{BB962C8B-B14F-4D97-AF65-F5344CB8AC3E}">
        <p14:creationId xmlns:p14="http://schemas.microsoft.com/office/powerpoint/2010/main" val="720165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span</a:t>
            </a:r>
            <a:r>
              <a:rPr lang="en-GB" dirty="0" smtClean="0"/>
              <a:t> and </a:t>
            </a:r>
            <a:r>
              <a:rPr lang="en-GB" i="1" dirty="0" smtClean="0"/>
              <a:t>div</a:t>
            </a:r>
            <a:endParaRPr lang="en-GB" i="1" dirty="0"/>
          </a:p>
        </p:txBody>
      </p:sp>
      <p:sp>
        <p:nvSpPr>
          <p:cNvPr id="3" name="Content Placeholder 2"/>
          <p:cNvSpPr>
            <a:spLocks noGrp="1"/>
          </p:cNvSpPr>
          <p:nvPr>
            <p:ph sz="quarter" idx="1"/>
          </p:nvPr>
        </p:nvSpPr>
        <p:spPr/>
        <p:txBody>
          <a:bodyPr/>
          <a:lstStyle/>
          <a:p>
            <a:r>
              <a:rPr lang="en-GB" dirty="0" smtClean="0"/>
              <a:t>Container tags</a:t>
            </a:r>
          </a:p>
          <a:p>
            <a:r>
              <a:rPr lang="en-GB" dirty="0" smtClean="0"/>
              <a:t>Often used </a:t>
            </a:r>
            <a:r>
              <a:rPr lang="en-GB" dirty="0" err="1" smtClean="0"/>
              <a:t>inconjunction</a:t>
            </a:r>
            <a:r>
              <a:rPr lang="en-GB" dirty="0" smtClean="0"/>
              <a:t> with CSS for layout</a:t>
            </a:r>
          </a:p>
          <a:p>
            <a:r>
              <a:rPr lang="en-GB" dirty="0" smtClean="0"/>
              <a:t>Can be used with AJAX to specify locations for new content</a:t>
            </a:r>
          </a:p>
          <a:p>
            <a:r>
              <a:rPr lang="en-GB" dirty="0" smtClean="0"/>
              <a:t>&lt;span&gt;….. &lt;/span&gt; contains simple “one-line” content</a:t>
            </a:r>
          </a:p>
          <a:p>
            <a:r>
              <a:rPr lang="en-GB" dirty="0" smtClean="0"/>
              <a:t>&lt;div&gt; ….. &lt;/div&gt; contains a block of HTML elements</a:t>
            </a:r>
            <a:endParaRPr lang="en-GB" dirty="0"/>
          </a:p>
        </p:txBody>
      </p:sp>
    </p:spTree>
    <p:extLst>
      <p:ext uri="{BB962C8B-B14F-4D97-AF65-F5344CB8AC3E}">
        <p14:creationId xmlns:p14="http://schemas.microsoft.com/office/powerpoint/2010/main" val="918797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HTML5 Semantic Elements</a:t>
            </a:r>
          </a:p>
        </p:txBody>
      </p:sp>
      <p:sp>
        <p:nvSpPr>
          <p:cNvPr id="3" name="Content Placeholder 2"/>
          <p:cNvSpPr>
            <a:spLocks noGrp="1"/>
          </p:cNvSpPr>
          <p:nvPr>
            <p:ph sz="quarter" idx="1"/>
          </p:nvPr>
        </p:nvSpPr>
        <p:spPr>
          <a:xfrm>
            <a:off x="612648" y="1600200"/>
            <a:ext cx="8423848" cy="4495800"/>
          </a:xfrm>
        </p:spPr>
        <p:txBody>
          <a:bodyPr>
            <a:normAutofit/>
          </a:bodyPr>
          <a:lstStyle/>
          <a:p>
            <a:r>
              <a:rPr lang="en-GB" dirty="0"/>
              <a:t>Semantic elements are </a:t>
            </a:r>
            <a:r>
              <a:rPr lang="en-GB" b="1" i="1" dirty="0"/>
              <a:t>elements with a meaning</a:t>
            </a:r>
            <a:r>
              <a:rPr lang="en-GB" dirty="0"/>
              <a:t>.</a:t>
            </a:r>
          </a:p>
          <a:p>
            <a:r>
              <a:rPr lang="en-GB" dirty="0"/>
              <a:t>A semantic element clearly describes </a:t>
            </a:r>
            <a:r>
              <a:rPr lang="en-GB" dirty="0" smtClean="0"/>
              <a:t>its </a:t>
            </a:r>
            <a:r>
              <a:rPr lang="en-GB" dirty="0"/>
              <a:t>meaning, i.e. what its content represents, to the browser and also the developer(s).</a:t>
            </a:r>
          </a:p>
          <a:p>
            <a:pPr lvl="1"/>
            <a:r>
              <a:rPr lang="en-GB" dirty="0"/>
              <a:t>&lt;table&gt;, &lt;form&gt;, &lt;</a:t>
            </a:r>
            <a:r>
              <a:rPr lang="en-GB" dirty="0" err="1"/>
              <a:t>img</a:t>
            </a:r>
            <a:r>
              <a:rPr lang="en-GB" dirty="0"/>
              <a:t>&gt;</a:t>
            </a:r>
          </a:p>
          <a:p>
            <a:pPr lvl="1"/>
            <a:r>
              <a:rPr lang="en-GB" dirty="0"/>
              <a:t>&lt;header&gt;, &lt;footer&gt;, etc.</a:t>
            </a:r>
          </a:p>
          <a:p>
            <a:r>
              <a:rPr lang="en-GB" dirty="0"/>
              <a:t>HTML5 semantic elements replace the non-semantic elements &lt;div&gt; and &lt;span&gt; which </a:t>
            </a:r>
            <a:r>
              <a:rPr lang="en-GB" i="1" dirty="0"/>
              <a:t>tell you nothing about their type of content</a:t>
            </a:r>
            <a:r>
              <a:rPr lang="en-GB" dirty="0"/>
              <a:t>.</a:t>
            </a:r>
          </a:p>
        </p:txBody>
      </p:sp>
    </p:spTree>
    <p:extLst>
      <p:ext uri="{BB962C8B-B14F-4D97-AF65-F5344CB8AC3E}">
        <p14:creationId xmlns:p14="http://schemas.microsoft.com/office/powerpoint/2010/main" val="25591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HTML5 Semantic Elements</a:t>
            </a:r>
          </a:p>
        </p:txBody>
      </p:sp>
      <p:graphicFrame>
        <p:nvGraphicFramePr>
          <p:cNvPr id="4" name="Content Placeholder 3"/>
          <p:cNvGraphicFramePr>
            <a:graphicFrameLocks noGrp="1"/>
          </p:cNvGraphicFramePr>
          <p:nvPr>
            <p:ph sz="quarter" idx="1"/>
            <p:extLst/>
          </p:nvPr>
        </p:nvGraphicFramePr>
        <p:xfrm>
          <a:off x="612775" y="1600200"/>
          <a:ext cx="8153400" cy="5233211"/>
        </p:xfrm>
        <a:graphic>
          <a:graphicData uri="http://schemas.openxmlformats.org/drawingml/2006/table">
            <a:tbl>
              <a:tblPr firstRow="1" bandRow="1">
                <a:tableStyleId>{3B4B98B0-60AC-42C2-AFA5-B58CD77FA1E5}</a:tableStyleId>
              </a:tblPr>
              <a:tblGrid>
                <a:gridCol w="1726977">
                  <a:extLst>
                    <a:ext uri="{9D8B030D-6E8A-4147-A177-3AD203B41FA5}">
                      <a16:colId xmlns:a16="http://schemas.microsoft.com/office/drawing/2014/main" val="20000"/>
                    </a:ext>
                  </a:extLst>
                </a:gridCol>
                <a:gridCol w="6426423">
                  <a:extLst>
                    <a:ext uri="{9D8B030D-6E8A-4147-A177-3AD203B41FA5}">
                      <a16:colId xmlns:a16="http://schemas.microsoft.com/office/drawing/2014/main" val="20001"/>
                    </a:ext>
                  </a:extLst>
                </a:gridCol>
              </a:tblGrid>
              <a:tr h="358007">
                <a:tc>
                  <a:txBody>
                    <a:bodyPr/>
                    <a:lstStyle/>
                    <a:p>
                      <a:r>
                        <a:rPr lang="en-GB" sz="1600" dirty="0"/>
                        <a:t>Tag</a:t>
                      </a:r>
                    </a:p>
                  </a:txBody>
                  <a:tcPr/>
                </a:tc>
                <a:tc>
                  <a:txBody>
                    <a:bodyPr/>
                    <a:lstStyle/>
                    <a:p>
                      <a:r>
                        <a:rPr lang="en-GB" sz="1600" dirty="0"/>
                        <a:t>Description</a:t>
                      </a:r>
                    </a:p>
                  </a:txBody>
                  <a:tcPr/>
                </a:tc>
                <a:extLst>
                  <a:ext uri="{0D108BD9-81ED-4DB2-BD59-A6C34878D82A}">
                    <a16:rowId xmlns:a16="http://schemas.microsoft.com/office/drawing/2014/main" val="10000"/>
                  </a:ext>
                </a:extLst>
              </a:tr>
              <a:tr h="358007">
                <a:tc>
                  <a:txBody>
                    <a:bodyPr/>
                    <a:lstStyle/>
                    <a:p>
                      <a:r>
                        <a:rPr lang="en-GB" sz="1600" dirty="0"/>
                        <a:t>&lt;article&gt;</a:t>
                      </a:r>
                    </a:p>
                  </a:txBody>
                  <a:tcPr/>
                </a:tc>
                <a:tc>
                  <a:txBody>
                    <a:bodyPr/>
                    <a:lstStyle/>
                    <a:p>
                      <a:r>
                        <a:rPr lang="en-GB" sz="1600" dirty="0"/>
                        <a:t>Defines an article</a:t>
                      </a:r>
                    </a:p>
                  </a:txBody>
                  <a:tcPr/>
                </a:tc>
                <a:extLst>
                  <a:ext uri="{0D108BD9-81ED-4DB2-BD59-A6C34878D82A}">
                    <a16:rowId xmlns:a16="http://schemas.microsoft.com/office/drawing/2014/main" val="10001"/>
                  </a:ext>
                </a:extLst>
              </a:tr>
              <a:tr h="358007">
                <a:tc>
                  <a:txBody>
                    <a:bodyPr/>
                    <a:lstStyle/>
                    <a:p>
                      <a:r>
                        <a:rPr lang="en-GB" sz="1600" dirty="0"/>
                        <a:t>&lt;aside&gt;</a:t>
                      </a:r>
                    </a:p>
                  </a:txBody>
                  <a:tcPr/>
                </a:tc>
                <a:tc>
                  <a:txBody>
                    <a:bodyPr/>
                    <a:lstStyle/>
                    <a:p>
                      <a:r>
                        <a:rPr lang="en-GB" sz="1600" dirty="0"/>
                        <a:t>Defines content aside from the page content</a:t>
                      </a:r>
                    </a:p>
                  </a:txBody>
                  <a:tcPr/>
                </a:tc>
                <a:extLst>
                  <a:ext uri="{0D108BD9-81ED-4DB2-BD59-A6C34878D82A}">
                    <a16:rowId xmlns:a16="http://schemas.microsoft.com/office/drawing/2014/main" val="10002"/>
                  </a:ext>
                </a:extLst>
              </a:tr>
              <a:tr h="358007">
                <a:tc>
                  <a:txBody>
                    <a:bodyPr/>
                    <a:lstStyle/>
                    <a:p>
                      <a:r>
                        <a:rPr lang="en-GB" sz="1600" dirty="0"/>
                        <a:t>&lt;details&gt;</a:t>
                      </a:r>
                    </a:p>
                  </a:txBody>
                  <a:tcPr/>
                </a:tc>
                <a:tc>
                  <a:txBody>
                    <a:bodyPr/>
                    <a:lstStyle/>
                    <a:p>
                      <a:r>
                        <a:rPr lang="en-GB" sz="1600" dirty="0"/>
                        <a:t>Defines additional details that the user can view or hide</a:t>
                      </a:r>
                    </a:p>
                  </a:txBody>
                  <a:tcPr/>
                </a:tc>
                <a:extLst>
                  <a:ext uri="{0D108BD9-81ED-4DB2-BD59-A6C34878D82A}">
                    <a16:rowId xmlns:a16="http://schemas.microsoft.com/office/drawing/2014/main" val="10003"/>
                  </a:ext>
                </a:extLst>
              </a:tr>
              <a:tr h="358007">
                <a:tc>
                  <a:txBody>
                    <a:bodyPr/>
                    <a:lstStyle/>
                    <a:p>
                      <a:r>
                        <a:rPr lang="en-GB" sz="1600" dirty="0"/>
                        <a:t>&lt;</a:t>
                      </a:r>
                      <a:r>
                        <a:rPr lang="en-GB" sz="1600" dirty="0" err="1"/>
                        <a:t>figcaption</a:t>
                      </a:r>
                      <a:r>
                        <a:rPr lang="en-GB" sz="1600" dirty="0"/>
                        <a:t>&gt;</a:t>
                      </a:r>
                    </a:p>
                  </a:txBody>
                  <a:tcPr/>
                </a:tc>
                <a:tc>
                  <a:txBody>
                    <a:bodyPr/>
                    <a:lstStyle/>
                    <a:p>
                      <a:r>
                        <a:rPr lang="en-GB" sz="1600" dirty="0"/>
                        <a:t>Defines a caption for a &lt;figure&gt; element</a:t>
                      </a:r>
                    </a:p>
                  </a:txBody>
                  <a:tcPr/>
                </a:tc>
                <a:extLst>
                  <a:ext uri="{0D108BD9-81ED-4DB2-BD59-A6C34878D82A}">
                    <a16:rowId xmlns:a16="http://schemas.microsoft.com/office/drawing/2014/main" val="10004"/>
                  </a:ext>
                </a:extLst>
              </a:tr>
              <a:tr h="559080">
                <a:tc>
                  <a:txBody>
                    <a:bodyPr/>
                    <a:lstStyle/>
                    <a:p>
                      <a:r>
                        <a:rPr lang="en-GB" sz="1600" dirty="0"/>
                        <a:t>&lt;figure&gt;</a:t>
                      </a:r>
                    </a:p>
                  </a:txBody>
                  <a:tcPr/>
                </a:tc>
                <a:tc>
                  <a:txBody>
                    <a:bodyPr/>
                    <a:lstStyle/>
                    <a:p>
                      <a:r>
                        <a:rPr lang="en-GB" sz="1600" dirty="0"/>
                        <a:t>Specifies self-contained content, like illustrations, diagrams, photos, code listings, etc.</a:t>
                      </a:r>
                    </a:p>
                  </a:txBody>
                  <a:tcPr/>
                </a:tc>
                <a:extLst>
                  <a:ext uri="{0D108BD9-81ED-4DB2-BD59-A6C34878D82A}">
                    <a16:rowId xmlns:a16="http://schemas.microsoft.com/office/drawing/2014/main" val="10005"/>
                  </a:ext>
                </a:extLst>
              </a:tr>
              <a:tr h="358007">
                <a:tc>
                  <a:txBody>
                    <a:bodyPr/>
                    <a:lstStyle/>
                    <a:p>
                      <a:r>
                        <a:rPr lang="en-GB" sz="1600" dirty="0"/>
                        <a:t>&lt;footer&gt;</a:t>
                      </a:r>
                    </a:p>
                  </a:txBody>
                  <a:tcPr/>
                </a:tc>
                <a:tc>
                  <a:txBody>
                    <a:bodyPr/>
                    <a:lstStyle/>
                    <a:p>
                      <a:r>
                        <a:rPr lang="en-GB" sz="1600" dirty="0"/>
                        <a:t>Defines a footer for a document or section</a:t>
                      </a:r>
                    </a:p>
                  </a:txBody>
                  <a:tcPr/>
                </a:tc>
                <a:extLst>
                  <a:ext uri="{0D108BD9-81ED-4DB2-BD59-A6C34878D82A}">
                    <a16:rowId xmlns:a16="http://schemas.microsoft.com/office/drawing/2014/main" val="10006"/>
                  </a:ext>
                </a:extLst>
              </a:tr>
              <a:tr h="358007">
                <a:tc>
                  <a:txBody>
                    <a:bodyPr/>
                    <a:lstStyle/>
                    <a:p>
                      <a:r>
                        <a:rPr lang="en-GB" sz="1600" dirty="0"/>
                        <a:t>&lt;header&gt;</a:t>
                      </a:r>
                    </a:p>
                  </a:txBody>
                  <a:tcPr/>
                </a:tc>
                <a:tc>
                  <a:txBody>
                    <a:bodyPr/>
                    <a:lstStyle/>
                    <a:p>
                      <a:r>
                        <a:rPr lang="en-GB" sz="1600" dirty="0"/>
                        <a:t>Specifies a header for a document or section</a:t>
                      </a:r>
                    </a:p>
                  </a:txBody>
                  <a:tcPr/>
                </a:tc>
                <a:extLst>
                  <a:ext uri="{0D108BD9-81ED-4DB2-BD59-A6C34878D82A}">
                    <a16:rowId xmlns:a16="http://schemas.microsoft.com/office/drawing/2014/main" val="10007"/>
                  </a:ext>
                </a:extLst>
              </a:tr>
              <a:tr h="358007">
                <a:tc>
                  <a:txBody>
                    <a:bodyPr/>
                    <a:lstStyle/>
                    <a:p>
                      <a:r>
                        <a:rPr lang="en-GB" sz="1600" dirty="0"/>
                        <a:t>&lt;main&gt;</a:t>
                      </a:r>
                    </a:p>
                  </a:txBody>
                  <a:tcPr/>
                </a:tc>
                <a:tc>
                  <a:txBody>
                    <a:bodyPr/>
                    <a:lstStyle/>
                    <a:p>
                      <a:r>
                        <a:rPr lang="en-GB" sz="1600" dirty="0"/>
                        <a:t>Specifies the main content of a document</a:t>
                      </a:r>
                    </a:p>
                  </a:txBody>
                  <a:tcPr/>
                </a:tc>
                <a:extLst>
                  <a:ext uri="{0D108BD9-81ED-4DB2-BD59-A6C34878D82A}">
                    <a16:rowId xmlns:a16="http://schemas.microsoft.com/office/drawing/2014/main" val="10008"/>
                  </a:ext>
                </a:extLst>
              </a:tr>
              <a:tr h="358007">
                <a:tc>
                  <a:txBody>
                    <a:bodyPr/>
                    <a:lstStyle/>
                    <a:p>
                      <a:endParaRPr lang="en-GB" sz="1600" dirty="0"/>
                    </a:p>
                  </a:txBody>
                  <a:tcPr/>
                </a:tc>
                <a:tc>
                  <a:txBody>
                    <a:bodyPr/>
                    <a:lstStyle/>
                    <a:p>
                      <a:r>
                        <a:rPr lang="en-GB" sz="1600" dirty="0"/>
                        <a:t>Defines marked/highlighted text</a:t>
                      </a:r>
                    </a:p>
                  </a:txBody>
                  <a:tcPr/>
                </a:tc>
                <a:extLst>
                  <a:ext uri="{0D108BD9-81ED-4DB2-BD59-A6C34878D82A}">
                    <a16:rowId xmlns:a16="http://schemas.microsoft.com/office/drawing/2014/main" val="10009"/>
                  </a:ext>
                </a:extLst>
              </a:tr>
              <a:tr h="358007">
                <a:tc>
                  <a:txBody>
                    <a:bodyPr/>
                    <a:lstStyle/>
                    <a:p>
                      <a:r>
                        <a:rPr lang="en-GB" sz="1600" dirty="0"/>
                        <a:t>&lt;</a:t>
                      </a:r>
                      <a:r>
                        <a:rPr lang="en-GB" sz="1600" dirty="0" err="1"/>
                        <a:t>nav</a:t>
                      </a:r>
                      <a:r>
                        <a:rPr lang="en-GB" sz="1600" dirty="0"/>
                        <a:t>&gt;</a:t>
                      </a:r>
                    </a:p>
                  </a:txBody>
                  <a:tcPr/>
                </a:tc>
                <a:tc>
                  <a:txBody>
                    <a:bodyPr/>
                    <a:lstStyle/>
                    <a:p>
                      <a:r>
                        <a:rPr lang="en-GB" sz="1600" dirty="0"/>
                        <a:t>Defines navigation links</a:t>
                      </a:r>
                    </a:p>
                  </a:txBody>
                  <a:tcPr/>
                </a:tc>
                <a:extLst>
                  <a:ext uri="{0D108BD9-81ED-4DB2-BD59-A6C34878D82A}">
                    <a16:rowId xmlns:a16="http://schemas.microsoft.com/office/drawing/2014/main" val="10010"/>
                  </a:ext>
                </a:extLst>
              </a:tr>
              <a:tr h="358007">
                <a:tc>
                  <a:txBody>
                    <a:bodyPr/>
                    <a:lstStyle/>
                    <a:p>
                      <a:r>
                        <a:rPr lang="en-GB" sz="1600" dirty="0"/>
                        <a:t>&lt;section&gt;</a:t>
                      </a:r>
                    </a:p>
                  </a:txBody>
                  <a:tcPr/>
                </a:tc>
                <a:tc>
                  <a:txBody>
                    <a:bodyPr/>
                    <a:lstStyle/>
                    <a:p>
                      <a:r>
                        <a:rPr lang="en-GB" sz="1600" dirty="0"/>
                        <a:t>Defines a section in a document</a:t>
                      </a:r>
                    </a:p>
                  </a:txBody>
                  <a:tcPr/>
                </a:tc>
                <a:extLst>
                  <a:ext uri="{0D108BD9-81ED-4DB2-BD59-A6C34878D82A}">
                    <a16:rowId xmlns:a16="http://schemas.microsoft.com/office/drawing/2014/main" val="10011"/>
                  </a:ext>
                </a:extLst>
              </a:tr>
              <a:tr h="358007">
                <a:tc>
                  <a:txBody>
                    <a:bodyPr/>
                    <a:lstStyle/>
                    <a:p>
                      <a:r>
                        <a:rPr lang="en-GB" sz="1600" dirty="0"/>
                        <a:t>&lt;summary&gt;</a:t>
                      </a:r>
                    </a:p>
                  </a:txBody>
                  <a:tcPr/>
                </a:tc>
                <a:tc>
                  <a:txBody>
                    <a:bodyPr/>
                    <a:lstStyle/>
                    <a:p>
                      <a:r>
                        <a:rPr lang="en-GB" sz="1600" dirty="0"/>
                        <a:t>Defines a visible heading for a &lt;details&gt; element</a:t>
                      </a:r>
                    </a:p>
                  </a:txBody>
                  <a:tcPr/>
                </a:tc>
                <a:extLst>
                  <a:ext uri="{0D108BD9-81ED-4DB2-BD59-A6C34878D82A}">
                    <a16:rowId xmlns:a16="http://schemas.microsoft.com/office/drawing/2014/main" val="10012"/>
                  </a:ext>
                </a:extLst>
              </a:tr>
              <a:tr h="358007">
                <a:tc>
                  <a:txBody>
                    <a:bodyPr/>
                    <a:lstStyle/>
                    <a:p>
                      <a:r>
                        <a:rPr lang="en-GB" sz="1600" dirty="0"/>
                        <a:t>&lt;time&gt;</a:t>
                      </a:r>
                    </a:p>
                  </a:txBody>
                  <a:tcPr/>
                </a:tc>
                <a:tc>
                  <a:txBody>
                    <a:bodyPr/>
                    <a:lstStyle/>
                    <a:p>
                      <a:r>
                        <a:rPr lang="en-GB" sz="1600" dirty="0"/>
                        <a:t>Defines a date/time</a:t>
                      </a:r>
                    </a:p>
                  </a:txBody>
                  <a:tcPr/>
                </a:tc>
                <a:extLst>
                  <a:ext uri="{0D108BD9-81ED-4DB2-BD59-A6C34878D82A}">
                    <a16:rowId xmlns:a16="http://schemas.microsoft.com/office/drawing/2014/main" val="10013"/>
                  </a:ext>
                </a:extLst>
              </a:tr>
            </a:tbl>
          </a:graphicData>
        </a:graphic>
      </p:graphicFrame>
      <p:sp>
        <p:nvSpPr>
          <p:cNvPr id="5" name="TextBox 4"/>
          <p:cNvSpPr txBox="1"/>
          <p:nvPr/>
        </p:nvSpPr>
        <p:spPr>
          <a:xfrm>
            <a:off x="7092280" y="6581001"/>
            <a:ext cx="1788631" cy="276999"/>
          </a:xfrm>
          <a:prstGeom prst="rect">
            <a:avLst/>
          </a:prstGeom>
          <a:noFill/>
        </p:spPr>
        <p:txBody>
          <a:bodyPr wrap="none" rtlCol="0">
            <a:spAutoFit/>
          </a:bodyPr>
          <a:lstStyle/>
          <a:p>
            <a:r>
              <a:rPr lang="en-GB" sz="1200" dirty="0">
                <a:hlinkClick r:id="rId3"/>
              </a:rPr>
              <a:t>See more on W3Schools </a:t>
            </a:r>
            <a:endParaRPr lang="en-GB" sz="1200" dirty="0"/>
          </a:p>
        </p:txBody>
      </p:sp>
    </p:spTree>
    <p:extLst>
      <p:ext uri="{BB962C8B-B14F-4D97-AF65-F5344CB8AC3E}">
        <p14:creationId xmlns:p14="http://schemas.microsoft.com/office/powerpoint/2010/main" val="14338509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Page Layout </a:t>
            </a:r>
            <a:r>
              <a:rPr lang="en-GB" dirty="0" smtClean="0"/>
              <a:t>HTML Semantic </a:t>
            </a:r>
            <a:r>
              <a:rPr lang="en-GB" dirty="0"/>
              <a:t>Elements</a:t>
            </a:r>
          </a:p>
        </p:txBody>
      </p:sp>
      <p:graphicFrame>
        <p:nvGraphicFramePr>
          <p:cNvPr id="4" name="Content Placeholder 3"/>
          <p:cNvGraphicFramePr>
            <a:graphicFrameLocks noGrp="1"/>
          </p:cNvGraphicFramePr>
          <p:nvPr>
            <p:ph sz="quarter" idx="1"/>
            <p:extLst/>
          </p:nvPr>
        </p:nvGraphicFramePr>
        <p:xfrm>
          <a:off x="612775" y="1600200"/>
          <a:ext cx="8153400" cy="4587240"/>
        </p:xfrm>
        <a:graphic>
          <a:graphicData uri="http://schemas.openxmlformats.org/drawingml/2006/table">
            <a:tbl>
              <a:tblPr firstRow="1" bandRow="1">
                <a:tableStyleId>{5940675A-B579-460E-94D1-54222C63F5DA}</a:tableStyleId>
              </a:tblPr>
              <a:tblGrid>
                <a:gridCol w="6195529">
                  <a:extLst>
                    <a:ext uri="{9D8B030D-6E8A-4147-A177-3AD203B41FA5}">
                      <a16:colId xmlns:a16="http://schemas.microsoft.com/office/drawing/2014/main" val="20000"/>
                    </a:ext>
                  </a:extLst>
                </a:gridCol>
                <a:gridCol w="1957871">
                  <a:extLst>
                    <a:ext uri="{9D8B030D-6E8A-4147-A177-3AD203B41FA5}">
                      <a16:colId xmlns:a16="http://schemas.microsoft.com/office/drawing/2014/main" val="20001"/>
                    </a:ext>
                  </a:extLst>
                </a:gridCol>
              </a:tblGrid>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gridSpan="2">
                  <a:txBody>
                    <a:bodyPr/>
                    <a:lstStyle/>
                    <a:p>
                      <a:pPr algn="ct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r>
                        <a:rPr lang="en-GB" dirty="0"/>
                        <a:t>		Menu links		</a:t>
                      </a: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p>
                      <a:r>
                        <a:rPr lang="en-GB" dirty="0"/>
                        <a:t>(group content on the page that could stand alone – think of a newspaper article, blog or forum post</a:t>
                      </a:r>
                      <a:r>
                        <a:rPr lang="en-GB" baseline="0" dirty="0"/>
                        <a:t>)</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txBody>
                  <a:tcPr/>
                </a:tc>
                <a:tc rowSpan="2">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p>
                      <a:r>
                        <a:rPr lang="en-GB" dirty="0"/>
                        <a:t>content aside from the main content – think of sidebar adverts.</a:t>
                      </a:r>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txBody>
                  <a:tcPr/>
                </a:tc>
                <a:extLst>
                  <a:ext uri="{0D108BD9-81ED-4DB2-BD59-A6C34878D82A}">
                    <a16:rowId xmlns:a16="http://schemas.microsoft.com/office/drawing/2014/main" val="10002"/>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(defines a document</a:t>
                      </a:r>
                      <a:r>
                        <a:rPr lang="en-GB" baseline="0" dirty="0"/>
                        <a:t> section – groups related content in a document, typically with a heading, followed by section content)</a:t>
                      </a:r>
                      <a:endParaRPr lang="en-GB" dirty="0"/>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vMerge="1">
                  <a:txBody>
                    <a:bodyPr/>
                    <a:lstStyle/>
                    <a:p>
                      <a:endParaRPr lang="en-GB" dirty="0"/>
                    </a:p>
                  </a:txBody>
                  <a:tcPr/>
                </a:tc>
                <a:extLst>
                  <a:ext uri="{0D108BD9-81ED-4DB2-BD59-A6C34878D82A}">
                    <a16:rowId xmlns:a16="http://schemas.microsoft.com/office/drawing/2014/main" val="10003"/>
                  </a:ext>
                </a:extLst>
              </a:tr>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7845796" y="6383774"/>
            <a:ext cx="894604" cy="369332"/>
          </a:xfrm>
          <a:prstGeom prst="rect">
            <a:avLst/>
          </a:prstGeom>
          <a:noFill/>
        </p:spPr>
        <p:txBody>
          <a:bodyPr wrap="none" rtlCol="0">
            <a:spAutoFit/>
          </a:bodyPr>
          <a:lstStyle/>
          <a:p>
            <a:r>
              <a:rPr lang="en-GB" dirty="0">
                <a:hlinkClick r:id="rId3" action="ppaction://hlinkfile"/>
              </a:rPr>
              <a:t>More...</a:t>
            </a:r>
            <a:r>
              <a:rPr lang="en-GB" dirty="0"/>
              <a:t> </a:t>
            </a:r>
          </a:p>
        </p:txBody>
      </p:sp>
    </p:spTree>
    <p:extLst>
      <p:ext uri="{BB962C8B-B14F-4D97-AF65-F5344CB8AC3E}">
        <p14:creationId xmlns:p14="http://schemas.microsoft.com/office/powerpoint/2010/main" val="17032039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36592964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ltLang="en-US"/>
              <a:t>Character Entities</a:t>
            </a:r>
          </a:p>
        </p:txBody>
      </p:sp>
      <p:sp>
        <p:nvSpPr>
          <p:cNvPr id="96259" name="Rectangle 3"/>
          <p:cNvSpPr>
            <a:spLocks noGrp="1" noChangeArrowheads="1"/>
          </p:cNvSpPr>
          <p:nvPr>
            <p:ph type="body" idx="1"/>
          </p:nvPr>
        </p:nvSpPr>
        <p:spPr/>
        <p:txBody>
          <a:bodyPr/>
          <a:lstStyle/>
          <a:p>
            <a:r>
              <a:rPr lang="en-GB" altLang="en-US"/>
              <a:t>Characters not found in the normal character set</a:t>
            </a:r>
          </a:p>
          <a:p>
            <a:r>
              <a:rPr lang="en-GB" altLang="en-US"/>
              <a:t>“	&amp;qout;</a:t>
            </a:r>
          </a:p>
          <a:p>
            <a:r>
              <a:rPr lang="en-GB" altLang="en-US"/>
              <a:t>&amp;	&amp;amp;</a:t>
            </a:r>
          </a:p>
          <a:p>
            <a:r>
              <a:rPr lang="en-GB" altLang="en-US"/>
              <a:t>&lt;	&amp;lt;</a:t>
            </a:r>
          </a:p>
          <a:p>
            <a:r>
              <a:rPr lang="en-GB" altLang="en-US"/>
              <a:t>&gt;	&amp;gt;</a:t>
            </a:r>
          </a:p>
          <a:p>
            <a:r>
              <a:rPr lang="en-GB" altLang="en-US"/>
              <a:t> 	&amp;nbsp; (space)</a:t>
            </a:r>
          </a:p>
          <a:p>
            <a:r>
              <a:rPr lang="en-GB" altLang="en-US"/>
              <a:t>£	&amp;pound;</a:t>
            </a:r>
          </a:p>
        </p:txBody>
      </p:sp>
    </p:spTree>
    <p:extLst>
      <p:ext uri="{BB962C8B-B14F-4D97-AF65-F5344CB8AC3E}">
        <p14:creationId xmlns:p14="http://schemas.microsoft.com/office/powerpoint/2010/main" val="2945779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ltLang="en-US"/>
              <a:t>Structural Tags – &lt;head&gt;</a:t>
            </a:r>
          </a:p>
        </p:txBody>
      </p:sp>
      <p:sp>
        <p:nvSpPr>
          <p:cNvPr id="97283" name="Rectangle 3"/>
          <p:cNvSpPr>
            <a:spLocks noGrp="1" noChangeArrowheads="1"/>
          </p:cNvSpPr>
          <p:nvPr>
            <p:ph type="body" idx="1"/>
          </p:nvPr>
        </p:nvSpPr>
        <p:spPr>
          <a:xfrm>
            <a:off x="612648" y="1556792"/>
            <a:ext cx="8153400" cy="4495800"/>
          </a:xfrm>
        </p:spPr>
        <p:txBody>
          <a:bodyPr>
            <a:normAutofit fontScale="92500" lnSpcReduction="10000"/>
          </a:bodyPr>
          <a:lstStyle/>
          <a:p>
            <a:r>
              <a:rPr lang="en-GB" altLang="en-US" b="1" dirty="0"/>
              <a:t>&lt;head&gt; </a:t>
            </a:r>
            <a:r>
              <a:rPr lang="en-GB" altLang="en-US" dirty="0"/>
              <a:t>Defines head of document</a:t>
            </a:r>
          </a:p>
          <a:p>
            <a:pPr>
              <a:buFont typeface="Monotype Sorts" pitchFamily="2" charset="2"/>
              <a:buNone/>
            </a:pPr>
            <a:r>
              <a:rPr lang="en-GB" altLang="en-US" dirty="0"/>
              <a:t>Contains the following tags:</a:t>
            </a:r>
          </a:p>
          <a:p>
            <a:r>
              <a:rPr lang="en-GB" altLang="en-US" b="1" dirty="0"/>
              <a:t>&lt;title&gt; </a:t>
            </a:r>
            <a:r>
              <a:rPr lang="en-GB" altLang="en-US" dirty="0"/>
              <a:t>The title of the web page</a:t>
            </a:r>
          </a:p>
          <a:p>
            <a:pPr>
              <a:buFont typeface="Monotype Sorts" pitchFamily="2" charset="2"/>
              <a:buNone/>
            </a:pPr>
            <a:r>
              <a:rPr lang="en-GB" altLang="en-US" dirty="0"/>
              <a:t>&lt;title&gt;My Page Title&lt;/title&gt;</a:t>
            </a:r>
          </a:p>
          <a:p>
            <a:r>
              <a:rPr lang="en-GB" altLang="en-US" b="1" dirty="0"/>
              <a:t>&lt;meta&gt; </a:t>
            </a:r>
            <a:r>
              <a:rPr lang="en-GB" altLang="en-US" dirty="0"/>
              <a:t>Contains information about the document</a:t>
            </a:r>
          </a:p>
          <a:p>
            <a:pPr lvl="1"/>
            <a:r>
              <a:rPr lang="en-GB" altLang="en-US" dirty="0"/>
              <a:t>name = name for the meta information</a:t>
            </a:r>
          </a:p>
          <a:p>
            <a:pPr lvl="1"/>
            <a:r>
              <a:rPr lang="en-GB" altLang="en-US" dirty="0"/>
              <a:t>content = Specifies the value of the meta tag</a:t>
            </a:r>
          </a:p>
          <a:p>
            <a:pPr lvl="1"/>
            <a:r>
              <a:rPr lang="en-GB" altLang="en-US" dirty="0"/>
              <a:t>&lt;meta name=“author” content=“Mike D”&gt;</a:t>
            </a:r>
          </a:p>
          <a:p>
            <a:pPr lvl="1"/>
            <a:r>
              <a:rPr lang="en-GB" altLang="en-US" dirty="0"/>
              <a:t>&lt;meta name=“description” content=“My first page”&gt;</a:t>
            </a:r>
          </a:p>
          <a:p>
            <a:pPr lvl="1"/>
            <a:r>
              <a:rPr lang="en-GB" altLang="en-US" dirty="0"/>
              <a:t>&lt;meta name=“keywords” content=“mikes, first page”&gt;</a:t>
            </a:r>
          </a:p>
          <a:p>
            <a:endParaRPr lang="en-GB" altLang="en-US" dirty="0"/>
          </a:p>
        </p:txBody>
      </p:sp>
    </p:spTree>
    <p:extLst>
      <p:ext uri="{BB962C8B-B14F-4D97-AF65-F5344CB8AC3E}">
        <p14:creationId xmlns:p14="http://schemas.microsoft.com/office/powerpoint/2010/main" val="4138892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ltLang="en-US"/>
              <a:t>Text Tags</a:t>
            </a:r>
          </a:p>
        </p:txBody>
      </p:sp>
      <p:sp>
        <p:nvSpPr>
          <p:cNvPr id="98307" name="Rectangle 3"/>
          <p:cNvSpPr>
            <a:spLocks noGrp="1" noChangeArrowheads="1"/>
          </p:cNvSpPr>
          <p:nvPr>
            <p:ph type="body" idx="1"/>
          </p:nvPr>
        </p:nvSpPr>
        <p:spPr/>
        <p:txBody>
          <a:bodyPr>
            <a:normAutofit fontScale="92500" lnSpcReduction="20000"/>
          </a:bodyPr>
          <a:lstStyle/>
          <a:p>
            <a:pPr>
              <a:lnSpc>
                <a:spcPct val="90000"/>
              </a:lnSpc>
            </a:pPr>
            <a:r>
              <a:rPr lang="en-GB" altLang="en-US" b="1" dirty="0"/>
              <a:t>&lt;h1&gt; .. &lt;h6&gt;  </a:t>
            </a:r>
            <a:r>
              <a:rPr lang="en-GB" altLang="en-US" dirty="0"/>
              <a:t>Enclosed text is a heading</a:t>
            </a:r>
          </a:p>
          <a:p>
            <a:pPr>
              <a:lnSpc>
                <a:spcPct val="90000"/>
              </a:lnSpc>
            </a:pPr>
            <a:r>
              <a:rPr lang="en-GB" altLang="en-US" b="1" dirty="0"/>
              <a:t>&lt;p&gt; </a:t>
            </a:r>
            <a:r>
              <a:rPr lang="en-GB" altLang="en-US" dirty="0"/>
              <a:t>Denotes beginning and end of a paragraph when 	used as a container</a:t>
            </a:r>
          </a:p>
          <a:p>
            <a:pPr>
              <a:lnSpc>
                <a:spcPct val="90000"/>
              </a:lnSpc>
            </a:pPr>
            <a:r>
              <a:rPr lang="en-GB" altLang="en-US" b="1" dirty="0"/>
              <a:t>&lt;b&gt; </a:t>
            </a:r>
            <a:r>
              <a:rPr lang="en-GB" altLang="en-US" dirty="0"/>
              <a:t>Bold text</a:t>
            </a:r>
          </a:p>
          <a:p>
            <a:pPr>
              <a:lnSpc>
                <a:spcPct val="90000"/>
              </a:lnSpc>
            </a:pPr>
            <a:r>
              <a:rPr lang="en-GB" altLang="en-US" b="1" dirty="0"/>
              <a:t>&lt;</a:t>
            </a:r>
            <a:r>
              <a:rPr lang="en-GB" altLang="en-US" b="1" dirty="0" err="1"/>
              <a:t>i</a:t>
            </a:r>
            <a:r>
              <a:rPr lang="en-GB" altLang="en-US" b="1" dirty="0"/>
              <a:t>&gt; </a:t>
            </a:r>
            <a:r>
              <a:rPr lang="en-GB" altLang="en-US" dirty="0"/>
              <a:t>Italic text</a:t>
            </a:r>
          </a:p>
          <a:p>
            <a:pPr>
              <a:lnSpc>
                <a:spcPct val="90000"/>
              </a:lnSpc>
            </a:pPr>
            <a:r>
              <a:rPr lang="en-GB" altLang="en-US" b="1" dirty="0"/>
              <a:t>&lt;sub&gt; </a:t>
            </a:r>
            <a:r>
              <a:rPr lang="en-GB" altLang="en-US" dirty="0"/>
              <a:t>Subscript</a:t>
            </a:r>
          </a:p>
          <a:p>
            <a:pPr>
              <a:lnSpc>
                <a:spcPct val="90000"/>
              </a:lnSpc>
            </a:pPr>
            <a:r>
              <a:rPr lang="en-GB" altLang="en-US" b="1" dirty="0"/>
              <a:t>&lt;sup&gt; </a:t>
            </a:r>
            <a:r>
              <a:rPr lang="en-GB" altLang="en-US" dirty="0"/>
              <a:t>Superscript</a:t>
            </a:r>
          </a:p>
          <a:p>
            <a:pPr>
              <a:lnSpc>
                <a:spcPct val="90000"/>
              </a:lnSpc>
            </a:pPr>
            <a:r>
              <a:rPr lang="en-GB" altLang="en-US" b="1" dirty="0"/>
              <a:t>&lt;</a:t>
            </a:r>
            <a:r>
              <a:rPr lang="en-GB" altLang="en-US" b="1" dirty="0" err="1"/>
              <a:t>ul</a:t>
            </a:r>
            <a:r>
              <a:rPr lang="en-GB" altLang="en-US" b="1" dirty="0"/>
              <a:t>&gt; </a:t>
            </a:r>
            <a:r>
              <a:rPr lang="en-GB" altLang="en-US" dirty="0"/>
              <a:t>Underline</a:t>
            </a:r>
          </a:p>
          <a:p>
            <a:pPr>
              <a:lnSpc>
                <a:spcPct val="90000"/>
              </a:lnSpc>
            </a:pPr>
            <a:r>
              <a:rPr lang="en-GB" altLang="en-US" b="1" dirty="0"/>
              <a:t>&lt;font&gt;</a:t>
            </a:r>
          </a:p>
          <a:p>
            <a:pPr lvl="1">
              <a:lnSpc>
                <a:spcPct val="90000"/>
              </a:lnSpc>
            </a:pPr>
            <a:r>
              <a:rPr lang="en-GB" altLang="en-US" dirty="0" err="1"/>
              <a:t>color</a:t>
            </a:r>
            <a:r>
              <a:rPr lang="en-GB" altLang="en-US" dirty="0"/>
              <a:t> = font colour</a:t>
            </a:r>
          </a:p>
          <a:p>
            <a:pPr lvl="1">
              <a:lnSpc>
                <a:spcPct val="90000"/>
              </a:lnSpc>
            </a:pPr>
            <a:r>
              <a:rPr lang="en-GB" altLang="en-US" dirty="0"/>
              <a:t>face = list of comma separated typefaces e.g. sans-serif</a:t>
            </a:r>
          </a:p>
          <a:p>
            <a:pPr lvl="1">
              <a:lnSpc>
                <a:spcPct val="90000"/>
              </a:lnSpc>
            </a:pPr>
            <a:r>
              <a:rPr lang="en-GB" altLang="en-US" dirty="0"/>
              <a:t>size = absolute value scale 1 to 7</a:t>
            </a:r>
          </a:p>
        </p:txBody>
      </p:sp>
      <p:sp>
        <p:nvSpPr>
          <p:cNvPr id="2" name="TextBox 1"/>
          <p:cNvSpPr txBox="1"/>
          <p:nvPr/>
        </p:nvSpPr>
        <p:spPr>
          <a:xfrm>
            <a:off x="4499992" y="2970937"/>
            <a:ext cx="4392488" cy="1754326"/>
          </a:xfrm>
          <a:prstGeom prst="rect">
            <a:avLst/>
          </a:prstGeom>
          <a:noFill/>
        </p:spPr>
        <p:txBody>
          <a:bodyPr wrap="square" rtlCol="0">
            <a:spAutoFit/>
          </a:bodyPr>
          <a:lstStyle/>
          <a:p>
            <a:r>
              <a:rPr lang="en-GB" sz="3600" dirty="0" smtClean="0"/>
              <a:t>NOTE: Good practice is to use CSS instead of these format tags</a:t>
            </a:r>
            <a:endParaRPr lang="en-GB" sz="3600" dirty="0"/>
          </a:p>
        </p:txBody>
      </p:sp>
    </p:spTree>
    <p:extLst>
      <p:ext uri="{BB962C8B-B14F-4D97-AF65-F5344CB8AC3E}">
        <p14:creationId xmlns:p14="http://schemas.microsoft.com/office/powerpoint/2010/main" val="1677648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altLang="en-US"/>
              <a:t>Space and Positioning</a:t>
            </a:r>
          </a:p>
        </p:txBody>
      </p:sp>
      <p:sp>
        <p:nvSpPr>
          <p:cNvPr id="99331" name="Rectangle 3"/>
          <p:cNvSpPr>
            <a:spLocks noGrp="1" noChangeArrowheads="1"/>
          </p:cNvSpPr>
          <p:nvPr>
            <p:ph type="body" idx="1"/>
          </p:nvPr>
        </p:nvSpPr>
        <p:spPr/>
        <p:txBody>
          <a:bodyPr/>
          <a:lstStyle/>
          <a:p>
            <a:r>
              <a:rPr lang="en-GB" altLang="en-US" dirty="0" smtClean="0"/>
              <a:t>Centre </a:t>
            </a:r>
            <a:r>
              <a:rPr lang="en-GB" altLang="en-US" dirty="0"/>
              <a:t>the text horizontally on page</a:t>
            </a:r>
          </a:p>
          <a:p>
            <a:pPr>
              <a:buFont typeface="Monotype Sorts" pitchFamily="2" charset="2"/>
              <a:buNone/>
            </a:pPr>
            <a:r>
              <a:rPr lang="en-GB" altLang="en-US" b="1" dirty="0"/>
              <a:t>&lt;</a:t>
            </a:r>
            <a:r>
              <a:rPr lang="en-GB" altLang="en-US" b="1" dirty="0" err="1"/>
              <a:t>center</a:t>
            </a:r>
            <a:r>
              <a:rPr lang="en-GB" altLang="en-US" b="1" dirty="0"/>
              <a:t>&gt;</a:t>
            </a:r>
          </a:p>
          <a:p>
            <a:pPr>
              <a:buFont typeface="Monotype Sorts" pitchFamily="2" charset="2"/>
              <a:buNone/>
            </a:pPr>
            <a:r>
              <a:rPr lang="en-GB" altLang="en-US" dirty="0"/>
              <a:t>Some text</a:t>
            </a:r>
          </a:p>
          <a:p>
            <a:pPr>
              <a:buFont typeface="Monotype Sorts" pitchFamily="2" charset="2"/>
              <a:buNone/>
            </a:pPr>
            <a:r>
              <a:rPr lang="en-GB" altLang="en-US" dirty="0"/>
              <a:t>&lt;</a:t>
            </a:r>
            <a:r>
              <a:rPr lang="en-GB" altLang="en-US" dirty="0" err="1"/>
              <a:t>br</a:t>
            </a:r>
            <a:r>
              <a:rPr lang="en-GB" altLang="en-US" dirty="0"/>
              <a:t>&gt;More text</a:t>
            </a:r>
          </a:p>
          <a:p>
            <a:pPr>
              <a:buFont typeface="Monotype Sorts" pitchFamily="2" charset="2"/>
              <a:buNone/>
            </a:pPr>
            <a:r>
              <a:rPr lang="en-GB" altLang="en-US" b="1" dirty="0"/>
              <a:t>&lt;/</a:t>
            </a:r>
            <a:r>
              <a:rPr lang="en-GB" altLang="en-US" b="1" dirty="0" err="1"/>
              <a:t>center</a:t>
            </a:r>
            <a:r>
              <a:rPr lang="en-GB" altLang="en-US" b="1" dirty="0"/>
              <a:t>&gt;</a:t>
            </a:r>
          </a:p>
          <a:p>
            <a:endParaRPr lang="en-GB" altLang="en-US" dirty="0"/>
          </a:p>
          <a:p>
            <a:r>
              <a:rPr lang="en-GB" altLang="en-US" dirty="0"/>
              <a:t>&lt;</a:t>
            </a:r>
            <a:r>
              <a:rPr lang="en-GB" altLang="en-US" dirty="0" err="1" smtClean="0"/>
              <a:t>br</a:t>
            </a:r>
            <a:r>
              <a:rPr lang="en-GB" altLang="en-US" dirty="0" smtClean="0"/>
              <a:t> &gt; </a:t>
            </a:r>
            <a:r>
              <a:rPr lang="en-GB" altLang="en-US" dirty="0"/>
              <a:t>Break text and begin a new line</a:t>
            </a:r>
          </a:p>
        </p:txBody>
      </p:sp>
      <p:sp>
        <p:nvSpPr>
          <p:cNvPr id="2" name="TextBox 1"/>
          <p:cNvSpPr txBox="1"/>
          <p:nvPr/>
        </p:nvSpPr>
        <p:spPr>
          <a:xfrm>
            <a:off x="1547664" y="5445224"/>
            <a:ext cx="4435573" cy="369332"/>
          </a:xfrm>
          <a:prstGeom prst="rect">
            <a:avLst/>
          </a:prstGeom>
          <a:noFill/>
        </p:spPr>
        <p:txBody>
          <a:bodyPr wrap="none" rtlCol="0">
            <a:spAutoFit/>
          </a:bodyPr>
          <a:lstStyle/>
          <a:p>
            <a:r>
              <a:rPr lang="en-GB" dirty="0" smtClean="0"/>
              <a:t>Being a bit old school I usually write &lt;</a:t>
            </a:r>
            <a:r>
              <a:rPr lang="en-GB" dirty="0" err="1" smtClean="0"/>
              <a:t>br</a:t>
            </a:r>
            <a:r>
              <a:rPr lang="en-GB" dirty="0" smtClean="0"/>
              <a:t> /&gt;</a:t>
            </a:r>
            <a:endParaRPr lang="en-GB" dirty="0"/>
          </a:p>
        </p:txBody>
      </p:sp>
    </p:spTree>
    <p:extLst>
      <p:ext uri="{BB962C8B-B14F-4D97-AF65-F5344CB8AC3E}">
        <p14:creationId xmlns:p14="http://schemas.microsoft.com/office/powerpoint/2010/main" val="2365310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ltLang="en-US"/>
              <a:t>Lists</a:t>
            </a:r>
          </a:p>
        </p:txBody>
      </p:sp>
      <p:sp>
        <p:nvSpPr>
          <p:cNvPr id="100355" name="Rectangle 3"/>
          <p:cNvSpPr>
            <a:spLocks noGrp="1" noChangeArrowheads="1"/>
          </p:cNvSpPr>
          <p:nvPr>
            <p:ph type="body" idx="1"/>
          </p:nvPr>
        </p:nvSpPr>
        <p:spPr/>
        <p:txBody>
          <a:bodyPr>
            <a:normAutofit fontScale="85000" lnSpcReduction="20000"/>
          </a:bodyPr>
          <a:lstStyle/>
          <a:p>
            <a:pPr>
              <a:lnSpc>
                <a:spcPct val="90000"/>
              </a:lnSpc>
            </a:pPr>
            <a:r>
              <a:rPr lang="en-GB" altLang="en-US" dirty="0"/>
              <a:t>Unordered (Bulleted list)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buFont typeface="Monotype Sorts" pitchFamily="2" charset="2"/>
              <a:buNone/>
            </a:pPr>
            <a:r>
              <a:rPr lang="en-GB" altLang="en-US" dirty="0"/>
              <a:t>&lt;li&gt;One</a:t>
            </a:r>
          </a:p>
          <a:p>
            <a:pPr>
              <a:lnSpc>
                <a:spcPct val="90000"/>
              </a:lnSpc>
              <a:buFont typeface="Monotype Sorts" pitchFamily="2" charset="2"/>
              <a:buNone/>
            </a:pPr>
            <a:r>
              <a:rPr lang="en-GB" altLang="en-US" dirty="0"/>
              <a:t>&lt;li&gt;Two</a:t>
            </a:r>
          </a:p>
          <a:p>
            <a:pPr>
              <a:lnSpc>
                <a:spcPct val="90000"/>
              </a:lnSpc>
              <a:buFont typeface="Monotype Sorts" pitchFamily="2" charset="2"/>
              <a:buNone/>
            </a:pPr>
            <a:r>
              <a:rPr lang="en-GB" altLang="en-US" dirty="0"/>
              <a:t>&lt;li&gt;Three</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pPr>
            <a:r>
              <a:rPr lang="en-GB" altLang="en-US" dirty="0"/>
              <a:t>Ordered (numbered) list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r>
              <a:rPr lang="en-GB" altLang="en-US" dirty="0"/>
              <a:t>&lt;li&gt;One</a:t>
            </a:r>
          </a:p>
          <a:p>
            <a:pPr>
              <a:lnSpc>
                <a:spcPct val="90000"/>
              </a:lnSpc>
              <a:buFont typeface="Monotype Sorts" pitchFamily="2" charset="2"/>
              <a:buNone/>
            </a:pPr>
            <a:r>
              <a:rPr lang="en-GB" altLang="en-US" dirty="0"/>
              <a:t>&lt;li&gt;Two</a:t>
            </a:r>
          </a:p>
          <a:p>
            <a:pPr>
              <a:lnSpc>
                <a:spcPct val="90000"/>
              </a:lnSpc>
              <a:buFont typeface="Monotype Sorts" pitchFamily="2" charset="2"/>
              <a:buNone/>
            </a:pPr>
            <a:r>
              <a:rPr lang="en-GB" altLang="en-US" dirty="0"/>
              <a:t>&lt;li&gt;Three</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endParaRPr lang="en-GB" altLang="en-US" dirty="0"/>
          </a:p>
        </p:txBody>
      </p:sp>
    </p:spTree>
    <p:extLst>
      <p:ext uri="{BB962C8B-B14F-4D97-AF65-F5344CB8AC3E}">
        <p14:creationId xmlns:p14="http://schemas.microsoft.com/office/powerpoint/2010/main" val="2227580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ltLang="en-US"/>
              <a:t>Links</a:t>
            </a:r>
          </a:p>
        </p:txBody>
      </p:sp>
      <p:sp>
        <p:nvSpPr>
          <p:cNvPr id="101379" name="Rectangle 3"/>
          <p:cNvSpPr>
            <a:spLocks noGrp="1" noChangeArrowheads="1"/>
          </p:cNvSpPr>
          <p:nvPr>
            <p:ph type="body" idx="1"/>
          </p:nvPr>
        </p:nvSpPr>
        <p:spPr/>
        <p:txBody>
          <a:bodyPr>
            <a:normAutofit lnSpcReduction="10000"/>
          </a:bodyPr>
          <a:lstStyle/>
          <a:p>
            <a:r>
              <a:rPr lang="en-GB" altLang="en-US" b="1" dirty="0"/>
              <a:t>&lt;a&gt;..&lt;/a&gt; </a:t>
            </a:r>
            <a:r>
              <a:rPr lang="en-GB" altLang="en-US" dirty="0"/>
              <a:t>Anchor</a:t>
            </a:r>
          </a:p>
          <a:p>
            <a:pPr lvl="1"/>
            <a:r>
              <a:rPr lang="en-GB" altLang="en-US" dirty="0" err="1"/>
              <a:t>href</a:t>
            </a:r>
            <a:r>
              <a:rPr lang="en-GB" altLang="en-US" dirty="0"/>
              <a:t> = URL of target destination</a:t>
            </a:r>
          </a:p>
          <a:p>
            <a:pPr lvl="1"/>
            <a:r>
              <a:rPr lang="en-GB" altLang="en-US" dirty="0"/>
              <a:t>name = text, Places a fragment identifier in the </a:t>
            </a:r>
            <a:r>
              <a:rPr lang="en-GB" altLang="en-US" dirty="0" smtClean="0"/>
              <a:t>document</a:t>
            </a:r>
          </a:p>
          <a:p>
            <a:pPr marL="365760" lvl="1" indent="0">
              <a:buNone/>
            </a:pPr>
            <a:r>
              <a:rPr lang="en-GB" altLang="en-US" u="sng" dirty="0" smtClean="0"/>
              <a:t>Link to external page</a:t>
            </a:r>
            <a:endParaRPr lang="en-GB" altLang="en-US" u="sng" dirty="0"/>
          </a:p>
          <a:p>
            <a:pPr lvl="1"/>
            <a:r>
              <a:rPr lang="en-GB" altLang="en-US" dirty="0"/>
              <a:t>&lt;a </a:t>
            </a:r>
            <a:r>
              <a:rPr lang="en-GB" altLang="en-US" dirty="0" err="1"/>
              <a:t>href</a:t>
            </a:r>
            <a:r>
              <a:rPr lang="en-GB" altLang="en-US" dirty="0"/>
              <a:t>=“http://www.google.co.uk”&gt;Google Link&lt;/a</a:t>
            </a:r>
            <a:r>
              <a:rPr lang="en-GB" altLang="en-US" dirty="0" smtClean="0"/>
              <a:t>&gt;</a:t>
            </a:r>
          </a:p>
          <a:p>
            <a:pPr marL="365760" lvl="1" indent="0">
              <a:buNone/>
            </a:pPr>
            <a:r>
              <a:rPr lang="en-GB" altLang="en-US" u="sng" dirty="0" smtClean="0"/>
              <a:t>Link within a page</a:t>
            </a:r>
            <a:endParaRPr lang="en-GB" altLang="en-US" u="sng" dirty="0"/>
          </a:p>
          <a:p>
            <a:pPr lvl="1"/>
            <a:r>
              <a:rPr lang="en-GB" altLang="en-US" dirty="0"/>
              <a:t>&lt;a name=“</a:t>
            </a:r>
            <a:r>
              <a:rPr lang="en-GB" altLang="en-US" dirty="0" err="1"/>
              <a:t>topspot</a:t>
            </a:r>
            <a:r>
              <a:rPr lang="en-GB" altLang="en-US" dirty="0"/>
              <a:t>”&gt;Top of document&lt;/a&gt;</a:t>
            </a:r>
          </a:p>
          <a:p>
            <a:pPr lvl="1"/>
            <a:r>
              <a:rPr lang="en-GB" altLang="en-US" dirty="0"/>
              <a:t>&lt;a </a:t>
            </a:r>
            <a:r>
              <a:rPr lang="en-GB" altLang="en-US" dirty="0" err="1"/>
              <a:t>href</a:t>
            </a:r>
            <a:r>
              <a:rPr lang="en-GB" altLang="en-US" dirty="0"/>
              <a:t>=“#</a:t>
            </a:r>
            <a:r>
              <a:rPr lang="en-GB" altLang="en-US" dirty="0" err="1" smtClean="0"/>
              <a:t>topspot</a:t>
            </a:r>
            <a:r>
              <a:rPr lang="en-GB" altLang="en-US" dirty="0" smtClean="0"/>
              <a:t>”&gt;</a:t>
            </a:r>
            <a:r>
              <a:rPr lang="en-GB" altLang="en-US" dirty="0"/>
              <a:t>Go to Top &lt;/a&gt;</a:t>
            </a:r>
          </a:p>
        </p:txBody>
      </p:sp>
      <p:cxnSp>
        <p:nvCxnSpPr>
          <p:cNvPr id="3" name="Elbow Connector 2"/>
          <p:cNvCxnSpPr/>
          <p:nvPr/>
        </p:nvCxnSpPr>
        <p:spPr>
          <a:xfrm flipV="1">
            <a:off x="6732240" y="5229200"/>
            <a:ext cx="720080" cy="432048"/>
          </a:xfrm>
          <a:prstGeom prst="bentConnector3">
            <a:avLst>
              <a:gd name="adj1" fmla="val 197440"/>
            </a:avLst>
          </a:prstGeom>
          <a:ln>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16200000">
            <a:off x="7957727" y="5299857"/>
            <a:ext cx="942694" cy="369332"/>
          </a:xfrm>
          <a:prstGeom prst="rect">
            <a:avLst/>
          </a:prstGeom>
          <a:noFill/>
        </p:spPr>
        <p:txBody>
          <a:bodyPr wrap="none" rtlCol="0">
            <a:spAutoFit/>
          </a:bodyPr>
          <a:lstStyle/>
          <a:p>
            <a:r>
              <a:rPr lang="en-GB" dirty="0" smtClean="0"/>
              <a:t>Go here</a:t>
            </a:r>
            <a:endParaRPr lang="en-GB" dirty="0"/>
          </a:p>
        </p:txBody>
      </p:sp>
    </p:spTree>
    <p:extLst>
      <p:ext uri="{BB962C8B-B14F-4D97-AF65-F5344CB8AC3E}">
        <p14:creationId xmlns:p14="http://schemas.microsoft.com/office/powerpoint/2010/main" val="1124337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ltLang="en-US"/>
              <a:t>Images</a:t>
            </a:r>
          </a:p>
        </p:txBody>
      </p:sp>
      <p:sp>
        <p:nvSpPr>
          <p:cNvPr id="102403" name="Rectangle 3"/>
          <p:cNvSpPr>
            <a:spLocks noGrp="1" noChangeArrowheads="1"/>
          </p:cNvSpPr>
          <p:nvPr>
            <p:ph type="body" idx="1"/>
          </p:nvPr>
        </p:nvSpPr>
        <p:spPr/>
        <p:txBody>
          <a:bodyPr>
            <a:normAutofit fontScale="92500" lnSpcReduction="10000"/>
          </a:bodyPr>
          <a:lstStyle/>
          <a:p>
            <a:r>
              <a:rPr lang="en-GB" altLang="en-US" dirty="0"/>
              <a:t>&lt;</a:t>
            </a:r>
            <a:r>
              <a:rPr lang="en-GB" altLang="en-US" dirty="0" err="1"/>
              <a:t>img</a:t>
            </a:r>
            <a:r>
              <a:rPr lang="en-GB" altLang="en-US" dirty="0"/>
              <a:t>&gt; Place graphic on the page</a:t>
            </a:r>
          </a:p>
          <a:p>
            <a:pPr lvl="1"/>
            <a:r>
              <a:rPr lang="en-GB" altLang="en-US" dirty="0" err="1"/>
              <a:t>src</a:t>
            </a:r>
            <a:r>
              <a:rPr lang="en-GB" altLang="en-US" dirty="0"/>
              <a:t> =  </a:t>
            </a:r>
            <a:r>
              <a:rPr lang="en-GB" altLang="en-US" dirty="0" err="1"/>
              <a:t>url</a:t>
            </a:r>
            <a:r>
              <a:rPr lang="en-GB" altLang="en-US" dirty="0"/>
              <a:t> of image</a:t>
            </a:r>
          </a:p>
          <a:p>
            <a:pPr lvl="1"/>
            <a:r>
              <a:rPr lang="en-GB" altLang="en-US" dirty="0"/>
              <a:t>border = size of image border, set to 0 for no border</a:t>
            </a:r>
          </a:p>
          <a:p>
            <a:pPr lvl="1"/>
            <a:r>
              <a:rPr lang="en-GB" altLang="en-US" dirty="0"/>
              <a:t>alt = text to be displayed when image is not displayed</a:t>
            </a:r>
          </a:p>
          <a:p>
            <a:pPr lvl="1"/>
            <a:r>
              <a:rPr lang="en-GB" altLang="en-US" dirty="0"/>
              <a:t>width, height = Define image size</a:t>
            </a:r>
          </a:p>
          <a:p>
            <a:r>
              <a:rPr lang="en-GB" altLang="en-US" dirty="0"/>
              <a:t>When nesting an image with a link, set the border to 0</a:t>
            </a:r>
          </a:p>
          <a:p>
            <a:pPr>
              <a:buFont typeface="Monotype Sorts" pitchFamily="2" charset="2"/>
              <a:buNone/>
            </a:pPr>
            <a:r>
              <a:rPr lang="en-GB" altLang="en-US" dirty="0"/>
              <a:t>&lt;a </a:t>
            </a:r>
            <a:r>
              <a:rPr lang="en-GB" altLang="en-US" dirty="0" err="1"/>
              <a:t>href</a:t>
            </a:r>
            <a:r>
              <a:rPr lang="en-GB" altLang="en-US" dirty="0"/>
              <a:t>=“….”&gt;&lt;</a:t>
            </a:r>
            <a:r>
              <a:rPr lang="en-GB" altLang="en-US" dirty="0" err="1"/>
              <a:t>img</a:t>
            </a:r>
            <a:r>
              <a:rPr lang="en-GB" altLang="en-US" dirty="0"/>
              <a:t> </a:t>
            </a:r>
            <a:r>
              <a:rPr lang="en-GB" altLang="en-US" dirty="0" err="1"/>
              <a:t>src</a:t>
            </a:r>
            <a:r>
              <a:rPr lang="en-GB" altLang="en-US" dirty="0"/>
              <a:t>=“image.gif” </a:t>
            </a:r>
            <a:r>
              <a:rPr lang="en-GB" altLang="en-US" dirty="0" smtClean="0"/>
              <a:t>border=0 /&gt;&lt;/</a:t>
            </a:r>
            <a:r>
              <a:rPr lang="en-GB" altLang="en-US" dirty="0"/>
              <a:t>a&gt;</a:t>
            </a:r>
          </a:p>
          <a:p>
            <a:r>
              <a:rPr lang="en-GB" altLang="en-US" dirty="0"/>
              <a:t>When placing an image in a table cell, don’t leave a space to avoid an unwanted space</a:t>
            </a:r>
          </a:p>
        </p:txBody>
      </p:sp>
      <p:sp>
        <p:nvSpPr>
          <p:cNvPr id="102405" name="Text Box 5"/>
          <p:cNvSpPr txBox="1">
            <a:spLocks noChangeArrowheads="1"/>
          </p:cNvSpPr>
          <p:nvPr/>
        </p:nvSpPr>
        <p:spPr bwMode="auto">
          <a:xfrm>
            <a:off x="971600" y="5730081"/>
            <a:ext cx="2219325" cy="103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dirty="0"/>
              <a:t>&lt;td&gt;</a:t>
            </a:r>
          </a:p>
          <a:p>
            <a:pPr algn="l">
              <a:lnSpc>
                <a:spcPct val="90000"/>
              </a:lnSpc>
              <a:spcBef>
                <a:spcPct val="20000"/>
              </a:spcBef>
              <a:buClr>
                <a:schemeClr val="folHlink"/>
              </a:buClr>
              <a:buSzPct val="90000"/>
              <a:buFont typeface="Monotype Sorts" pitchFamily="2" charset="2"/>
              <a:buNone/>
            </a:pPr>
            <a:r>
              <a:rPr kumimoji="1" lang="en-GB" altLang="en-US" sz="2000" dirty="0"/>
              <a:t>&lt;</a:t>
            </a:r>
            <a:r>
              <a:rPr kumimoji="1" lang="en-GB" altLang="en-US" sz="2000" dirty="0" err="1"/>
              <a:t>img</a:t>
            </a:r>
            <a:r>
              <a:rPr kumimoji="1" lang="en-GB" altLang="en-US" sz="2000" dirty="0"/>
              <a:t> </a:t>
            </a:r>
            <a:r>
              <a:rPr kumimoji="1" lang="en-GB" altLang="en-US" sz="2000" dirty="0" err="1"/>
              <a:t>src</a:t>
            </a:r>
            <a:r>
              <a:rPr kumimoji="1" lang="en-GB" altLang="en-US" sz="2000" dirty="0"/>
              <a:t>=“…”&gt;</a:t>
            </a:r>
          </a:p>
          <a:p>
            <a:pPr algn="l">
              <a:lnSpc>
                <a:spcPct val="90000"/>
              </a:lnSpc>
              <a:spcBef>
                <a:spcPct val="20000"/>
              </a:spcBef>
              <a:buClr>
                <a:schemeClr val="folHlink"/>
              </a:buClr>
              <a:buSzPct val="90000"/>
              <a:buFont typeface="Monotype Sorts" pitchFamily="2" charset="2"/>
              <a:buNone/>
            </a:pPr>
            <a:r>
              <a:rPr kumimoji="1" lang="en-GB" altLang="en-US" sz="2000" dirty="0"/>
              <a:t>&lt;/td&gt;</a:t>
            </a:r>
            <a:endParaRPr lang="en-GB" altLang="en-US" dirty="0"/>
          </a:p>
        </p:txBody>
      </p:sp>
      <p:sp>
        <p:nvSpPr>
          <p:cNvPr id="102406" name="Text Box 6"/>
          <p:cNvSpPr txBox="1">
            <a:spLocks noChangeArrowheads="1"/>
          </p:cNvSpPr>
          <p:nvPr/>
        </p:nvSpPr>
        <p:spPr bwMode="auto">
          <a:xfrm>
            <a:off x="4373612" y="5987256"/>
            <a:ext cx="3730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dirty="0"/>
              <a:t>&lt;td&gt;&lt;</a:t>
            </a:r>
            <a:r>
              <a:rPr kumimoji="1" lang="en-GB" altLang="en-US" sz="2000" dirty="0" err="1"/>
              <a:t>img</a:t>
            </a:r>
            <a:r>
              <a:rPr kumimoji="1" lang="en-GB" altLang="en-US" sz="2000" dirty="0"/>
              <a:t> </a:t>
            </a:r>
            <a:r>
              <a:rPr kumimoji="1" lang="en-GB" altLang="en-US" sz="2000" dirty="0" err="1"/>
              <a:t>src</a:t>
            </a:r>
            <a:r>
              <a:rPr kumimoji="1" lang="en-GB" altLang="en-US" sz="2000" dirty="0"/>
              <a:t>=“…”&gt;&lt;/td&gt;</a:t>
            </a:r>
            <a:endParaRPr lang="en-GB" altLang="en-US" dirty="0"/>
          </a:p>
        </p:txBody>
      </p:sp>
      <p:sp>
        <p:nvSpPr>
          <p:cNvPr id="102407" name="Line 7"/>
          <p:cNvSpPr>
            <a:spLocks noChangeShapeType="1"/>
          </p:cNvSpPr>
          <p:nvPr/>
        </p:nvSpPr>
        <p:spPr bwMode="auto">
          <a:xfrm>
            <a:off x="3254425" y="6212681"/>
            <a:ext cx="852487" cy="0"/>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704812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ltLang="en-US"/>
              <a:t>Tables</a:t>
            </a:r>
          </a:p>
        </p:txBody>
      </p:sp>
      <p:sp>
        <p:nvSpPr>
          <p:cNvPr id="103427" name="Rectangle 3"/>
          <p:cNvSpPr>
            <a:spLocks noGrp="1" noChangeArrowheads="1"/>
          </p:cNvSpPr>
          <p:nvPr>
            <p:ph type="body" idx="1"/>
          </p:nvPr>
        </p:nvSpPr>
        <p:spPr/>
        <p:txBody>
          <a:bodyPr>
            <a:normAutofit fontScale="92500" lnSpcReduction="10000"/>
          </a:bodyPr>
          <a:lstStyle/>
          <a:p>
            <a:r>
              <a:rPr lang="en-GB" altLang="en-US"/>
              <a:t>&lt;table&gt; Create a table</a:t>
            </a:r>
          </a:p>
          <a:p>
            <a:pPr lvl="1"/>
            <a:r>
              <a:rPr lang="en-GB" altLang="en-US"/>
              <a:t>bgcolor = background colour</a:t>
            </a:r>
          </a:p>
          <a:p>
            <a:pPr lvl="1"/>
            <a:r>
              <a:rPr lang="en-GB" altLang="en-US"/>
              <a:t>border = border size</a:t>
            </a:r>
          </a:p>
          <a:p>
            <a:pPr lvl="1"/>
            <a:r>
              <a:rPr lang="en-GB" altLang="en-US"/>
              <a:t>width, height = defines table size in pixels or percentage</a:t>
            </a:r>
          </a:p>
          <a:p>
            <a:pPr lvl="1"/>
            <a:r>
              <a:rPr lang="en-GB" altLang="en-US"/>
              <a:t>cellpadding = space between cell border and content</a:t>
            </a:r>
          </a:p>
          <a:p>
            <a:pPr lvl="1"/>
            <a:r>
              <a:rPr lang="en-GB" altLang="en-US"/>
              <a:t>cellspacing = space between table cells</a:t>
            </a:r>
          </a:p>
          <a:p>
            <a:r>
              <a:rPr lang="en-GB" altLang="en-US"/>
              <a:t>&lt;tr&gt; Table row</a:t>
            </a:r>
          </a:p>
          <a:p>
            <a:r>
              <a:rPr lang="en-GB" altLang="en-US"/>
              <a:t>&lt;td&gt; Table cell</a:t>
            </a:r>
          </a:p>
          <a:p>
            <a:pPr lvl="1"/>
            <a:r>
              <a:rPr lang="en-GB" altLang="en-US"/>
              <a:t>colspan = number of columns cell should span</a:t>
            </a:r>
          </a:p>
          <a:p>
            <a:pPr lvl="1"/>
            <a:r>
              <a:rPr lang="en-GB" altLang="en-US"/>
              <a:t>rowspan =  number of rows cell should span</a:t>
            </a:r>
          </a:p>
        </p:txBody>
      </p:sp>
    </p:spTree>
    <p:extLst>
      <p:ext uri="{BB962C8B-B14F-4D97-AF65-F5344CB8AC3E}">
        <p14:creationId xmlns:p14="http://schemas.microsoft.com/office/powerpoint/2010/main" val="4051743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GB" altLang="en-US"/>
              <a:t>Table</a:t>
            </a:r>
          </a:p>
        </p:txBody>
      </p:sp>
      <p:sp>
        <p:nvSpPr>
          <p:cNvPr id="104451" name="Rectangle 3"/>
          <p:cNvSpPr>
            <a:spLocks noGrp="1" noChangeArrowheads="1"/>
          </p:cNvSpPr>
          <p:nvPr>
            <p:ph type="body" idx="1"/>
          </p:nvPr>
        </p:nvSpPr>
        <p:spPr/>
        <p:txBody>
          <a:bodyPr>
            <a:normAutofit fontScale="92500" lnSpcReduction="20000"/>
          </a:bodyPr>
          <a:lstStyle/>
          <a:p>
            <a:pPr>
              <a:buFont typeface="Monotype Sorts" pitchFamily="2" charset="2"/>
              <a:buNone/>
            </a:pPr>
            <a:r>
              <a:rPr lang="en-GB" altLang="en-US"/>
              <a:t>&lt;table border=1&gt;</a:t>
            </a:r>
          </a:p>
          <a:p>
            <a:pPr>
              <a:buFont typeface="Monotype Sorts" pitchFamily="2" charset="2"/>
              <a:buNone/>
            </a:pPr>
            <a:r>
              <a:rPr lang="en-GB" altLang="en-US"/>
              <a:t>&lt;tr&gt;</a:t>
            </a:r>
          </a:p>
          <a:p>
            <a:pPr>
              <a:buFont typeface="Monotype Sorts" pitchFamily="2" charset="2"/>
              <a:buNone/>
            </a:pPr>
            <a:r>
              <a:rPr lang="en-GB" altLang="en-US"/>
              <a:t>&lt;td&gt;Row 1 Cell 1&lt;/td&gt;</a:t>
            </a:r>
          </a:p>
          <a:p>
            <a:pPr>
              <a:buFont typeface="Monotype Sorts" pitchFamily="2" charset="2"/>
              <a:buNone/>
            </a:pPr>
            <a:r>
              <a:rPr lang="en-GB" altLang="en-US"/>
              <a:t>&lt;td&gt;Row 1 Cell 2&lt;/td&gt;</a:t>
            </a:r>
          </a:p>
          <a:p>
            <a:pPr>
              <a:buFont typeface="Monotype Sorts" pitchFamily="2" charset="2"/>
              <a:buNone/>
            </a:pPr>
            <a:r>
              <a:rPr lang="en-GB" altLang="en-US"/>
              <a:t>&lt;/tr&gt;</a:t>
            </a:r>
          </a:p>
          <a:p>
            <a:pPr>
              <a:buFont typeface="Monotype Sorts" pitchFamily="2" charset="2"/>
              <a:buNone/>
            </a:pPr>
            <a:r>
              <a:rPr lang="en-GB" altLang="en-US"/>
              <a:t>&lt;tr&gt;</a:t>
            </a:r>
          </a:p>
          <a:p>
            <a:pPr>
              <a:buFont typeface="Monotype Sorts" pitchFamily="2" charset="2"/>
              <a:buNone/>
            </a:pPr>
            <a:r>
              <a:rPr lang="en-GB" altLang="en-US"/>
              <a:t>&lt;td&gt;Row 2 Cell 1&lt;/td&gt;</a:t>
            </a:r>
          </a:p>
          <a:p>
            <a:pPr>
              <a:buFont typeface="Monotype Sorts" pitchFamily="2" charset="2"/>
              <a:buNone/>
            </a:pPr>
            <a:r>
              <a:rPr lang="en-GB" altLang="en-US"/>
              <a:t>&lt;td&gt;Row 2 Cell 2&lt;/td&gt;</a:t>
            </a:r>
          </a:p>
          <a:p>
            <a:pPr>
              <a:buFont typeface="Monotype Sorts" pitchFamily="2" charset="2"/>
              <a:buNone/>
            </a:pPr>
            <a:r>
              <a:rPr lang="en-GB" altLang="en-US"/>
              <a:t>&lt;/tr&gt;</a:t>
            </a:r>
          </a:p>
          <a:p>
            <a:pPr>
              <a:buFont typeface="Monotype Sorts" pitchFamily="2" charset="2"/>
              <a:buNone/>
            </a:pPr>
            <a:r>
              <a:rPr lang="en-GB" altLang="en-US"/>
              <a:t>&lt;/table&gt;</a:t>
            </a:r>
          </a:p>
        </p:txBody>
      </p:sp>
      <p:pic>
        <p:nvPicPr>
          <p:cNvPr id="1044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3900" y="1657350"/>
            <a:ext cx="3505200" cy="1274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15782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ltLang="en-US"/>
              <a:t>Form</a:t>
            </a:r>
          </a:p>
        </p:txBody>
      </p:sp>
      <p:sp>
        <p:nvSpPr>
          <p:cNvPr id="105475" name="Rectangle 3"/>
          <p:cNvSpPr>
            <a:spLocks noGrp="1" noChangeArrowheads="1"/>
          </p:cNvSpPr>
          <p:nvPr>
            <p:ph type="body" idx="1"/>
          </p:nvPr>
        </p:nvSpPr>
        <p:spPr/>
        <p:txBody>
          <a:bodyPr>
            <a:normAutofit fontScale="85000" lnSpcReduction="10000"/>
          </a:bodyPr>
          <a:lstStyle/>
          <a:p>
            <a:r>
              <a:rPr lang="en-GB" altLang="en-US" dirty="0"/>
              <a:t>&lt;form&gt; Indicates the beginning and end of a form.</a:t>
            </a:r>
          </a:p>
          <a:p>
            <a:pPr lvl="1"/>
            <a:r>
              <a:rPr lang="en-GB" altLang="en-US" dirty="0"/>
              <a:t>action = URL of the application which will process the form</a:t>
            </a:r>
          </a:p>
          <a:p>
            <a:pPr lvl="1"/>
            <a:r>
              <a:rPr lang="en-GB" altLang="en-US" dirty="0"/>
              <a:t>method = select the get or post method to submit the </a:t>
            </a:r>
            <a:r>
              <a:rPr lang="en-GB" altLang="en-US" dirty="0" smtClean="0"/>
              <a:t>form</a:t>
            </a:r>
            <a:br>
              <a:rPr lang="en-GB" altLang="en-US" dirty="0" smtClean="0"/>
            </a:br>
            <a:r>
              <a:rPr lang="en-GB" altLang="en-US" dirty="0" smtClean="0"/>
              <a:t>Always use POST</a:t>
            </a:r>
            <a:endParaRPr lang="en-GB" altLang="en-US" dirty="0"/>
          </a:p>
          <a:p>
            <a:r>
              <a:rPr lang="en-GB" altLang="en-US" dirty="0"/>
              <a:t>&lt;input type=“submit”&gt;</a:t>
            </a:r>
          </a:p>
          <a:p>
            <a:pPr lvl="1"/>
            <a:r>
              <a:rPr lang="en-GB" altLang="en-US" dirty="0"/>
              <a:t>value =  name of the button</a:t>
            </a:r>
          </a:p>
          <a:p>
            <a:r>
              <a:rPr lang="en-GB" altLang="en-US" dirty="0"/>
              <a:t>&lt;input type=“text”&gt; and &lt;input type=“password”&gt;</a:t>
            </a:r>
          </a:p>
          <a:p>
            <a:pPr lvl="1"/>
            <a:r>
              <a:rPr lang="en-GB" altLang="en-US" dirty="0"/>
              <a:t>name = name of the parameter passed for form processing</a:t>
            </a:r>
          </a:p>
          <a:p>
            <a:pPr lvl="1"/>
            <a:r>
              <a:rPr lang="en-GB" altLang="en-US" dirty="0"/>
              <a:t>value =  initial text displayed in text field</a:t>
            </a:r>
          </a:p>
          <a:p>
            <a:pPr lvl="1"/>
            <a:r>
              <a:rPr lang="en-GB" altLang="en-US" dirty="0" err="1"/>
              <a:t>maxlength</a:t>
            </a:r>
            <a:r>
              <a:rPr lang="en-GB" altLang="en-US" dirty="0"/>
              <a:t> = Maximum number of characters user can enter</a:t>
            </a:r>
          </a:p>
          <a:p>
            <a:pPr lvl="1"/>
            <a:r>
              <a:rPr lang="en-GB" altLang="en-US" dirty="0"/>
              <a:t>size = size of the text box in characters</a:t>
            </a:r>
          </a:p>
        </p:txBody>
      </p:sp>
    </p:spTree>
    <p:extLst>
      <p:ext uri="{BB962C8B-B14F-4D97-AF65-F5344CB8AC3E}">
        <p14:creationId xmlns:p14="http://schemas.microsoft.com/office/powerpoint/2010/main" val="42641767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 Example</a:t>
            </a:r>
            <a:endParaRPr lang="en-GB" dirty="0"/>
          </a:p>
        </p:txBody>
      </p:sp>
      <p:sp>
        <p:nvSpPr>
          <p:cNvPr id="4" name="TextBox 3"/>
          <p:cNvSpPr txBox="1"/>
          <p:nvPr/>
        </p:nvSpPr>
        <p:spPr>
          <a:xfrm>
            <a:off x="107504" y="2348880"/>
            <a:ext cx="8926867" cy="1508105"/>
          </a:xfrm>
          <a:prstGeom prst="rect">
            <a:avLst/>
          </a:prstGeom>
          <a:noFill/>
        </p:spPr>
        <p:txBody>
          <a:bodyPr wrap="none" rtlCol="0">
            <a:spAutoFit/>
          </a:bodyPr>
          <a:lstStyle/>
          <a:p>
            <a:r>
              <a:rPr lang="en-GB" sz="2300" dirty="0"/>
              <a:t> &lt;form id="form1" </a:t>
            </a:r>
            <a:r>
              <a:rPr lang="en-GB" sz="2300" dirty="0" smtClean="0"/>
              <a:t>action="</a:t>
            </a:r>
            <a:r>
              <a:rPr lang="en-GB" sz="2300" dirty="0" err="1" smtClean="0"/>
              <a:t>server.php</a:t>
            </a:r>
            <a:r>
              <a:rPr lang="en-GB" sz="2300" dirty="0" smtClean="0"/>
              <a:t>“ method=“POST”&gt;</a:t>
            </a:r>
            <a:endParaRPr lang="en-GB" sz="2300" dirty="0"/>
          </a:p>
          <a:p>
            <a:r>
              <a:rPr lang="en-GB" sz="2300" dirty="0" smtClean="0"/>
              <a:t>       &lt;</a:t>
            </a:r>
            <a:r>
              <a:rPr lang="en-GB" sz="2300" dirty="0"/>
              <a:t>input id="</a:t>
            </a:r>
            <a:r>
              <a:rPr lang="en-GB" sz="2300" dirty="0" err="1" smtClean="0"/>
              <a:t>msgtextbox</a:t>
            </a:r>
            <a:r>
              <a:rPr lang="en-GB" sz="2300" dirty="0" smtClean="0"/>
              <a:t>“ name=“</a:t>
            </a:r>
            <a:r>
              <a:rPr lang="en-GB" sz="2300" dirty="0" err="1"/>
              <a:t>msgtextbox</a:t>
            </a:r>
            <a:r>
              <a:rPr lang="en-GB" sz="2300" dirty="0" smtClean="0"/>
              <a:t>” </a:t>
            </a:r>
            <a:r>
              <a:rPr lang="en-GB" sz="2300" dirty="0"/>
              <a:t>type="text" </a:t>
            </a:r>
            <a:r>
              <a:rPr lang="en-GB" sz="2300" dirty="0" smtClean="0"/>
              <a:t>/&gt;</a:t>
            </a:r>
            <a:r>
              <a:rPr lang="en-GB" sz="2300" dirty="0"/>
              <a:t>&lt;</a:t>
            </a:r>
            <a:r>
              <a:rPr lang="en-GB" sz="2300" dirty="0" err="1"/>
              <a:t>br</a:t>
            </a:r>
            <a:r>
              <a:rPr lang="en-GB" sz="2300" dirty="0"/>
              <a:t> /&gt;</a:t>
            </a:r>
          </a:p>
          <a:p>
            <a:r>
              <a:rPr lang="en-GB" sz="2300" dirty="0" smtClean="0"/>
              <a:t>       &lt;</a:t>
            </a:r>
            <a:r>
              <a:rPr lang="en-GB" sz="2300" dirty="0"/>
              <a:t>input </a:t>
            </a:r>
            <a:r>
              <a:rPr lang="en-GB" sz="2300" dirty="0" smtClean="0"/>
              <a:t>type=“submit" </a:t>
            </a:r>
            <a:r>
              <a:rPr lang="en-GB" sz="2300" dirty="0"/>
              <a:t>value="Send Message" /&gt;</a:t>
            </a:r>
          </a:p>
          <a:p>
            <a:r>
              <a:rPr lang="en-GB" sz="2300" dirty="0" smtClean="0"/>
              <a:t>&lt;/</a:t>
            </a:r>
            <a:r>
              <a:rPr lang="en-GB" sz="2300" dirty="0"/>
              <a:t>form&gt;</a:t>
            </a:r>
          </a:p>
        </p:txBody>
      </p:sp>
      <p:sp>
        <p:nvSpPr>
          <p:cNvPr id="5" name="TextBox 4"/>
          <p:cNvSpPr txBox="1"/>
          <p:nvPr/>
        </p:nvSpPr>
        <p:spPr>
          <a:xfrm>
            <a:off x="1331641" y="4869160"/>
            <a:ext cx="6696744" cy="1200329"/>
          </a:xfrm>
          <a:prstGeom prst="rect">
            <a:avLst/>
          </a:prstGeom>
          <a:noFill/>
        </p:spPr>
        <p:txBody>
          <a:bodyPr wrap="square" rtlCol="0">
            <a:spAutoFit/>
          </a:bodyPr>
          <a:lstStyle/>
          <a:p>
            <a:r>
              <a:rPr lang="en-GB" dirty="0" smtClean="0"/>
              <a:t>Note: the “name” attribute is obsolete except with form elements.</a:t>
            </a:r>
          </a:p>
          <a:p>
            <a:r>
              <a:rPr lang="en-GB" dirty="0" smtClean="0"/>
              <a:t>This is used by some server side languages such as PHP to identify the values being returned to the server when the user submits the form. The “id” attribute is used by JavaScript.</a:t>
            </a:r>
            <a:endParaRPr lang="en-GB" dirty="0"/>
          </a:p>
        </p:txBody>
      </p:sp>
    </p:spTree>
    <p:extLst>
      <p:ext uri="{BB962C8B-B14F-4D97-AF65-F5344CB8AC3E}">
        <p14:creationId xmlns:p14="http://schemas.microsoft.com/office/powerpoint/2010/main" val="354473096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r>
              <a:rPr lang="en-GB" altLang="en-US"/>
              <a:t>Form</a:t>
            </a:r>
          </a:p>
        </p:txBody>
      </p:sp>
      <p:sp>
        <p:nvSpPr>
          <p:cNvPr id="106499" name="Rectangle 3"/>
          <p:cNvSpPr>
            <a:spLocks noGrp="1" noChangeArrowheads="1"/>
          </p:cNvSpPr>
          <p:nvPr>
            <p:ph type="body" idx="1"/>
          </p:nvPr>
        </p:nvSpPr>
        <p:spPr/>
        <p:txBody>
          <a:bodyPr>
            <a:normAutofit lnSpcReduction="10000"/>
          </a:bodyPr>
          <a:lstStyle/>
          <a:p>
            <a:r>
              <a:rPr lang="en-GB" altLang="en-US"/>
              <a:t>&lt;input type = “checkbox”&gt;</a:t>
            </a:r>
          </a:p>
          <a:p>
            <a:pPr lvl="1"/>
            <a:r>
              <a:rPr lang="en-GB" altLang="en-US"/>
              <a:t>name = name of the checkbox passed for form processing</a:t>
            </a:r>
          </a:p>
          <a:p>
            <a:pPr lvl="1"/>
            <a:r>
              <a:rPr lang="en-GB" altLang="en-US"/>
              <a:t>value =  value of the checkbox</a:t>
            </a:r>
          </a:p>
          <a:p>
            <a:pPr lvl="1"/>
            <a:r>
              <a:rPr lang="en-GB" altLang="en-US"/>
              <a:t>CHECKED = checkbox is checked by default</a:t>
            </a:r>
          </a:p>
          <a:p>
            <a:r>
              <a:rPr lang="en-GB" altLang="en-US"/>
              <a:t>&lt;input type = “radio”&gt;</a:t>
            </a:r>
          </a:p>
          <a:p>
            <a:pPr lvl="1"/>
            <a:r>
              <a:rPr lang="en-GB" altLang="en-US"/>
              <a:t>name = name of the radio passed for form processing</a:t>
            </a:r>
          </a:p>
          <a:p>
            <a:pPr lvl="1"/>
            <a:r>
              <a:rPr lang="en-GB" altLang="en-US"/>
              <a:t>value =  value of the radio button</a:t>
            </a:r>
          </a:p>
          <a:p>
            <a:pPr lvl="1"/>
            <a:r>
              <a:rPr lang="en-GB" altLang="en-US"/>
              <a:t>CHECKED = radio button is “on” by default</a:t>
            </a:r>
          </a:p>
          <a:p>
            <a:endParaRPr lang="en-GB" altLang="en-US"/>
          </a:p>
        </p:txBody>
      </p:sp>
    </p:spTree>
    <p:extLst>
      <p:ext uri="{BB962C8B-B14F-4D97-AF65-F5344CB8AC3E}">
        <p14:creationId xmlns:p14="http://schemas.microsoft.com/office/powerpoint/2010/main" val="99983857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 Example</a:t>
            </a:r>
            <a:endParaRPr lang="en-GB" dirty="0"/>
          </a:p>
        </p:txBody>
      </p:sp>
      <p:sp>
        <p:nvSpPr>
          <p:cNvPr id="4" name="TextBox 3"/>
          <p:cNvSpPr txBox="1"/>
          <p:nvPr/>
        </p:nvSpPr>
        <p:spPr>
          <a:xfrm>
            <a:off x="107504" y="2348880"/>
            <a:ext cx="8784976" cy="1554272"/>
          </a:xfrm>
          <a:prstGeom prst="rect">
            <a:avLst/>
          </a:prstGeom>
          <a:noFill/>
        </p:spPr>
        <p:txBody>
          <a:bodyPr wrap="square" rtlCol="0">
            <a:spAutoFit/>
          </a:bodyPr>
          <a:lstStyle/>
          <a:p>
            <a:r>
              <a:rPr lang="en-GB" sz="1900" dirty="0" smtClean="0"/>
              <a:t>&lt;</a:t>
            </a:r>
            <a:r>
              <a:rPr lang="en-GB" sz="1900" dirty="0"/>
              <a:t>form action="/</a:t>
            </a:r>
            <a:r>
              <a:rPr lang="en-GB" sz="1900" dirty="0" err="1" smtClean="0"/>
              <a:t>action_page.php</a:t>
            </a:r>
            <a:r>
              <a:rPr lang="en-GB" sz="1900" dirty="0" smtClean="0"/>
              <a:t>“ method=“POST”&gt;</a:t>
            </a:r>
            <a:endParaRPr lang="en-GB" sz="1900" dirty="0"/>
          </a:p>
          <a:p>
            <a:r>
              <a:rPr lang="en-GB" sz="1900" dirty="0"/>
              <a:t>  &lt;input type="checkbox" name="vehicle" value="Bike"&gt; </a:t>
            </a:r>
            <a:r>
              <a:rPr lang="en-GB" sz="1900" dirty="0" smtClean="0"/>
              <a:t>I </a:t>
            </a:r>
            <a:r>
              <a:rPr lang="en-GB" sz="1900" dirty="0"/>
              <a:t>have a bike&lt;</a:t>
            </a:r>
            <a:r>
              <a:rPr lang="en-GB" sz="1900" dirty="0" err="1"/>
              <a:t>br</a:t>
            </a:r>
            <a:r>
              <a:rPr lang="en-GB" sz="1900" dirty="0"/>
              <a:t>&gt;</a:t>
            </a:r>
          </a:p>
          <a:p>
            <a:r>
              <a:rPr lang="en-GB" sz="1900" dirty="0"/>
              <a:t>  &lt;input type="checkbox" name="vehicle" value="Car</a:t>
            </a:r>
            <a:r>
              <a:rPr lang="en-GB" sz="1900" dirty="0" smtClean="0"/>
              <a:t>"&gt; I </a:t>
            </a:r>
            <a:r>
              <a:rPr lang="en-GB" sz="1900" dirty="0"/>
              <a:t>have a car&lt;</a:t>
            </a:r>
            <a:r>
              <a:rPr lang="en-GB" sz="1900" dirty="0" err="1"/>
              <a:t>br</a:t>
            </a:r>
            <a:r>
              <a:rPr lang="en-GB" sz="1900" dirty="0" smtClean="0"/>
              <a:t>&gt;</a:t>
            </a:r>
            <a:r>
              <a:rPr lang="en-GB" sz="1900" dirty="0"/>
              <a:t/>
            </a:r>
            <a:br>
              <a:rPr lang="en-GB" sz="1900" dirty="0"/>
            </a:br>
            <a:r>
              <a:rPr lang="en-GB" sz="1900" dirty="0" smtClean="0"/>
              <a:t>  &lt;</a:t>
            </a:r>
            <a:r>
              <a:rPr lang="en-GB" sz="1900" dirty="0"/>
              <a:t>input type="submit" value="Submit"&gt;</a:t>
            </a:r>
          </a:p>
          <a:p>
            <a:r>
              <a:rPr lang="en-GB" sz="1900" dirty="0"/>
              <a:t>&lt;/form&gt; </a:t>
            </a:r>
          </a:p>
        </p:txBody>
      </p:sp>
      <p:sp>
        <p:nvSpPr>
          <p:cNvPr id="6" name="TextBox 5"/>
          <p:cNvSpPr txBox="1"/>
          <p:nvPr/>
        </p:nvSpPr>
        <p:spPr>
          <a:xfrm>
            <a:off x="107504" y="4221088"/>
            <a:ext cx="8784976" cy="1846659"/>
          </a:xfrm>
          <a:prstGeom prst="rect">
            <a:avLst/>
          </a:prstGeom>
          <a:noFill/>
        </p:spPr>
        <p:txBody>
          <a:bodyPr wrap="square" rtlCol="0">
            <a:spAutoFit/>
          </a:bodyPr>
          <a:lstStyle/>
          <a:p>
            <a:r>
              <a:rPr lang="en-GB" sz="1900" dirty="0" smtClean="0"/>
              <a:t>&lt;</a:t>
            </a:r>
            <a:r>
              <a:rPr lang="en-GB" sz="1900" dirty="0"/>
              <a:t>form action="/</a:t>
            </a:r>
            <a:r>
              <a:rPr lang="en-GB" sz="1900" dirty="0" err="1" smtClean="0"/>
              <a:t>action_page.php</a:t>
            </a:r>
            <a:r>
              <a:rPr lang="en-GB" sz="1900" dirty="0" smtClean="0"/>
              <a:t>“ method=“POST”&gt;</a:t>
            </a:r>
            <a:r>
              <a:rPr lang="en-GB" sz="1900" dirty="0"/>
              <a:t/>
            </a:r>
            <a:br>
              <a:rPr lang="en-GB" sz="1900" dirty="0"/>
            </a:br>
            <a:r>
              <a:rPr lang="en-GB" sz="1900" dirty="0" smtClean="0"/>
              <a:t>   &lt;</a:t>
            </a:r>
            <a:r>
              <a:rPr lang="en-GB" sz="1900" dirty="0"/>
              <a:t>input type="radio" name="gender" value="male" </a:t>
            </a:r>
            <a:r>
              <a:rPr lang="en-GB" sz="1900" b="1" dirty="0"/>
              <a:t>checked</a:t>
            </a:r>
            <a:r>
              <a:rPr lang="en-GB" sz="1900" dirty="0"/>
              <a:t>&gt; Male&lt;</a:t>
            </a:r>
            <a:r>
              <a:rPr lang="en-GB" sz="1900" dirty="0" err="1"/>
              <a:t>br</a:t>
            </a:r>
            <a:r>
              <a:rPr lang="en-GB" sz="1900" dirty="0"/>
              <a:t>&gt;</a:t>
            </a:r>
          </a:p>
          <a:p>
            <a:r>
              <a:rPr lang="en-GB" sz="1900" dirty="0" smtClean="0"/>
              <a:t>   &lt;</a:t>
            </a:r>
            <a:r>
              <a:rPr lang="en-GB" sz="1900" dirty="0"/>
              <a:t>input type="radio" name="gender" value="female"&gt; Female&lt;</a:t>
            </a:r>
            <a:r>
              <a:rPr lang="en-GB" sz="1900" dirty="0" err="1"/>
              <a:t>br</a:t>
            </a:r>
            <a:r>
              <a:rPr lang="en-GB" sz="1900" dirty="0"/>
              <a:t>&gt;</a:t>
            </a:r>
          </a:p>
          <a:p>
            <a:r>
              <a:rPr lang="en-GB" sz="1900" dirty="0" smtClean="0"/>
              <a:t>   &lt;</a:t>
            </a:r>
            <a:r>
              <a:rPr lang="en-GB" sz="1900" dirty="0"/>
              <a:t>input type="radio" name="gender" value="other"&gt; Other</a:t>
            </a:r>
          </a:p>
          <a:p>
            <a:r>
              <a:rPr lang="en-GB" sz="1900" dirty="0" smtClean="0"/>
              <a:t>   &lt;</a:t>
            </a:r>
            <a:r>
              <a:rPr lang="en-GB" sz="1900" dirty="0"/>
              <a:t>input type="submit" value="Submit"&gt;</a:t>
            </a:r>
          </a:p>
          <a:p>
            <a:r>
              <a:rPr lang="en-GB" sz="1900" dirty="0"/>
              <a:t>&lt;/form&gt; </a:t>
            </a:r>
          </a:p>
        </p:txBody>
      </p:sp>
      <p:pic>
        <p:nvPicPr>
          <p:cNvPr id="3" name="Picture 2"/>
          <p:cNvPicPr>
            <a:picLocks noChangeAspect="1"/>
          </p:cNvPicPr>
          <p:nvPr/>
        </p:nvPicPr>
        <p:blipFill>
          <a:blip r:embed="rId2"/>
          <a:stretch>
            <a:fillRect/>
          </a:stretch>
        </p:blipFill>
        <p:spPr>
          <a:xfrm>
            <a:off x="7236296" y="5229200"/>
            <a:ext cx="1395649" cy="1265485"/>
          </a:xfrm>
          <a:prstGeom prst="rect">
            <a:avLst/>
          </a:prstGeom>
        </p:spPr>
      </p:pic>
      <p:pic>
        <p:nvPicPr>
          <p:cNvPr id="7" name="Picture 6"/>
          <p:cNvPicPr>
            <a:picLocks noChangeAspect="1"/>
          </p:cNvPicPr>
          <p:nvPr/>
        </p:nvPicPr>
        <p:blipFill>
          <a:blip r:embed="rId3"/>
          <a:stretch>
            <a:fillRect/>
          </a:stretch>
        </p:blipFill>
        <p:spPr>
          <a:xfrm>
            <a:off x="6564830" y="3363261"/>
            <a:ext cx="2201218" cy="828111"/>
          </a:xfrm>
          <a:prstGeom prst="rect">
            <a:avLst/>
          </a:prstGeom>
        </p:spPr>
      </p:pic>
    </p:spTree>
    <p:extLst>
      <p:ext uri="{BB962C8B-B14F-4D97-AF65-F5344CB8AC3E}">
        <p14:creationId xmlns:p14="http://schemas.microsoft.com/office/powerpoint/2010/main" val="20210064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r>
              <a:rPr lang="en-GB" altLang="en-US"/>
              <a:t>Form</a:t>
            </a:r>
          </a:p>
        </p:txBody>
      </p:sp>
      <p:sp>
        <p:nvSpPr>
          <p:cNvPr id="107523" name="Rectangle 3"/>
          <p:cNvSpPr>
            <a:spLocks noGrp="1" noChangeArrowheads="1"/>
          </p:cNvSpPr>
          <p:nvPr>
            <p:ph type="body" idx="1"/>
          </p:nvPr>
        </p:nvSpPr>
        <p:spPr/>
        <p:txBody>
          <a:bodyPr>
            <a:normAutofit lnSpcReduction="10000"/>
          </a:bodyPr>
          <a:lstStyle/>
          <a:p>
            <a:r>
              <a:rPr lang="en-GB" altLang="en-US"/>
              <a:t>&lt;select&gt; Creates a list box of contents defined by the &lt;option&gt;  tags</a:t>
            </a:r>
          </a:p>
          <a:p>
            <a:pPr lvl="1"/>
            <a:r>
              <a:rPr lang="en-GB" altLang="en-US"/>
              <a:t>name = name of the list box passed for form processing</a:t>
            </a:r>
          </a:p>
          <a:p>
            <a:pPr lvl="1"/>
            <a:r>
              <a:rPr lang="en-GB" altLang="en-US"/>
              <a:t>multiple =  allow multiple selections</a:t>
            </a:r>
          </a:p>
          <a:p>
            <a:pPr lvl="1"/>
            <a:r>
              <a:rPr lang="en-GB" altLang="en-US"/>
              <a:t>size = Number of items displayed, 1 results in a drop down list.</a:t>
            </a:r>
          </a:p>
          <a:p>
            <a:r>
              <a:rPr lang="en-GB" altLang="en-US"/>
              <a:t>&lt;option&gt; Add option to selection list</a:t>
            </a:r>
          </a:p>
          <a:p>
            <a:pPr lvl="1"/>
            <a:r>
              <a:rPr lang="en-GB" altLang="en-US"/>
              <a:t>value = value returned if this option is selected</a:t>
            </a:r>
          </a:p>
          <a:p>
            <a:pPr lvl="1"/>
            <a:r>
              <a:rPr lang="en-GB" altLang="en-US"/>
              <a:t>SELECTED = option is selected by default</a:t>
            </a:r>
          </a:p>
        </p:txBody>
      </p:sp>
    </p:spTree>
    <p:extLst>
      <p:ext uri="{BB962C8B-B14F-4D97-AF65-F5344CB8AC3E}">
        <p14:creationId xmlns:p14="http://schemas.microsoft.com/office/powerpoint/2010/main" val="24509412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ltLang="en-US"/>
              <a:t>Form</a:t>
            </a:r>
          </a:p>
        </p:txBody>
      </p:sp>
      <p:sp>
        <p:nvSpPr>
          <p:cNvPr id="108547" name="Rectangle 3"/>
          <p:cNvSpPr>
            <a:spLocks noGrp="1" noChangeArrowheads="1"/>
          </p:cNvSpPr>
          <p:nvPr>
            <p:ph type="body" idx="1"/>
          </p:nvPr>
        </p:nvSpPr>
        <p:spPr/>
        <p:txBody>
          <a:bodyPr/>
          <a:lstStyle/>
          <a:p>
            <a:pPr>
              <a:buFont typeface="Monotype Sorts" pitchFamily="2" charset="2"/>
              <a:buNone/>
            </a:pPr>
            <a:r>
              <a:rPr lang="en-GB" altLang="en-US"/>
              <a:t>&lt;select name=“car”&gt;</a:t>
            </a:r>
          </a:p>
          <a:p>
            <a:pPr>
              <a:buFont typeface="Monotype Sorts" pitchFamily="2" charset="2"/>
              <a:buNone/>
            </a:pPr>
            <a:r>
              <a:rPr lang="en-GB" altLang="en-US"/>
              <a:t>&lt;option&gt;Ford</a:t>
            </a:r>
          </a:p>
          <a:p>
            <a:pPr>
              <a:buFont typeface="Monotype Sorts" pitchFamily="2" charset="2"/>
              <a:buNone/>
            </a:pPr>
            <a:r>
              <a:rPr lang="en-GB" altLang="en-US"/>
              <a:t>&lt;option&gt;Volvo</a:t>
            </a:r>
          </a:p>
          <a:p>
            <a:pPr>
              <a:buFont typeface="Monotype Sorts" pitchFamily="2" charset="2"/>
              <a:buNone/>
            </a:pPr>
            <a:r>
              <a:rPr lang="en-GB" altLang="en-US"/>
              <a:t>&lt;/select&gt;</a:t>
            </a:r>
          </a:p>
        </p:txBody>
      </p:sp>
      <p:sp>
        <p:nvSpPr>
          <p:cNvPr id="108548" name="Text Box 4"/>
          <p:cNvSpPr txBox="1">
            <a:spLocks noChangeArrowheads="1"/>
          </p:cNvSpPr>
          <p:nvPr/>
        </p:nvSpPr>
        <p:spPr bwMode="auto">
          <a:xfrm>
            <a:off x="5465763" y="1624013"/>
            <a:ext cx="19716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&lt;/option&gt; end tag is optional</a:t>
            </a:r>
          </a:p>
        </p:txBody>
      </p:sp>
      <p:pic>
        <p:nvPicPr>
          <p:cNvPr id="2" name="Picture 1"/>
          <p:cNvPicPr>
            <a:picLocks noChangeAspect="1"/>
          </p:cNvPicPr>
          <p:nvPr/>
        </p:nvPicPr>
        <p:blipFill>
          <a:blip r:embed="rId2"/>
          <a:stretch>
            <a:fillRect/>
          </a:stretch>
        </p:blipFill>
        <p:spPr>
          <a:xfrm>
            <a:off x="5940152" y="3933056"/>
            <a:ext cx="1600200" cy="1733550"/>
          </a:xfrm>
          <a:prstGeom prst="rect">
            <a:avLst/>
          </a:prstGeom>
        </p:spPr>
      </p:pic>
    </p:spTree>
    <p:extLst>
      <p:ext uri="{BB962C8B-B14F-4D97-AF65-F5344CB8AC3E}">
        <p14:creationId xmlns:p14="http://schemas.microsoft.com/office/powerpoint/2010/main" val="76509430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ltLang="en-US"/>
              <a:t>Form</a:t>
            </a:r>
          </a:p>
        </p:txBody>
      </p:sp>
      <p:sp>
        <p:nvSpPr>
          <p:cNvPr id="109571" name="Rectangle 3"/>
          <p:cNvSpPr>
            <a:spLocks noGrp="1" noChangeArrowheads="1"/>
          </p:cNvSpPr>
          <p:nvPr>
            <p:ph type="body" idx="1"/>
          </p:nvPr>
        </p:nvSpPr>
        <p:spPr/>
        <p:txBody>
          <a:bodyPr/>
          <a:lstStyle/>
          <a:p>
            <a:r>
              <a:rPr lang="en-GB" altLang="en-US"/>
              <a:t>&lt;textarea&gt; Defines a multi-line text entry control.</a:t>
            </a:r>
          </a:p>
          <a:p>
            <a:pPr lvl="1"/>
            <a:r>
              <a:rPr lang="en-GB" altLang="en-US"/>
              <a:t>name = name of the textarea passed for form processing</a:t>
            </a:r>
          </a:p>
          <a:p>
            <a:pPr lvl="1"/>
            <a:r>
              <a:rPr lang="en-GB" altLang="en-US"/>
              <a:t>cols = Width in characters</a:t>
            </a:r>
          </a:p>
          <a:p>
            <a:pPr lvl="1"/>
            <a:r>
              <a:rPr lang="en-GB" altLang="en-US"/>
              <a:t>rows = Height in lines of text</a:t>
            </a:r>
          </a:p>
        </p:txBody>
      </p:sp>
    </p:spTree>
    <p:extLst>
      <p:ext uri="{BB962C8B-B14F-4D97-AF65-F5344CB8AC3E}">
        <p14:creationId xmlns:p14="http://schemas.microsoft.com/office/powerpoint/2010/main" val="2045321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HTML Validator</a:t>
            </a:r>
            <a:endParaRPr lang="en-GB" dirty="0"/>
          </a:p>
        </p:txBody>
      </p:sp>
      <p:sp>
        <p:nvSpPr>
          <p:cNvPr id="3" name="Content Placeholder 2"/>
          <p:cNvSpPr>
            <a:spLocks noGrp="1"/>
          </p:cNvSpPr>
          <p:nvPr>
            <p:ph sz="quarter" idx="1"/>
          </p:nvPr>
        </p:nvSpPr>
        <p:spPr/>
        <p:txBody>
          <a:bodyPr/>
          <a:lstStyle/>
          <a:p>
            <a:pPr marL="0" indent="0">
              <a:buNone/>
            </a:pPr>
            <a:r>
              <a:rPr lang="en-GB" dirty="0" smtClean="0">
                <a:hlinkClick r:id="rId2"/>
              </a:rPr>
              <a:t>W3C </a:t>
            </a:r>
            <a:r>
              <a:rPr lang="en-GB" dirty="0" err="1" smtClean="0">
                <a:hlinkClick r:id="rId2"/>
              </a:rPr>
              <a:t>Markup</a:t>
            </a:r>
            <a:r>
              <a:rPr lang="en-GB" dirty="0" smtClean="0">
                <a:hlinkClick r:id="rId2"/>
              </a:rPr>
              <a:t> Validation Service</a:t>
            </a:r>
            <a:endParaRPr lang="en-GB" dirty="0" smtClean="0"/>
          </a:p>
          <a:p>
            <a:endParaRPr lang="en-GB" dirty="0"/>
          </a:p>
        </p:txBody>
      </p:sp>
    </p:spTree>
    <p:extLst>
      <p:ext uri="{BB962C8B-B14F-4D97-AF65-F5344CB8AC3E}">
        <p14:creationId xmlns:p14="http://schemas.microsoft.com/office/powerpoint/2010/main" val="33713404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2863708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15009</TotalTime>
  <Words>2726</Words>
  <Application>Microsoft Office PowerPoint</Application>
  <PresentationFormat>On-screen Show (4:3)</PresentationFormat>
  <Paragraphs>448</Paragraphs>
  <Slides>43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Cambria</vt:lpstr>
      <vt:lpstr>Consolas</vt:lpstr>
      <vt:lpstr>Monotype Sorts</vt:lpstr>
      <vt:lpstr>Wingdings</vt:lpstr>
      <vt:lpstr>Wingdings 2</vt:lpstr>
      <vt:lpstr>Median</vt:lpstr>
      <vt:lpstr>HyperText Markup Language (HTML)</vt:lpstr>
      <vt:lpstr>Content</vt:lpstr>
      <vt:lpstr>HyperText Markup Language (HTML)</vt:lpstr>
      <vt:lpstr>HTML Tags</vt:lpstr>
      <vt:lpstr>Whitespace</vt:lpstr>
      <vt:lpstr>Three Types of HTML Tags</vt:lpstr>
      <vt:lpstr>HTML Elements Basic Building Blocks of a HTML Document</vt:lpstr>
      <vt:lpstr>HTML Container Tags</vt:lpstr>
      <vt:lpstr>HTML Standalone Tags</vt:lpstr>
      <vt:lpstr>HTML Comments</vt:lpstr>
      <vt:lpstr>HTML Attributes</vt:lpstr>
      <vt:lpstr>Attribute Example 1</vt:lpstr>
      <vt:lpstr>Attribute Example 2</vt:lpstr>
      <vt:lpstr>Nested HTML Elements</vt:lpstr>
      <vt:lpstr>Nested Elements Better Way to Write to Ensure Proper Nesting</vt:lpstr>
      <vt:lpstr>Badly Nested HTML</vt:lpstr>
      <vt:lpstr>Document Structure</vt:lpstr>
      <vt:lpstr>Basic Structure of a HTML Document</vt:lpstr>
      <vt:lpstr>The Structure of a HTML Document</vt:lpstr>
      <vt:lpstr>Inline and Block-Level Elements</vt:lpstr>
      <vt:lpstr>span and div</vt:lpstr>
      <vt:lpstr>HTML5 Semantic Elements</vt:lpstr>
      <vt:lpstr>HTML5 Semantic Elements</vt:lpstr>
      <vt:lpstr>Page Layout HTML Semantic Elements</vt:lpstr>
      <vt:lpstr>HTML Good Practice</vt:lpstr>
      <vt:lpstr>Character Entities</vt:lpstr>
      <vt:lpstr>Structural Tags – &lt;head&gt;</vt:lpstr>
      <vt:lpstr>Text Tags</vt:lpstr>
      <vt:lpstr>Space and Positioning</vt:lpstr>
      <vt:lpstr>Lists</vt:lpstr>
      <vt:lpstr>Links</vt:lpstr>
      <vt:lpstr>Images</vt:lpstr>
      <vt:lpstr>Tables</vt:lpstr>
      <vt:lpstr>Table</vt:lpstr>
      <vt:lpstr>Form</vt:lpstr>
      <vt:lpstr>Form Example</vt:lpstr>
      <vt:lpstr>Form</vt:lpstr>
      <vt:lpstr>Form Example</vt:lpstr>
      <vt:lpstr>Form</vt:lpstr>
      <vt:lpstr>Form</vt:lpstr>
      <vt:lpstr>Form</vt:lpstr>
      <vt:lpstr>HTML Validator</vt:lpstr>
      <vt:lpstr>Lab 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Michael Dacey</cp:lastModifiedBy>
  <cp:revision>1487</cp:revision>
  <cp:lastPrinted>2014-09-29T16:21:25Z</cp:lastPrinted>
  <dcterms:created xsi:type="dcterms:W3CDTF">2013-09-18T07:00:31Z</dcterms:created>
  <dcterms:modified xsi:type="dcterms:W3CDTF">2020-01-27T16:05:07Z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