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8" r:id="rId3"/>
    <p:sldId id="257" r:id="rId4"/>
    <p:sldId id="259" r:id="rId5"/>
    <p:sldId id="260" r:id="rId6"/>
    <p:sldId id="268" r:id="rId7"/>
    <p:sldId id="261" r:id="rId8"/>
    <p:sldId id="269" r:id="rId9"/>
    <p:sldId id="273" r:id="rId10"/>
    <p:sldId id="270" r:id="rId11"/>
    <p:sldId id="263" r:id="rId12"/>
    <p:sldId id="271" r:id="rId13"/>
    <p:sldId id="264" r:id="rId14"/>
    <p:sldId id="272" r:id="rId15"/>
    <p:sldId id="265" r:id="rId16"/>
    <p:sldId id="266" r:id="rId17"/>
    <p:sldId id="267"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BF5CD-1DE1-1453-826E-7DF0850D09B2}" v="1" dt="2026-07-12T09:01:13.644"/>
    <p1510:client id="{16B9E623-F6CE-58AE-D7BC-05E2B8F28B7B}" v="387" dt="2026-07-12T18:25:48.143"/>
    <p1510:client id="{2B305AA1-383E-4DD0-5067-ED12F3B00DC3}" v="130" dt="2026-07-13T09:20:53.785"/>
    <p1510:client id="{4C6B6C6E-AD8D-F389-0F00-8BA974F2274C}" v="518" dt="2026-07-12T05:08:58.436"/>
    <p1510:client id="{96D349D6-2E46-BF37-F4BC-7771F9EF36BB}" v="66" dt="2026-07-13T09:29:24.830"/>
    <p1510:client id="{A2992E29-627F-8CF6-C4B5-8B730BCFC9D2}" v="28" dt="2026-07-13T09:23:30.676"/>
    <p1510:client id="{BACFF358-5781-2BCF-5B6B-A4142E4EB650}" v="46" dt="2026-07-13T10:07:45.644"/>
    <p1510:client id="{DA3CAFCE-9DD2-8E0F-6D8B-4ABF9DAF539B}" v="1177" dt="2026-07-13T10:08:29.490"/>
    <p1510:client id="{E7EC4A41-8F0B-5511-92C7-B7550A67D834}" v="38" dt="2026-07-11T11:07:43.819"/>
    <p1510:client id="{F7280FD6-4B51-03C3-9236-1BCEB4636C9F}" v="625" dt="2026-07-13T10:00:51.876"/>
    <p1510:client id="{FDC222BE-3277-4F22-F343-121B025F44F5}" v="312" dt="2026-07-12T05:44:12.5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centricconsulting.com/blog/microsoft-teams-and-healthcare-lessons-learned-from-early-adopters/"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disconsulting.co.uk"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hyperlink" Target="https://support.microsoft.com/en-us/onedrive/restrictions-and-limitations-in-onedrive-and-sharepoint#:~:text=When%20using%20the%20OneDrive%20website%2C,the%20sync%20process%20can%20complete." TargetMode="External"/><Relationship Id="rId4" Type="http://schemas.openxmlformats.org/officeDocument/2006/relationships/hyperlink" Target="https://techcommunity.microsoft.com/blog/onedriveblog/top-5-advantages-of-sharing-with-onedrive/796396"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support.microsoft.com/en-us/powerpoint/training/insert-a-picture-in-powerpoint"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support.microsoft.com/en-US/PowerPoint/reduce-the-file-size-of-your-powerpoint-presentations" TargetMode="External"/><Relationship Id="rId5" Type="http://schemas.openxmlformats.org/officeDocument/2006/relationships/hyperlink" Target="https://www.microsoft.com/en-us/microsoft-365/powerpoint" TargetMode="External"/><Relationship Id="rId4" Type="http://schemas.openxmlformats.org/officeDocument/2006/relationships/hyperlink" Target="https://support.microsoft.com/en-us/powerpoint/basic-tasks-for-creating-a-powerpoint-presentation?"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www.microsoft.com/microsoft-365/excel" TargetMode="External"/><Relationship Id="rId3" Type="http://schemas.openxmlformats.org/officeDocument/2006/relationships/hyperlink" Target="https://www.theaccessgroup.com/en-gb/" TargetMode="External"/><Relationship Id="rId7" Type="http://schemas.openxmlformats.org/officeDocument/2006/relationships/hyperlink" Target="https://www.pearson.com/"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discover.hubpages.com/technology/Advantages-of-Microsoft-Word" TargetMode="External"/><Relationship Id="rId5" Type="http://schemas.openxmlformats.org/officeDocument/2006/relationships/hyperlink" Target="https://www.this.nhs.uk/insights/article/microsoft-office-365-benefits" TargetMode="External"/><Relationship Id="rId4" Type="http://schemas.openxmlformats.org/officeDocument/2006/relationships/hyperlink" Target="https://www.cqc.org.uk/guidance-providers/adult-social-care/digital-record-systems-adult-social-care-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128451" y="-168729"/>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r>
              <a:rPr lang="en-US" sz="1600">
                <a:solidFill>
                  <a:srgbClr val="1A1A1A"/>
                </a:solidFill>
                <a:latin typeface="Calibri"/>
                <a:ea typeface="Calibri"/>
                <a:cs typeface="Calibri"/>
              </a:rPr>
              <a:t>Component 1: Group Presentation
Programmed: Certificate of Higher Education Skills for the Workplace (Health &amp; Social Care)
Lecturer: Ramzi Djemai
Submission: Monday 13th July 2026</a:t>
            </a:r>
            <a:endParaRPr lang="en-US" sz="1600">
              <a:latin typeface="Calibri"/>
              <a:ea typeface="Calibri"/>
              <a:cs typeface="Calibri"/>
            </a:endParaRPr>
          </a:p>
        </p:txBody>
      </p:sp>
      <p:sp>
        <p:nvSpPr>
          <p:cNvPr id="6" name="Text 4"/>
          <p:cNvSpPr/>
          <p:nvPr/>
        </p:nvSpPr>
        <p:spPr>
          <a:xfrm>
            <a:off x="548640" y="4114800"/>
            <a:ext cx="8046720" cy="68580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Group Member Names:  Theophilus Junior </a:t>
            </a:r>
            <a:r>
              <a:rPr lang="en-US" sz="1300" i="1" err="1">
                <a:solidFill>
                  <a:srgbClr val="555555"/>
                </a:solidFill>
                <a:latin typeface="Calibri"/>
                <a:ea typeface="Calibri"/>
                <a:cs typeface="Calibri"/>
              </a:rPr>
              <a:t>Brimpong</a:t>
            </a:r>
            <a:r>
              <a:rPr lang="en-US" sz="1300" i="1">
                <a:solidFill>
                  <a:srgbClr val="555555"/>
                </a:solidFill>
                <a:latin typeface="Calibri"/>
                <a:ea typeface="Calibri"/>
                <a:cs typeface="Calibri"/>
              </a:rPr>
              <a:t> |  Claudia Burgos Jimenez  | Hibaq Abokor Abdi  | Johnsson  </a:t>
            </a:r>
            <a:r>
              <a:rPr lang="en-US" sz="1300" i="1" err="1">
                <a:solidFill>
                  <a:srgbClr val="555555"/>
                </a:solidFill>
                <a:latin typeface="Calibri"/>
                <a:ea typeface="Calibri"/>
                <a:cs typeface="Calibri"/>
              </a:rPr>
              <a:t>Ogedengbe</a:t>
            </a:r>
            <a:r>
              <a:rPr lang="en-US" sz="1300" i="1">
                <a:solidFill>
                  <a:srgbClr val="555555"/>
                </a:solidFill>
                <a:latin typeface="Calibri"/>
                <a:ea typeface="Calibri"/>
                <a:cs typeface="Calibri"/>
              </a:rPr>
              <a:t>  | Sabrina Islam</a:t>
            </a:r>
            <a:endParaRPr lang="en-US" sz="1300">
              <a:latin typeface="Calibri"/>
              <a:ea typeface="Calibri"/>
              <a:cs typeface="Calibri"/>
            </a:endParaRPr>
          </a:p>
          <a:p>
            <a:r>
              <a:rPr lang="en-US" sz="1300" i="1">
                <a:solidFill>
                  <a:srgbClr val="555555"/>
                </a:solidFill>
                <a:latin typeface="Calibri"/>
                <a:ea typeface="Calibri"/>
                <a:cs typeface="Calibri"/>
              </a:rPr>
              <a:t>Student IDs:  2540737 | 2541014  | 2540734  | 2538167  | 2539402  </a:t>
            </a:r>
            <a:endParaRPr lang="en-US" sz="1300">
              <a:latin typeface="Calibri"/>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Introduction – Case Study Overview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r>
              <a:rPr lang="en-US" sz="1600">
                <a:solidFill>
                  <a:srgbClr val="1A1A1A"/>
                </a:solidFill>
                <a:latin typeface="Calibri"/>
                <a:ea typeface="Calibri"/>
                <a:cs typeface="Calibri"/>
              </a:rPr>
              <a:t>Task 1: Staff Communication → [Microsoft Teams]</a:t>
            </a:r>
            <a:endParaRPr lang="en-US" sz="160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[Claudia Burgos Jimenez ]</a:t>
            </a:r>
            <a:endParaRPr lang="en-US" sz="130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2: Secure File Storage &amp; Sharing → [OneDrive]</a:t>
            </a:r>
            <a:endParaRPr lang="en-US" sz="160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[Theophilus Junior Brimpong]</a:t>
            </a:r>
            <a:endParaRPr lang="en-US" sz="1300">
              <a:latin typeface="Calibri"/>
              <a:ea typeface="Calibri"/>
              <a:cs typeface="Calibri"/>
            </a:endParaRPr>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3: Care Documentation → [MS Word]</a:t>
            </a:r>
            <a:endParaRPr lang="en-US" sz="1600">
              <a:latin typeface="Calibri"/>
              <a:ea typeface="Calibri"/>
              <a:cs typeface="Calibri"/>
            </a:endParaRPr>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[Hibaq Abokor Abdi]</a:t>
            </a:r>
            <a:endParaRPr lang="en-US" sz="1300">
              <a:latin typeface="Calibri"/>
              <a:ea typeface="Calibri"/>
              <a:cs typeface="Calibri"/>
            </a:endParaRPr>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5.</a:t>
            </a:r>
            <a:endParaRPr lang="en-US" sz="160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a:ea typeface="Calibri"/>
                <a:cs typeface="Calibri"/>
              </a:rPr>
              <a:t>Task 4: Staff Scheduling / </a:t>
            </a:r>
            <a:r>
              <a:rPr lang="en-US" sz="1600" err="1">
                <a:solidFill>
                  <a:srgbClr val="1A1A1A"/>
                </a:solidFill>
                <a:latin typeface="Calibri"/>
                <a:ea typeface="Calibri"/>
                <a:cs typeface="Calibri"/>
              </a:rPr>
              <a:t>Rotas</a:t>
            </a:r>
            <a:r>
              <a:rPr lang="en-US" sz="1600">
                <a:solidFill>
                  <a:srgbClr val="1A1A1A"/>
                </a:solidFill>
                <a:latin typeface="Calibri"/>
                <a:ea typeface="Calibri"/>
                <a:cs typeface="Calibri"/>
              </a:rPr>
              <a:t> → [MS </a:t>
            </a:r>
            <a:r>
              <a:rPr lang="en-US" sz="1600" err="1">
                <a:solidFill>
                  <a:srgbClr val="1A1A1A"/>
                </a:solidFill>
                <a:latin typeface="Calibri"/>
                <a:ea typeface="Calibri"/>
                <a:cs typeface="Calibri"/>
              </a:rPr>
              <a:t>Exce</a:t>
            </a:r>
            <a:r>
              <a:rPr lang="en-US" sz="1600">
                <a:solidFill>
                  <a:srgbClr val="1A1A1A"/>
                </a:solidFill>
                <a:latin typeface="Calibri"/>
                <a:ea typeface="Calibri"/>
                <a:cs typeface="Calibri"/>
              </a:rPr>
              <a:t>l]</a:t>
            </a:r>
            <a:endParaRPr lang="en-US" sz="1600">
              <a:latin typeface="Calibri"/>
              <a:ea typeface="Calibri"/>
              <a:cs typeface="Calibri"/>
            </a:endParaRPr>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Johnsson Ogedengbe]</a:t>
            </a:r>
            <a:endParaRPr lang="en-US" sz="1300">
              <a:latin typeface="Calibri"/>
              <a:ea typeface="Calibri"/>
              <a:cs typeface="Calibri"/>
            </a:endParaRPr>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6.</a:t>
            </a:r>
            <a:endParaRPr lang="en-US" sz="160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5: Staff Training → [MS Tool]</a:t>
            </a:r>
            <a:endParaRPr lang="en-US" sz="160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[Sabrina Islam]</a:t>
            </a:r>
            <a:endParaRPr lang="en-US" sz="1300">
              <a:latin typeface="Calibri"/>
              <a:ea typeface="Calibri"/>
              <a:cs typeface="Calibri"/>
            </a:endParaRPr>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7.</a:t>
            </a:r>
            <a:endParaRPr lang="en-US" sz="160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8.</a:t>
            </a:r>
            <a:endParaRPr lang="en-US" sz="160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References</a:t>
            </a:r>
            <a:endParaRPr lang="en-US" sz="160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r>
              <a:rPr lang="en-US" sz="1400">
                <a:solidFill>
                  <a:srgbClr val="555555"/>
                </a:solidFill>
                <a:latin typeface="Arial"/>
                <a:ea typeface="Calibri"/>
                <a:cs typeface="Arial"/>
              </a:rPr>
              <a:t>No generative AI tools were used in the preparation of this presentation.</a:t>
            </a:r>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endParaRPr lang="en-US" sz="1200" i="1">
              <a:solidFill>
                <a:srgbClr val="C0392B"/>
              </a:solidFill>
              <a:ea typeface="Calibri"/>
              <a:cs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679466" y="1603457"/>
            <a:ext cx="8321040" cy="3749040"/>
          </a:xfrm>
          <a:prstGeom prst="rect">
            <a:avLst/>
          </a:prstGeom>
          <a:noFill/>
          <a:ln/>
        </p:spPr>
        <p:txBody>
          <a:bodyPr wrap="square" lIns="0" tIns="0" rIns="0" bIns="0" rtlCol="0" anchor="t"/>
          <a:lstStyle/>
          <a:p>
            <a:pPr marL="342900" indent="-342900">
              <a:buSzPct val="100000"/>
              <a:buFont typeface="Arial"/>
              <a:buChar char="•"/>
            </a:pPr>
            <a:r>
              <a:rPr lang="en-US" sz="1400">
                <a:latin typeface="Aptos"/>
                <a:ea typeface="Calibri"/>
                <a:cs typeface="Calibri"/>
              </a:rPr>
              <a:t>Riverdale Nursing Home is a facility dedicated to providing care and support for elderly resident.</a:t>
            </a:r>
          </a:p>
          <a:p>
            <a:pPr marL="342900" indent="-342900">
              <a:buSzPct val="100000"/>
              <a:buFont typeface="Arial"/>
              <a:buChar char="•"/>
            </a:pPr>
            <a:endParaRPr lang="en-US" sz="1400">
              <a:latin typeface="Aptos"/>
              <a:ea typeface="+mn-lt"/>
              <a:cs typeface="+mn-lt"/>
            </a:endParaRPr>
          </a:p>
          <a:p>
            <a:pPr marL="342900" indent="-342900">
              <a:buSzPct val="100000"/>
              <a:buFont typeface="Arial"/>
              <a:buChar char="•"/>
            </a:pPr>
            <a:r>
              <a:rPr lang="en-US" sz="1600">
                <a:ea typeface="+mn-lt"/>
                <a:cs typeface="+mn-lt"/>
              </a:rPr>
              <a:t>The nursing home operates across two buildings with staff team, including carers, nurses, and administrators working in different shifts to ensure continuous care.</a:t>
            </a:r>
            <a:endParaRPr lang="en-US" sz="1600">
              <a:ea typeface="Calibri"/>
              <a:cs typeface="Calibri"/>
            </a:endParaRPr>
          </a:p>
          <a:p>
            <a:pPr marL="342900" indent="-342900">
              <a:buSzPct val="100000"/>
              <a:buChar char="•"/>
            </a:pPr>
            <a:endParaRPr lang="en-US" sz="1600">
              <a:ea typeface="Calibri"/>
              <a:cs typeface="Calibri"/>
            </a:endParaRPr>
          </a:p>
          <a:p>
            <a:pPr marL="342900" indent="-342900">
              <a:buSzPct val="100000"/>
              <a:buFont typeface="Arial"/>
              <a:buChar char="•"/>
            </a:pPr>
            <a:r>
              <a:rPr lang="en-US" sz="1600">
                <a:ea typeface="+mn-lt"/>
                <a:cs typeface="+mn-lt"/>
              </a:rPr>
              <a:t>Riverdale Nursing Home uses Microsoft 365 but many staff are facing difficulties and unsure of the appropriate tool to use for specific tasks.</a:t>
            </a:r>
            <a:endParaRPr lang="en-US" sz="1600">
              <a:latin typeface="Calibri"/>
              <a:ea typeface="Calibri"/>
              <a:cs typeface="Calibri"/>
            </a:endParaRPr>
          </a:p>
          <a:p>
            <a:pPr marL="342900" indent="-342900">
              <a:buSzPct val="100000"/>
              <a:buChar char="•"/>
            </a:pPr>
            <a:endParaRPr lang="en-US" sz="1600">
              <a:latin typeface="Calibri"/>
              <a:ea typeface="Calibri"/>
              <a:cs typeface="Calibri"/>
            </a:endParaRPr>
          </a:p>
          <a:p>
            <a:pPr marL="342900" indent="-342900">
              <a:buSzPct val="100000"/>
              <a:buFont typeface="Arial"/>
              <a:buChar char="•"/>
            </a:pPr>
            <a:r>
              <a:rPr lang="en-US" sz="1600">
                <a:ea typeface="+mn-lt"/>
                <a:cs typeface="+mn-lt"/>
              </a:rPr>
              <a:t>This lack of clarity has led to confusion, duplicated work, missed messages, and inefficiency.</a:t>
            </a:r>
            <a:endParaRPr lang="en-US" sz="1600">
              <a:ea typeface="Calibri"/>
              <a:cs typeface="Calibri"/>
            </a:endParaRPr>
          </a:p>
          <a:p>
            <a:pPr marL="342900" indent="-342900">
              <a:buSzPct val="100000"/>
              <a:buChar char="•"/>
            </a:pPr>
            <a:endParaRPr lang="en-US" sz="1600">
              <a:ea typeface="Calibri"/>
              <a:cs typeface="Calibri"/>
            </a:endParaRPr>
          </a:p>
          <a:p>
            <a:pPr marL="342900" indent="-342900">
              <a:buSzPct val="100000"/>
              <a:buFont typeface="Arial"/>
              <a:buChar char="•"/>
            </a:pPr>
            <a:r>
              <a:rPr lang="en-US" sz="1600">
                <a:ea typeface="+mn-lt"/>
                <a:cs typeface="+mn-lt"/>
              </a:rPr>
              <a:t>Our groups aim is to identify the most suitable Microsoft 365 tools for different workplace to enhance efficiency and communication at Riverdale Nursing Home.</a:t>
            </a:r>
            <a:endParaRPr lang="en-US" sz="1600">
              <a:ea typeface="Calibri"/>
              <a:cs typeface="Calibri"/>
            </a:endParaRPr>
          </a:p>
          <a:p>
            <a:pPr marL="342900" indent="-342900">
              <a:buSzPct val="100000"/>
              <a:buChar char="•"/>
            </a:pPr>
            <a:endParaRPr lang="en-US" sz="1600">
              <a:ea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1: Staff Communication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Teams          Presenter: Claudia Burgos Jimenez  |  2541014</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Font typeface="Arial"/>
              <a:buChar char="•"/>
            </a:pPr>
            <a:r>
              <a:rPr lang="en-US" sz="1400">
                <a:solidFill>
                  <a:srgbClr val="000000"/>
                </a:solidFill>
                <a:latin typeface="Aptos"/>
                <a:ea typeface="Calibri"/>
                <a:cs typeface="Calibri"/>
              </a:rPr>
              <a:t>Staff communication in a nursey home setting allows staff sharing clear and accurate information with each other to ensure patients are safe, happy and well cared for. This includes sharing updates about patient’s needs, daily activities, and other concerns to allow effective teamwork and provide high-quality care. </a:t>
            </a:r>
            <a:endParaRPr lang="en-US" sz="1400">
              <a:solidFill>
                <a:srgbClr val="C0392B"/>
              </a:solidFill>
              <a:ea typeface="Calibri"/>
              <a:cs typeface="Calibri"/>
            </a:endParaRPr>
          </a:p>
          <a:p>
            <a:pPr marL="342900" indent="-342900">
              <a:buSzPct val="100000"/>
              <a:buFont typeface="Arial"/>
              <a:buChar char="•"/>
            </a:pPr>
            <a:r>
              <a:rPr lang="en-US" sz="1400">
                <a:solidFill>
                  <a:srgbClr val="000000"/>
                </a:solidFill>
                <a:latin typeface="Aptos"/>
                <a:ea typeface="Calibri"/>
                <a:cs typeface="Calibri"/>
              </a:rPr>
              <a:t>Allows staff to quickly and securely process information, updates and care plans to help everyone stay informed and provide consistent care for residents, Helps the NHS support teamwork and safe communication for clear information for patient wellbeing and safety. </a:t>
            </a:r>
            <a:r>
              <a:rPr lang="en-US" sz="1400">
                <a:solidFill>
                  <a:srgbClr val="040102"/>
                </a:solidFill>
                <a:latin typeface="Times New Roman"/>
                <a:ea typeface="Calibri"/>
                <a:cs typeface="Times New Roman"/>
              </a:rPr>
              <a:t>Greg Foster, R.C. (2024). (</a:t>
            </a:r>
            <a:r>
              <a:rPr lang="en-US" sz="1400">
                <a:solidFill>
                  <a:srgbClr val="040102"/>
                </a:solidFill>
                <a:latin typeface="Times New Roman"/>
                <a:ea typeface="Calibri"/>
                <a:cs typeface="Times New Roman"/>
                <a:hlinkClick r:id="rId3"/>
              </a:rPr>
              <a:t>Link here</a:t>
            </a:r>
            <a:r>
              <a:rPr lang="en-US" sz="1400">
                <a:solidFill>
                  <a:srgbClr val="040102"/>
                </a:solidFill>
                <a:latin typeface="Times New Roman"/>
                <a:ea typeface="Calibri"/>
                <a:cs typeface="Times New Roman"/>
              </a:rPr>
              <a:t>)</a:t>
            </a:r>
            <a:endParaRPr lang="en-US" sz="1400">
              <a:solidFill>
                <a:srgbClr val="000000"/>
              </a:solidFill>
              <a:latin typeface="Aptos"/>
              <a:ea typeface="Calibri"/>
              <a:cs typeface="Calibri"/>
            </a:endParaRPr>
          </a:p>
          <a:p>
            <a:pPr marL="342900" indent="-342900">
              <a:buSzPct val="100000"/>
              <a:buFont typeface="Arial"/>
              <a:buChar char="•"/>
            </a:pPr>
            <a:r>
              <a:rPr lang="en-US" sz="1400">
                <a:solidFill>
                  <a:srgbClr val="000000"/>
                </a:solidFill>
                <a:latin typeface="Aptos"/>
                <a:ea typeface="Calibri"/>
                <a:cs typeface="Calibri"/>
              </a:rPr>
              <a:t>Allowing staff in different locations to send instant messages in chat channels to share updates about residents by reducing missed information, Virtual meetings helps staff give shift handovers and share files to access up to date information. </a:t>
            </a:r>
            <a:endParaRPr lang="en-US" sz="1400">
              <a:solidFill>
                <a:srgbClr val="C0392B"/>
              </a:solidFill>
              <a:latin typeface="Calibri" panose="020F0502020204030204"/>
              <a:ea typeface="Calibri"/>
              <a:cs typeface="Calibri"/>
            </a:endParaRPr>
          </a:p>
          <a:p>
            <a:pPr marL="342900" indent="-342900">
              <a:buSzPct val="100000"/>
              <a:buFont typeface="Arial"/>
              <a:buChar char="•"/>
            </a:pPr>
            <a:r>
              <a:rPr lang="en-US" sz="1400">
                <a:solidFill>
                  <a:srgbClr val="000000"/>
                </a:solidFill>
                <a:latin typeface="Aptos"/>
                <a:ea typeface="Calibri"/>
                <a:cs typeface="Calibri"/>
              </a:rPr>
              <a:t>Easy access on devices, free and efficient tool for staff to support remote working, Increased efficiency, for example, less time travelling to attend meetings. (NHS England, 2023).</a:t>
            </a:r>
            <a:endParaRPr lang="en-US" sz="1400">
              <a:solidFill>
                <a:srgbClr val="C0392B"/>
              </a:solidFill>
              <a:latin typeface="Calibri"/>
              <a:ea typeface="Calibri"/>
              <a:cs typeface="Calibri"/>
            </a:endParaRPr>
          </a:p>
          <a:p>
            <a:pPr marL="342900" indent="-342900">
              <a:buSzPct val="100000"/>
              <a:buFont typeface="Arial"/>
              <a:buChar char="•"/>
            </a:pPr>
            <a:r>
              <a:rPr lang="en-US" sz="1400">
                <a:solidFill>
                  <a:srgbClr val="000000"/>
                </a:solidFill>
                <a:latin typeface="Aptos"/>
                <a:ea typeface="Calibri"/>
                <a:cs typeface="Calibri"/>
              </a:rPr>
              <a:t>Many care facilities lack stable Wi-Fi connectivity, sufficient webcams, or enough tablets/laptops for daily work use, leading to failed or abandoned virtual consultations, Virtual appointments on Teams are often ineffective for residents with dementia, hearing loss, or visual impairments, as they require in-person assistance and tactile communication.  (Greg Foster, 2024)</a:t>
            </a:r>
            <a:endParaRPr lang="en-US" sz="1400">
              <a:solidFill>
                <a:srgbClr val="C0392B"/>
              </a:solidFill>
              <a:latin typeface="Calibri"/>
              <a:ea typeface="Calibri"/>
              <a:cs typeface="Calibri"/>
            </a:endParaRPr>
          </a:p>
          <a:p>
            <a:pPr marL="342900" indent="-342900">
              <a:buSzPct val="100000"/>
              <a:buFont typeface="Arial"/>
              <a:buChar char="•"/>
            </a:pPr>
            <a:endParaRPr lang="en-US" sz="1400">
              <a:solidFill>
                <a:srgbClr val="000000"/>
              </a:solidFill>
              <a:latin typeface="Aptos"/>
              <a:ea typeface="Calibri"/>
              <a:cs typeface="Calibri"/>
            </a:endParaRPr>
          </a:p>
          <a:p>
            <a:pPr marL="342900" indent="-342900">
              <a:buSzPct val="100000"/>
              <a:buFont typeface="Arial"/>
              <a:buChar char="•"/>
            </a:pPr>
            <a:endParaRPr lang="en-US" sz="1400">
              <a:solidFill>
                <a:srgbClr val="000000"/>
              </a:solidFill>
              <a:latin typeface="Aptos"/>
              <a:ea typeface="Calibri"/>
              <a:cs typeface="Calibri"/>
            </a:endParaRPr>
          </a:p>
          <a:p>
            <a:pPr marL="342900" indent="-342900">
              <a:buSzPct val="100000"/>
              <a:buChar char="•"/>
            </a:pPr>
            <a:endParaRPr lang="en-US" sz="1500">
              <a:solidFill>
                <a:srgbClr val="C0392B"/>
              </a:solidFill>
              <a:latin typeface="Calibri"/>
              <a:ea typeface="Calibri"/>
              <a:cs typeface="Calibri"/>
            </a:endParaRPr>
          </a:p>
        </p:txBody>
      </p:sp>
      <p:sp>
        <p:nvSpPr>
          <p:cNvPr id="7" name="Shape 5"/>
          <p:cNvSpPr/>
          <p:nvPr/>
        </p:nvSpPr>
        <p:spPr>
          <a:xfrm>
            <a:off x="411480" y="5017225"/>
            <a:ext cx="8223069" cy="127364"/>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endParaRPr lang="en-US" sz="1100" i="1">
              <a:solidFill>
                <a:srgbClr val="555555"/>
              </a:solidFill>
              <a:ea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 at Riverdale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marL="285750" indent="-285750">
              <a:buSzPct val="100000"/>
              <a:buFont typeface="Arial"/>
              <a:buChar char="•"/>
            </a:pPr>
            <a:r>
              <a:rPr lang="en-US">
                <a:latin typeface="Aptos"/>
                <a:ea typeface="Calibri" panose="020F0502020204030204"/>
                <a:cs typeface="Calibri" panose="020F0502020204030204"/>
              </a:rPr>
              <a:t>Accessible</a:t>
            </a:r>
            <a:endParaRPr lang="en-US" sz="1400">
              <a:ea typeface="Calibri" panose="020F0502020204030204"/>
              <a:cs typeface="Calibri" panose="020F0502020204030204"/>
            </a:endParaRPr>
          </a:p>
          <a:p>
            <a:pPr marL="285750" indent="-285750">
              <a:buSzPct val="100000"/>
              <a:buFont typeface="Arial"/>
              <a:buChar char="•"/>
            </a:pPr>
            <a:r>
              <a:rPr lang="en-US">
                <a:latin typeface="Aptos"/>
                <a:ea typeface="Calibri" panose="020F0502020204030204"/>
                <a:cs typeface="Calibri" panose="020F0502020204030204"/>
              </a:rPr>
              <a:t>Free</a:t>
            </a:r>
          </a:p>
          <a:p>
            <a:pPr marL="285750" indent="-285750">
              <a:buSzPct val="100000"/>
              <a:buFont typeface="Arial"/>
              <a:buChar char="•"/>
            </a:pPr>
            <a:r>
              <a:rPr lang="en-US">
                <a:latin typeface="Aptos"/>
                <a:ea typeface="Calibri" panose="020F0502020204030204"/>
                <a:cs typeface="Calibri" panose="020F0502020204030204"/>
              </a:rPr>
              <a:t>Efficient</a:t>
            </a:r>
          </a:p>
          <a:p>
            <a:pPr marL="285750" indent="-285750">
              <a:buSzPct val="100000"/>
              <a:buFont typeface="Arial"/>
              <a:buChar char="•"/>
            </a:pPr>
            <a:r>
              <a:rPr lang="en-US">
                <a:latin typeface="Aptos"/>
                <a:ea typeface="Calibri" panose="020F0502020204030204"/>
                <a:cs typeface="Calibri" panose="020F0502020204030204"/>
              </a:rPr>
              <a:t>Flexibility</a:t>
            </a:r>
          </a:p>
          <a:p>
            <a:pPr marL="285750" indent="-285750">
              <a:buSzPct val="100000"/>
              <a:buFont typeface="Arial"/>
              <a:buChar char="•"/>
            </a:pPr>
            <a:endParaRPr lang="en-US">
              <a:latin typeface="Aptos"/>
              <a:ea typeface="Calibri" panose="020F0502020204030204"/>
              <a:cs typeface="Calibri" panose="020F0502020204030204"/>
            </a:endParaRPr>
          </a:p>
          <a:p>
            <a:pPr marL="285750" indent="-285750">
              <a:buSzPct val="100000"/>
              <a:buFont typeface="Arial"/>
              <a:buChar char="•"/>
            </a:pPr>
            <a:endParaRPr lang="en-US">
              <a:latin typeface="Aptos"/>
              <a:ea typeface="Calibri" panose="020F0502020204030204"/>
              <a:cs typeface="Calibri" panose="020F0502020204030204"/>
            </a:endParaRPr>
          </a:p>
          <a:p>
            <a:pPr marL="285750" indent="-285750">
              <a:buSzPct val="100000"/>
              <a:buFont typeface="Arial"/>
              <a:buChar char="•"/>
            </a:pPr>
            <a:endParaRPr lang="en-US">
              <a:latin typeface="Aptos"/>
              <a:ea typeface="Calibri" panose="020F0502020204030204"/>
              <a:cs typeface="Calibri" panose="020F0502020204030204"/>
            </a:endParaRPr>
          </a:p>
          <a:p>
            <a:pPr marL="285750" indent="-285750">
              <a:buSzPct val="100000"/>
              <a:buFont typeface="Arial"/>
              <a:buChar char="•"/>
            </a:pPr>
            <a:endParaRPr lang="en-US" sz="1400">
              <a:ea typeface="Calibri" panose="020F0502020204030204"/>
              <a:cs typeface="Calibri" panose="020F0502020204030204"/>
            </a:endParaRPr>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marL="285750" indent="-285750">
              <a:buSzPct val="100000"/>
              <a:buFont typeface="Arial"/>
              <a:buChar char="•"/>
            </a:pPr>
            <a:r>
              <a:rPr lang="en-US">
                <a:latin typeface="Aptos"/>
                <a:ea typeface="Calibri" panose="020F0502020204030204"/>
                <a:cs typeface="Calibri" panose="020F0502020204030204"/>
              </a:rPr>
              <a:t>Hardware and Connectivity</a:t>
            </a:r>
            <a:endParaRPr lang="en-US" sz="1400">
              <a:ea typeface="Calibri" panose="020F0502020204030204"/>
              <a:cs typeface="Calibri" panose="020F0502020204030204"/>
            </a:endParaRPr>
          </a:p>
          <a:p>
            <a:pPr marL="285750" indent="-285750">
              <a:buSzPct val="100000"/>
              <a:buFont typeface="Arial"/>
              <a:buChar char="•"/>
            </a:pPr>
            <a:r>
              <a:rPr lang="en-US">
                <a:latin typeface="Aptos"/>
                <a:ea typeface="Calibri" panose="020F0502020204030204"/>
                <a:cs typeface="Calibri" panose="020F0502020204030204"/>
              </a:rPr>
              <a:t>Resident suitability</a:t>
            </a:r>
          </a:p>
          <a:p>
            <a:pPr marL="285750" indent="-285750">
              <a:buSzPct val="100000"/>
              <a:buFont typeface="Arial"/>
              <a:buChar char="•"/>
            </a:pPr>
            <a:r>
              <a:rPr lang="en-US">
                <a:latin typeface="Aptos"/>
                <a:ea typeface="Calibri" panose="020F0502020204030204"/>
                <a:cs typeface="Calibri" panose="020F0502020204030204"/>
              </a:rPr>
              <a:t>Technical skills</a:t>
            </a:r>
          </a:p>
          <a:p>
            <a:pPr marL="285750" indent="-285750">
              <a:buSzPct val="100000"/>
              <a:buFont typeface="Arial"/>
              <a:buChar char="•"/>
            </a:pPr>
            <a:endParaRPr lang="en-US">
              <a:latin typeface="Aptos"/>
              <a:ea typeface="Calibri" panose="020F0502020204030204"/>
              <a:cs typeface="Calibri" panose="020F0502020204030204"/>
            </a:endParaRPr>
          </a:p>
          <a:p>
            <a:pPr marL="285750" indent="-285750">
              <a:buSzPct val="100000"/>
              <a:buFont typeface="Arial"/>
              <a:buChar char="•"/>
            </a:pPr>
            <a:endParaRPr lang="en-US">
              <a:latin typeface="Aptos"/>
              <a:ea typeface="Calibri" panose="020F0502020204030204"/>
              <a:cs typeface="Calibri" panose="020F0502020204030204"/>
            </a:endParaRPr>
          </a:p>
          <a:p>
            <a:pPr marL="285750" indent="-285750">
              <a:buSzPct val="100000"/>
              <a:buFont typeface="Arial"/>
              <a:buChar char="•"/>
            </a:pPr>
            <a:endParaRPr lang="en-US" sz="1400">
              <a:ea typeface="Calibri" panose="020F0502020204030204"/>
              <a:cs typeface="Calibri" panose="020F05020202040302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2: Secure File Storage &amp; Sharing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OneDrive          Presenter: Theophilus Junior </a:t>
            </a:r>
            <a:r>
              <a:rPr lang="en-US" sz="1300" i="1" err="1">
                <a:solidFill>
                  <a:srgbClr val="555555"/>
                </a:solidFill>
                <a:latin typeface="Calibri"/>
                <a:ea typeface="Calibri"/>
                <a:cs typeface="Calibri"/>
              </a:rPr>
              <a:t>Brimpong</a:t>
            </a:r>
            <a:r>
              <a:rPr lang="en-US" sz="1300" i="1">
                <a:solidFill>
                  <a:srgbClr val="555555"/>
                </a:solidFill>
                <a:latin typeface="Calibri"/>
                <a:ea typeface="Calibri"/>
                <a:cs typeface="Calibri"/>
              </a:rPr>
              <a:t> | 2540737</a:t>
            </a:r>
            <a:endParaRPr lang="en-US" sz="13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204651" y="1424941"/>
            <a:ext cx="8740139" cy="3924298"/>
          </a:xfrm>
          <a:prstGeom prst="rect">
            <a:avLst/>
          </a:prstGeom>
          <a:noFill/>
          <a:ln/>
        </p:spPr>
        <p:txBody>
          <a:bodyPr wrap="square" lIns="0" tIns="0" rIns="0" bIns="0" rtlCol="0" anchor="t"/>
          <a:lstStyle/>
          <a:p>
            <a:pPr marL="342900" indent="-342900">
              <a:buSzPct val="100000"/>
              <a:buFont typeface="Arial"/>
              <a:buChar char="•"/>
            </a:pPr>
            <a:r>
              <a:rPr lang="en-US" sz="1500">
                <a:latin typeface="Arial"/>
                <a:ea typeface="+mn-lt"/>
                <a:cs typeface="Arial"/>
              </a:rPr>
              <a:t>It is about keeping patient information and other important papers safe and easy to share at Riverdale nursing home. This means storing things like patient summary and medical histories securely so only the right staff can have access.</a:t>
            </a:r>
            <a:endParaRPr lang="en-US" sz="1500">
              <a:latin typeface="Arial"/>
              <a:ea typeface="Calibri"/>
              <a:cs typeface="Arial"/>
            </a:endParaRPr>
          </a:p>
          <a:p>
            <a:pPr marL="342900" indent="-342900">
              <a:buSzPct val="100000"/>
              <a:buFont typeface="Arial"/>
              <a:buChar char="•"/>
            </a:pPr>
            <a:r>
              <a:rPr lang="en-US" sz="1400">
                <a:latin typeface="Arial"/>
                <a:ea typeface="Calibri"/>
                <a:cs typeface="Arial"/>
              </a:rPr>
              <a:t>Because it secure</a:t>
            </a:r>
            <a:r>
              <a:rPr lang="en-US" sz="1400">
                <a:latin typeface="Arial"/>
                <a:ea typeface="+mn-lt"/>
                <a:cs typeface="Arial"/>
              </a:rPr>
              <a:t> and allows staff to access information's, </a:t>
            </a:r>
            <a:r>
              <a:rPr lang="en-US" sz="1400" err="1">
                <a:latin typeface="Arial"/>
                <a:ea typeface="+mn-lt"/>
                <a:cs typeface="Arial"/>
              </a:rPr>
              <a:t>rotas</a:t>
            </a:r>
            <a:r>
              <a:rPr lang="en-US" sz="1400">
                <a:latin typeface="Arial"/>
                <a:ea typeface="+mn-lt"/>
                <a:cs typeface="Arial"/>
              </a:rPr>
              <a:t> from anywhere. It gives sensitives patients information's safe. (</a:t>
            </a:r>
            <a:r>
              <a:rPr lang="en-US" sz="1400">
                <a:latin typeface="Arial"/>
                <a:ea typeface="+mn-lt"/>
                <a:cs typeface="Arial"/>
                <a:hlinkClick r:id="rId3"/>
              </a:rPr>
              <a:t>https://www.disconsulting.co.uk</a:t>
            </a:r>
            <a:r>
              <a:rPr lang="en-US" sz="1400">
                <a:latin typeface="Arial"/>
                <a:ea typeface="+mn-lt"/>
                <a:cs typeface="Arial"/>
              </a:rPr>
              <a:t>), </a:t>
            </a:r>
            <a:r>
              <a:rPr lang="en-US" sz="1400" err="1">
                <a:latin typeface="Arial"/>
                <a:ea typeface="+mn-lt"/>
                <a:cs typeface="Arial"/>
              </a:rPr>
              <a:t>Disconsulting</a:t>
            </a:r>
            <a:r>
              <a:rPr lang="en-US" sz="1400">
                <a:latin typeface="Arial"/>
                <a:ea typeface="+mn-lt"/>
                <a:cs typeface="Arial"/>
              </a:rPr>
              <a:t> IT</a:t>
            </a:r>
          </a:p>
          <a:p>
            <a:pPr>
              <a:buSzPct val="100000"/>
              <a:buFont typeface="Arial"/>
              <a:buChar char="•"/>
            </a:pPr>
            <a:r>
              <a:rPr lang="en-US" sz="1500">
                <a:latin typeface="Arial"/>
                <a:ea typeface="+mn-lt"/>
                <a:cs typeface="Arial"/>
              </a:rPr>
              <a:t>     </a:t>
            </a:r>
            <a:r>
              <a:rPr lang="en-US" sz="1400">
                <a:latin typeface="Arial"/>
                <a:ea typeface="+mn-lt"/>
                <a:cs typeface="Arial"/>
              </a:rPr>
              <a:t>Staff can access files from anywhere at any time.</a:t>
            </a:r>
            <a:endParaRPr lang="en-US" sz="1400">
              <a:latin typeface="Arial"/>
              <a:ea typeface="Calibri"/>
              <a:cs typeface="Arial"/>
            </a:endParaRPr>
          </a:p>
          <a:p>
            <a:pPr>
              <a:buSzPct val="100000"/>
            </a:pPr>
            <a:r>
              <a:rPr lang="en-US" sz="1400">
                <a:latin typeface="Arial"/>
                <a:ea typeface="Calibri"/>
                <a:cs typeface="Arial"/>
              </a:rPr>
              <a:t>   </a:t>
            </a:r>
            <a:r>
              <a:rPr lang="en-US" sz="1400">
                <a:latin typeface="Arial"/>
                <a:ea typeface="+mn-lt"/>
                <a:cs typeface="Arial"/>
              </a:rPr>
              <a:t>    Everyone sees the latest version of a document.</a:t>
            </a:r>
          </a:p>
          <a:p>
            <a:r>
              <a:rPr lang="en-US" sz="1400">
                <a:latin typeface="Arial"/>
                <a:ea typeface="+mn-lt"/>
                <a:cs typeface="Arial"/>
              </a:rPr>
              <a:t>       Files can be shared quickly using a link instead of paper or email.</a:t>
            </a:r>
            <a:endParaRPr lang="en-US" sz="1400">
              <a:latin typeface="Arial"/>
              <a:ea typeface="Calibri"/>
              <a:cs typeface="Arial"/>
            </a:endParaRPr>
          </a:p>
          <a:p>
            <a:endParaRPr lang="en-US" sz="1400">
              <a:latin typeface="Arial"/>
              <a:ea typeface="Calibri"/>
              <a:cs typeface="Arial"/>
            </a:endParaRPr>
          </a:p>
          <a:p>
            <a:pPr marL="285750" indent="-285750">
              <a:buSzPct val="100000"/>
              <a:buFont typeface="Arial"/>
              <a:buChar char="•"/>
            </a:pPr>
            <a:r>
              <a:rPr lang="en-US" sz="1500">
                <a:latin typeface="Arial"/>
                <a:ea typeface="Calibri"/>
                <a:cs typeface="Arial"/>
              </a:rPr>
              <a:t> It is simple to use, It</a:t>
            </a:r>
            <a:r>
              <a:rPr lang="en-US" sz="1500">
                <a:solidFill>
                  <a:srgbClr val="000000"/>
                </a:solidFill>
                <a:latin typeface="Arial"/>
                <a:ea typeface="+mn-lt"/>
                <a:cs typeface="Arial"/>
              </a:rPr>
              <a:t> is secure, Social, Smart and Supervise.</a:t>
            </a:r>
            <a:endParaRPr lang="en-US" sz="1500">
              <a:solidFill>
                <a:srgbClr val="000000"/>
              </a:solidFill>
              <a:latin typeface="Arial"/>
              <a:ea typeface="Calibri"/>
              <a:cs typeface="Arial"/>
            </a:endParaRPr>
          </a:p>
          <a:p>
            <a:pPr>
              <a:buSzPct val="100000"/>
            </a:pPr>
            <a:r>
              <a:rPr lang="en-US" sz="1500">
                <a:solidFill>
                  <a:srgbClr val="000000"/>
                </a:solidFill>
                <a:latin typeface="Arial"/>
                <a:ea typeface="Calibri"/>
                <a:cs typeface="Arial"/>
              </a:rPr>
              <a:t>      </a:t>
            </a:r>
            <a:r>
              <a:rPr lang="en-US" sz="1500">
                <a:solidFill>
                  <a:srgbClr val="000000"/>
                </a:solidFill>
                <a:latin typeface="Arial"/>
                <a:ea typeface="+mn-lt"/>
                <a:cs typeface="Arial"/>
              </a:rPr>
              <a:t>According to: </a:t>
            </a:r>
            <a:r>
              <a:rPr lang="en-US" sz="1500">
                <a:solidFill>
                  <a:srgbClr val="000000"/>
                </a:solidFill>
                <a:latin typeface="Arial"/>
                <a:ea typeface="+mn-lt"/>
                <a:cs typeface="Arial"/>
                <a:hlinkClick r:id="rId4"/>
              </a:rPr>
              <a:t>Top 5 advantages of sharing with OneDrive | Microsoft Community Hub</a:t>
            </a:r>
            <a:endParaRPr lang="en-US" sz="1500">
              <a:solidFill>
                <a:srgbClr val="000000"/>
              </a:solidFill>
              <a:latin typeface="Arial"/>
              <a:ea typeface="+mn-lt"/>
              <a:cs typeface="Arial"/>
            </a:endParaRPr>
          </a:p>
          <a:p>
            <a:endParaRPr lang="en-US" sz="1400">
              <a:latin typeface="Arial"/>
              <a:ea typeface="Calibri"/>
              <a:cs typeface="Arial"/>
            </a:endParaRPr>
          </a:p>
          <a:p>
            <a:pPr marL="342900" indent="-342900">
              <a:buSzPct val="100000"/>
              <a:buFont typeface="Arial"/>
              <a:buChar char="•"/>
            </a:pPr>
            <a:r>
              <a:rPr lang="en-US" sz="1400">
                <a:latin typeface="Arial"/>
                <a:ea typeface="Calibri"/>
                <a:cs typeface="Arial"/>
              </a:rPr>
              <a:t>File upload and download sizes, File name and path lengths, Thumbnails and previews,</a:t>
            </a:r>
          </a:p>
          <a:p>
            <a:pPr>
              <a:buSzPct val="100000"/>
            </a:pPr>
            <a:r>
              <a:rPr lang="en-US" sz="1400">
                <a:latin typeface="Arial"/>
                <a:ea typeface="Calibri"/>
                <a:cs typeface="Arial"/>
              </a:rPr>
              <a:t> </a:t>
            </a:r>
            <a:r>
              <a:rPr lang="en-US" sz="1400">
                <a:latin typeface="Arial"/>
                <a:ea typeface="+mn-lt"/>
                <a:cs typeface="Arial"/>
              </a:rPr>
              <a:t>      Number of items that can be synced or copied, Differential sync.</a:t>
            </a:r>
          </a:p>
          <a:p>
            <a:r>
              <a:rPr lang="en-US" sz="1400">
                <a:solidFill>
                  <a:srgbClr val="000000"/>
                </a:solidFill>
                <a:latin typeface="Arial"/>
                <a:ea typeface="Calibri"/>
                <a:cs typeface="Arial"/>
              </a:rPr>
              <a:t>       According to: </a:t>
            </a:r>
            <a:r>
              <a:rPr lang="en-US" sz="1400">
                <a:solidFill>
                  <a:srgbClr val="000000"/>
                </a:solidFill>
                <a:latin typeface="Arial"/>
                <a:ea typeface="Calibri"/>
                <a:cs typeface="Arial"/>
                <a:hlinkClick r:id="rId5"/>
              </a:rPr>
              <a:t>Restrictions and limitations in OneDrive and SharePoint | Microsoft Support</a:t>
            </a:r>
            <a:endParaRPr lang="en-US" sz="1400">
              <a:solidFill>
                <a:srgbClr val="000000"/>
              </a:solidFill>
              <a:latin typeface="Arial"/>
              <a:ea typeface="Calibri"/>
              <a:cs typeface="Arial"/>
            </a:endParaRPr>
          </a:p>
          <a:p>
            <a:endParaRPr lang="en-US" sz="1200">
              <a:solidFill>
                <a:srgbClr val="C0392B"/>
              </a:solidFill>
              <a:latin typeface="Aptos"/>
              <a:ea typeface="Calibri"/>
              <a:cs typeface="Calibri"/>
            </a:endParaRPr>
          </a:p>
          <a:p>
            <a:pPr>
              <a:buSzPct val="100000"/>
            </a:pPr>
            <a:r>
              <a:rPr lang="en-US" sz="1200">
                <a:solidFill>
                  <a:srgbClr val="C0392B"/>
                </a:solidFill>
                <a:latin typeface="Aptos"/>
                <a:ea typeface="Calibri"/>
                <a:cs typeface="Calibri"/>
              </a:rPr>
              <a:t>            </a:t>
            </a:r>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endParaRPr lang="en-US" sz="1100" i="1">
              <a:solidFill>
                <a:srgbClr val="555555"/>
              </a:solidFill>
              <a:ea typeface="Calibri"/>
              <a:cs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OneDrive at Riverdale</a:t>
            </a:r>
            <a:endParaRPr lang="en-US" sz="360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marL="285750" indent="-285750">
              <a:buFont typeface="Arial"/>
              <a:buChar char="•"/>
            </a:pPr>
            <a:r>
              <a:rPr lang="en-US" sz="1400">
                <a:latin typeface="Aptos"/>
              </a:rPr>
              <a:t>Access Management</a:t>
            </a:r>
            <a:endParaRPr lang="en-US">
              <a:ea typeface="Calibri" panose="020F0502020204030204"/>
              <a:cs typeface="Calibri" panose="020F0502020204030204"/>
            </a:endParaRPr>
          </a:p>
          <a:p>
            <a:pPr marL="285750" indent="-285750">
              <a:buFont typeface="Arial"/>
              <a:buChar char="•"/>
            </a:pPr>
            <a:r>
              <a:rPr lang="en-US" sz="1400">
                <a:latin typeface="Aptos"/>
                <a:ea typeface="Calibri" panose="020F0502020204030204"/>
                <a:cs typeface="Calibri" panose="020F0502020204030204"/>
              </a:rPr>
              <a:t>Use of Artificial Intelligence</a:t>
            </a:r>
          </a:p>
          <a:p>
            <a:pPr marL="285750" indent="-285750">
              <a:buFont typeface="Arial"/>
              <a:buChar char="•"/>
            </a:pPr>
            <a:r>
              <a:rPr lang="en-US" sz="1400">
                <a:latin typeface="Aptos"/>
                <a:ea typeface="Calibri" panose="020F0502020204030204"/>
                <a:cs typeface="Calibri" panose="020F0502020204030204"/>
              </a:rPr>
              <a:t>Digital File Editor</a:t>
            </a:r>
          </a:p>
          <a:p>
            <a:pPr marL="285750" indent="-285750">
              <a:buFont typeface="Arial"/>
              <a:buChar char="•"/>
            </a:pPr>
            <a:r>
              <a:rPr lang="en-US" sz="1400">
                <a:latin typeface="Aptos"/>
                <a:ea typeface="Calibri" panose="020F0502020204030204"/>
                <a:cs typeface="Calibri" panose="020F0502020204030204"/>
              </a:rPr>
              <a:t>Assign Custom Attributes</a:t>
            </a:r>
          </a:p>
          <a:p>
            <a:pPr marL="285750" indent="-285750">
              <a:buFont typeface="Arial"/>
              <a:buChar char="•"/>
            </a:pPr>
            <a:r>
              <a:rPr lang="en-US" sz="1400">
                <a:latin typeface="Aptos"/>
                <a:ea typeface="Calibri" panose="020F0502020204030204"/>
                <a:cs typeface="Calibri" panose="020F0502020204030204"/>
              </a:rPr>
              <a:t>File Size Restriction</a:t>
            </a:r>
          </a:p>
          <a:p>
            <a:pPr marL="285750" indent="-285750">
              <a:buFont typeface="Arial"/>
              <a:buChar char="•"/>
            </a:pPr>
            <a:r>
              <a:rPr lang="en-US" sz="1400">
                <a:latin typeface="Aptos"/>
                <a:ea typeface="Calibri" panose="020F0502020204030204"/>
                <a:cs typeface="Calibri" panose="020F0502020204030204"/>
              </a:rPr>
              <a:t>Limited Offline Access</a:t>
            </a:r>
          </a:p>
        </p:txBody>
      </p:sp>
      <p:sp>
        <p:nvSpPr>
          <p:cNvPr id="11" name="TextBox 10">
            <a:extLst>
              <a:ext uri="{FF2B5EF4-FFF2-40B4-BE49-F238E27FC236}">
                <a16:creationId xmlns:a16="http://schemas.microsoft.com/office/drawing/2014/main" id="{4C4D26D9-970E-D17E-97DB-80793FBC6A6B}"/>
              </a:ext>
            </a:extLst>
          </p:cNvPr>
          <p:cNvSpPr txBox="1"/>
          <p:nvPr/>
        </p:nvSpPr>
        <p:spPr>
          <a:xfrm>
            <a:off x="495300" y="1450522"/>
            <a:ext cx="6308271"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400">
                <a:latin typeface="Aptos"/>
                <a:ea typeface="Aptos"/>
                <a:cs typeface="Aptos"/>
              </a:rPr>
              <a:t>Unlimited file access </a:t>
            </a:r>
            <a:endParaRPr lang="en-US" sz="1400">
              <a:ea typeface="Calibri" panose="020F0502020204030204"/>
              <a:cs typeface="Calibri" panose="020F0502020204030204"/>
            </a:endParaRPr>
          </a:p>
          <a:p>
            <a:pPr marL="171450" indent="-171450">
              <a:buFont typeface="Arial"/>
              <a:buChar char="•"/>
            </a:pPr>
            <a:r>
              <a:rPr lang="en-US" sz="1400">
                <a:latin typeface="Aptos"/>
              </a:rPr>
              <a:t>Supports  multimedia</a:t>
            </a:r>
          </a:p>
          <a:p>
            <a:pPr marL="171450" indent="-171450">
              <a:buFont typeface="Arial"/>
              <a:buChar char="•"/>
            </a:pPr>
            <a:r>
              <a:rPr lang="en-US" sz="1400">
                <a:latin typeface="Aptos"/>
                <a:ea typeface="Calibri" panose="020F0502020204030204"/>
                <a:cs typeface="Calibri" panose="020F0502020204030204"/>
              </a:rPr>
              <a:t>Organizational platform for files</a:t>
            </a:r>
          </a:p>
          <a:p>
            <a:pPr marL="171450" indent="-171450">
              <a:buFont typeface="Arial"/>
              <a:buChar char="•"/>
            </a:pPr>
            <a:r>
              <a:rPr lang="en-US" sz="1400">
                <a:latin typeface="Aptos"/>
                <a:ea typeface="Calibri" panose="020F0502020204030204"/>
                <a:cs typeface="Calibri" panose="020F0502020204030204"/>
              </a:rPr>
              <a:t>Securely store files and information</a:t>
            </a:r>
          </a:p>
          <a:p>
            <a:pPr marL="171450" indent="-171450">
              <a:buFont typeface="Arial"/>
              <a:buChar char="•"/>
            </a:pPr>
            <a:r>
              <a:rPr lang="en-US" sz="1400">
                <a:latin typeface="Aptos"/>
                <a:ea typeface="Calibri" panose="020F0502020204030204"/>
                <a:cs typeface="Calibri" panose="020F0502020204030204"/>
              </a:rPr>
              <a:t>Sharable content across teams</a:t>
            </a:r>
          </a:p>
          <a:p>
            <a:pPr marL="171450" indent="-171450">
              <a:buFont typeface="Arial"/>
              <a:buChar char="•"/>
            </a:pPr>
            <a:r>
              <a:rPr lang="en-US" sz="1400">
                <a:latin typeface="Aptos"/>
                <a:ea typeface="Calibri" panose="020F0502020204030204"/>
                <a:cs typeface="Calibri" panose="020F0502020204030204"/>
              </a:rPr>
              <a:t>Free-up device storage</a:t>
            </a:r>
          </a:p>
          <a:p>
            <a:pPr algn="ctr"/>
            <a:endParaRPr lang="en-US">
              <a:ea typeface="Calibri" panose="020F0502020204030204"/>
              <a:cs typeface="Calibri" panose="020F0502020204030204"/>
            </a:endParaRPr>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299E41-423A-9ABF-8BAF-075593A7E054}"/>
              </a:ext>
            </a:extLst>
          </p:cNvPr>
          <p:cNvSpPr txBox="1"/>
          <p:nvPr/>
        </p:nvSpPr>
        <p:spPr>
          <a:xfrm>
            <a:off x="108857" y="2721"/>
            <a:ext cx="8931727" cy="5324535"/>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indent="0" algn="l" rtl="0"/>
            <a:r>
              <a:rPr lang="en-US" sz="3600" u="sng" kern="1200">
                <a:solidFill>
                  <a:srgbClr val="1A1A1A"/>
                </a:solidFill>
                <a:latin typeface="Calibri"/>
                <a:ea typeface="Calibri"/>
                <a:cs typeface="Calibri"/>
              </a:rPr>
              <a:t>Task 3: Care Documentation</a:t>
            </a:r>
          </a:p>
          <a:p>
            <a:r>
              <a:rPr lang="en-US" sz="1300" i="1">
                <a:solidFill>
                  <a:srgbClr val="555555"/>
                </a:solidFill>
                <a:ea typeface="Calibri"/>
                <a:cs typeface="Calibri"/>
              </a:rPr>
              <a:t>Recommended Tool:  Microsoft Word          Presenter: Hibaq Abokor Abdi | 2540734 I</a:t>
            </a:r>
          </a:p>
          <a:p>
            <a:endParaRPr lang="en-US" sz="1300" i="1">
              <a:solidFill>
                <a:srgbClr val="555555"/>
              </a:solidFill>
              <a:latin typeface="Calibri" panose="020F0502020204030204"/>
              <a:ea typeface="Calibri"/>
              <a:cs typeface="Calibri"/>
            </a:endParaRPr>
          </a:p>
          <a:p>
            <a:r>
              <a:rPr lang="en-US" sz="1600">
                <a:solidFill>
                  <a:srgbClr val="555555"/>
                </a:solidFill>
                <a:latin typeface="Arial"/>
                <a:ea typeface="Calibri"/>
                <a:cs typeface="Arial"/>
              </a:rPr>
              <a:t>•</a:t>
            </a:r>
            <a:r>
              <a:rPr lang="en-US" sz="1400">
                <a:solidFill>
                  <a:srgbClr val="000000"/>
                </a:solidFill>
                <a:latin typeface="Calibri" panose="020F0502020204030204"/>
                <a:ea typeface="Calibri"/>
                <a:cs typeface="Calibri"/>
              </a:rPr>
              <a:t>Care documentation is the foundation of the care you provide. It includes records such as daily notes, care plans, medication charts, and residents' health information. The update care documentation helps ensure residents receive safe, high-quality care while protecting both vulnerable residents and staff.</a:t>
            </a:r>
            <a:endParaRPr lang="en-US" sz="1400">
              <a:ea typeface="Calibri"/>
              <a:cs typeface="Calibri"/>
            </a:endParaRPr>
          </a:p>
          <a:p>
            <a:endParaRPr lang="en-US" sz="1400">
              <a:solidFill>
                <a:srgbClr val="555555"/>
              </a:solidFill>
              <a:latin typeface="Arial"/>
              <a:ea typeface="Calibri"/>
              <a:cs typeface="Arial"/>
            </a:endParaRPr>
          </a:p>
          <a:p>
            <a:r>
              <a:rPr lang="en-US" sz="1400">
                <a:solidFill>
                  <a:srgbClr val="555555"/>
                </a:solidFill>
                <a:latin typeface="Arial"/>
                <a:ea typeface="Calibri"/>
                <a:cs typeface="Arial"/>
              </a:rPr>
              <a:t>•</a:t>
            </a:r>
            <a:r>
              <a:rPr lang="en-US" sz="1400">
                <a:solidFill>
                  <a:srgbClr val="000000"/>
                </a:solidFill>
                <a:latin typeface="Calibri" panose="020F0502020204030204"/>
                <a:ea typeface="Calibri"/>
                <a:cs typeface="Calibri"/>
              </a:rPr>
              <a:t>Microsoft Word is the most suitable tool for creating care documentation because it is widely used and easy to use. It allows users to create, edit, and update important documents such as care plans, risk assessments, and staff reports efficiently.( Wardle 23/04/2025)</a:t>
            </a:r>
            <a:endParaRPr lang="en-US" sz="1400">
              <a:ea typeface="Calibri"/>
              <a:cs typeface="Calibri"/>
            </a:endParaRPr>
          </a:p>
          <a:p>
            <a:endParaRPr lang="en-US" sz="1400">
              <a:solidFill>
                <a:srgbClr val="555555"/>
              </a:solidFill>
              <a:latin typeface="Arial"/>
              <a:ea typeface="Calibri"/>
              <a:cs typeface="Arial"/>
            </a:endParaRPr>
          </a:p>
          <a:p>
            <a:r>
              <a:rPr lang="en-US" sz="1400">
                <a:solidFill>
                  <a:srgbClr val="555555"/>
                </a:solidFill>
                <a:latin typeface="Arial"/>
                <a:ea typeface="Calibri"/>
                <a:cs typeface="Arial"/>
              </a:rPr>
              <a:t>•</a:t>
            </a:r>
            <a:r>
              <a:rPr lang="en-US" sz="1400">
                <a:solidFill>
                  <a:srgbClr val="000000"/>
                </a:solidFill>
                <a:latin typeface="Calibri" panose="020F0502020204030204"/>
                <a:ea typeface="Calibri"/>
                <a:cs typeface="Calibri"/>
              </a:rPr>
              <a:t>Microsoft word improves efficiency and communication at Riverdale by making it easy to use for example Microsoft Word allows documents to be saved, printed, and shared quickly.(CQC 04/03/2024)</a:t>
            </a:r>
            <a:endParaRPr lang="en-US" sz="1400">
              <a:ea typeface="Calibri"/>
              <a:cs typeface="Calibri"/>
            </a:endParaRPr>
          </a:p>
          <a:p>
            <a:endParaRPr lang="en-US" sz="1400">
              <a:solidFill>
                <a:srgbClr val="555555"/>
              </a:solidFill>
              <a:latin typeface="Arial"/>
              <a:ea typeface="Calibri"/>
              <a:cs typeface="Arial"/>
            </a:endParaRPr>
          </a:p>
          <a:p>
            <a:r>
              <a:rPr lang="en-US" sz="1400">
                <a:solidFill>
                  <a:srgbClr val="555555"/>
                </a:solidFill>
                <a:latin typeface="Arial"/>
                <a:ea typeface="Calibri"/>
                <a:cs typeface="Arial"/>
              </a:rPr>
              <a:t>•</a:t>
            </a:r>
            <a:r>
              <a:rPr lang="en-US" sz="1400">
                <a:solidFill>
                  <a:srgbClr val="000000"/>
                </a:solidFill>
                <a:latin typeface="Calibri" panose="020F0502020204030204"/>
                <a:ea typeface="Calibri"/>
                <a:cs typeface="Calibri"/>
              </a:rPr>
              <a:t>The advantages of using Microsoft Word easy to use and allows staff to update documents quickly when residents' care needs or services change. This helps ensure that care records remain accurate and up to date(This NHS 21/03/2022)</a:t>
            </a:r>
            <a:endParaRPr lang="en-US" sz="1400">
              <a:ea typeface="Calibri"/>
              <a:cs typeface="Calibri"/>
            </a:endParaRPr>
          </a:p>
          <a:p>
            <a:endParaRPr lang="en-US" sz="1400">
              <a:solidFill>
                <a:srgbClr val="555555"/>
              </a:solidFill>
              <a:latin typeface="Arial"/>
              <a:ea typeface="Calibri"/>
              <a:cs typeface="Arial"/>
            </a:endParaRPr>
          </a:p>
          <a:p>
            <a:r>
              <a:rPr lang="en-US" sz="1400">
                <a:solidFill>
                  <a:srgbClr val="555555"/>
                </a:solidFill>
                <a:latin typeface="Arial"/>
                <a:ea typeface="Calibri"/>
                <a:cs typeface="Arial"/>
              </a:rPr>
              <a:t>•</a:t>
            </a:r>
            <a:r>
              <a:rPr lang="en-US" sz="1400">
                <a:solidFill>
                  <a:srgbClr val="000000"/>
                </a:solidFill>
                <a:latin typeface="Calibri" panose="020F0502020204030204"/>
                <a:ea typeface="Calibri"/>
                <a:cs typeface="Calibri"/>
              </a:rPr>
              <a:t>The limitations of using Microsoft word are Internet limitations can cause issues, is expensive, </a:t>
            </a:r>
            <a:r>
              <a:rPr lang="en-US" sz="1400">
                <a:solidFill>
                  <a:srgbClr val="000000"/>
                </a:solidFill>
                <a:ea typeface="+mn-lt"/>
                <a:cs typeface="+mn-lt"/>
              </a:rPr>
              <a:t>Documents may look different when used on different devices, Limited graphic design. (Cook 06/02/2023)</a:t>
            </a:r>
            <a:endParaRPr lang="en-US" sz="1400">
              <a:ea typeface="Calibri"/>
              <a:cs typeface="Calibri"/>
            </a:endParaRPr>
          </a:p>
          <a:p>
            <a:endParaRPr lang="en-US" sz="1300" i="1">
              <a:solidFill>
                <a:srgbClr val="555555"/>
              </a:solidFill>
              <a:latin typeface="Calibri" panose="020F0502020204030204"/>
              <a:ea typeface="Calibri"/>
              <a:cs typeface="Calibri"/>
            </a:endParaRPr>
          </a:p>
          <a:p>
            <a:endParaRPr lang="en-US" sz="1300" i="1">
              <a:solidFill>
                <a:srgbClr val="555555"/>
              </a:solidFill>
              <a:latin typeface="Calibri" panose="020F0502020204030204"/>
              <a:ea typeface="Calibri"/>
              <a:cs typeface="Calibri"/>
            </a:endParaRPr>
          </a:p>
          <a:p>
            <a:endParaRPr lang="en-US" sz="1300" i="1">
              <a:solidFill>
                <a:srgbClr val="555555"/>
              </a:solidFill>
              <a:latin typeface="Calibri" panose="020F0502020204030204"/>
              <a:ea typeface="Calibri"/>
              <a:cs typeface="Calibri"/>
            </a:endParaRPr>
          </a:p>
          <a:p>
            <a:endParaRPr lang="en-US" sz="1300" i="1">
              <a:solidFill>
                <a:srgbClr val="555555"/>
              </a:solidFill>
              <a:latin typeface="Calibri" panose="020F0502020204030204"/>
              <a:ea typeface="Calibri"/>
              <a:cs typeface="Calibri"/>
            </a:endParaRPr>
          </a:p>
        </p:txBody>
      </p:sp>
    </p:spTree>
    <p:extLst>
      <p:ext uri="{BB962C8B-B14F-4D97-AF65-F5344CB8AC3E}">
        <p14:creationId xmlns:p14="http://schemas.microsoft.com/office/powerpoint/2010/main" val="2858893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GB">
              <a:ea typeface="Calibri"/>
              <a:cs typeface="Calibri"/>
            </a:endParaRPr>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627517" y="1301931"/>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5905BBFF-5992-5EAC-CF8C-95A699F00E15}"/>
              </a:ext>
            </a:extLst>
          </p:cNvPr>
          <p:cNvSpPr txBox="1"/>
          <p:nvPr/>
        </p:nvSpPr>
        <p:spPr>
          <a:xfrm>
            <a:off x="2879272" y="4819650"/>
            <a:ext cx="4572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p>
          <a:p>
            <a:pPr algn="ctr"/>
            <a:endParaRPr lang="en-GB"/>
          </a:p>
        </p:txBody>
      </p:sp>
      <p:sp>
        <p:nvSpPr>
          <p:cNvPr id="14" name="TextBox 13">
            <a:extLst>
              <a:ext uri="{FF2B5EF4-FFF2-40B4-BE49-F238E27FC236}">
                <a16:creationId xmlns:a16="http://schemas.microsoft.com/office/drawing/2014/main" id="{8867C9A1-DB92-7C57-BE10-CB071A1F94A3}"/>
              </a:ext>
            </a:extLst>
          </p:cNvPr>
          <p:cNvSpPr txBox="1"/>
          <p:nvPr/>
        </p:nvSpPr>
        <p:spPr>
          <a:xfrm>
            <a:off x="3118757" y="5293179"/>
            <a:ext cx="45720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I</a:t>
            </a:r>
            <a:endParaRPr lang="en-US" sz="1600">
              <a:ea typeface="Calibri"/>
              <a:cs typeface="Calibri"/>
            </a:endParaRPr>
          </a:p>
        </p:txBody>
      </p:sp>
      <p:sp>
        <p:nvSpPr>
          <p:cNvPr id="17" name="TextBox 16">
            <a:extLst>
              <a:ext uri="{FF2B5EF4-FFF2-40B4-BE49-F238E27FC236}">
                <a16:creationId xmlns:a16="http://schemas.microsoft.com/office/drawing/2014/main" id="{D802E01B-040D-2F8C-C1E7-D539772BA179}"/>
              </a:ext>
            </a:extLst>
          </p:cNvPr>
          <p:cNvSpPr txBox="1"/>
          <p:nvPr/>
        </p:nvSpPr>
        <p:spPr>
          <a:xfrm>
            <a:off x="2286000" y="2571750"/>
            <a:ext cx="4572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 </a:t>
            </a:r>
          </a:p>
          <a:p>
            <a:pPr algn="ctr"/>
            <a:endParaRPr lang="en-GB"/>
          </a:p>
        </p:txBody>
      </p:sp>
      <p:sp>
        <p:nvSpPr>
          <p:cNvPr id="20" name="TextBox 19">
            <a:extLst>
              <a:ext uri="{FF2B5EF4-FFF2-40B4-BE49-F238E27FC236}">
                <a16:creationId xmlns:a16="http://schemas.microsoft.com/office/drawing/2014/main" id="{1305CB48-D1E1-56E7-26B4-32D3C8AF64EF}"/>
              </a:ext>
            </a:extLst>
          </p:cNvPr>
          <p:cNvSpPr txBox="1"/>
          <p:nvPr/>
        </p:nvSpPr>
        <p:spPr>
          <a:xfrm>
            <a:off x="234043" y="1553936"/>
            <a:ext cx="4109358"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latin typeface="Arial"/>
                <a:cs typeface="Arial"/>
              </a:rPr>
              <a:t>Is available everywhere.</a:t>
            </a:r>
            <a:endParaRPr lang="en-US">
              <a:latin typeface="Arial"/>
              <a:ea typeface="Calibri" panose="020F0502020204030204"/>
              <a:cs typeface="Arial"/>
            </a:endParaRPr>
          </a:p>
          <a:p>
            <a:pPr marL="285750" indent="-285750">
              <a:buFont typeface="Arial"/>
              <a:buChar char="•"/>
            </a:pPr>
            <a:r>
              <a:rPr lang="en-US" sz="1600">
                <a:latin typeface="Arial"/>
                <a:cs typeface="Arial"/>
              </a:rPr>
              <a:t>Instant help when you make a mistake.</a:t>
            </a:r>
            <a:endParaRPr lang="en-US">
              <a:latin typeface="Arial"/>
              <a:ea typeface="Calibri"/>
              <a:cs typeface="Arial"/>
            </a:endParaRPr>
          </a:p>
          <a:p>
            <a:pPr marL="285750" indent="-285750">
              <a:buFont typeface="Arial"/>
              <a:buChar char="•"/>
            </a:pPr>
            <a:r>
              <a:rPr lang="en-US" sz="1600">
                <a:latin typeface="Arial"/>
                <a:cs typeface="Arial"/>
              </a:rPr>
              <a:t>Easy to use, easy to Adit, easy to save a document. </a:t>
            </a:r>
            <a:r>
              <a:rPr lang="en-US" sz="1600">
                <a:ea typeface="+mn-lt"/>
                <a:cs typeface="+mn-lt"/>
              </a:rPr>
              <a:t> </a:t>
            </a:r>
            <a:endParaRPr lang="en-US">
              <a:latin typeface="Arial"/>
              <a:ea typeface="+mn-lt"/>
              <a:cs typeface="Arial"/>
            </a:endParaRPr>
          </a:p>
          <a:p>
            <a:pPr marL="285750" indent="-285750">
              <a:buFont typeface="Arial"/>
              <a:buChar char="•"/>
            </a:pPr>
            <a:r>
              <a:rPr lang="en-US" sz="1600">
                <a:ea typeface="+mn-lt"/>
                <a:cs typeface="+mn-lt"/>
              </a:rPr>
              <a:t>The new information can automatically update the care plan or risk assessment.</a:t>
            </a:r>
            <a:endParaRPr lang="en-US">
              <a:latin typeface="Arial"/>
              <a:ea typeface="+mn-lt"/>
              <a:cs typeface="Arial"/>
            </a:endParaRPr>
          </a:p>
          <a:p>
            <a:pPr marL="285750" indent="-285750">
              <a:buFont typeface="Arial"/>
              <a:buChar char="•"/>
            </a:pPr>
            <a:r>
              <a:rPr lang="en-US" sz="1600">
                <a:ea typeface="+mn-lt"/>
                <a:cs typeface="+mn-lt"/>
              </a:rPr>
              <a:t>It is easy to evaluate any incident that happens in the care home when you have an incident report.</a:t>
            </a:r>
            <a:endParaRPr lang="en-US">
              <a:latin typeface="Arial"/>
              <a:ea typeface="+mn-lt"/>
              <a:cs typeface="Arial"/>
            </a:endParaRPr>
          </a:p>
          <a:p>
            <a:pPr marL="285750" indent="-285750">
              <a:buFont typeface="Arial"/>
              <a:buChar char="•"/>
            </a:pPr>
            <a:endParaRPr lang="en-US" sz="1600">
              <a:latin typeface="Calibri"/>
              <a:ea typeface="Calibri"/>
              <a:cs typeface="Calibri"/>
            </a:endParaRPr>
          </a:p>
          <a:p>
            <a:pPr marL="285750" indent="-285750">
              <a:buFont typeface="Arial"/>
              <a:buChar char="•"/>
            </a:pPr>
            <a:endParaRPr lang="en-US" sz="1600">
              <a:latin typeface="Arial"/>
              <a:ea typeface="Calibri"/>
              <a:cs typeface="Arial"/>
            </a:endParaRPr>
          </a:p>
          <a:p>
            <a:pPr algn="ctr"/>
            <a:endParaRPr lang="en-GB"/>
          </a:p>
        </p:txBody>
      </p:sp>
      <p:sp>
        <p:nvSpPr>
          <p:cNvPr id="21" name="TextBox 20">
            <a:extLst>
              <a:ext uri="{FF2B5EF4-FFF2-40B4-BE49-F238E27FC236}">
                <a16:creationId xmlns:a16="http://schemas.microsoft.com/office/drawing/2014/main" id="{F5A8FE88-1459-6076-C0BE-1ABDFFB7B8E4}"/>
              </a:ext>
            </a:extLst>
          </p:cNvPr>
          <p:cNvSpPr txBox="1"/>
          <p:nvPr/>
        </p:nvSpPr>
        <p:spPr>
          <a:xfrm>
            <a:off x="4620984" y="1559379"/>
            <a:ext cx="439238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Internet limitations can cause issues. </a:t>
            </a:r>
          </a:p>
          <a:p>
            <a:pPr marL="285750" indent="-285750">
              <a:buFont typeface="Arial"/>
              <a:buChar char="•"/>
            </a:pPr>
            <a:r>
              <a:rPr lang="en-US">
                <a:latin typeface="Arial"/>
                <a:cs typeface="Arial"/>
              </a:rPr>
              <a:t>Is expensive.</a:t>
            </a:r>
            <a:endParaRPr lang="en-US">
              <a:latin typeface="Arial"/>
              <a:ea typeface="Calibri"/>
              <a:cs typeface="Arial"/>
            </a:endParaRPr>
          </a:p>
          <a:p>
            <a:pPr marL="285750" indent="-285750">
              <a:buFont typeface="Arial"/>
              <a:buChar char="•"/>
            </a:pPr>
            <a:r>
              <a:rPr lang="en-US">
                <a:latin typeface="Calibri"/>
                <a:ea typeface="Calibri"/>
                <a:cs typeface="Calibri"/>
              </a:rPr>
              <a:t>Limited graphic design</a:t>
            </a:r>
            <a:r>
              <a:rPr lang="en-US">
                <a:latin typeface="Arial"/>
                <a:cs typeface="Arial"/>
              </a:rPr>
              <a:t> </a:t>
            </a:r>
            <a:r>
              <a:rPr lang="en-US">
                <a:latin typeface="Calibri"/>
                <a:ea typeface="Calibri"/>
                <a:cs typeface="Calibri"/>
              </a:rPr>
              <a:t> </a:t>
            </a:r>
            <a:endParaRPr lang="en-US">
              <a:latin typeface="Arial"/>
              <a:ea typeface="Calibri"/>
              <a:cs typeface="Arial"/>
            </a:endParaRPr>
          </a:p>
          <a:p>
            <a:pPr marL="285750" indent="-285750">
              <a:buFont typeface="Arial"/>
              <a:buChar char="•"/>
            </a:pPr>
            <a:r>
              <a:rPr lang="en-US">
                <a:latin typeface="Calibri"/>
                <a:ea typeface="Calibri"/>
                <a:cs typeface="Calibri"/>
              </a:rPr>
              <a:t>Documents may look different when used on different devices</a:t>
            </a:r>
            <a:endParaRPr lang="en-US">
              <a:latin typeface="Arial"/>
              <a:ea typeface="Calibri" panose="020F0502020204030204"/>
              <a:cs typeface="Arial"/>
            </a:endParaRPr>
          </a:p>
          <a:p>
            <a:pPr algn="ctr"/>
            <a:endParaRPr lang="en-GB"/>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4: Staff Scheduling / Rotas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Excel          Presenter:  Johnsson </a:t>
            </a:r>
            <a:r>
              <a:rPr lang="en-US" sz="1300" i="1" err="1">
                <a:solidFill>
                  <a:srgbClr val="555555"/>
                </a:solidFill>
                <a:latin typeface="Calibri"/>
                <a:ea typeface="Calibri"/>
                <a:cs typeface="Calibri"/>
              </a:rPr>
              <a:t>Ogedengbe</a:t>
            </a:r>
            <a:r>
              <a:rPr lang="en-US" sz="1300" i="1">
                <a:solidFill>
                  <a:srgbClr val="555555"/>
                </a:solidFill>
                <a:latin typeface="Calibri"/>
                <a:ea typeface="Calibri"/>
                <a:cs typeface="Calibri"/>
              </a:rPr>
              <a:t> |2538167</a:t>
            </a: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endParaRPr lang="en-US" sz="1500">
              <a:solidFill>
                <a:srgbClr val="C0392B"/>
              </a:solidFill>
              <a:ea typeface="Calibri"/>
              <a:cs typeface="Calibri"/>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9" name="TextBox 8">
            <a:extLst>
              <a:ext uri="{FF2B5EF4-FFF2-40B4-BE49-F238E27FC236}">
                <a16:creationId xmlns:a16="http://schemas.microsoft.com/office/drawing/2014/main" id="{B7C9583C-EFD7-DB6E-C7B3-5BDB1DF2E3BE}"/>
              </a:ext>
            </a:extLst>
          </p:cNvPr>
          <p:cNvSpPr txBox="1"/>
          <p:nvPr/>
        </p:nvSpPr>
        <p:spPr>
          <a:xfrm>
            <a:off x="410766" y="1424286"/>
            <a:ext cx="8322467" cy="32624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7345" indent="-347345">
              <a:buFont typeface=""/>
              <a:buChar char="•"/>
            </a:pPr>
            <a:r>
              <a:rPr lang="en-GB" sz="1600" kern="1200">
                <a:latin typeface="Calibri"/>
                <a:ea typeface="+mn-ea"/>
                <a:cs typeface="+mn-cs"/>
              </a:rPr>
              <a:t>Organising shifts to ensure enough nurses, care assistants, and support staff are available to provide safe, continuous care.</a:t>
            </a:r>
            <a:r>
              <a:rPr lang="en-GB" sz="1600">
                <a:latin typeface="Calibri"/>
              </a:rPr>
              <a:t> </a:t>
            </a:r>
            <a:r>
              <a:rPr lang="en-GB" sz="1600" kern="1200">
                <a:latin typeface="Calibri"/>
                <a:ea typeface="+mn-ea"/>
                <a:cs typeface="+mn-cs"/>
              </a:rPr>
              <a:t>Managers must consider staff availability, annual leave, sickness, and shift patterns to keep each shift fully staffed and able to meet residents’ care needs.</a:t>
            </a:r>
            <a:endParaRPr lang="en-GB" sz="1600" kern="1200">
              <a:latin typeface="Calibri"/>
              <a:ea typeface="Calibri"/>
              <a:cs typeface="Calibri"/>
            </a:endParaRPr>
          </a:p>
          <a:p>
            <a:pPr marL="347345" indent="-347345" algn="l" rtl="0">
              <a:buFont typeface=""/>
              <a:buChar char="•"/>
            </a:pPr>
            <a:r>
              <a:rPr lang="en-GB" sz="1500" kern="1200">
                <a:solidFill>
                  <a:schemeClr val="tx1"/>
                </a:solidFill>
                <a:latin typeface="Calibri"/>
                <a:ea typeface="Calibri"/>
                <a:cs typeface="Calibri"/>
              </a:rPr>
              <a:t>MS Excel is the most suitable for this task because it helps to organise, analyse, and present rota data clearly using formulas, charts, and tables. </a:t>
            </a:r>
          </a:p>
          <a:p>
            <a:pPr marL="347345" indent="-347345" algn="l" rtl="0">
              <a:buFont typeface=""/>
              <a:buChar char="•"/>
            </a:pPr>
            <a:r>
              <a:rPr lang="en-GB" sz="1500" kern="1200">
                <a:solidFill>
                  <a:schemeClr val="tx1"/>
                </a:solidFill>
                <a:latin typeface="Calibri"/>
                <a:ea typeface="Calibri"/>
                <a:cs typeface="Calibri"/>
              </a:rPr>
              <a:t>It enables managers to calculate working hours automatically and update schedules quickly when staff availability or shift changes occur (Laudon &amp; Laudon, 2022).</a:t>
            </a:r>
          </a:p>
          <a:p>
            <a:pPr marL="347345" indent="-347345" algn="l" rtl="0">
              <a:buFont typeface=""/>
              <a:buChar char="•"/>
            </a:pPr>
            <a:r>
              <a:rPr lang="en-US" sz="1600" kern="1200">
                <a:solidFill>
                  <a:schemeClr val="tx1"/>
                </a:solidFill>
                <a:latin typeface="Calibri"/>
                <a:ea typeface="+mn-ea"/>
                <a:cs typeface="+mn-cs"/>
              </a:rPr>
              <a:t>Excel improves efficiency by using formulas such as </a:t>
            </a:r>
            <a:r>
              <a:rPr lang="en-US" sz="1600" b="1" kern="1200">
                <a:solidFill>
                  <a:schemeClr val="tx1"/>
                </a:solidFill>
                <a:latin typeface="Calibri"/>
                <a:ea typeface="+mn-ea"/>
                <a:cs typeface="+mn-cs"/>
              </a:rPr>
              <a:t>SUM</a:t>
            </a:r>
            <a:r>
              <a:rPr lang="en-US" sz="1600" kern="1200">
                <a:solidFill>
                  <a:schemeClr val="tx1"/>
                </a:solidFill>
                <a:latin typeface="Calibri"/>
                <a:ea typeface="+mn-ea"/>
                <a:cs typeface="+mn-cs"/>
              </a:rPr>
              <a:t> to automatically calculate each employee's weekly or monthly working hours, reducing manual calculations and payroll errors.</a:t>
            </a:r>
            <a:endParaRPr lang="en-US" sz="1600" kern="1200">
              <a:solidFill>
                <a:schemeClr val="tx1"/>
              </a:solidFill>
              <a:latin typeface="Calibri"/>
              <a:ea typeface="Calibri"/>
              <a:cs typeface="Calibri"/>
            </a:endParaRPr>
          </a:p>
          <a:p>
            <a:pPr marL="347345" indent="-347345" algn="l" rtl="0">
              <a:buFont typeface=""/>
              <a:buChar char="•"/>
            </a:pPr>
            <a:r>
              <a:rPr lang="en-US" sz="1600" b="1" kern="1200">
                <a:latin typeface="Calibri"/>
                <a:ea typeface="+mn-ea"/>
                <a:cs typeface="+mn-cs"/>
              </a:rPr>
              <a:t>Sorting and Filtering</a:t>
            </a:r>
            <a:r>
              <a:rPr lang="en-US" sz="1600" kern="1200">
                <a:latin typeface="Calibri"/>
                <a:ea typeface="+mn-ea"/>
                <a:cs typeface="+mn-cs"/>
              </a:rPr>
              <a:t> features can be used to view </a:t>
            </a:r>
            <a:r>
              <a:rPr lang="en-US" sz="1600">
                <a:latin typeface="Calibri"/>
              </a:rPr>
              <a:t>Rota's</a:t>
            </a:r>
            <a:r>
              <a:rPr lang="en-US" sz="1600" kern="1200">
                <a:latin typeface="Calibri"/>
                <a:ea typeface="+mn-ea"/>
                <a:cs typeface="+mn-cs"/>
              </a:rPr>
              <a:t> by employee, date, or department, making it easier to communicate schedules and respond to staffing changes.</a:t>
            </a:r>
            <a:endParaRPr lang="en-US" sz="1600" kern="1200">
              <a:latin typeface="Calibri"/>
              <a:ea typeface="Calibri"/>
              <a:cs typeface="Calibri"/>
            </a:endParaRPr>
          </a:p>
          <a:p>
            <a:pPr algn="ct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Excel at Riverdale</a:t>
            </a:r>
            <a:endParaRPr lang="en-US" sz="360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9DC5975C-0447-7B7C-2A75-EE2BD697663F}"/>
              </a:ext>
            </a:extLst>
          </p:cNvPr>
          <p:cNvSpPr/>
          <p:nvPr/>
        </p:nvSpPr>
        <p:spPr>
          <a:xfrm>
            <a:off x="4414157" y="1472837"/>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Box 9">
            <a:extLst>
              <a:ext uri="{FF2B5EF4-FFF2-40B4-BE49-F238E27FC236}">
                <a16:creationId xmlns:a16="http://schemas.microsoft.com/office/drawing/2014/main" id="{8C80B5C5-C005-8A2A-EDBE-5F84720BB36C}"/>
              </a:ext>
            </a:extLst>
          </p:cNvPr>
          <p:cNvSpPr txBox="1"/>
          <p:nvPr/>
        </p:nvSpPr>
        <p:spPr>
          <a:xfrm>
            <a:off x="203709" y="1903822"/>
            <a:ext cx="3853162"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US" sz="1400" kern="1200">
                <a:latin typeface="Calibri"/>
                <a:ea typeface="Times New Roman"/>
                <a:cs typeface="+mn-cs"/>
              </a:rPr>
              <a:t>Microsoft Excel is widely available and familiar to many staff, making it easy to implement with minimal additional software. </a:t>
            </a:r>
            <a:endParaRPr lang="en-US" sz="1400">
              <a:ea typeface="Calibri"/>
              <a:cs typeface="Calibri"/>
            </a:endParaRPr>
          </a:p>
          <a:p>
            <a:pPr marL="283210" indent="-283210" algn="l" rtl="0">
              <a:buFont typeface="Arial"/>
              <a:buChar char="•"/>
            </a:pPr>
            <a:r>
              <a:rPr lang="en-US" sz="1400" kern="1200">
                <a:latin typeface="Calibri"/>
                <a:ea typeface="Times New Roman"/>
                <a:cs typeface="+mn-cs"/>
              </a:rPr>
              <a:t>It supports collaboration through Microsoft 365 and OneDrive, </a:t>
            </a:r>
            <a:endParaRPr lang="en-US" sz="1400" kern="1200">
              <a:latin typeface="Calibri"/>
              <a:ea typeface="Times New Roman"/>
              <a:cs typeface="Calibri"/>
            </a:endParaRPr>
          </a:p>
          <a:p>
            <a:pPr marL="283210" indent="-283210" algn="l" rtl="0">
              <a:buFont typeface="Arial"/>
              <a:buChar char="•"/>
            </a:pPr>
            <a:r>
              <a:rPr lang="en-US" sz="1400" kern="1200">
                <a:latin typeface="Calibri"/>
                <a:ea typeface="Times New Roman"/>
                <a:cs typeface="+mn-cs"/>
              </a:rPr>
              <a:t>Allows  </a:t>
            </a:r>
            <a:r>
              <a:rPr lang="en-US" sz="1400">
                <a:latin typeface="Calibri"/>
                <a:ea typeface="Times New Roman"/>
              </a:rPr>
              <a:t>authorized</a:t>
            </a:r>
            <a:r>
              <a:rPr lang="en-US" sz="1400" kern="1200">
                <a:latin typeface="Calibri"/>
                <a:ea typeface="Times New Roman"/>
                <a:cs typeface="+mn-cs"/>
              </a:rPr>
              <a:t> persons to access and update shared </a:t>
            </a:r>
            <a:r>
              <a:rPr lang="en-US" sz="1400" kern="1200" err="1">
                <a:latin typeface="Calibri"/>
                <a:ea typeface="Times New Roman"/>
                <a:cs typeface="+mn-cs"/>
              </a:rPr>
              <a:t>rota</a:t>
            </a:r>
            <a:r>
              <a:rPr lang="en-US" sz="1400" kern="1200">
                <a:latin typeface="Calibri"/>
                <a:ea typeface="Times New Roman"/>
                <a:cs typeface="+mn-cs"/>
              </a:rPr>
              <a:t> files</a:t>
            </a:r>
            <a:endParaRPr lang="en-US" sz="1400" kern="1200">
              <a:latin typeface="Calibri"/>
              <a:ea typeface="Times New Roman"/>
              <a:cs typeface="Calibri"/>
            </a:endParaRPr>
          </a:p>
          <a:p>
            <a:pPr marL="283210" indent="-283210" algn="l" rtl="0">
              <a:buFont typeface="Arial"/>
              <a:buChar char="•"/>
            </a:pPr>
            <a:r>
              <a:rPr lang="en-US" sz="1400" kern="1200">
                <a:latin typeface="Calibri"/>
                <a:ea typeface="Times New Roman"/>
                <a:cs typeface="+mn-cs"/>
              </a:rPr>
              <a:t>It is also cost-effective because it is included in many Microsoft 365 business subscriptions (Microsoft, 2025).</a:t>
            </a:r>
            <a:endParaRPr lang="en-US" sz="1400" kern="1200">
              <a:latin typeface="Calibri"/>
              <a:ea typeface="Times New Roman"/>
              <a:cs typeface="Calibri"/>
            </a:endParaRPr>
          </a:p>
          <a:p>
            <a:pPr algn="ctr"/>
            <a:endParaRPr lang="en-GB"/>
          </a:p>
        </p:txBody>
      </p:sp>
      <p:sp>
        <p:nvSpPr>
          <p:cNvPr id="11" name="TextBox 10">
            <a:extLst>
              <a:ext uri="{FF2B5EF4-FFF2-40B4-BE49-F238E27FC236}">
                <a16:creationId xmlns:a16="http://schemas.microsoft.com/office/drawing/2014/main" id="{FF06F459-CFC2-79D2-8720-1E66DC843312}"/>
              </a:ext>
            </a:extLst>
          </p:cNvPr>
          <p:cNvSpPr txBox="1"/>
          <p:nvPr/>
        </p:nvSpPr>
        <p:spPr>
          <a:xfrm>
            <a:off x="4411263" y="1509119"/>
            <a:ext cx="3937994"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buFont typeface="Arial"/>
              <a:buChar char="•"/>
            </a:pPr>
            <a:endParaRPr lang="en-US" sz="1200">
              <a:latin typeface="Calibri"/>
              <a:ea typeface="Times New Roman"/>
              <a:cs typeface="Calibri"/>
            </a:endParaRPr>
          </a:p>
          <a:p>
            <a:pPr marL="283210" indent="-283210">
              <a:buFont typeface="Arial"/>
              <a:buChar char="•"/>
            </a:pPr>
            <a:endParaRPr lang="en-US" sz="1400">
              <a:latin typeface="Calibri"/>
              <a:ea typeface="Times New Roman"/>
              <a:cs typeface="Calibri"/>
            </a:endParaRPr>
          </a:p>
          <a:p>
            <a:pPr marL="283210" indent="-283210" algn="l">
              <a:buFont typeface="Arial"/>
              <a:buChar char="•"/>
            </a:pPr>
            <a:r>
              <a:rPr lang="en-US" sz="1400" kern="1200">
                <a:latin typeface="Calibri"/>
                <a:ea typeface="Times New Roman"/>
                <a:cs typeface="Calibri"/>
              </a:rPr>
              <a:t>Staff will require basic spreadsheet skills or  additional training.</a:t>
            </a:r>
            <a:endParaRPr lang="en-US" sz="1400">
              <a:ea typeface="Calibri"/>
              <a:cs typeface="Calibri"/>
            </a:endParaRPr>
          </a:p>
          <a:p>
            <a:pPr marL="283210" indent="-283210" algn="l" rtl="0">
              <a:buFont typeface="Arial"/>
              <a:buChar char="•"/>
            </a:pPr>
            <a:r>
              <a:rPr lang="en-US" sz="1400" kern="1200">
                <a:latin typeface="Calibri"/>
                <a:ea typeface="Times New Roman"/>
                <a:cs typeface="Calibri"/>
              </a:rPr>
              <a:t>Online collaboration requires a reliable internet connection.</a:t>
            </a:r>
          </a:p>
          <a:p>
            <a:pPr marL="283210" indent="-283210" algn="l" rtl="0">
              <a:buFont typeface="Arial"/>
              <a:buChar char="•"/>
            </a:pPr>
            <a:r>
              <a:rPr lang="en-US" sz="1400">
                <a:latin typeface="Calibri"/>
                <a:ea typeface="Times New Roman"/>
                <a:cs typeface="Calibri"/>
              </a:rPr>
              <a:t>Organizations</a:t>
            </a:r>
            <a:r>
              <a:rPr lang="en-US" sz="1400" kern="1200">
                <a:latin typeface="Calibri"/>
                <a:ea typeface="Times New Roman"/>
                <a:cs typeface="Calibri"/>
              </a:rPr>
              <a:t> require a Microsoft 365 license for access </a:t>
            </a:r>
          </a:p>
          <a:p>
            <a:pPr marL="283210" indent="-283210" algn="l" rtl="0">
              <a:buFont typeface="Arial"/>
              <a:buChar char="•"/>
            </a:pPr>
            <a:r>
              <a:rPr lang="en-US" sz="1400" kern="1200">
                <a:latin typeface="Calibri"/>
                <a:ea typeface="Times New Roman"/>
                <a:cs typeface="Calibri"/>
              </a:rPr>
              <a:t>Excel may become less efficient for very large or complex staff scheduling requirements (Laudon &amp; Laudon, 2022).</a:t>
            </a:r>
          </a:p>
          <a:p>
            <a:pPr algn="ctr"/>
            <a:endParaRPr lang="en-GB"/>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16923" y="-21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5: Staff Training</a:t>
            </a:r>
            <a:endParaRPr lang="en-US" sz="3600"/>
          </a:p>
        </p:txBody>
      </p:sp>
      <p:sp>
        <p:nvSpPr>
          <p:cNvPr id="3" name="Shape 1"/>
          <p:cNvSpPr/>
          <p:nvPr/>
        </p:nvSpPr>
        <p:spPr>
          <a:xfrm>
            <a:off x="411480" y="7772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8229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PowerPoint          Presenter: [Sabrina Islam]  |  [2539402]</a:t>
            </a:r>
            <a:endParaRPr lang="en-US" sz="1300">
              <a:latin typeface="Calibri"/>
              <a:ea typeface="Calibri"/>
              <a:cs typeface="Calibri"/>
            </a:endParaRPr>
          </a:p>
        </p:txBody>
      </p:sp>
      <p:sp>
        <p:nvSpPr>
          <p:cNvPr id="5" name="Shape 3"/>
          <p:cNvSpPr/>
          <p:nvPr/>
        </p:nvSpPr>
        <p:spPr>
          <a:xfrm>
            <a:off x="416923" y="1170214"/>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283426"/>
            <a:ext cx="8321040" cy="3429000"/>
          </a:xfrm>
          <a:prstGeom prst="rect">
            <a:avLst/>
          </a:prstGeom>
          <a:noFill/>
          <a:ln/>
        </p:spPr>
        <p:txBody>
          <a:bodyPr wrap="square" lIns="0" tIns="0" rIns="0" bIns="0" rtlCol="0" anchor="t"/>
          <a:lstStyle/>
          <a:p>
            <a:pPr marL="285750" indent="-285750">
              <a:buSzPct val="100000"/>
              <a:buFont typeface="Arial"/>
              <a:buChar char="•"/>
            </a:pPr>
            <a:r>
              <a:rPr lang="en-US" sz="1400">
                <a:solidFill>
                  <a:srgbClr val="000000"/>
                </a:solidFill>
                <a:latin typeface="Arial"/>
                <a:ea typeface="Calibri"/>
                <a:cs typeface="Arial"/>
              </a:rPr>
              <a:t>Design a Training Presentation: Create a structured PowerPoint presentation to support staff learning at Riverdale Nursing Home.</a:t>
            </a:r>
            <a:endParaRPr lang="en-US" sz="1400">
              <a:solidFill>
                <a:srgbClr val="000000"/>
              </a:solidFill>
              <a:latin typeface="Arial"/>
              <a:cs typeface="Arial"/>
            </a:endParaRPr>
          </a:p>
          <a:p>
            <a:pPr marL="285750" indent="-285750">
              <a:buFont typeface="Arial"/>
              <a:buChar char="•"/>
            </a:pPr>
            <a:r>
              <a:rPr lang="en-US" sz="1400">
                <a:solidFill>
                  <a:srgbClr val="000000"/>
                </a:solidFill>
                <a:latin typeface="Arial"/>
                <a:ea typeface="Calibri"/>
                <a:cs typeface="Arial"/>
              </a:rPr>
              <a:t>Cover Key Topics:</a:t>
            </a:r>
            <a:r>
              <a:rPr lang="en-US" sz="1400" u="sng">
                <a:solidFill>
                  <a:srgbClr val="000000"/>
                </a:solidFill>
                <a:latin typeface="Arial"/>
                <a:ea typeface="Calibri"/>
                <a:cs typeface="Arial"/>
              </a:rPr>
              <a:t> </a:t>
            </a:r>
            <a:r>
              <a:rPr lang="en-US" sz="1400">
                <a:solidFill>
                  <a:srgbClr val="000000"/>
                </a:solidFill>
                <a:latin typeface="Arial"/>
                <a:ea typeface="Calibri"/>
                <a:cs typeface="Arial"/>
              </a:rPr>
              <a:t>Include care process, health and safety, communication skills, and wellbeing.</a:t>
            </a:r>
            <a:endParaRPr lang="en-US" sz="1400">
              <a:latin typeface="Arial"/>
              <a:cs typeface="Arial"/>
            </a:endParaRPr>
          </a:p>
          <a:p>
            <a:pPr marL="285750" indent="-285750">
              <a:buFont typeface="Arial"/>
              <a:buChar char="•"/>
            </a:pPr>
            <a:r>
              <a:rPr lang="en-US" sz="1400">
                <a:solidFill>
                  <a:srgbClr val="000000"/>
                </a:solidFill>
                <a:latin typeface="Arial"/>
                <a:ea typeface="Calibri"/>
                <a:cs typeface="Arial"/>
              </a:rPr>
              <a:t>Visual &amp; Engaging : Microsoft Slides contains text, images, and diagrams or shapes to hold attention and support different learning styles. (</a:t>
            </a:r>
            <a:r>
              <a:rPr lang="en-US" sz="1400">
                <a:solidFill>
                  <a:srgbClr val="000000"/>
                </a:solidFill>
                <a:latin typeface="Arial"/>
                <a:ea typeface="Calibri"/>
                <a:cs typeface="Arial"/>
                <a:hlinkClick r:id="rId3"/>
              </a:rPr>
              <a:t>Microsoft Support website</a:t>
            </a:r>
            <a:r>
              <a:rPr lang="en-US" sz="1400">
                <a:solidFill>
                  <a:srgbClr val="000000"/>
                </a:solidFill>
                <a:latin typeface="Arial"/>
                <a:ea typeface="Calibri"/>
                <a:cs typeface="Arial"/>
              </a:rPr>
              <a:t>).</a:t>
            </a:r>
          </a:p>
          <a:p>
            <a:pPr marL="285750" indent="-285750">
              <a:buSzPct val="100000"/>
              <a:buFont typeface="Arial"/>
              <a:buChar char="•"/>
            </a:pPr>
            <a:r>
              <a:rPr lang="en-US" sz="1400">
                <a:solidFill>
                  <a:srgbClr val="000000"/>
                </a:solidFill>
                <a:latin typeface="Arial"/>
                <a:ea typeface="Calibri"/>
                <a:cs typeface="Arial"/>
              </a:rPr>
              <a:t>Easy to Use : Familiar interface most staff already have basic skills of the tools from school or work. (</a:t>
            </a:r>
            <a:r>
              <a:rPr lang="en-US" sz="1400">
                <a:solidFill>
                  <a:srgbClr val="000000"/>
                </a:solidFill>
                <a:latin typeface="Arial"/>
                <a:ea typeface="Calibri"/>
                <a:cs typeface="Arial"/>
                <a:hlinkClick r:id="rId4"/>
              </a:rPr>
              <a:t>Microsoft Support website</a:t>
            </a:r>
            <a:r>
              <a:rPr lang="en-US" sz="1400">
                <a:solidFill>
                  <a:srgbClr val="000000"/>
                </a:solidFill>
                <a:latin typeface="Arial"/>
                <a:ea typeface="Calibri"/>
                <a:cs typeface="Arial"/>
              </a:rPr>
              <a:t>).</a:t>
            </a:r>
            <a:endParaRPr lang="en-US" sz="1400">
              <a:latin typeface="Arial"/>
              <a:ea typeface="Calibri" panose="020F0502020204030204"/>
              <a:cs typeface="Arial"/>
            </a:endParaRPr>
          </a:p>
          <a:p>
            <a:pPr marL="285750" indent="-285750">
              <a:buFont typeface="Arial"/>
              <a:buChar char="•"/>
            </a:pPr>
            <a:r>
              <a:rPr lang="en-US" sz="1400">
                <a:solidFill>
                  <a:srgbClr val="000000"/>
                </a:solidFill>
                <a:latin typeface="Arial"/>
                <a:ea typeface="Calibri"/>
                <a:cs typeface="Arial"/>
              </a:rPr>
              <a:t>Saves Time: Templates updated once or auto save in progress.</a:t>
            </a:r>
            <a:endParaRPr lang="en-US" sz="1400">
              <a:latin typeface="Arial"/>
              <a:cs typeface="Arial"/>
            </a:endParaRPr>
          </a:p>
          <a:p>
            <a:pPr marL="285750" indent="-285750">
              <a:buFont typeface="Arial"/>
              <a:buChar char="•"/>
            </a:pPr>
            <a:r>
              <a:rPr lang="en-US" sz="1400">
                <a:solidFill>
                  <a:srgbClr val="000000"/>
                </a:solidFill>
                <a:latin typeface="Arial"/>
                <a:ea typeface="Calibri"/>
                <a:cs typeface="Arial"/>
              </a:rPr>
              <a:t>Clearer Messages: Simple slides reduce misunderstandings.</a:t>
            </a:r>
            <a:endParaRPr lang="en-US" sz="1400">
              <a:latin typeface="Arial"/>
              <a:cs typeface="Arial"/>
            </a:endParaRPr>
          </a:p>
          <a:p>
            <a:pPr marL="285750" indent="-285750">
              <a:buFont typeface="Arial"/>
              <a:buChar char="•"/>
            </a:pPr>
            <a:r>
              <a:rPr lang="en-US" sz="1400">
                <a:solidFill>
                  <a:srgbClr val="000000"/>
                </a:solidFill>
                <a:latin typeface="Arial"/>
                <a:ea typeface="Calibri"/>
                <a:cs typeface="Arial"/>
              </a:rPr>
              <a:t>Easy Sharing: Emailed or stored on shared drive like OneDrive.</a:t>
            </a:r>
            <a:endParaRPr lang="en-US" sz="1400">
              <a:latin typeface="Arial"/>
              <a:cs typeface="Arial"/>
            </a:endParaRPr>
          </a:p>
          <a:p>
            <a:pPr marL="285750" indent="-285750">
              <a:buFont typeface="Arial"/>
              <a:buChar char="•"/>
            </a:pPr>
            <a:r>
              <a:rPr lang="en-US" sz="1400">
                <a:solidFill>
                  <a:srgbClr val="000000"/>
                </a:solidFill>
                <a:latin typeface="Arial"/>
                <a:ea typeface="+mn-lt"/>
                <a:cs typeface="Arial"/>
              </a:rPr>
              <a:t>PowerPoint helps staff training by using images, making information easier to understand and present clearly. It is also simple to create and edit. (</a:t>
            </a:r>
            <a:r>
              <a:rPr lang="en-US" sz="1400">
                <a:solidFill>
                  <a:srgbClr val="000000"/>
                </a:solidFill>
                <a:latin typeface="Arial"/>
                <a:ea typeface="+mn-lt"/>
                <a:cs typeface="Arial"/>
                <a:hlinkClick r:id="rId5"/>
              </a:rPr>
              <a:t>Reference</a:t>
            </a:r>
            <a:r>
              <a:rPr lang="en-US" sz="1400">
                <a:solidFill>
                  <a:srgbClr val="000000"/>
                </a:solidFill>
                <a:latin typeface="Arial"/>
                <a:ea typeface="+mn-lt"/>
                <a:cs typeface="Arial"/>
              </a:rPr>
              <a:t>)</a:t>
            </a:r>
            <a:endParaRPr lang="en-US" sz="1400">
              <a:solidFill>
                <a:srgbClr val="000000"/>
              </a:solidFill>
              <a:latin typeface="Arial"/>
              <a:ea typeface="Calibri"/>
              <a:cs typeface="Arial"/>
            </a:endParaRPr>
          </a:p>
          <a:p>
            <a:pPr marL="285750" indent="-285750">
              <a:buFont typeface="Arial"/>
              <a:buChar char="•"/>
            </a:pPr>
            <a:r>
              <a:rPr lang="en-US" sz="1400">
                <a:latin typeface="Arial"/>
                <a:ea typeface="+mn-lt"/>
                <a:cs typeface="Arial"/>
              </a:rPr>
              <a:t>Online training often needs a good devices and projector. Large presentations with many images or videos may be slower to share. (</a:t>
            </a:r>
            <a:r>
              <a:rPr lang="en-US" sz="1400">
                <a:latin typeface="Arial"/>
                <a:ea typeface="+mn-lt"/>
                <a:cs typeface="Arial"/>
                <a:hlinkClick r:id="rId6"/>
              </a:rPr>
              <a:t>Reference</a:t>
            </a:r>
            <a:r>
              <a:rPr lang="en-US" sz="1400">
                <a:latin typeface="Arial"/>
                <a:ea typeface="+mn-lt"/>
                <a:cs typeface="Arial"/>
              </a:rPr>
              <a:t>)</a:t>
            </a:r>
            <a:endParaRPr lang="en-US" sz="1400">
              <a:latin typeface="Arial"/>
              <a:ea typeface="Calibri"/>
              <a:cs typeface="Arial"/>
            </a:endParaRPr>
          </a:p>
          <a:p>
            <a:pPr>
              <a:buSzPct val="100000"/>
            </a:pPr>
            <a:endParaRPr lang="en-US" sz="1500">
              <a:latin typeface="Arial"/>
              <a:ea typeface="Calibri"/>
              <a:cs typeface="Arial"/>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PowerPoint at Riverdale</a:t>
            </a:r>
            <a:endParaRPr lang="en-US" sz="360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3" name="TextBox 12">
            <a:extLst>
              <a:ext uri="{FF2B5EF4-FFF2-40B4-BE49-F238E27FC236}">
                <a16:creationId xmlns:a16="http://schemas.microsoft.com/office/drawing/2014/main" id="{E16BDA12-2FFC-6002-BE85-63066E401BDA}"/>
              </a:ext>
            </a:extLst>
          </p:cNvPr>
          <p:cNvSpPr txBox="1"/>
          <p:nvPr/>
        </p:nvSpPr>
        <p:spPr>
          <a:xfrm>
            <a:off x="310242" y="1646465"/>
            <a:ext cx="4136572"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kern="1200">
                <a:solidFill>
                  <a:schemeClr val="dk1"/>
                </a:solidFill>
                <a:latin typeface="Arial"/>
                <a:cs typeface="Arial"/>
              </a:rPr>
              <a:t>Visually supports learning with images and diagrams</a:t>
            </a:r>
            <a:r>
              <a:rPr lang="en-GB" sz="1400">
                <a:solidFill>
                  <a:schemeClr val="dk1"/>
                </a:solidFill>
                <a:latin typeface="Arial"/>
                <a:cs typeface="Arial"/>
              </a:rPr>
              <a:t> or shapes.</a:t>
            </a:r>
            <a:endParaRPr lang="en-US"/>
          </a:p>
          <a:p>
            <a:pPr marL="285750" indent="-285750" algn="l" rtl="0">
              <a:buFont typeface="Arial"/>
              <a:buChar char="•"/>
            </a:pPr>
            <a:endParaRPr lang="en-GB" sz="1400">
              <a:latin typeface="Arial"/>
              <a:cs typeface="Arial"/>
            </a:endParaRPr>
          </a:p>
          <a:p>
            <a:pPr marL="285750" indent="-285750">
              <a:buFont typeface="Arial"/>
              <a:buChar char="•"/>
            </a:pPr>
            <a:r>
              <a:rPr lang="en-GB" sz="1400" kern="1200">
                <a:solidFill>
                  <a:schemeClr val="dk1"/>
                </a:solidFill>
                <a:latin typeface="Arial"/>
                <a:cs typeface="Arial"/>
              </a:rPr>
              <a:t>Simple to create and edit</a:t>
            </a:r>
            <a:r>
              <a:rPr lang="en-GB" sz="1400">
                <a:solidFill>
                  <a:schemeClr val="dk1"/>
                </a:solidFill>
                <a:latin typeface="Arial"/>
                <a:cs typeface="Arial"/>
              </a:rPr>
              <a:t>, tools are easy to use.</a:t>
            </a:r>
            <a:endParaRPr lang="en-GB" sz="1400" kern="1200">
              <a:solidFill>
                <a:schemeClr val="dk1"/>
              </a:solidFill>
              <a:latin typeface="Arial"/>
              <a:cs typeface="Arial"/>
            </a:endParaRPr>
          </a:p>
          <a:p>
            <a:pPr marL="285750" indent="-285750" algn="l" rtl="0">
              <a:buFont typeface="Arial"/>
              <a:buChar char="•"/>
            </a:pPr>
            <a:endParaRPr lang="en-GB" sz="1400">
              <a:latin typeface="Arial"/>
              <a:cs typeface="Arial"/>
            </a:endParaRPr>
          </a:p>
          <a:p>
            <a:pPr marL="285750" indent="-285750">
              <a:buFont typeface="Arial"/>
              <a:buChar char="•"/>
            </a:pPr>
            <a:r>
              <a:rPr lang="en-GB" sz="1400" kern="1200">
                <a:solidFill>
                  <a:schemeClr val="dk1"/>
                </a:solidFill>
                <a:latin typeface="Arial"/>
                <a:cs typeface="Arial"/>
              </a:rPr>
              <a:t>Works offline,</a:t>
            </a:r>
            <a:r>
              <a:rPr lang="en-GB" sz="1400">
                <a:solidFill>
                  <a:schemeClr val="dk1"/>
                </a:solidFill>
                <a:latin typeface="Arial"/>
                <a:cs typeface="Arial"/>
              </a:rPr>
              <a:t> </a:t>
            </a:r>
            <a:r>
              <a:rPr lang="en-GB" sz="1400" kern="1200">
                <a:solidFill>
                  <a:schemeClr val="dk1"/>
                </a:solidFill>
                <a:latin typeface="Arial"/>
                <a:cs typeface="Arial"/>
              </a:rPr>
              <a:t>no internet needed.</a:t>
            </a:r>
          </a:p>
          <a:p>
            <a:pPr marL="285750" indent="-285750" algn="l" rtl="0">
              <a:buFont typeface="Arial"/>
              <a:buChar char="•"/>
            </a:pPr>
            <a:endParaRPr lang="en-GB" sz="1400">
              <a:latin typeface="Arial"/>
              <a:cs typeface="Arial"/>
            </a:endParaRPr>
          </a:p>
          <a:p>
            <a:pPr marL="285750" indent="-285750" algn="l" rtl="0">
              <a:buFont typeface="Arial"/>
              <a:buChar char="•"/>
            </a:pPr>
            <a:r>
              <a:rPr lang="en-GB" sz="1400" kern="1200">
                <a:solidFill>
                  <a:schemeClr val="dk1"/>
                </a:solidFill>
                <a:latin typeface="Arial"/>
                <a:cs typeface="Arial"/>
              </a:rPr>
              <a:t>Compatible with most devices.</a:t>
            </a:r>
          </a:p>
          <a:p>
            <a:pPr marL="285750" indent="-285750" algn="l" rtl="0">
              <a:buFont typeface="Arial"/>
              <a:buChar char="•"/>
            </a:pPr>
            <a:endParaRPr lang="en-GB" sz="1400">
              <a:latin typeface="Arial"/>
              <a:cs typeface="Arial"/>
            </a:endParaRPr>
          </a:p>
          <a:p>
            <a:pPr marL="285750" indent="-285750" algn="l" rtl="0">
              <a:buFont typeface="Arial"/>
              <a:buChar char="•"/>
            </a:pPr>
            <a:r>
              <a:rPr lang="en-GB" sz="1400" kern="1200">
                <a:solidFill>
                  <a:schemeClr val="dk1"/>
                </a:solidFill>
                <a:latin typeface="Arial"/>
                <a:cs typeface="Arial"/>
              </a:rPr>
              <a:t>Can include speaker notes for presenters.</a:t>
            </a:r>
          </a:p>
          <a:p>
            <a:pPr algn="ctr"/>
            <a:endParaRPr lang="en-US" sz="1600">
              <a:latin typeface="Arial"/>
              <a:cs typeface="Arial"/>
            </a:endParaRPr>
          </a:p>
        </p:txBody>
      </p:sp>
      <p:sp>
        <p:nvSpPr>
          <p:cNvPr id="14" name="TextBox 13">
            <a:extLst>
              <a:ext uri="{FF2B5EF4-FFF2-40B4-BE49-F238E27FC236}">
                <a16:creationId xmlns:a16="http://schemas.microsoft.com/office/drawing/2014/main" id="{4CBCAB0D-23CF-72E0-9CED-43AF761AD3F4}"/>
              </a:ext>
            </a:extLst>
          </p:cNvPr>
          <p:cNvSpPr txBox="1"/>
          <p:nvPr/>
        </p:nvSpPr>
        <p:spPr>
          <a:xfrm>
            <a:off x="4778828" y="1635578"/>
            <a:ext cx="4250872"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rtl="0">
              <a:buFont typeface="Arial"/>
              <a:buChar char="•"/>
            </a:pPr>
            <a:r>
              <a:rPr lang="en-GB" sz="1400" kern="1200">
                <a:solidFill>
                  <a:schemeClr val="dk1"/>
                </a:solidFill>
                <a:latin typeface="Arial"/>
                <a:cs typeface="Arial"/>
              </a:rPr>
              <a:t>Requires a device and projector for live sessions.</a:t>
            </a:r>
            <a:endParaRPr lang="en-US"/>
          </a:p>
          <a:p>
            <a:pPr marL="285750" indent="-285750" algn="l" rtl="0">
              <a:buFont typeface="Arial"/>
              <a:buChar char="•"/>
            </a:pPr>
            <a:endParaRPr lang="en-GB" sz="1400">
              <a:latin typeface="Arial"/>
              <a:cs typeface="Arial"/>
            </a:endParaRPr>
          </a:p>
          <a:p>
            <a:pPr marL="285750" indent="-285750" algn="l" rtl="0">
              <a:buFont typeface="Arial"/>
              <a:buChar char="•"/>
            </a:pPr>
            <a:r>
              <a:rPr lang="en-GB" sz="1400" kern="1200">
                <a:solidFill>
                  <a:schemeClr val="dk1"/>
                </a:solidFill>
                <a:latin typeface="Arial"/>
                <a:cs typeface="Arial"/>
              </a:rPr>
              <a:t>Large files can be slow to share.</a:t>
            </a:r>
          </a:p>
          <a:p>
            <a:pPr marL="285750" indent="-285750" algn="l" rtl="0">
              <a:buFont typeface="Arial"/>
              <a:buChar char="•"/>
            </a:pPr>
            <a:endParaRPr lang="en-GB" sz="1400">
              <a:latin typeface="Arial"/>
              <a:cs typeface="Arial"/>
            </a:endParaRPr>
          </a:p>
          <a:p>
            <a:pPr marL="285750" indent="-285750">
              <a:buFont typeface="Arial"/>
              <a:buChar char="•"/>
            </a:pPr>
            <a:r>
              <a:rPr lang="en-GB" sz="1400" kern="1200">
                <a:solidFill>
                  <a:schemeClr val="dk1"/>
                </a:solidFill>
                <a:latin typeface="Arial"/>
                <a:cs typeface="Arial"/>
              </a:rPr>
              <a:t>Needs basic digital skills to use effectively</a:t>
            </a:r>
            <a:r>
              <a:rPr lang="en-GB" sz="1400">
                <a:solidFill>
                  <a:schemeClr val="dk1"/>
                </a:solidFill>
                <a:latin typeface="Arial"/>
                <a:cs typeface="Arial"/>
              </a:rPr>
              <a:t> of tools.</a:t>
            </a:r>
            <a:endParaRPr lang="en-GB" sz="1400" kern="1200">
              <a:solidFill>
                <a:schemeClr val="dk1"/>
              </a:solidFill>
              <a:latin typeface="Arial"/>
              <a:cs typeface="Arial"/>
            </a:endParaRPr>
          </a:p>
          <a:p>
            <a:pPr marL="285750" indent="-285750" algn="l" rtl="0">
              <a:buFont typeface="Arial"/>
              <a:buChar char="•"/>
            </a:pPr>
            <a:endParaRPr lang="en-GB" sz="1400">
              <a:latin typeface="Arial"/>
              <a:cs typeface="Arial"/>
            </a:endParaRPr>
          </a:p>
          <a:p>
            <a:pPr marL="285750" indent="-285750">
              <a:buFont typeface="Arial"/>
              <a:buChar char="•"/>
            </a:pPr>
            <a:r>
              <a:rPr lang="en-GB" sz="1400" kern="1200">
                <a:solidFill>
                  <a:schemeClr val="dk1"/>
                </a:solidFill>
                <a:latin typeface="Arial"/>
                <a:cs typeface="Arial"/>
              </a:rPr>
              <a:t>Not suitable for practical </a:t>
            </a:r>
            <a:r>
              <a:rPr lang="en-GB" sz="1400">
                <a:solidFill>
                  <a:schemeClr val="dk1"/>
                </a:solidFill>
                <a:latin typeface="Arial"/>
                <a:cs typeface="Arial"/>
              </a:rPr>
              <a:t>skills to present digitally. </a:t>
            </a:r>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Summary: Benefits &amp; Limitations of Recommended Tools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3584235932"/>
              </p:ext>
            </p:extLst>
          </p:nvPr>
        </p:nvGraphicFramePr>
        <p:xfrm>
          <a:off x="-92528" y="908957"/>
          <a:ext cx="9233839" cy="4341898"/>
        </p:xfrm>
        <a:graphic>
          <a:graphicData uri="http://schemas.openxmlformats.org/drawingml/2006/table">
            <a:tbl>
              <a:tblPr/>
              <a:tblGrid>
                <a:gridCol w="2198196">
                  <a:extLst>
                    <a:ext uri="{9D8B030D-6E8A-4147-A177-3AD203B41FA5}">
                      <a16:colId xmlns:a16="http://schemas.microsoft.com/office/drawing/2014/main" val="20000"/>
                    </a:ext>
                  </a:extLst>
                </a:gridCol>
                <a:gridCol w="1386122">
                  <a:extLst>
                    <a:ext uri="{9D8B030D-6E8A-4147-A177-3AD203B41FA5}">
                      <a16:colId xmlns:a16="http://schemas.microsoft.com/office/drawing/2014/main" val="20001"/>
                    </a:ext>
                  </a:extLst>
                </a:gridCol>
                <a:gridCol w="2873055">
                  <a:extLst>
                    <a:ext uri="{9D8B030D-6E8A-4147-A177-3AD203B41FA5}">
                      <a16:colId xmlns:a16="http://schemas.microsoft.com/office/drawing/2014/main" val="20002"/>
                    </a:ext>
                  </a:extLst>
                </a:gridCol>
                <a:gridCol w="2776466">
                  <a:extLst>
                    <a:ext uri="{9D8B030D-6E8A-4147-A177-3AD203B41FA5}">
                      <a16:colId xmlns:a16="http://schemas.microsoft.com/office/drawing/2014/main" val="20003"/>
                    </a:ext>
                  </a:extLst>
                </a:gridCol>
              </a:tblGrid>
              <a:tr h="486201">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716507">
                <a:tc>
                  <a:txBody>
                    <a:bodyPr/>
                    <a:lstStyle/>
                    <a:p>
                      <a:pPr marL="0" indent="0">
                        <a:buNone/>
                      </a:pPr>
                      <a:r>
                        <a:rPr lang="en-US" sz="1400">
                          <a:solidFill>
                            <a:srgbClr val="1A1A1A"/>
                          </a:solidFill>
                          <a:latin typeface="Arial"/>
                          <a:ea typeface="Calibri"/>
                          <a:cs typeface="Arial"/>
                        </a:rPr>
                        <a:t>Staff Communication</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400">
                          <a:solidFill>
                            <a:srgbClr val="1A1A1A"/>
                          </a:solidFill>
                          <a:latin typeface="Arial"/>
                          <a:ea typeface="Calibri"/>
                          <a:cs typeface="Arial"/>
                        </a:rPr>
                        <a:t>Teams</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US" sz="1400" b="0" i="0" u="none" strike="noStrike" noProof="0">
                          <a:solidFill>
                            <a:srgbClr val="000000"/>
                          </a:solidFill>
                          <a:latin typeface="Arial"/>
                          <a:ea typeface="Calibri"/>
                          <a:cs typeface="Arial"/>
                        </a:rPr>
                        <a:t>Accessible.(NHS England, 2023).</a:t>
                      </a:r>
                      <a:endParaRPr lang="en-US" sz="1400">
                        <a:latin typeface="Arial"/>
                        <a:cs typeface="Arial"/>
                      </a:endParaRPr>
                    </a:p>
                    <a:p>
                      <a:pPr marL="0" lvl="0" indent="0">
                        <a:buNone/>
                      </a:pPr>
                      <a:endParaRPr lang="en-US" sz="1300">
                        <a:solidFill>
                          <a:srgbClr val="1A1A1A"/>
                        </a:solidFill>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US" sz="1400" b="0" i="0" u="none" strike="noStrike" noProof="0">
                          <a:solidFill>
                            <a:srgbClr val="000000"/>
                          </a:solidFill>
                          <a:latin typeface="Aptos"/>
                          <a:ea typeface="Calibri"/>
                          <a:cs typeface="Calibri"/>
                        </a:rPr>
                        <a:t>Technical skills. (Greg Foster, 2024)</a:t>
                      </a:r>
                      <a:endParaRPr lang="en-US" sz="1400"/>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88598">
                <a:tc>
                  <a:txBody>
                    <a:bodyPr/>
                    <a:lstStyle/>
                    <a:p>
                      <a:pPr marL="0" indent="0">
                        <a:buNone/>
                      </a:pPr>
                      <a:r>
                        <a:rPr lang="en-US" sz="1400">
                          <a:solidFill>
                            <a:srgbClr val="1A1A1A"/>
                          </a:solidFill>
                          <a:latin typeface="Arial"/>
                          <a:ea typeface="Calibri"/>
                          <a:cs typeface="Arial"/>
                        </a:rPr>
                        <a:t>File Storage &amp; Sharing</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Arial"/>
                          <a:ea typeface="Calibri" pitchFamily="34" charset="-122"/>
                          <a:cs typeface="Arial"/>
                        </a:rPr>
                        <a:t>OneDrive</a:t>
                      </a:r>
                      <a:endParaRPr lang="en-US" sz="1300">
                        <a:latin typeface="Arial"/>
                        <a:ea typeface="Calibri" charset="0"/>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lvl="0" indent="0">
                        <a:buNone/>
                      </a:pPr>
                      <a:r>
                        <a:rPr lang="en-US" sz="1400" b="0" i="0" u="none" strike="noStrike" noProof="0">
                          <a:solidFill>
                            <a:srgbClr val="000000"/>
                          </a:solidFill>
                          <a:latin typeface="Arial"/>
                          <a:ea typeface="Calibri"/>
                          <a:cs typeface="Arial"/>
                        </a:rPr>
                        <a:t>Unlimited file access.</a:t>
                      </a:r>
                    </a:p>
                    <a:p>
                      <a:pPr marL="0" lvl="0" indent="0">
                        <a:buNone/>
                      </a:pPr>
                      <a:r>
                        <a:rPr lang="en-US" sz="1400" b="0" i="0" u="none" strike="noStrike" noProof="0">
                          <a:solidFill>
                            <a:srgbClr val="000000"/>
                          </a:solidFill>
                          <a:latin typeface="Arial"/>
                          <a:ea typeface="Calibri"/>
                          <a:cs typeface="Arial"/>
                        </a:rPr>
                        <a:t>(</a:t>
                      </a:r>
                      <a:r>
                        <a:rPr lang="en-US" sz="1400" b="0" i="0" u="none" strike="noStrike" noProof="0">
                          <a:solidFill>
                            <a:srgbClr val="000000"/>
                          </a:solidFill>
                          <a:latin typeface="Arial"/>
                          <a:ea typeface="Calibri"/>
                          <a:cs typeface="Arial"/>
                          <a:hlinkClick r:id="" action="ppaction://noaction"/>
                        </a:rPr>
                        <a:t>Link here</a:t>
                      </a:r>
                      <a:r>
                        <a:rPr lang="en-US" sz="1400" b="0" i="0" u="none" strike="noStrike" noProof="0">
                          <a:solidFill>
                            <a:srgbClr val="000000"/>
                          </a:solidFill>
                          <a:latin typeface="Arial"/>
                          <a:ea typeface="Calibri"/>
                          <a:cs typeface="Arial"/>
                        </a:rPr>
                        <a:t>)</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lvl="0" indent="0">
                        <a:buNone/>
                      </a:pPr>
                      <a:r>
                        <a:rPr lang="en-US" sz="1400" b="0" i="0" u="none" strike="noStrike" noProof="0">
                          <a:solidFill>
                            <a:srgbClr val="000000"/>
                          </a:solidFill>
                          <a:latin typeface="Arial"/>
                          <a:ea typeface="Calibri"/>
                          <a:cs typeface="Arial"/>
                        </a:rPr>
                        <a:t>Use of Artificial Intelligence.</a:t>
                      </a:r>
                    </a:p>
                    <a:p>
                      <a:pPr marL="0" lvl="0" indent="0">
                        <a:buNone/>
                      </a:pPr>
                      <a:r>
                        <a:rPr lang="en-US" sz="1400" b="0" i="0" u="none" strike="noStrike" noProof="0">
                          <a:solidFill>
                            <a:srgbClr val="000000"/>
                          </a:solidFill>
                          <a:latin typeface="Arial"/>
                          <a:ea typeface="Calibri"/>
                          <a:cs typeface="Arial"/>
                        </a:rPr>
                        <a:t>(</a:t>
                      </a:r>
                      <a:r>
                        <a:rPr lang="en-US" sz="1400" b="0" i="0" u="none" strike="noStrike" noProof="0">
                          <a:solidFill>
                            <a:srgbClr val="000000"/>
                          </a:solidFill>
                          <a:latin typeface="Arial"/>
                          <a:ea typeface="Calibri"/>
                          <a:cs typeface="Arial"/>
                          <a:hlinkClick r:id="" action="ppaction://noaction"/>
                        </a:rPr>
                        <a:t>Link here</a:t>
                      </a:r>
                      <a:r>
                        <a:rPr lang="en-US" sz="1400" b="0" i="0" u="none" strike="noStrike" noProof="0">
                          <a:solidFill>
                            <a:srgbClr val="000000"/>
                          </a:solidFill>
                          <a:latin typeface="Arial"/>
                          <a:ea typeface="Calibri"/>
                          <a:cs typeface="Arial"/>
                        </a:rPr>
                        <a:t>)</a:t>
                      </a: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980997">
                <a:tc>
                  <a:txBody>
                    <a:bodyPr/>
                    <a:lstStyle/>
                    <a:p>
                      <a:pPr marL="0" indent="0">
                        <a:buNone/>
                      </a:pPr>
                      <a:r>
                        <a:rPr lang="en-US" sz="1400">
                          <a:solidFill>
                            <a:srgbClr val="1A1A1A"/>
                          </a:solidFill>
                          <a:latin typeface="Arial"/>
                          <a:ea typeface="Calibri"/>
                          <a:cs typeface="Arial"/>
                        </a:rPr>
                        <a:t>Care Documentation</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400">
                          <a:solidFill>
                            <a:srgbClr val="1A1A1A"/>
                          </a:solidFill>
                          <a:latin typeface="Arial"/>
                          <a:ea typeface="Calibri"/>
                          <a:cs typeface="Arial"/>
                        </a:rPr>
                        <a:t>Word</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US" sz="1400" b="0" i="0" u="none" strike="noStrike" noProof="0">
                          <a:solidFill>
                            <a:srgbClr val="000000"/>
                          </a:solidFill>
                          <a:latin typeface="Arial"/>
                          <a:ea typeface="Calibri"/>
                          <a:cs typeface="Arial"/>
                        </a:rPr>
                        <a:t>Instant help when you make a mistake.(This NHS 21/03/2022)</a:t>
                      </a:r>
                    </a:p>
                    <a:p>
                      <a:pPr marL="0" lvl="0" indent="0">
                        <a:buNone/>
                      </a:pPr>
                      <a:endParaRPr lang="en-US" sz="1300">
                        <a:solidFill>
                          <a:srgbClr val="1A1A1A"/>
                        </a:solidFill>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lvl="0" indent="0">
                        <a:buNone/>
                      </a:pPr>
                      <a:r>
                        <a:rPr lang="en-US" sz="1400" b="0" i="0" u="none" strike="noStrike" noProof="0">
                          <a:solidFill>
                            <a:srgbClr val="000000"/>
                          </a:solidFill>
                          <a:latin typeface="Arial"/>
                          <a:ea typeface="Calibri"/>
                          <a:cs typeface="Arial"/>
                        </a:rPr>
                        <a:t>Internet limitations can cause issues.(Cook 06/02/2023)</a:t>
                      </a:r>
                      <a:endParaRPr lang="en-US" sz="1400">
                        <a:latin typeface="Arial"/>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88598">
                <a:tc>
                  <a:txBody>
                    <a:bodyPr/>
                    <a:lstStyle/>
                    <a:p>
                      <a:pPr marL="0" indent="0">
                        <a:buNone/>
                      </a:pPr>
                      <a:r>
                        <a:rPr lang="en-US" sz="1400">
                          <a:solidFill>
                            <a:srgbClr val="1A1A1A"/>
                          </a:solidFill>
                          <a:latin typeface="Arial"/>
                          <a:ea typeface="Calibri"/>
                          <a:cs typeface="Arial"/>
                        </a:rPr>
                        <a:t>Staff Scheduling /</a:t>
                      </a:r>
                      <a:r>
                        <a:rPr lang="en-US" sz="1400" err="1">
                          <a:solidFill>
                            <a:srgbClr val="1A1A1A"/>
                          </a:solidFill>
                          <a:latin typeface="Arial"/>
                          <a:ea typeface="Calibri"/>
                          <a:cs typeface="Arial"/>
                        </a:rPr>
                        <a:t>Rotas</a:t>
                      </a:r>
                      <a:endParaRPr lang="en-US" sz="1400" err="1">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400">
                          <a:solidFill>
                            <a:srgbClr val="1A1A1A"/>
                          </a:solidFill>
                          <a:latin typeface="Arial"/>
                          <a:ea typeface="Calibri"/>
                          <a:cs typeface="Arial"/>
                        </a:rPr>
                        <a:t>Excel</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lvl="0" indent="0">
                        <a:buNone/>
                      </a:pPr>
                      <a:r>
                        <a:rPr lang="en-US" sz="1400" b="0" i="0" u="none" strike="noStrike" noProof="0">
                          <a:solidFill>
                            <a:srgbClr val="000000"/>
                          </a:solidFill>
                          <a:latin typeface="Arial"/>
                          <a:ea typeface="Calibri"/>
                          <a:cs typeface="Arial"/>
                        </a:rPr>
                        <a:t>Microsoft Excel is widely available</a:t>
                      </a:r>
                      <a:endParaRPr lang="en-US">
                        <a:latin typeface="Arial"/>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lvl="0" algn="l">
                        <a:lnSpc>
                          <a:spcPct val="100000"/>
                        </a:lnSpc>
                        <a:spcBef>
                          <a:spcPts val="0"/>
                        </a:spcBef>
                        <a:spcAft>
                          <a:spcPts val="0"/>
                        </a:spcAft>
                        <a:buNone/>
                      </a:pPr>
                      <a:r>
                        <a:rPr lang="en-US" sz="1400" b="0" i="0" u="none" strike="noStrike" noProof="0">
                          <a:solidFill>
                            <a:srgbClr val="000000"/>
                          </a:solidFill>
                          <a:latin typeface="Arial"/>
                          <a:ea typeface="Calibri"/>
                          <a:cs typeface="Arial"/>
                        </a:rPr>
                        <a:t>Reliable internet connection.</a:t>
                      </a:r>
                    </a:p>
                    <a:p>
                      <a:pPr marL="0" lvl="0" indent="0">
                        <a:buNone/>
                      </a:pPr>
                      <a:endParaRPr lang="en-US" sz="1300">
                        <a:solidFill>
                          <a:srgbClr val="1A1A1A"/>
                        </a:solidFill>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980997">
                <a:tc>
                  <a:txBody>
                    <a:bodyPr/>
                    <a:lstStyle/>
                    <a:p>
                      <a:pPr marL="0" indent="0">
                        <a:buNone/>
                      </a:pPr>
                      <a:r>
                        <a:rPr lang="en-US" sz="1400">
                          <a:solidFill>
                            <a:srgbClr val="1A1A1A"/>
                          </a:solidFill>
                          <a:latin typeface="Arial"/>
                          <a:ea typeface="Calibri"/>
                          <a:cs typeface="Arial"/>
                        </a:rPr>
                        <a:t>Staff Training</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400">
                          <a:solidFill>
                            <a:srgbClr val="1A1A1A"/>
                          </a:solidFill>
                          <a:latin typeface="Arial"/>
                          <a:ea typeface="Calibri"/>
                          <a:cs typeface="Arial"/>
                        </a:rPr>
                        <a:t>PowerPoint</a:t>
                      </a:r>
                      <a:endParaRPr lang="en-US" sz="1400">
                        <a:latin typeface="Arial"/>
                        <a:ea typeface="Calibri"/>
                        <a:cs typeface="Arial"/>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GB" sz="1400" b="0" i="0" u="none" strike="noStrike" noProof="0">
                          <a:solidFill>
                            <a:schemeClr val="dk1"/>
                          </a:solidFill>
                          <a:latin typeface="Arial"/>
                          <a:ea typeface="Calibri"/>
                          <a:cs typeface="Arial"/>
                        </a:rPr>
                        <a:t>Simple to create and edit, tools are easy to use.</a:t>
                      </a:r>
                      <a:endParaRPr lang="en-US" sz="1400" b="0" i="0" u="none" strike="noStrike" noProof="0">
                        <a:solidFill>
                          <a:srgbClr val="000000"/>
                        </a:solidFill>
                        <a:latin typeface="Arial"/>
                        <a:ea typeface="Calibri"/>
                        <a:cs typeface="Arial"/>
                      </a:endParaRPr>
                    </a:p>
                    <a:p>
                      <a:pPr marL="0" lvl="0" indent="0">
                        <a:buNone/>
                      </a:pPr>
                      <a:endParaRPr lang="en-US" sz="1300">
                        <a:solidFill>
                          <a:srgbClr val="1A1A1A"/>
                        </a:solidFill>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GB" sz="1400" b="0" i="0" u="none" strike="noStrike" noProof="0">
                          <a:solidFill>
                            <a:schemeClr val="dk1"/>
                          </a:solidFill>
                          <a:latin typeface="Arial"/>
                          <a:ea typeface="Calibri"/>
                          <a:cs typeface="Arial"/>
                        </a:rPr>
                        <a:t>Large files can be slow to share.</a:t>
                      </a:r>
                      <a:endParaRPr lang="en-US" sz="1400" b="0" i="0" u="none" strike="noStrike" noProof="0">
                        <a:solidFill>
                          <a:srgbClr val="000000"/>
                        </a:solidFill>
                        <a:latin typeface="Arial"/>
                        <a:ea typeface="Calibri"/>
                        <a:cs typeface="Arial"/>
                      </a:endParaRPr>
                    </a:p>
                    <a:p>
                      <a:pPr marL="285750" marR="0" lvl="0" indent="-285750" algn="l">
                        <a:lnSpc>
                          <a:spcPct val="100000"/>
                        </a:lnSpc>
                        <a:spcBef>
                          <a:spcPts val="0"/>
                        </a:spcBef>
                        <a:spcAft>
                          <a:spcPts val="0"/>
                        </a:spcAft>
                        <a:buClr>
                          <a:srgbClr val="000000"/>
                        </a:buClr>
                        <a:buFont typeface="Arial,Sans-Serif"/>
                        <a:buChar char="•"/>
                      </a:pPr>
                      <a:endParaRPr lang="en-GB" sz="1400" b="0" i="0" u="none" strike="noStrike" noProof="0">
                        <a:solidFill>
                          <a:srgbClr val="000000"/>
                        </a:solidFill>
                        <a:latin typeface="Arial"/>
                        <a:ea typeface="Calibri"/>
                        <a:cs typeface="Arial"/>
                      </a:endParaRPr>
                    </a:p>
                    <a:p>
                      <a:pPr marL="0" lvl="0" indent="0">
                        <a:buNone/>
                      </a:pPr>
                      <a:endParaRPr lang="en-US" sz="1300">
                        <a:solidFill>
                          <a:srgbClr val="1A1A1A"/>
                        </a:solidFill>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Conclusion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US" sz="1400">
                <a:latin typeface="Arial"/>
                <a:ea typeface="Calibri"/>
                <a:cs typeface="Arial"/>
              </a:rPr>
              <a:t>Updates and care plans to help everyone stay informed and provide consistent care for residents. It makes it easy for staff to access resident medical histories and care, reduce the risk of errors across different shifts, reduce the time spent searching for files, and files can be shared quickly using a link instead of paper or email. It helps to record daily notes, care plans, patients record and risk assessments. It helps and ensure enough staff are available to work; it makes easy for managers to consider staff availability.</a:t>
            </a:r>
          </a:p>
          <a:p>
            <a:pPr>
              <a:buSzPct val="100000"/>
            </a:pPr>
            <a:endParaRPr lang="en-US" sz="1400">
              <a:latin typeface="Arial"/>
              <a:ea typeface="Calibri"/>
              <a:cs typeface="Arial"/>
            </a:endParaRPr>
          </a:p>
          <a:p>
            <a:pPr marL="342900" indent="-342900">
              <a:buSzPct val="100000"/>
              <a:buChar char="•"/>
            </a:pPr>
            <a:r>
              <a:rPr lang="en-US" sz="1400">
                <a:latin typeface="Arial"/>
                <a:ea typeface="Calibri"/>
                <a:cs typeface="Arial"/>
              </a:rPr>
              <a:t>Patients' safety and well care, Effective teamwork, Keeping records, Staff availability, and it enables managers to calculate working hours automatically.</a:t>
            </a:r>
          </a:p>
          <a:p>
            <a:pPr>
              <a:buSzPct val="100000"/>
            </a:pPr>
            <a:endParaRPr lang="en-US" sz="1400">
              <a:latin typeface="Arial"/>
              <a:ea typeface="Calibri"/>
              <a:cs typeface="Arial"/>
            </a:endParaRPr>
          </a:p>
          <a:p>
            <a:pPr marL="342900" indent="-342900">
              <a:buSzPct val="100000"/>
              <a:buChar char="•"/>
            </a:pPr>
            <a:r>
              <a:rPr lang="en-US" sz="1400">
                <a:latin typeface="Arial"/>
                <a:ea typeface="Calibri"/>
                <a:cs typeface="Arial"/>
              </a:rPr>
              <a:t>The staff needs appropriate support training and professional development, limitations on internet access due to poor foundation and high hardware costs. </a:t>
            </a:r>
          </a:p>
          <a:p>
            <a:pPr>
              <a:buSzPct val="100000"/>
            </a:pPr>
            <a:endParaRPr lang="en-US" sz="1400">
              <a:latin typeface="Arial"/>
              <a:ea typeface="Calibri"/>
              <a:cs typeface="Arial"/>
            </a:endParaRPr>
          </a:p>
          <a:p>
            <a:pPr marL="342900" indent="-342900">
              <a:buSzPct val="100000"/>
              <a:buChar char="•"/>
            </a:pPr>
            <a:r>
              <a:rPr lang="en-US" sz="1400">
                <a:latin typeface="Arial"/>
                <a:ea typeface="Calibri"/>
                <a:cs typeface="Arial"/>
              </a:rPr>
              <a:t>I recommend auditing </a:t>
            </a:r>
            <a:r>
              <a:rPr lang="en-US" sz="1400" err="1">
                <a:latin typeface="Arial"/>
                <a:ea typeface="Calibri"/>
                <a:cs typeface="Arial"/>
              </a:rPr>
              <a:t>rotas</a:t>
            </a:r>
            <a:r>
              <a:rPr lang="en-US" sz="1400">
                <a:latin typeface="Arial"/>
                <a:ea typeface="Calibri"/>
                <a:cs typeface="Arial"/>
              </a:rPr>
              <a:t> to ensure all the team get their breaks at a reasonable times and updates individual care plans frequently.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166551" y="-103632"/>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84909" y="728254"/>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87503" y="876505"/>
            <a:ext cx="8815108" cy="4513012"/>
          </a:xfrm>
          <a:prstGeom prst="rect">
            <a:avLst/>
          </a:prstGeom>
          <a:noFill/>
          <a:ln/>
        </p:spPr>
        <p:txBody>
          <a:bodyPr wrap="square" lIns="0" tIns="0" rIns="0" bIns="0" rtlCol="0" anchor="t"/>
          <a:lstStyle/>
          <a:p>
            <a:pPr marL="0" indent="0">
              <a:buNone/>
            </a:pPr>
            <a:endParaRPr lang="en-US" sz="1400" dirty="0">
              <a:solidFill>
                <a:srgbClr val="555555"/>
              </a:solidFill>
              <a:latin typeface="Calibri"/>
              <a:ea typeface="Calibri"/>
              <a:cs typeface="Calibri"/>
            </a:endParaRPr>
          </a:p>
          <a:p>
            <a:r>
              <a:rPr lang="en-US" sz="1400">
                <a:ea typeface="Calibri" panose="020F0502020204030204"/>
                <a:cs typeface="Calibri" panose="020F0502020204030204"/>
              </a:rPr>
              <a:t>Test 2:</a:t>
            </a:r>
            <a:endParaRPr lang="en-US" sz="1400"/>
          </a:p>
          <a:p>
            <a:r>
              <a:rPr lang="en-US" sz="1400">
                <a:solidFill>
                  <a:srgbClr val="000000"/>
                </a:solidFill>
                <a:latin typeface="Calibri"/>
                <a:ea typeface="Calibri"/>
                <a:cs typeface="Calibri"/>
              </a:rPr>
              <a:t>Kirti, A.K (Aug 13,2029) Available at(</a:t>
            </a:r>
            <a:r>
              <a:rPr lang="en-US" sz="1400">
                <a:solidFill>
                  <a:srgbClr val="000000"/>
                </a:solidFill>
                <a:latin typeface="Calibri"/>
                <a:ea typeface="Calibri"/>
                <a:cs typeface="Calibri"/>
                <a:hlinkClick r:id="" action="ppaction://noaction"/>
              </a:rPr>
              <a:t>Link here</a:t>
            </a:r>
            <a:r>
              <a:rPr lang="en-US" sz="1400">
                <a:solidFill>
                  <a:srgbClr val="000000"/>
                </a:solidFill>
                <a:latin typeface="Calibri"/>
                <a:ea typeface="Calibri"/>
                <a:cs typeface="Calibri"/>
              </a:rPr>
              <a:t>) (Accessed: 9July 2026)</a:t>
            </a:r>
          </a:p>
          <a:p>
            <a:r>
              <a:rPr lang="en-US" sz="1400">
                <a:solidFill>
                  <a:srgbClr val="000000"/>
                </a:solidFill>
                <a:latin typeface="Calibri"/>
                <a:ea typeface="Calibri"/>
                <a:cs typeface="Calibri"/>
              </a:rPr>
              <a:t>Microsoft, Available at:(</a:t>
            </a:r>
            <a:r>
              <a:rPr lang="en-US" sz="1400">
                <a:solidFill>
                  <a:srgbClr val="000000"/>
                </a:solidFill>
                <a:latin typeface="Calibri"/>
                <a:ea typeface="Calibri"/>
                <a:cs typeface="Calibri"/>
                <a:hlinkClick r:id="" action="ppaction://noaction"/>
              </a:rPr>
              <a:t>Link here</a:t>
            </a:r>
            <a:r>
              <a:rPr lang="en-US" sz="1400">
                <a:solidFill>
                  <a:srgbClr val="000000"/>
                </a:solidFill>
                <a:latin typeface="Calibri"/>
                <a:ea typeface="Calibri"/>
                <a:cs typeface="Calibri"/>
              </a:rPr>
              <a:t>) (Accessed:9 July 2026)</a:t>
            </a:r>
          </a:p>
          <a:p>
            <a:r>
              <a:rPr lang="en-US" sz="1400" dirty="0" err="1">
                <a:solidFill>
                  <a:srgbClr val="000000"/>
                </a:solidFill>
                <a:latin typeface="Calibri"/>
                <a:ea typeface="Calibri"/>
                <a:cs typeface="Calibri"/>
              </a:rPr>
              <a:t>Ramsac</a:t>
            </a:r>
            <a:r>
              <a:rPr lang="en-US" sz="1400" dirty="0">
                <a:solidFill>
                  <a:srgbClr val="000000"/>
                </a:solidFill>
                <a:latin typeface="Calibri"/>
                <a:ea typeface="Calibri"/>
                <a:cs typeface="Calibri"/>
              </a:rPr>
              <a:t>, Available at:(</a:t>
            </a:r>
            <a:r>
              <a:rPr lang="en-US" sz="1400" dirty="0">
                <a:solidFill>
                  <a:srgbClr val="000000"/>
                </a:solidFill>
                <a:latin typeface="Calibri"/>
                <a:ea typeface="Calibri"/>
                <a:cs typeface="Calibri"/>
                <a:hlinkClick r:id="" action="ppaction://noaction"/>
              </a:rPr>
              <a:t>Link here</a:t>
            </a:r>
            <a:r>
              <a:rPr lang="en-US" sz="1400" dirty="0">
                <a:solidFill>
                  <a:srgbClr val="000000"/>
                </a:solidFill>
                <a:latin typeface="Calibri"/>
                <a:ea typeface="Calibri"/>
                <a:cs typeface="Calibri"/>
              </a:rPr>
              <a:t>) (Accessed 10 July 2026)</a:t>
            </a:r>
          </a:p>
          <a:p>
            <a:r>
              <a:rPr lang="en-US" sz="1400">
                <a:solidFill>
                  <a:srgbClr val="000000"/>
                </a:solidFill>
                <a:latin typeface="Calibri"/>
                <a:ea typeface="Calibri"/>
                <a:cs typeface="Calibri"/>
              </a:rPr>
              <a:t>Tast 3:</a:t>
            </a:r>
          </a:p>
          <a:p>
            <a:r>
              <a:rPr lang="en-US" sz="1400">
                <a:solidFill>
                  <a:srgbClr val="000000"/>
                </a:solidFill>
                <a:latin typeface="Calibri"/>
                <a:ea typeface="Calibri"/>
                <a:cs typeface="Calibri"/>
              </a:rPr>
              <a:t>Wardle, C.W(23/04/2025) `Accessed Group` Available at </a:t>
            </a:r>
            <a:r>
              <a:rPr lang="en-US" sz="1400" dirty="0">
                <a:solidFill>
                  <a:srgbClr val="000000"/>
                </a:solidFill>
                <a:ea typeface="+mn-lt"/>
                <a:cs typeface="+mn-lt"/>
                <a:hlinkClick r:id="rId3"/>
              </a:rPr>
              <a:t>https://www.theaccessgroup.com/en-gb/</a:t>
            </a:r>
            <a:endParaRPr lang="en-US" sz="1400" dirty="0">
              <a:solidFill>
                <a:srgbClr val="000000"/>
              </a:solidFill>
              <a:latin typeface="Calibri"/>
              <a:ea typeface="Calibri"/>
              <a:cs typeface="Calibri"/>
            </a:endParaRPr>
          </a:p>
          <a:p>
            <a:r>
              <a:rPr lang="en-US" sz="1400">
                <a:ea typeface="Calibri"/>
                <a:cs typeface="Calibri"/>
              </a:rPr>
              <a:t>CGC (04/03/2024) Available at:</a:t>
            </a:r>
            <a:r>
              <a:rPr lang="en-US" sz="1200" dirty="0">
                <a:latin typeface="Aptos"/>
                <a:ea typeface="Calibri"/>
                <a:cs typeface="Calibri"/>
              </a:rPr>
              <a:t>  </a:t>
            </a:r>
            <a:r>
              <a:rPr lang="en-US" sz="1200" dirty="0">
                <a:latin typeface="Aptos"/>
                <a:ea typeface="Calibri"/>
                <a:cs typeface="Calibri"/>
                <a:hlinkClick r:id="rId4"/>
              </a:rPr>
              <a:t>https://www.cqc.org.uk/guidance-providers/adult-social-care/digital-record-systems-adult-social-care-services</a:t>
            </a:r>
            <a:endParaRPr lang="en-US" sz="1400" dirty="0">
              <a:ea typeface="Calibri"/>
              <a:cs typeface="Calibri"/>
            </a:endParaRPr>
          </a:p>
          <a:p>
            <a:r>
              <a:rPr lang="en-US" sz="1400">
                <a:latin typeface="Arial"/>
                <a:ea typeface="Calibri"/>
                <a:cs typeface="Arial"/>
              </a:rPr>
              <a:t>This NHS (21/03/2023) Available at</a:t>
            </a:r>
            <a:r>
              <a:rPr lang="en-US" sz="1400">
                <a:ea typeface="Calibri"/>
                <a:cs typeface="Calibri"/>
              </a:rPr>
              <a:t>:</a:t>
            </a:r>
            <a:r>
              <a:rPr lang="en-US" sz="1400" dirty="0">
                <a:latin typeface="Calibri"/>
                <a:ea typeface="Calibri"/>
                <a:cs typeface="Calibri"/>
              </a:rPr>
              <a:t> </a:t>
            </a:r>
            <a:r>
              <a:rPr lang="en-US" sz="1200" dirty="0">
                <a:latin typeface="Aptos"/>
                <a:ea typeface="Calibri"/>
                <a:cs typeface="Calibri"/>
                <a:hlinkClick r:id="rId5"/>
              </a:rPr>
              <a:t>https://www.this.nhs.uk/insights/article/microsoft-office-365-benefits</a:t>
            </a:r>
            <a:endParaRPr lang="en-US" sz="1400" dirty="0">
              <a:ea typeface="Calibri"/>
              <a:cs typeface="Calibri"/>
            </a:endParaRPr>
          </a:p>
          <a:p>
            <a:r>
              <a:rPr lang="en-US" sz="1400" dirty="0">
                <a:solidFill>
                  <a:srgbClr val="000000"/>
                </a:solidFill>
                <a:latin typeface="Arial"/>
                <a:ea typeface="Calibri"/>
                <a:cs typeface="Arial"/>
              </a:rPr>
              <a:t>Cook, S.C (06/02/2022) `</a:t>
            </a:r>
            <a:r>
              <a:rPr lang="en-US" sz="1400" dirty="0" err="1">
                <a:solidFill>
                  <a:srgbClr val="000000"/>
                </a:solidFill>
                <a:latin typeface="Arial"/>
                <a:ea typeface="Calibri"/>
                <a:cs typeface="Arial"/>
              </a:rPr>
              <a:t>Hubpages</a:t>
            </a:r>
            <a:r>
              <a:rPr lang="en-US" sz="1400" dirty="0">
                <a:solidFill>
                  <a:srgbClr val="000000"/>
                </a:solidFill>
                <a:latin typeface="Arial"/>
                <a:ea typeface="Calibri"/>
                <a:cs typeface="Arial"/>
              </a:rPr>
              <a:t>` Available at:</a:t>
            </a:r>
            <a:r>
              <a:rPr lang="en-US" sz="1400" dirty="0">
                <a:solidFill>
                  <a:srgbClr val="000000"/>
                </a:solidFill>
                <a:ea typeface="+mn-lt"/>
                <a:cs typeface="+mn-lt"/>
              </a:rPr>
              <a:t> </a:t>
            </a:r>
          </a:p>
          <a:p>
            <a:r>
              <a:rPr lang="en-US" sz="1400" dirty="0">
                <a:solidFill>
                  <a:srgbClr val="000000"/>
                </a:solidFill>
                <a:ea typeface="+mn-lt"/>
                <a:cs typeface="+mn-lt"/>
                <a:hlinkClick r:id="rId6"/>
              </a:rPr>
              <a:t>https://discover.hubpages.com/technology/Advantages-of-Microsoft-Word</a:t>
            </a:r>
            <a:endParaRPr lang="en-US" dirty="0"/>
          </a:p>
          <a:p>
            <a:r>
              <a:rPr lang="en-US" sz="1400">
                <a:solidFill>
                  <a:srgbClr val="000000"/>
                </a:solidFill>
                <a:latin typeface="Calibri"/>
                <a:ea typeface="Calibri"/>
                <a:cs typeface="Calibri"/>
              </a:rPr>
              <a:t>Tast 4:</a:t>
            </a:r>
            <a:endParaRPr lang="en-US" sz="1400" dirty="0">
              <a:solidFill>
                <a:srgbClr val="000000"/>
              </a:solidFill>
              <a:latin typeface="Calibri"/>
              <a:ea typeface="Calibri"/>
              <a:cs typeface="Calibri"/>
            </a:endParaRPr>
          </a:p>
          <a:p>
            <a:r>
              <a:rPr lang="en-US" sz="1400">
                <a:solidFill>
                  <a:srgbClr val="555555"/>
                </a:solidFill>
                <a:latin typeface="Calibri"/>
                <a:ea typeface="Calibri"/>
                <a:cs typeface="Calibri"/>
              </a:rPr>
              <a:t>[</a:t>
            </a:r>
            <a:r>
              <a:rPr lang="en-US" sz="1400">
                <a:solidFill>
                  <a:srgbClr val="000000"/>
                </a:solidFill>
                <a:latin typeface="Calibri"/>
                <a:ea typeface="Calibri"/>
                <a:cs typeface="Calibri"/>
              </a:rPr>
              <a:t>Laudon, K. C. and Laudon, J. P. (2022) </a:t>
            </a:r>
            <a:r>
              <a:rPr lang="en-US" sz="1400" i="1">
                <a:solidFill>
                  <a:srgbClr val="000000"/>
                </a:solidFill>
                <a:latin typeface="Calibri"/>
                <a:ea typeface="Calibri"/>
                <a:cs typeface="Calibri"/>
              </a:rPr>
              <a:t>Management Information Systems: Managing the Digital Firm</a:t>
            </a:r>
            <a:r>
              <a:rPr lang="en-US" sz="1400">
                <a:solidFill>
                  <a:srgbClr val="000000"/>
                </a:solidFill>
                <a:latin typeface="Calibri"/>
                <a:ea typeface="Calibri"/>
                <a:cs typeface="Calibri"/>
              </a:rPr>
              <a:t>. 17th ed. Harlow: Pearson. Available at: </a:t>
            </a:r>
            <a:r>
              <a:rPr lang="en-US" sz="1400" dirty="0">
                <a:solidFill>
                  <a:srgbClr val="000000"/>
                </a:solidFill>
                <a:latin typeface="Calibri"/>
                <a:ea typeface="Calibri"/>
                <a:cs typeface="Calibri"/>
                <a:hlinkClick r:id="rId7"/>
              </a:rPr>
              <a:t>https://www.pearson.com/</a:t>
            </a:r>
            <a:r>
              <a:rPr lang="en-US" sz="1400">
                <a:solidFill>
                  <a:srgbClr val="000000"/>
                </a:solidFill>
                <a:latin typeface="Calibri"/>
                <a:ea typeface="Calibri"/>
                <a:cs typeface="Calibri"/>
              </a:rPr>
              <a:t> (Accessed: 1 July 2026)</a:t>
            </a:r>
          </a:p>
          <a:p>
            <a:r>
              <a:rPr lang="en-US" sz="1400">
                <a:solidFill>
                  <a:srgbClr val="000000"/>
                </a:solidFill>
                <a:latin typeface="Calibri"/>
                <a:ea typeface="Calibri"/>
                <a:cs typeface="Calibri"/>
              </a:rPr>
              <a:t>Laudon, K. C. and Laudon, J. P. (2022) </a:t>
            </a:r>
            <a:r>
              <a:rPr lang="en-US" sz="1400" i="1">
                <a:solidFill>
                  <a:srgbClr val="000000"/>
                </a:solidFill>
                <a:latin typeface="Calibri"/>
                <a:ea typeface="Calibri"/>
                <a:cs typeface="Calibri"/>
              </a:rPr>
              <a:t>Management Information Systems: Managing the Digital Firm</a:t>
            </a:r>
            <a:r>
              <a:rPr lang="en-US" sz="1400">
                <a:solidFill>
                  <a:srgbClr val="000000"/>
                </a:solidFill>
                <a:latin typeface="Calibri"/>
                <a:ea typeface="Calibri"/>
                <a:cs typeface="Calibri"/>
              </a:rPr>
              <a:t>. 17th ed. Harlow: Pearson. Available at: </a:t>
            </a:r>
            <a:r>
              <a:rPr lang="en-US" sz="1400" dirty="0">
                <a:solidFill>
                  <a:srgbClr val="000000"/>
                </a:solidFill>
                <a:latin typeface="Calibri"/>
                <a:ea typeface="Calibri"/>
                <a:cs typeface="Calibri"/>
                <a:hlinkClick r:id="rId7"/>
              </a:rPr>
              <a:t>https://www.pearson.com/</a:t>
            </a:r>
            <a:r>
              <a:rPr lang="en-US" sz="1400">
                <a:solidFill>
                  <a:srgbClr val="000000"/>
                </a:solidFill>
                <a:latin typeface="Calibri"/>
                <a:ea typeface="Calibri"/>
                <a:cs typeface="Calibri"/>
              </a:rPr>
              <a:t> (Accessed: 1 July 2026).</a:t>
            </a:r>
            <a:endParaRPr lang="en-US"/>
          </a:p>
          <a:p>
            <a:r>
              <a:rPr lang="en-US" sz="1400">
                <a:solidFill>
                  <a:srgbClr val="000000"/>
                </a:solidFill>
                <a:latin typeface="Calibri"/>
                <a:ea typeface="Calibri"/>
                <a:cs typeface="Calibri"/>
              </a:rPr>
              <a:t>Microsoft (2025) </a:t>
            </a:r>
            <a:r>
              <a:rPr lang="en-US" sz="1400" i="1">
                <a:solidFill>
                  <a:srgbClr val="000000"/>
                </a:solidFill>
                <a:latin typeface="Calibri"/>
                <a:ea typeface="Calibri"/>
                <a:cs typeface="Calibri"/>
              </a:rPr>
              <a:t>Microsoft Excel</a:t>
            </a:r>
            <a:r>
              <a:rPr lang="en-US" sz="1400">
                <a:solidFill>
                  <a:srgbClr val="000000"/>
                </a:solidFill>
                <a:latin typeface="Calibri"/>
                <a:ea typeface="Calibri"/>
                <a:cs typeface="Calibri"/>
              </a:rPr>
              <a:t>. Available at: </a:t>
            </a:r>
            <a:r>
              <a:rPr lang="en-US" sz="1400" dirty="0">
                <a:solidFill>
                  <a:srgbClr val="000000"/>
                </a:solidFill>
                <a:latin typeface="Calibri"/>
                <a:ea typeface="Calibri"/>
                <a:cs typeface="Calibri"/>
                <a:hlinkClick r:id="rId8"/>
              </a:rPr>
              <a:t>https://www.microsoft.com/microsoft-365/excel</a:t>
            </a:r>
            <a:r>
              <a:rPr lang="en-US" sz="1400">
                <a:solidFill>
                  <a:srgbClr val="000000"/>
                </a:solidFill>
                <a:latin typeface="Calibri"/>
                <a:ea typeface="Calibri"/>
                <a:cs typeface="Calibri"/>
              </a:rPr>
              <a:t> (Accessed: 1 July 2026).</a:t>
            </a:r>
            <a:endParaRPr lang="en-US"/>
          </a:p>
          <a:p>
            <a:pPr marL="0" indent="0">
              <a:buNone/>
            </a:pPr>
            <a:endParaRPr lang="en-US" sz="1400">
              <a:solidFill>
                <a:srgbClr val="555555"/>
              </a:solidFill>
              <a:latin typeface="Calibri"/>
              <a:ea typeface="Calibri"/>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17</Slides>
  <Notes>16</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revision>34</cp:revision>
  <dcterms:created xsi:type="dcterms:W3CDTF">2026-06-21T15:50:06Z</dcterms:created>
  <dcterms:modified xsi:type="dcterms:W3CDTF">2026-07-13T10:14:14Z</dcterms:modified>
</cp:coreProperties>
</file>