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E38B20-3788-A24B-BD5F-673024ABD8D6}" v="13" dt="2026-06-29T07:42:17.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195" autoAdjust="0"/>
    <p:restoredTop sz="94660"/>
  </p:normalViewPr>
  <p:slideViewPr>
    <p:cSldViewPr snapToGrid="0">
      <p:cViewPr varScale="1">
        <p:scale>
          <a:sx n="110" d="100"/>
          <a:sy n="110" d="100"/>
        </p:scale>
        <p:origin x="25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dia Emaan (2519883)" userId="c9de9154-e76c-4424-bd28-cc0389fe1fac" providerId="ADAL" clId="{1A095667-7A4F-5305-9C95-EF5F82C95BAB}"/>
    <pc:docChg chg="custSel modSld">
      <pc:chgData name="Hadia Emaan (2519883)" userId="c9de9154-e76c-4424-bd28-cc0389fe1fac" providerId="ADAL" clId="{1A095667-7A4F-5305-9C95-EF5F82C95BAB}" dt="2026-06-29T07:42:20.804" v="3485"/>
      <pc:docMkLst>
        <pc:docMk/>
      </pc:docMkLst>
      <pc:sldChg chg="addSp delSp modSp mod">
        <pc:chgData name="Hadia Emaan (2519883)" userId="c9de9154-e76c-4424-bd28-cc0389fe1fac" providerId="ADAL" clId="{1A095667-7A4F-5305-9C95-EF5F82C95BAB}" dt="2026-06-29T07:42:20.804" v="3485"/>
        <pc:sldMkLst>
          <pc:docMk/>
          <pc:sldMk cId="109857222" sldId="256"/>
        </pc:sldMkLst>
        <pc:spChg chg="mod">
          <ac:chgData name="Hadia Emaan (2519883)" userId="c9de9154-e76c-4424-bd28-cc0389fe1fac" providerId="ADAL" clId="{1A095667-7A4F-5305-9C95-EF5F82C95BAB}" dt="2026-06-15T22:31:59.987" v="39" actId="1076"/>
          <ac:spMkLst>
            <pc:docMk/>
            <pc:sldMk cId="109857222" sldId="256"/>
            <ac:spMk id="2" creationId="{00000000-0000-0000-0000-000000000000}"/>
          </ac:spMkLst>
        </pc:spChg>
        <pc:spChg chg="mod">
          <ac:chgData name="Hadia Emaan (2519883)" userId="c9de9154-e76c-4424-bd28-cc0389fe1fac" providerId="ADAL" clId="{1A095667-7A4F-5305-9C95-EF5F82C95BAB}" dt="2026-06-15T23:33:36.379" v="1767" actId="1076"/>
          <ac:spMkLst>
            <pc:docMk/>
            <pc:sldMk cId="109857222" sldId="256"/>
            <ac:spMk id="3" creationId="{00000000-0000-0000-0000-000000000000}"/>
          </ac:spMkLst>
        </pc:spChg>
        <pc:spChg chg="add mod">
          <ac:chgData name="Hadia Emaan (2519883)" userId="c9de9154-e76c-4424-bd28-cc0389fe1fac" providerId="ADAL" clId="{1A095667-7A4F-5305-9C95-EF5F82C95BAB}" dt="2026-06-15T23:08:17.876" v="897" actId="1076"/>
          <ac:spMkLst>
            <pc:docMk/>
            <pc:sldMk cId="109857222" sldId="256"/>
            <ac:spMk id="4" creationId="{180D37A3-9E5D-31E6-834D-ECE17A4C4B0C}"/>
          </ac:spMkLst>
        </pc:spChg>
        <pc:spChg chg="add mod">
          <ac:chgData name="Hadia Emaan (2519883)" userId="c9de9154-e76c-4424-bd28-cc0389fe1fac" providerId="ADAL" clId="{1A095667-7A4F-5305-9C95-EF5F82C95BAB}" dt="2026-06-15T23:33:41.422" v="1768" actId="1076"/>
          <ac:spMkLst>
            <pc:docMk/>
            <pc:sldMk cId="109857222" sldId="256"/>
            <ac:spMk id="5" creationId="{834FC01F-B729-6873-9497-3D14F20A8B3E}"/>
          </ac:spMkLst>
        </pc:spChg>
        <pc:spChg chg="add mod">
          <ac:chgData name="Hadia Emaan (2519883)" userId="c9de9154-e76c-4424-bd28-cc0389fe1fac" providerId="ADAL" clId="{1A095667-7A4F-5305-9C95-EF5F82C95BAB}" dt="2026-06-22T22:11:15.199" v="2505" actId="14100"/>
          <ac:spMkLst>
            <pc:docMk/>
            <pc:sldMk cId="109857222" sldId="256"/>
            <ac:spMk id="6" creationId="{7CBE5614-9C91-B7B1-549C-369F955CC80B}"/>
          </ac:spMkLst>
        </pc:spChg>
        <pc:spChg chg="add mod">
          <ac:chgData name="Hadia Emaan (2519883)" userId="c9de9154-e76c-4424-bd28-cc0389fe1fac" providerId="ADAL" clId="{1A095667-7A4F-5305-9C95-EF5F82C95BAB}" dt="2026-06-22T22:32:32.682" v="3045" actId="20577"/>
          <ac:spMkLst>
            <pc:docMk/>
            <pc:sldMk cId="109857222" sldId="256"/>
            <ac:spMk id="7" creationId="{0CE70355-2FCC-2BB8-0496-1BE558C91E77}"/>
          </ac:spMkLst>
        </pc:spChg>
        <pc:spChg chg="add del mod">
          <ac:chgData name="Hadia Emaan (2519883)" userId="c9de9154-e76c-4424-bd28-cc0389fe1fac" providerId="ADAL" clId="{1A095667-7A4F-5305-9C95-EF5F82C95BAB}" dt="2026-06-29T00:39:39.266" v="3193" actId="478"/>
          <ac:spMkLst>
            <pc:docMk/>
            <pc:sldMk cId="109857222" sldId="256"/>
            <ac:spMk id="8" creationId="{B624785B-8674-2035-B20E-2B4CBDC6E097}"/>
          </ac:spMkLst>
        </pc:spChg>
        <pc:spChg chg="add mod">
          <ac:chgData name="Hadia Emaan (2519883)" userId="c9de9154-e76c-4424-bd28-cc0389fe1fac" providerId="ADAL" clId="{1A095667-7A4F-5305-9C95-EF5F82C95BAB}" dt="2026-06-29T00:41:24.283" v="3337" actId="1076"/>
          <ac:spMkLst>
            <pc:docMk/>
            <pc:sldMk cId="109857222" sldId="256"/>
            <ac:spMk id="9" creationId="{8585087B-27C9-8360-5614-68AEE3E12FF7}"/>
          </ac:spMkLst>
        </pc:spChg>
        <pc:spChg chg="add mod">
          <ac:chgData name="Hadia Emaan (2519883)" userId="c9de9154-e76c-4424-bd28-cc0389fe1fac" providerId="ADAL" clId="{1A095667-7A4F-5305-9C95-EF5F82C95BAB}" dt="2026-06-29T00:45:00.820" v="3434" actId="255"/>
          <ac:spMkLst>
            <pc:docMk/>
            <pc:sldMk cId="109857222" sldId="256"/>
            <ac:spMk id="10" creationId="{4B6AADBA-C1FF-F456-7267-515106DCE0F9}"/>
          </ac:spMkLst>
        </pc:spChg>
        <pc:spChg chg="add del mod">
          <ac:chgData name="Hadia Emaan (2519883)" userId="c9de9154-e76c-4424-bd28-cc0389fe1fac" providerId="ADAL" clId="{1A095667-7A4F-5305-9C95-EF5F82C95BAB}" dt="2026-06-29T00:43:56.660" v="3407"/>
          <ac:spMkLst>
            <pc:docMk/>
            <pc:sldMk cId="109857222" sldId="256"/>
            <ac:spMk id="14" creationId="{6757E6AA-83CD-0764-9676-EE39B968A2D2}"/>
          </ac:spMkLst>
        </pc:spChg>
        <pc:spChg chg="add mod">
          <ac:chgData name="Hadia Emaan (2519883)" userId="c9de9154-e76c-4424-bd28-cc0389fe1fac" providerId="ADAL" clId="{1A095667-7A4F-5305-9C95-EF5F82C95BAB}" dt="2026-06-29T00:45:38.502" v="3440" actId="255"/>
          <ac:spMkLst>
            <pc:docMk/>
            <pc:sldMk cId="109857222" sldId="256"/>
            <ac:spMk id="15" creationId="{F867AAB4-5941-2FB9-27D1-7A9C38C6821D}"/>
          </ac:spMkLst>
        </pc:spChg>
        <pc:spChg chg="add mod">
          <ac:chgData name="Hadia Emaan (2519883)" userId="c9de9154-e76c-4424-bd28-cc0389fe1fac" providerId="ADAL" clId="{1A095667-7A4F-5305-9C95-EF5F82C95BAB}" dt="2026-06-29T00:45:48.655" v="3442" actId="14100"/>
          <ac:spMkLst>
            <pc:docMk/>
            <pc:sldMk cId="109857222" sldId="256"/>
            <ac:spMk id="19" creationId="{2DFA27B6-71CD-F919-A2C9-190CACAD2FB7}"/>
          </ac:spMkLst>
        </pc:spChg>
        <pc:spChg chg="add mod">
          <ac:chgData name="Hadia Emaan (2519883)" userId="c9de9154-e76c-4424-bd28-cc0389fe1fac" providerId="ADAL" clId="{1A095667-7A4F-5305-9C95-EF5F82C95BAB}" dt="2026-06-29T00:47:34.766" v="3481" actId="1076"/>
          <ac:spMkLst>
            <pc:docMk/>
            <pc:sldMk cId="109857222" sldId="256"/>
            <ac:spMk id="20" creationId="{2D02ECA9-F644-F789-0B20-09FCBB993621}"/>
          </ac:spMkLst>
        </pc:spChg>
        <pc:spChg chg="add">
          <ac:chgData name="Hadia Emaan (2519883)" userId="c9de9154-e76c-4424-bd28-cc0389fe1fac" providerId="ADAL" clId="{1A095667-7A4F-5305-9C95-EF5F82C95BAB}" dt="2026-06-29T00:45:18.250" v="3437" actId="11529"/>
          <ac:spMkLst>
            <pc:docMk/>
            <pc:sldMk cId="109857222" sldId="256"/>
            <ac:spMk id="22" creationId="{35E243E7-4E6E-860F-0903-D9B22BB7EAFE}"/>
          </ac:spMkLst>
        </pc:spChg>
        <pc:spChg chg="add">
          <ac:chgData name="Hadia Emaan (2519883)" userId="c9de9154-e76c-4424-bd28-cc0389fe1fac" providerId="ADAL" clId="{1A095667-7A4F-5305-9C95-EF5F82C95BAB}" dt="2026-06-29T00:46:35.663" v="3456" actId="11529"/>
          <ac:spMkLst>
            <pc:docMk/>
            <pc:sldMk cId="109857222" sldId="256"/>
            <ac:spMk id="23" creationId="{C1344486-398B-7A50-D8DF-2580262A2F10}"/>
          </ac:spMkLst>
        </pc:spChg>
        <pc:spChg chg="add mod">
          <ac:chgData name="Hadia Emaan (2519883)" userId="c9de9154-e76c-4424-bd28-cc0389fe1fac" providerId="ADAL" clId="{1A095667-7A4F-5305-9C95-EF5F82C95BAB}" dt="2026-06-29T00:47:37.577" v="3482" actId="1076"/>
          <ac:spMkLst>
            <pc:docMk/>
            <pc:sldMk cId="109857222" sldId="256"/>
            <ac:spMk id="24" creationId="{BE359830-E6D9-1F65-BF8B-620FA6F39C2D}"/>
          </ac:spMkLst>
        </pc:spChg>
        <pc:spChg chg="add del mod">
          <ac:chgData name="Hadia Emaan (2519883)" userId="c9de9154-e76c-4424-bd28-cc0389fe1fac" providerId="ADAL" clId="{1A095667-7A4F-5305-9C95-EF5F82C95BAB}" dt="2026-06-29T07:42:20.804" v="3485"/>
          <ac:spMkLst>
            <pc:docMk/>
            <pc:sldMk cId="109857222" sldId="256"/>
            <ac:spMk id="25" creationId="{FF7D17AA-23D7-B23C-F5A4-1912BE2F781D}"/>
          </ac:spMkLst>
        </pc:spChg>
        <pc:cxnChg chg="add del mod">
          <ac:chgData name="Hadia Emaan (2519883)" userId="c9de9154-e76c-4424-bd28-cc0389fe1fac" providerId="ADAL" clId="{1A095667-7A4F-5305-9C95-EF5F82C95BAB}" dt="2026-06-29T00:45:05.481" v="3436" actId="478"/>
          <ac:cxnSpMkLst>
            <pc:docMk/>
            <pc:sldMk cId="109857222" sldId="256"/>
            <ac:cxnSpMk id="12" creationId="{648FCD73-88F5-0C6C-4024-5F11500C8D50}"/>
          </ac:cxnSpMkLst>
        </pc:cxnChg>
      </pc:sldChg>
      <pc:sldChg chg="addSp delSp modSp mod">
        <pc:chgData name="Hadia Emaan (2519883)" userId="c9de9154-e76c-4424-bd28-cc0389fe1fac" providerId="ADAL" clId="{1A095667-7A4F-5305-9C95-EF5F82C95BAB}" dt="2026-06-29T00:36:21.633" v="3099"/>
        <pc:sldMkLst>
          <pc:docMk/>
          <pc:sldMk cId="4024568147" sldId="257"/>
        </pc:sldMkLst>
        <pc:spChg chg="mod">
          <ac:chgData name="Hadia Emaan (2519883)" userId="c9de9154-e76c-4424-bd28-cc0389fe1fac" providerId="ADAL" clId="{1A095667-7A4F-5305-9C95-EF5F82C95BAB}" dt="2026-06-29T00:35:35.238" v="3097" actId="20577"/>
          <ac:spMkLst>
            <pc:docMk/>
            <pc:sldMk cId="4024568147" sldId="257"/>
            <ac:spMk id="2" creationId="{F033AD5F-B39F-47ED-11B3-B23B6690CAED}"/>
          </ac:spMkLst>
        </pc:spChg>
        <pc:spChg chg="mod">
          <ac:chgData name="Hadia Emaan (2519883)" userId="c9de9154-e76c-4424-bd28-cc0389fe1fac" providerId="ADAL" clId="{1A095667-7A4F-5305-9C95-EF5F82C95BAB}" dt="2026-06-29T00:35:29.674" v="3061" actId="5793"/>
          <ac:spMkLst>
            <pc:docMk/>
            <pc:sldMk cId="4024568147" sldId="257"/>
            <ac:spMk id="3" creationId="{5520AE90-C212-A926-4ADB-C53F07377F71}"/>
          </ac:spMkLst>
        </pc:spChg>
        <pc:spChg chg="add del mod">
          <ac:chgData name="Hadia Emaan (2519883)" userId="c9de9154-e76c-4424-bd28-cc0389fe1fac" providerId="ADAL" clId="{1A095667-7A4F-5305-9C95-EF5F82C95BAB}" dt="2026-06-29T00:36:21.633" v="3099"/>
          <ac:spMkLst>
            <pc:docMk/>
            <pc:sldMk cId="4024568147" sldId="257"/>
            <ac:spMk id="4" creationId="{969CBE73-62D4-44C9-C2B1-99D22E597B1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6/15/26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06830" y="402273"/>
            <a:ext cx="8888730" cy="283527"/>
          </a:xfrm>
        </p:spPr>
        <p:txBody>
          <a:bodyPr>
            <a:normAutofit fontScale="90000"/>
          </a:bodyPr>
          <a:lstStyle/>
          <a:p>
            <a:r>
              <a:rPr lang="en-US" sz="2000"/>
              <a:t>Nhs ambulance services in the</a:t>
            </a:r>
            <a:r>
              <a:rPr lang="en-US"/>
              <a:t> </a:t>
            </a:r>
            <a:r>
              <a:rPr lang="en-US" sz="2000"/>
              <a:t>uk</a:t>
            </a:r>
          </a:p>
        </p:txBody>
      </p:sp>
      <p:sp>
        <p:nvSpPr>
          <p:cNvPr id="3" name="Subtitle 2"/>
          <p:cNvSpPr>
            <a:spLocks noGrp="1"/>
          </p:cNvSpPr>
          <p:nvPr>
            <p:ph type="subTitle" idx="1"/>
          </p:nvPr>
        </p:nvSpPr>
        <p:spPr>
          <a:xfrm>
            <a:off x="0" y="544036"/>
            <a:ext cx="5646420" cy="1655762"/>
          </a:xfrm>
        </p:spPr>
        <p:txBody>
          <a:bodyPr>
            <a:normAutofit/>
          </a:bodyPr>
          <a:lstStyle/>
          <a:p>
            <a:r>
              <a:rPr lang="en-US" sz="1800"/>
              <a:t> </a:t>
            </a:r>
            <a:r>
              <a:rPr lang="en-US" sz="1200"/>
              <a:t>The NHS ambulances service in an important part of health care in the uk. It provides emergency medical care and transports for people who are seriously ill or injured. Ambulaces service operate 24 hours a day and respond to emergency calls made through the 999 sytem. They do support patients through non-emergency transport services and urgent care pathways (NHS England,2024)</a:t>
            </a:r>
          </a:p>
        </p:txBody>
      </p:sp>
      <p:sp>
        <p:nvSpPr>
          <p:cNvPr id="4" name="TextBox 3">
            <a:extLst>
              <a:ext uri="{FF2B5EF4-FFF2-40B4-BE49-F238E27FC236}">
                <a16:creationId xmlns:a16="http://schemas.microsoft.com/office/drawing/2014/main" id="{180D37A3-9E5D-31E6-834D-ECE17A4C4B0C}"/>
              </a:ext>
            </a:extLst>
          </p:cNvPr>
          <p:cNvSpPr txBox="1"/>
          <p:nvPr/>
        </p:nvSpPr>
        <p:spPr>
          <a:xfrm>
            <a:off x="7825740" y="205740"/>
            <a:ext cx="4366260" cy="1600438"/>
          </a:xfrm>
          <a:prstGeom prst="rect">
            <a:avLst/>
          </a:prstGeom>
          <a:noFill/>
        </p:spPr>
        <p:txBody>
          <a:bodyPr wrap="square" rtlCol="0">
            <a:spAutoFit/>
          </a:bodyPr>
          <a:lstStyle/>
          <a:p>
            <a:r>
              <a:rPr lang="en-US" sz="1400"/>
              <a:t>Ambulances services in the uk have changed significanlly over time. In the day 1800s, patients were transported using horse-drawn ambulances. After the NHS was created in 1948, ambulance service became part of the national healthcare system. Since then, advances in technology, training and equipment have upgraded the quality of care provided to patients </a:t>
            </a:r>
          </a:p>
        </p:txBody>
      </p:sp>
      <p:sp>
        <p:nvSpPr>
          <p:cNvPr id="5" name="TextBox 4">
            <a:extLst>
              <a:ext uri="{FF2B5EF4-FFF2-40B4-BE49-F238E27FC236}">
                <a16:creationId xmlns:a16="http://schemas.microsoft.com/office/drawing/2014/main" id="{834FC01F-B729-6873-9497-3D14F20A8B3E}"/>
              </a:ext>
            </a:extLst>
          </p:cNvPr>
          <p:cNvSpPr txBox="1"/>
          <p:nvPr/>
        </p:nvSpPr>
        <p:spPr>
          <a:xfrm>
            <a:off x="0" y="1600438"/>
            <a:ext cx="4892040" cy="2893100"/>
          </a:xfrm>
          <a:prstGeom prst="rect">
            <a:avLst/>
          </a:prstGeom>
          <a:noFill/>
        </p:spPr>
        <p:txBody>
          <a:bodyPr wrap="square" rtlCol="0">
            <a:spAutoFit/>
          </a:bodyPr>
          <a:lstStyle/>
          <a:p>
            <a:r>
              <a:rPr lang="en-US" sz="1400"/>
              <a:t>The ambulance srvices has servial important resposibilites. Examples emergency response one of its main roles is responding to 999 calls. Paramedics provide immediate treatement to people experiencing medical emergencies like strokes,heart attacks servel injuires or breathing difficulites. Patient transport services the service provides transports for patients who need assistant attending hospitals appointment and treatment. Urgent care support can access patients at home and, where appropriate, refer them to other healthcare services rather than taking them to hospital. Major incidents ambulances service play an important role during large-scale emergencies, working alongside the polices, fire service and hospitals</a:t>
            </a:r>
          </a:p>
        </p:txBody>
      </p:sp>
      <p:sp>
        <p:nvSpPr>
          <p:cNvPr id="6" name="TextBox 5">
            <a:extLst>
              <a:ext uri="{FF2B5EF4-FFF2-40B4-BE49-F238E27FC236}">
                <a16:creationId xmlns:a16="http://schemas.microsoft.com/office/drawing/2014/main" id="{7CBE5614-9C91-B7B1-549C-369F955CC80B}"/>
              </a:ext>
            </a:extLst>
          </p:cNvPr>
          <p:cNvSpPr txBox="1"/>
          <p:nvPr/>
        </p:nvSpPr>
        <p:spPr>
          <a:xfrm>
            <a:off x="6096000" y="2114550"/>
            <a:ext cx="6008370" cy="2031325"/>
          </a:xfrm>
          <a:prstGeom prst="rect">
            <a:avLst/>
          </a:prstGeom>
          <a:noFill/>
        </p:spPr>
        <p:txBody>
          <a:bodyPr wrap="square" rtlCol="0">
            <a:spAutoFit/>
          </a:bodyPr>
          <a:lstStyle/>
          <a:p>
            <a:r>
              <a:rPr lang="en-US" sz="1400"/>
              <a:t>Challenge one:increasing demand a major challenge facing ambulances services in the growing numbers of emergency calls recives each years. Different factors have contributed to this increase, including an egeing population and a raise in long-term health condtion. As more people require urgent medical support, amublances services mostly experience euphoric levels pressure(nhs providers 2024).</a:t>
            </a:r>
          </a:p>
          <a:p>
            <a:r>
              <a:rPr lang="en-US" sz="1400"/>
              <a:t>Impact-longer waiting times,delays in patient care,hgher demand for rssources, increased pressure on staff. Even though the NHS has introduced requitment programs, staff retition still is a significant issue.</a:t>
            </a:r>
          </a:p>
        </p:txBody>
      </p:sp>
      <p:sp>
        <p:nvSpPr>
          <p:cNvPr id="7" name="TextBox 6">
            <a:extLst>
              <a:ext uri="{FF2B5EF4-FFF2-40B4-BE49-F238E27FC236}">
                <a16:creationId xmlns:a16="http://schemas.microsoft.com/office/drawing/2014/main" id="{0CE70355-2FCC-2BB8-0496-1BE558C91E77}"/>
              </a:ext>
            </a:extLst>
          </p:cNvPr>
          <p:cNvSpPr txBox="1"/>
          <p:nvPr/>
        </p:nvSpPr>
        <p:spPr>
          <a:xfrm>
            <a:off x="377576" y="4562793"/>
            <a:ext cx="4634262" cy="2031325"/>
          </a:xfrm>
          <a:prstGeom prst="rect">
            <a:avLst/>
          </a:prstGeom>
          <a:noFill/>
        </p:spPr>
        <p:txBody>
          <a:bodyPr wrap="square" rtlCol="0">
            <a:spAutoFit/>
          </a:bodyPr>
          <a:lstStyle/>
          <a:p>
            <a:r>
              <a:rPr lang="en-US" sz="1400"/>
              <a:t>The NHS  ambulances service plays a important role in protecting the public health also giving emergency medical care cross the uk. The services has developed  considerably since becoming apart of the NHS in 1948 and now provides much more than patient transport. However, increasing demand and workforce shortages continue to create challenges. Addressing these issues will help ensure that ambulances services can continue providing good-quality care in the future.</a:t>
            </a:r>
          </a:p>
        </p:txBody>
      </p:sp>
      <p:sp>
        <p:nvSpPr>
          <p:cNvPr id="9" name="TextBox 8">
            <a:extLst>
              <a:ext uri="{FF2B5EF4-FFF2-40B4-BE49-F238E27FC236}">
                <a16:creationId xmlns:a16="http://schemas.microsoft.com/office/drawing/2014/main" id="{8585087B-27C9-8360-5614-68AEE3E12FF7}"/>
              </a:ext>
            </a:extLst>
          </p:cNvPr>
          <p:cNvSpPr txBox="1"/>
          <p:nvPr/>
        </p:nvSpPr>
        <p:spPr>
          <a:xfrm>
            <a:off x="5139159" y="4247909"/>
            <a:ext cx="3113590" cy="1477328"/>
          </a:xfrm>
          <a:prstGeom prst="rect">
            <a:avLst/>
          </a:prstGeom>
          <a:noFill/>
        </p:spPr>
        <p:txBody>
          <a:bodyPr wrap="square" rtlCol="0">
            <a:spAutoFit/>
          </a:bodyPr>
          <a:lstStyle/>
          <a:p>
            <a:r>
              <a:rPr lang="en-US"/>
              <a:t>Medical emergencies 40%</a:t>
            </a:r>
          </a:p>
          <a:p>
            <a:r>
              <a:rPr lang="en-US"/>
              <a:t>Falls/injuries 25%</a:t>
            </a:r>
          </a:p>
          <a:p>
            <a:r>
              <a:rPr lang="en-US"/>
              <a:t>Breathing problems 15%</a:t>
            </a:r>
          </a:p>
          <a:p>
            <a:r>
              <a:rPr lang="en-US"/>
              <a:t>Cardiac conditons 10%</a:t>
            </a:r>
          </a:p>
          <a:p>
            <a:r>
              <a:rPr lang="en-US"/>
              <a:t>Other conditons 10%</a:t>
            </a:r>
          </a:p>
        </p:txBody>
      </p:sp>
      <p:sp>
        <p:nvSpPr>
          <p:cNvPr id="10" name="TextBox 9">
            <a:extLst>
              <a:ext uri="{FF2B5EF4-FFF2-40B4-BE49-F238E27FC236}">
                <a16:creationId xmlns:a16="http://schemas.microsoft.com/office/drawing/2014/main" id="{4B6AADBA-C1FF-F456-7267-515106DCE0F9}"/>
              </a:ext>
            </a:extLst>
          </p:cNvPr>
          <p:cNvSpPr txBox="1"/>
          <p:nvPr/>
        </p:nvSpPr>
        <p:spPr>
          <a:xfrm>
            <a:off x="8581856" y="4142700"/>
            <a:ext cx="3183038" cy="553998"/>
          </a:xfrm>
          <a:prstGeom prst="rect">
            <a:avLst/>
          </a:prstGeom>
          <a:noFill/>
        </p:spPr>
        <p:txBody>
          <a:bodyPr wrap="square" rtlCol="0">
            <a:spAutoFit/>
          </a:bodyPr>
          <a:lstStyle/>
          <a:p>
            <a:r>
              <a:rPr lang="en-US" sz="1200"/>
              <a:t>999calls recivies</a:t>
            </a:r>
          </a:p>
          <a:p>
            <a:r>
              <a:rPr lang="en-US"/>
              <a:t>          </a:t>
            </a:r>
          </a:p>
        </p:txBody>
      </p:sp>
      <p:sp>
        <p:nvSpPr>
          <p:cNvPr id="15" name="TextBox 14">
            <a:extLst>
              <a:ext uri="{FF2B5EF4-FFF2-40B4-BE49-F238E27FC236}">
                <a16:creationId xmlns:a16="http://schemas.microsoft.com/office/drawing/2014/main" id="{F867AAB4-5941-2FB9-27D1-7A9C38C6821D}"/>
              </a:ext>
            </a:extLst>
          </p:cNvPr>
          <p:cNvSpPr txBox="1"/>
          <p:nvPr/>
        </p:nvSpPr>
        <p:spPr>
          <a:xfrm>
            <a:off x="8357886" y="4835197"/>
            <a:ext cx="1815489" cy="276999"/>
          </a:xfrm>
          <a:prstGeom prst="rect">
            <a:avLst/>
          </a:prstGeom>
          <a:noFill/>
        </p:spPr>
        <p:txBody>
          <a:bodyPr wrap="square" rtlCol="0">
            <a:spAutoFit/>
          </a:bodyPr>
          <a:lstStyle/>
          <a:p>
            <a:r>
              <a:rPr lang="en-US" sz="1200"/>
              <a:t>           Call assessments</a:t>
            </a:r>
          </a:p>
        </p:txBody>
      </p:sp>
      <p:sp>
        <p:nvSpPr>
          <p:cNvPr id="19" name="Down Arrow 18">
            <a:extLst>
              <a:ext uri="{FF2B5EF4-FFF2-40B4-BE49-F238E27FC236}">
                <a16:creationId xmlns:a16="http://schemas.microsoft.com/office/drawing/2014/main" id="{2DFA27B6-71CD-F919-A2C9-190CACAD2FB7}"/>
              </a:ext>
            </a:extLst>
          </p:cNvPr>
          <p:cNvSpPr/>
          <p:nvPr/>
        </p:nvSpPr>
        <p:spPr>
          <a:xfrm flipH="1">
            <a:off x="9132424" y="5250696"/>
            <a:ext cx="45720" cy="32393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2D02ECA9-F644-F789-0B20-09FCBB993621}"/>
              </a:ext>
            </a:extLst>
          </p:cNvPr>
          <p:cNvSpPr txBox="1"/>
          <p:nvPr/>
        </p:nvSpPr>
        <p:spPr>
          <a:xfrm>
            <a:off x="8682797" y="5589087"/>
            <a:ext cx="1326073" cy="738664"/>
          </a:xfrm>
          <a:prstGeom prst="rect">
            <a:avLst/>
          </a:prstGeom>
          <a:noFill/>
        </p:spPr>
        <p:txBody>
          <a:bodyPr wrap="square" rtlCol="0">
            <a:spAutoFit/>
          </a:bodyPr>
          <a:lstStyle/>
          <a:p>
            <a:r>
              <a:rPr lang="en-US" sz="1200"/>
              <a:t>Ambulance dispatched</a:t>
            </a:r>
          </a:p>
          <a:p>
            <a:r>
              <a:rPr lang="en-US"/>
              <a:t>       </a:t>
            </a:r>
          </a:p>
        </p:txBody>
      </p:sp>
      <p:sp>
        <p:nvSpPr>
          <p:cNvPr id="22" name="Down Arrow 21">
            <a:extLst>
              <a:ext uri="{FF2B5EF4-FFF2-40B4-BE49-F238E27FC236}">
                <a16:creationId xmlns:a16="http://schemas.microsoft.com/office/drawing/2014/main" id="{35E243E7-4E6E-860F-0903-D9B22BB7EAFE}"/>
              </a:ext>
            </a:extLst>
          </p:cNvPr>
          <p:cNvSpPr/>
          <p:nvPr/>
        </p:nvSpPr>
        <p:spPr>
          <a:xfrm>
            <a:off x="9132425" y="4493538"/>
            <a:ext cx="45719" cy="28199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Down Arrow 22">
            <a:extLst>
              <a:ext uri="{FF2B5EF4-FFF2-40B4-BE49-F238E27FC236}">
                <a16:creationId xmlns:a16="http://schemas.microsoft.com/office/drawing/2014/main" id="{C1344486-398B-7A50-D8DF-2580262A2F10}"/>
              </a:ext>
            </a:extLst>
          </p:cNvPr>
          <p:cNvSpPr/>
          <p:nvPr/>
        </p:nvSpPr>
        <p:spPr>
          <a:xfrm>
            <a:off x="9178144" y="6076709"/>
            <a:ext cx="45719" cy="27779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BE359830-E6D9-1F65-BF8B-620FA6F39C2D}"/>
              </a:ext>
            </a:extLst>
          </p:cNvPr>
          <p:cNvSpPr txBox="1"/>
          <p:nvPr/>
        </p:nvSpPr>
        <p:spPr>
          <a:xfrm>
            <a:off x="8814289" y="6327751"/>
            <a:ext cx="1063087" cy="461665"/>
          </a:xfrm>
          <a:prstGeom prst="rect">
            <a:avLst/>
          </a:prstGeom>
          <a:noFill/>
        </p:spPr>
        <p:txBody>
          <a:bodyPr wrap="square" rtlCol="0">
            <a:spAutoFit/>
          </a:bodyPr>
          <a:lstStyle/>
          <a:p>
            <a:r>
              <a:rPr lang="en-US" sz="1200"/>
              <a:t>On-sence treatemnt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3AD5F-B39F-47ED-11B3-B23B6690CAED}"/>
              </a:ext>
            </a:extLst>
          </p:cNvPr>
          <p:cNvSpPr>
            <a:spLocks noGrp="1"/>
          </p:cNvSpPr>
          <p:nvPr>
            <p:ph type="title"/>
          </p:nvPr>
        </p:nvSpPr>
        <p:spPr/>
        <p:txBody>
          <a:bodyPr/>
          <a:lstStyle/>
          <a:p>
            <a:endParaRPr lang="en-US" sz="3200" dirty="0"/>
          </a:p>
        </p:txBody>
      </p:sp>
      <p:sp>
        <p:nvSpPr>
          <p:cNvPr id="3" name="Content Placeholder 2">
            <a:extLst>
              <a:ext uri="{FF2B5EF4-FFF2-40B4-BE49-F238E27FC236}">
                <a16:creationId xmlns:a16="http://schemas.microsoft.com/office/drawing/2014/main" id="{5520AE90-C212-A926-4ADB-C53F07377F71}"/>
              </a:ext>
            </a:extLst>
          </p:cNvPr>
          <p:cNvSpPr>
            <a:spLocks noGrp="1"/>
          </p:cNvSpPr>
          <p:nvPr>
            <p:ph idx="1"/>
          </p:nvPr>
        </p:nvSpPr>
        <p:spPr/>
        <p:txBody>
          <a:bodyPr vert="horz" lIns="91440" tIns="45720" rIns="91440" bIns="45720" rtlCol="0" anchor="t">
            <a:normAutofit/>
          </a:bodyPr>
          <a:lstStyle/>
          <a:p>
            <a:pPr marL="0" indent="0">
              <a:buNone/>
            </a:pPr>
            <a:endParaRPr lang="en-US"/>
          </a:p>
        </p:txBody>
      </p:sp>
    </p:spTree>
    <p:extLst>
      <p:ext uri="{BB962C8B-B14F-4D97-AF65-F5344CB8AC3E}">
        <p14:creationId xmlns:p14="http://schemas.microsoft.com/office/powerpoint/2010/main" val="4024568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19272</TotalTime>
  <Words>445</Words>
  <Application>Microsoft Macintosh PowerPoint</Application>
  <PresentationFormat>Widescreen</PresentationFormat>
  <Paragraphs>18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Nhs ambulance services in the uk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Hadia Emaan (2519883)</cp:lastModifiedBy>
  <cp:revision>21</cp:revision>
  <dcterms:created xsi:type="dcterms:W3CDTF">2026-02-28T20:38:13Z</dcterms:created>
  <dcterms:modified xsi:type="dcterms:W3CDTF">2026-06-29T07:42:27Z</dcterms:modified>
</cp:coreProperties>
</file>