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7" r:id="rId5"/>
  </p:sldIdLst>
  <p:sldSz cx="10696575" cy="150876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269FB5-8999-8B99-B96F-56B01281CD74}" v="1091" dt="2024-06-11T16:28:07.766"/>
    <p1510:client id="{7E9EFF11-61D0-A020-58EF-C6F928AF3687}" v="111" dt="2024-06-11T11:32:51.6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37072" y="2469199"/>
            <a:ext cx="8022431" cy="5252720"/>
          </a:xfrm>
        </p:spPr>
        <p:txBody>
          <a:bodyPr anchor="b"/>
          <a:lstStyle>
            <a:lvl1pPr algn="ctr">
              <a:defRPr sz="4254"/>
            </a:lvl1pPr>
          </a:lstStyle>
          <a:p>
            <a:r>
              <a:rPr lang="en-US"/>
              <a:t>Click to edit Master title style</a:t>
            </a:r>
            <a:endParaRPr lang="en-US" dirty="0"/>
          </a:p>
        </p:txBody>
      </p:sp>
      <p:sp>
        <p:nvSpPr>
          <p:cNvPr id="3" name="Subtitle 2"/>
          <p:cNvSpPr>
            <a:spLocks noGrp="1"/>
          </p:cNvSpPr>
          <p:nvPr>
            <p:ph type="subTitle" idx="1"/>
          </p:nvPr>
        </p:nvSpPr>
        <p:spPr>
          <a:xfrm>
            <a:off x="1337072" y="7924485"/>
            <a:ext cx="8022431" cy="3642677"/>
          </a:xfrm>
        </p:spPr>
        <p:txBody>
          <a:bodyPr/>
          <a:lstStyle>
            <a:lvl1pPr marL="0" indent="0" algn="ctr">
              <a:buNone/>
              <a:defRPr sz="1702"/>
            </a:lvl1pPr>
            <a:lvl2pPr marL="324155" indent="0" algn="ctr">
              <a:buNone/>
              <a:defRPr sz="1418"/>
            </a:lvl2pPr>
            <a:lvl3pPr marL="648310" indent="0" algn="ctr">
              <a:buNone/>
              <a:defRPr sz="1276"/>
            </a:lvl3pPr>
            <a:lvl4pPr marL="972464" indent="0" algn="ctr">
              <a:buNone/>
              <a:defRPr sz="1134"/>
            </a:lvl4pPr>
            <a:lvl5pPr marL="1296619" indent="0" algn="ctr">
              <a:buNone/>
              <a:defRPr sz="1134"/>
            </a:lvl5pPr>
            <a:lvl6pPr marL="1620774" indent="0" algn="ctr">
              <a:buNone/>
              <a:defRPr sz="1134"/>
            </a:lvl6pPr>
            <a:lvl7pPr marL="1944929" indent="0" algn="ctr">
              <a:buNone/>
              <a:defRPr sz="1134"/>
            </a:lvl7pPr>
            <a:lvl8pPr marL="2269084" indent="0" algn="ctr">
              <a:buNone/>
              <a:defRPr sz="1134"/>
            </a:lvl8pPr>
            <a:lvl9pPr marL="2593238" indent="0" algn="ctr">
              <a:buNone/>
              <a:defRPr sz="113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9818" y="3761425"/>
            <a:ext cx="9225796" cy="6276021"/>
          </a:xfrm>
        </p:spPr>
        <p:txBody>
          <a:bodyPr anchor="b"/>
          <a:lstStyle>
            <a:lvl1pPr>
              <a:defRPr sz="4254"/>
            </a:lvl1pPr>
          </a:lstStyle>
          <a:p>
            <a:r>
              <a:rPr lang="en-US"/>
              <a:t>Click to edit Master title style</a:t>
            </a:r>
            <a:endParaRPr lang="en-US" dirty="0"/>
          </a:p>
        </p:txBody>
      </p:sp>
      <p:sp>
        <p:nvSpPr>
          <p:cNvPr id="3" name="Text Placeholder 2"/>
          <p:cNvSpPr>
            <a:spLocks noGrp="1"/>
          </p:cNvSpPr>
          <p:nvPr>
            <p:ph type="body" idx="1"/>
          </p:nvPr>
        </p:nvSpPr>
        <p:spPr>
          <a:xfrm>
            <a:off x="729818" y="10096820"/>
            <a:ext cx="9225796" cy="3300411"/>
          </a:xfrm>
        </p:spPr>
        <p:txBody>
          <a:bodyPr/>
          <a:lstStyle>
            <a:lvl1pPr marL="0" indent="0">
              <a:buNone/>
              <a:defRPr sz="1702">
                <a:solidFill>
                  <a:schemeClr val="tx1">
                    <a:tint val="82000"/>
                  </a:schemeClr>
                </a:solidFill>
              </a:defRPr>
            </a:lvl1pPr>
            <a:lvl2pPr marL="324155" indent="0">
              <a:buNone/>
              <a:defRPr sz="1418">
                <a:solidFill>
                  <a:schemeClr val="tx1">
                    <a:tint val="82000"/>
                  </a:schemeClr>
                </a:solidFill>
              </a:defRPr>
            </a:lvl2pPr>
            <a:lvl3pPr marL="648310" indent="0">
              <a:buNone/>
              <a:defRPr sz="1276">
                <a:solidFill>
                  <a:schemeClr val="tx1">
                    <a:tint val="82000"/>
                  </a:schemeClr>
                </a:solidFill>
              </a:defRPr>
            </a:lvl3pPr>
            <a:lvl4pPr marL="972464" indent="0">
              <a:buNone/>
              <a:defRPr sz="1134">
                <a:solidFill>
                  <a:schemeClr val="tx1">
                    <a:tint val="82000"/>
                  </a:schemeClr>
                </a:solidFill>
              </a:defRPr>
            </a:lvl4pPr>
            <a:lvl5pPr marL="1296619" indent="0">
              <a:buNone/>
              <a:defRPr sz="1134">
                <a:solidFill>
                  <a:schemeClr val="tx1">
                    <a:tint val="82000"/>
                  </a:schemeClr>
                </a:solidFill>
              </a:defRPr>
            </a:lvl5pPr>
            <a:lvl6pPr marL="1620774" indent="0">
              <a:buNone/>
              <a:defRPr sz="1134">
                <a:solidFill>
                  <a:schemeClr val="tx1">
                    <a:tint val="82000"/>
                  </a:schemeClr>
                </a:solidFill>
              </a:defRPr>
            </a:lvl6pPr>
            <a:lvl7pPr marL="1944929" indent="0">
              <a:buNone/>
              <a:defRPr sz="1134">
                <a:solidFill>
                  <a:schemeClr val="tx1">
                    <a:tint val="82000"/>
                  </a:schemeClr>
                </a:solidFill>
              </a:defRPr>
            </a:lvl7pPr>
            <a:lvl8pPr marL="2269084" indent="0">
              <a:buNone/>
              <a:defRPr sz="1134">
                <a:solidFill>
                  <a:schemeClr val="tx1">
                    <a:tint val="82000"/>
                  </a:schemeClr>
                </a:solidFill>
              </a:defRPr>
            </a:lvl8pPr>
            <a:lvl9pPr marL="2593238" indent="0">
              <a:buNone/>
              <a:defRPr sz="1134">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5390" y="4016376"/>
            <a:ext cx="4546044" cy="95729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15142" y="4016376"/>
            <a:ext cx="4546044" cy="95729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783" y="803275"/>
            <a:ext cx="9225796" cy="2916239"/>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6783" y="3698558"/>
            <a:ext cx="4525152" cy="1812607"/>
          </a:xfrm>
        </p:spPr>
        <p:txBody>
          <a:bodyPr anchor="b"/>
          <a:lstStyle>
            <a:lvl1pPr marL="0" indent="0">
              <a:buNone/>
              <a:defRPr sz="1702" b="1"/>
            </a:lvl1pPr>
            <a:lvl2pPr marL="324155" indent="0">
              <a:buNone/>
              <a:defRPr sz="1418" b="1"/>
            </a:lvl2pPr>
            <a:lvl3pPr marL="648310" indent="0">
              <a:buNone/>
              <a:defRPr sz="1276" b="1"/>
            </a:lvl3pPr>
            <a:lvl4pPr marL="972464" indent="0">
              <a:buNone/>
              <a:defRPr sz="1134" b="1"/>
            </a:lvl4pPr>
            <a:lvl5pPr marL="1296619" indent="0">
              <a:buNone/>
              <a:defRPr sz="1134" b="1"/>
            </a:lvl5pPr>
            <a:lvl6pPr marL="1620774" indent="0">
              <a:buNone/>
              <a:defRPr sz="1134" b="1"/>
            </a:lvl6pPr>
            <a:lvl7pPr marL="1944929" indent="0">
              <a:buNone/>
              <a:defRPr sz="1134" b="1"/>
            </a:lvl7pPr>
            <a:lvl8pPr marL="2269084" indent="0">
              <a:buNone/>
              <a:defRPr sz="1134" b="1"/>
            </a:lvl8pPr>
            <a:lvl9pPr marL="2593238" indent="0">
              <a:buNone/>
              <a:defRPr sz="1134" b="1"/>
            </a:lvl9pPr>
          </a:lstStyle>
          <a:p>
            <a:pPr lvl="0"/>
            <a:r>
              <a:rPr lang="en-US"/>
              <a:t>Click to edit Master text styles</a:t>
            </a:r>
          </a:p>
        </p:txBody>
      </p:sp>
      <p:sp>
        <p:nvSpPr>
          <p:cNvPr id="4" name="Content Placeholder 3"/>
          <p:cNvSpPr>
            <a:spLocks noGrp="1"/>
          </p:cNvSpPr>
          <p:nvPr>
            <p:ph sz="half" idx="2"/>
          </p:nvPr>
        </p:nvSpPr>
        <p:spPr>
          <a:xfrm>
            <a:off x="736783" y="5511165"/>
            <a:ext cx="4525152" cy="8106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15142" y="3698558"/>
            <a:ext cx="4547437" cy="1812607"/>
          </a:xfrm>
        </p:spPr>
        <p:txBody>
          <a:bodyPr anchor="b"/>
          <a:lstStyle>
            <a:lvl1pPr marL="0" indent="0">
              <a:buNone/>
              <a:defRPr sz="1702" b="1"/>
            </a:lvl1pPr>
            <a:lvl2pPr marL="324155" indent="0">
              <a:buNone/>
              <a:defRPr sz="1418" b="1"/>
            </a:lvl2pPr>
            <a:lvl3pPr marL="648310" indent="0">
              <a:buNone/>
              <a:defRPr sz="1276" b="1"/>
            </a:lvl3pPr>
            <a:lvl4pPr marL="972464" indent="0">
              <a:buNone/>
              <a:defRPr sz="1134" b="1"/>
            </a:lvl4pPr>
            <a:lvl5pPr marL="1296619" indent="0">
              <a:buNone/>
              <a:defRPr sz="1134" b="1"/>
            </a:lvl5pPr>
            <a:lvl6pPr marL="1620774" indent="0">
              <a:buNone/>
              <a:defRPr sz="1134" b="1"/>
            </a:lvl6pPr>
            <a:lvl7pPr marL="1944929" indent="0">
              <a:buNone/>
              <a:defRPr sz="1134" b="1"/>
            </a:lvl7pPr>
            <a:lvl8pPr marL="2269084" indent="0">
              <a:buNone/>
              <a:defRPr sz="1134" b="1"/>
            </a:lvl8pPr>
            <a:lvl9pPr marL="2593238" indent="0">
              <a:buNone/>
              <a:defRPr sz="1134" b="1"/>
            </a:lvl9pPr>
          </a:lstStyle>
          <a:p>
            <a:pPr lvl="0"/>
            <a:r>
              <a:rPr lang="en-US"/>
              <a:t>Click to edit Master text styles</a:t>
            </a:r>
          </a:p>
        </p:txBody>
      </p:sp>
      <p:sp>
        <p:nvSpPr>
          <p:cNvPr id="6" name="Content Placeholder 5"/>
          <p:cNvSpPr>
            <a:spLocks noGrp="1"/>
          </p:cNvSpPr>
          <p:nvPr>
            <p:ph sz="quarter" idx="4"/>
          </p:nvPr>
        </p:nvSpPr>
        <p:spPr>
          <a:xfrm>
            <a:off x="5415142" y="5511165"/>
            <a:ext cx="4547437" cy="8106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784" y="1005840"/>
            <a:ext cx="3449923" cy="3520441"/>
          </a:xfrm>
        </p:spPr>
        <p:txBody>
          <a:bodyPr anchor="b"/>
          <a:lstStyle>
            <a:lvl1pPr>
              <a:defRPr sz="2269"/>
            </a:lvl1pPr>
          </a:lstStyle>
          <a:p>
            <a:r>
              <a:rPr lang="en-US"/>
              <a:t>Click to edit Master title style</a:t>
            </a:r>
            <a:endParaRPr lang="en-US" dirty="0"/>
          </a:p>
        </p:txBody>
      </p:sp>
      <p:sp>
        <p:nvSpPr>
          <p:cNvPr id="3" name="Content Placeholder 2"/>
          <p:cNvSpPr>
            <a:spLocks noGrp="1"/>
          </p:cNvSpPr>
          <p:nvPr>
            <p:ph idx="1"/>
          </p:nvPr>
        </p:nvSpPr>
        <p:spPr>
          <a:xfrm>
            <a:off x="4547438" y="2172337"/>
            <a:ext cx="5415141" cy="10721975"/>
          </a:xfrm>
        </p:spPr>
        <p:txBody>
          <a:bodyPr/>
          <a:lstStyle>
            <a:lvl1pPr>
              <a:defRPr sz="2269"/>
            </a:lvl1pPr>
            <a:lvl2pPr>
              <a:defRPr sz="1985"/>
            </a:lvl2pPr>
            <a:lvl3pPr>
              <a:defRPr sz="1702"/>
            </a:lvl3pPr>
            <a:lvl4pPr>
              <a:defRPr sz="1418"/>
            </a:lvl4pPr>
            <a:lvl5pPr>
              <a:defRPr sz="1418"/>
            </a:lvl5pPr>
            <a:lvl6pPr>
              <a:defRPr sz="1418"/>
            </a:lvl6pPr>
            <a:lvl7pPr>
              <a:defRPr sz="1418"/>
            </a:lvl7pPr>
            <a:lvl8pPr>
              <a:defRPr sz="1418"/>
            </a:lvl8pPr>
            <a:lvl9pPr>
              <a:defRPr sz="141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36784" y="4526280"/>
            <a:ext cx="3449923" cy="8385494"/>
          </a:xfrm>
        </p:spPr>
        <p:txBody>
          <a:bodyPr/>
          <a:lstStyle>
            <a:lvl1pPr marL="0" indent="0">
              <a:buNone/>
              <a:defRPr sz="1134"/>
            </a:lvl1pPr>
            <a:lvl2pPr marL="324155" indent="0">
              <a:buNone/>
              <a:defRPr sz="993"/>
            </a:lvl2pPr>
            <a:lvl3pPr marL="648310" indent="0">
              <a:buNone/>
              <a:defRPr sz="851"/>
            </a:lvl3pPr>
            <a:lvl4pPr marL="972464" indent="0">
              <a:buNone/>
              <a:defRPr sz="709"/>
            </a:lvl4pPr>
            <a:lvl5pPr marL="1296619" indent="0">
              <a:buNone/>
              <a:defRPr sz="709"/>
            </a:lvl5pPr>
            <a:lvl6pPr marL="1620774" indent="0">
              <a:buNone/>
              <a:defRPr sz="709"/>
            </a:lvl6pPr>
            <a:lvl7pPr marL="1944929" indent="0">
              <a:buNone/>
              <a:defRPr sz="709"/>
            </a:lvl7pPr>
            <a:lvl8pPr marL="2269084" indent="0">
              <a:buNone/>
              <a:defRPr sz="709"/>
            </a:lvl8pPr>
            <a:lvl9pPr marL="2593238" indent="0">
              <a:buNone/>
              <a:defRPr sz="709"/>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784" y="1005840"/>
            <a:ext cx="3449923" cy="3520441"/>
          </a:xfrm>
        </p:spPr>
        <p:txBody>
          <a:bodyPr anchor="b"/>
          <a:lstStyle>
            <a:lvl1pPr>
              <a:defRPr sz="2269"/>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7438" y="2172337"/>
            <a:ext cx="5415141" cy="10721975"/>
          </a:xfrm>
        </p:spPr>
        <p:txBody>
          <a:bodyPr anchor="t"/>
          <a:lstStyle>
            <a:lvl1pPr marL="0" indent="0">
              <a:buNone/>
              <a:defRPr sz="2269"/>
            </a:lvl1pPr>
            <a:lvl2pPr marL="324155" indent="0">
              <a:buNone/>
              <a:defRPr sz="1985"/>
            </a:lvl2pPr>
            <a:lvl3pPr marL="648310" indent="0">
              <a:buNone/>
              <a:defRPr sz="1702"/>
            </a:lvl3pPr>
            <a:lvl4pPr marL="972464" indent="0">
              <a:buNone/>
              <a:defRPr sz="1418"/>
            </a:lvl4pPr>
            <a:lvl5pPr marL="1296619" indent="0">
              <a:buNone/>
              <a:defRPr sz="1418"/>
            </a:lvl5pPr>
            <a:lvl6pPr marL="1620774" indent="0">
              <a:buNone/>
              <a:defRPr sz="1418"/>
            </a:lvl6pPr>
            <a:lvl7pPr marL="1944929" indent="0">
              <a:buNone/>
              <a:defRPr sz="1418"/>
            </a:lvl7pPr>
            <a:lvl8pPr marL="2269084" indent="0">
              <a:buNone/>
              <a:defRPr sz="1418"/>
            </a:lvl8pPr>
            <a:lvl9pPr marL="2593238" indent="0">
              <a:buNone/>
              <a:defRPr sz="1418"/>
            </a:lvl9pPr>
          </a:lstStyle>
          <a:p>
            <a:r>
              <a:rPr lang="en-US"/>
              <a:t>Click icon to add picture</a:t>
            </a:r>
            <a:endParaRPr lang="en-US" dirty="0"/>
          </a:p>
        </p:txBody>
      </p:sp>
      <p:sp>
        <p:nvSpPr>
          <p:cNvPr id="4" name="Text Placeholder 3"/>
          <p:cNvSpPr>
            <a:spLocks noGrp="1"/>
          </p:cNvSpPr>
          <p:nvPr>
            <p:ph type="body" sz="half" idx="2"/>
          </p:nvPr>
        </p:nvSpPr>
        <p:spPr>
          <a:xfrm>
            <a:off x="736784" y="4526280"/>
            <a:ext cx="3449923" cy="8385494"/>
          </a:xfrm>
        </p:spPr>
        <p:txBody>
          <a:bodyPr/>
          <a:lstStyle>
            <a:lvl1pPr marL="0" indent="0">
              <a:buNone/>
              <a:defRPr sz="1134"/>
            </a:lvl1pPr>
            <a:lvl2pPr marL="324155" indent="0">
              <a:buNone/>
              <a:defRPr sz="993"/>
            </a:lvl2pPr>
            <a:lvl3pPr marL="648310" indent="0">
              <a:buNone/>
              <a:defRPr sz="851"/>
            </a:lvl3pPr>
            <a:lvl4pPr marL="972464" indent="0">
              <a:buNone/>
              <a:defRPr sz="709"/>
            </a:lvl4pPr>
            <a:lvl5pPr marL="1296619" indent="0">
              <a:buNone/>
              <a:defRPr sz="709"/>
            </a:lvl5pPr>
            <a:lvl6pPr marL="1620774" indent="0">
              <a:buNone/>
              <a:defRPr sz="709"/>
            </a:lvl6pPr>
            <a:lvl7pPr marL="1944929" indent="0">
              <a:buNone/>
              <a:defRPr sz="709"/>
            </a:lvl7pPr>
            <a:lvl8pPr marL="2269084" indent="0">
              <a:buNone/>
              <a:defRPr sz="709"/>
            </a:lvl8pPr>
            <a:lvl9pPr marL="2593238" indent="0">
              <a:buNone/>
              <a:defRPr sz="709"/>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4737" y="803276"/>
            <a:ext cx="2306449" cy="127860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35390" y="803276"/>
            <a:ext cx="6785640" cy="127860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390" y="803275"/>
            <a:ext cx="9225796" cy="291623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5390" y="4016376"/>
            <a:ext cx="9225796" cy="957294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390" y="13983971"/>
            <a:ext cx="2406729" cy="803276"/>
          </a:xfrm>
          <a:prstGeom prst="rect">
            <a:avLst/>
          </a:prstGeom>
        </p:spPr>
        <p:txBody>
          <a:bodyPr vert="horz" lIns="91440" tIns="45720" rIns="91440" bIns="45720" rtlCol="0" anchor="ctr"/>
          <a:lstStyle>
            <a:lvl1pPr algn="l">
              <a:defRPr sz="851">
                <a:solidFill>
                  <a:schemeClr val="tx1">
                    <a:tint val="82000"/>
                  </a:schemeClr>
                </a:solidFill>
              </a:defRPr>
            </a:lvl1pPr>
          </a:lstStyle>
          <a:p>
            <a:fld id="{846CE7D5-CF57-46EF-B807-FDD0502418D4}" type="datetimeFigureOut">
              <a:rPr lang="en-US" smtClean="0"/>
              <a:t>6/11/2024</a:t>
            </a:fld>
            <a:endParaRPr lang="en-US"/>
          </a:p>
        </p:txBody>
      </p:sp>
      <p:sp>
        <p:nvSpPr>
          <p:cNvPr id="5" name="Footer Placeholder 4"/>
          <p:cNvSpPr>
            <a:spLocks noGrp="1"/>
          </p:cNvSpPr>
          <p:nvPr>
            <p:ph type="ftr" sz="quarter" idx="3"/>
          </p:nvPr>
        </p:nvSpPr>
        <p:spPr>
          <a:xfrm>
            <a:off x="3543241" y="13983971"/>
            <a:ext cx="3610094" cy="803276"/>
          </a:xfrm>
          <a:prstGeom prst="rect">
            <a:avLst/>
          </a:prstGeom>
        </p:spPr>
        <p:txBody>
          <a:bodyPr vert="horz" lIns="91440" tIns="45720" rIns="91440" bIns="45720" rtlCol="0" anchor="ctr"/>
          <a:lstStyle>
            <a:lvl1pPr algn="ctr">
              <a:defRPr sz="851">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7554457" y="13983971"/>
            <a:ext cx="2406729" cy="803276"/>
          </a:xfrm>
          <a:prstGeom prst="rect">
            <a:avLst/>
          </a:prstGeom>
        </p:spPr>
        <p:txBody>
          <a:bodyPr vert="horz" lIns="91440" tIns="45720" rIns="91440" bIns="45720" rtlCol="0" anchor="ctr"/>
          <a:lstStyle>
            <a:lvl1pPr algn="r">
              <a:defRPr sz="851">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ress Releases 2020 | University of Wales Trinity Saint David">
            <a:extLst>
              <a:ext uri="{FF2B5EF4-FFF2-40B4-BE49-F238E27FC236}">
                <a16:creationId xmlns:a16="http://schemas.microsoft.com/office/drawing/2014/main" id="{83586FCD-E305-2623-915D-98DB7CD0C4FE}"/>
              </a:ext>
            </a:extLst>
          </p:cNvPr>
          <p:cNvPicPr>
            <a:picLocks noChangeAspect="1"/>
          </p:cNvPicPr>
          <p:nvPr/>
        </p:nvPicPr>
        <p:blipFill>
          <a:blip r:embed="rId2"/>
          <a:stretch>
            <a:fillRect/>
          </a:stretch>
        </p:blipFill>
        <p:spPr>
          <a:xfrm>
            <a:off x="58844" y="65320"/>
            <a:ext cx="3161228" cy="1047750"/>
          </a:xfrm>
          <a:prstGeom prst="rect">
            <a:avLst/>
          </a:prstGeom>
        </p:spPr>
      </p:pic>
      <p:sp>
        <p:nvSpPr>
          <p:cNvPr id="8" name="TextBox 7">
            <a:extLst>
              <a:ext uri="{FF2B5EF4-FFF2-40B4-BE49-F238E27FC236}">
                <a16:creationId xmlns:a16="http://schemas.microsoft.com/office/drawing/2014/main" id="{1A936C8A-74D0-7355-A2B1-88C04997BA13}"/>
              </a:ext>
            </a:extLst>
          </p:cNvPr>
          <p:cNvSpPr txBox="1"/>
          <p:nvPr/>
        </p:nvSpPr>
        <p:spPr>
          <a:xfrm>
            <a:off x="100603" y="1305585"/>
            <a:ext cx="10524010"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libri"/>
                <a:cs typeface="Calibri"/>
              </a:rPr>
              <a:t>ACMA6013 Independant Project</a:t>
            </a:r>
          </a:p>
          <a:p>
            <a:r>
              <a:rPr lang="en-US" sz="2600" b="1" dirty="0">
                <a:latin typeface="Calibri"/>
                <a:cs typeface="Calibri"/>
              </a:rPr>
              <a:t>Morgan Baker 2111367</a:t>
            </a:r>
          </a:p>
          <a:p>
            <a:r>
              <a:rPr lang="en-GB" sz="2400" dirty="0">
                <a:ea typeface="+mn-lt"/>
                <a:cs typeface="+mn-lt"/>
              </a:rPr>
              <a:t>Improving the efficiency of a working practice Using Six Sigma Methods</a:t>
            </a:r>
            <a:endParaRPr lang="en-US" sz="2400" dirty="0">
              <a:latin typeface="Aptos" panose="020B0004020202020204"/>
              <a:cs typeface="Calibri"/>
            </a:endParaRPr>
          </a:p>
        </p:txBody>
      </p:sp>
      <p:sp>
        <p:nvSpPr>
          <p:cNvPr id="9" name="TextBox 8">
            <a:extLst>
              <a:ext uri="{FF2B5EF4-FFF2-40B4-BE49-F238E27FC236}">
                <a16:creationId xmlns:a16="http://schemas.microsoft.com/office/drawing/2014/main" id="{1BFCB8B9-3F5C-0E24-EE54-3EFAAD6DCF95}"/>
              </a:ext>
            </a:extLst>
          </p:cNvPr>
          <p:cNvSpPr txBox="1"/>
          <p:nvPr/>
        </p:nvSpPr>
        <p:spPr>
          <a:xfrm>
            <a:off x="110482" y="2674714"/>
            <a:ext cx="3904696" cy="11766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dirty="0"/>
              <a:t>Introduction</a:t>
            </a:r>
          </a:p>
          <a:p>
            <a:r>
              <a:rPr lang="en-GB" sz="1400" dirty="0">
                <a:latin typeface="Calibri"/>
                <a:cs typeface="Calibri"/>
              </a:rPr>
              <a:t>My project idea is to improve the working practice for the manufacturing of steel components involving the operation a welding bay extraction system. The aim is to carry out investigation into multiple solutions including restoring an electrical panel or the relocation of the controls for extraction etc. Of which all advantages and disadvantages of the solutions will be highlighted and explained before a final solution is decided. </a:t>
            </a:r>
          </a:p>
          <a:p>
            <a:endParaRPr lang="en-GB" sz="1200" dirty="0">
              <a:latin typeface="Calibri"/>
              <a:cs typeface="Calibri"/>
            </a:endParaRPr>
          </a:p>
          <a:p>
            <a:r>
              <a:rPr lang="en-GB" sz="1400" dirty="0">
                <a:latin typeface="Calibri"/>
                <a:cs typeface="Calibri"/>
              </a:rPr>
              <a:t>Throughout this project, you will see evidence of six sigma techniques to help define, measure, and analyse DMAIC (Define, Measure, Analyse, Improve and Control)) aspects that should improve the outcome of the project and will develop an understand of the gains/benefits of the implementation made towards improving this process. Some of the tools and techniques seen in this report will include Gantt charts, graphical illustrations, diagrams, and process maps.  Using DMAIC Methodology in the Process of Product Quality Control in Metallurgical Operation, The Six Sigma DMAIC can be considered a guide for problem solving and product or process improvement. The majority of companies start to implement Six Sigma using the DMAIC methodology.</a:t>
            </a:r>
          </a:p>
          <a:p>
            <a:endParaRPr lang="en-GB" sz="1400" dirty="0">
              <a:latin typeface="Calibri"/>
              <a:cs typeface="Calibri"/>
            </a:endParaRPr>
          </a:p>
          <a:p>
            <a:r>
              <a:rPr lang="en-GB" b="1" dirty="0">
                <a:latin typeface="Calibri"/>
                <a:cs typeface="Calibri"/>
              </a:rPr>
              <a:t>Abstract</a:t>
            </a:r>
            <a:endParaRPr lang="en-GB" dirty="0">
              <a:latin typeface="Calibri"/>
              <a:cs typeface="Calibri"/>
            </a:endParaRPr>
          </a:p>
          <a:p>
            <a:r>
              <a:rPr lang="en-GB" sz="1400" dirty="0">
                <a:latin typeface="Calibri"/>
                <a:cs typeface="Calibri"/>
              </a:rPr>
              <a:t>summation of a project with a goal to improve the effectiveness and efficiency of a working practice to reduce costs of both direct and indirect and increase productivity through means of six sigma methods and techniques. The current manufacturing process involved daily tasks that negatively affected the costs and product output, which were highlighted and used to form a plan of action to remove or reduce the issues associated with the current procedure. A finalised solution was assessed to see potential improvement highlighted through extensive data statistics and graphical illustrations. Furthermore, elements such as maintainability and sustainability were considered prior to finalising a solution to ensure the longevity of the improvements. These results were further compared with actual data recorded after the improvements had been implemented to prove or validate the work undertaken and how the new production process. Also, a plane to maintain these benefits through methods of control.</a:t>
            </a:r>
          </a:p>
        </p:txBody>
      </p:sp>
      <p:pic>
        <p:nvPicPr>
          <p:cNvPr id="3" name="Picture 2" descr="A close up of a panel&#10;&#10;Description automatically generated">
            <a:extLst>
              <a:ext uri="{FF2B5EF4-FFF2-40B4-BE49-F238E27FC236}">
                <a16:creationId xmlns:a16="http://schemas.microsoft.com/office/drawing/2014/main" id="{8BFF1D81-189C-F6E1-59BA-F828B516584C}"/>
              </a:ext>
            </a:extLst>
          </p:cNvPr>
          <p:cNvPicPr>
            <a:picLocks noChangeAspect="1"/>
          </p:cNvPicPr>
          <p:nvPr/>
        </p:nvPicPr>
        <p:blipFill rotWithShape="1">
          <a:blip r:embed="rId3"/>
          <a:srcRect l="16084" t="-1415" b="1953"/>
          <a:stretch/>
        </p:blipFill>
        <p:spPr>
          <a:xfrm rot="5400000">
            <a:off x="4073182" y="2645896"/>
            <a:ext cx="1562397" cy="169354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E8E01330-1F6E-364A-DC92-41ED33B19D9A}"/>
              </a:ext>
            </a:extLst>
          </p:cNvPr>
          <p:cNvSpPr txBox="1"/>
          <p:nvPr/>
        </p:nvSpPr>
        <p:spPr>
          <a:xfrm>
            <a:off x="5771080" y="2677281"/>
            <a:ext cx="289774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As you can see the damage caused to the old control panel making it hard to use and interpret the current operating state of the equipment further employing miss use and lack of operation.</a:t>
            </a:r>
          </a:p>
        </p:txBody>
      </p:sp>
      <p:pic>
        <p:nvPicPr>
          <p:cNvPr id="11" name="Picture 10" descr="20210421_153159">
            <a:extLst>
              <a:ext uri="{FF2B5EF4-FFF2-40B4-BE49-F238E27FC236}">
                <a16:creationId xmlns:a16="http://schemas.microsoft.com/office/drawing/2014/main" id="{1C12432E-08E7-D8E0-2E75-0B7722D9B90A}"/>
              </a:ext>
            </a:extLst>
          </p:cNvPr>
          <p:cNvPicPr>
            <a:picLocks noChangeAspect="1"/>
          </p:cNvPicPr>
          <p:nvPr/>
        </p:nvPicPr>
        <p:blipFill rotWithShape="1">
          <a:blip r:embed="rId4"/>
          <a:srcRect l="8088" t="9115" r="8464" b="10357"/>
          <a:stretch/>
        </p:blipFill>
        <p:spPr>
          <a:xfrm>
            <a:off x="8684561" y="2713627"/>
            <a:ext cx="1902608" cy="16130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TextBox 13">
            <a:extLst>
              <a:ext uri="{FF2B5EF4-FFF2-40B4-BE49-F238E27FC236}">
                <a16:creationId xmlns:a16="http://schemas.microsoft.com/office/drawing/2014/main" id="{3572ADC6-9CC4-E73D-CFB7-CC6E6C70BA6E}"/>
              </a:ext>
            </a:extLst>
          </p:cNvPr>
          <p:cNvSpPr txBox="1"/>
          <p:nvPr/>
        </p:nvSpPr>
        <p:spPr>
          <a:xfrm>
            <a:off x="3970804" y="4399347"/>
            <a:ext cx="666091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A solution was chosen out of 3 based on feasibility studies and advantages/ disadvantages. This was to be a new control panel mounted within the operator's working area with systems to prevent the extraction running while unattended.</a:t>
            </a:r>
          </a:p>
        </p:txBody>
      </p:sp>
      <p:graphicFrame>
        <p:nvGraphicFramePr>
          <p:cNvPr id="16" name="Table 15">
            <a:extLst>
              <a:ext uri="{FF2B5EF4-FFF2-40B4-BE49-F238E27FC236}">
                <a16:creationId xmlns:a16="http://schemas.microsoft.com/office/drawing/2014/main" id="{B9A23C0F-5392-7836-C84E-34812971C3B8}"/>
              </a:ext>
            </a:extLst>
          </p:cNvPr>
          <p:cNvGraphicFramePr>
            <a:graphicFrameLocks noGrp="1"/>
          </p:cNvGraphicFramePr>
          <p:nvPr>
            <p:extLst>
              <p:ext uri="{D42A27DB-BD31-4B8C-83A1-F6EECF244321}">
                <p14:modId xmlns:p14="http://schemas.microsoft.com/office/powerpoint/2010/main" val="704654911"/>
              </p:ext>
            </p:extLst>
          </p:nvPr>
        </p:nvGraphicFramePr>
        <p:xfrm>
          <a:off x="4103086" y="7921994"/>
          <a:ext cx="6413135" cy="1682664"/>
        </p:xfrm>
        <a:graphic>
          <a:graphicData uri="http://schemas.openxmlformats.org/drawingml/2006/table">
            <a:tbl>
              <a:tblPr bandRow="1">
                <a:tableStyleId>{5C22544A-7EE6-4342-B048-85BDC9FD1C3A}</a:tableStyleId>
              </a:tblPr>
              <a:tblGrid>
                <a:gridCol w="1140113">
                  <a:extLst>
                    <a:ext uri="{9D8B030D-6E8A-4147-A177-3AD203B41FA5}">
                      <a16:colId xmlns:a16="http://schemas.microsoft.com/office/drawing/2014/main" val="834578249"/>
                    </a:ext>
                  </a:extLst>
                </a:gridCol>
                <a:gridCol w="534428">
                  <a:extLst>
                    <a:ext uri="{9D8B030D-6E8A-4147-A177-3AD203B41FA5}">
                      <a16:colId xmlns:a16="http://schemas.microsoft.com/office/drawing/2014/main" val="1073547828"/>
                    </a:ext>
                  </a:extLst>
                </a:gridCol>
                <a:gridCol w="599747">
                  <a:extLst>
                    <a:ext uri="{9D8B030D-6E8A-4147-A177-3AD203B41FA5}">
                      <a16:colId xmlns:a16="http://schemas.microsoft.com/office/drawing/2014/main" val="3863824408"/>
                    </a:ext>
                  </a:extLst>
                </a:gridCol>
                <a:gridCol w="665066">
                  <a:extLst>
                    <a:ext uri="{9D8B030D-6E8A-4147-A177-3AD203B41FA5}">
                      <a16:colId xmlns:a16="http://schemas.microsoft.com/office/drawing/2014/main" val="264721316"/>
                    </a:ext>
                  </a:extLst>
                </a:gridCol>
                <a:gridCol w="676942">
                  <a:extLst>
                    <a:ext uri="{9D8B030D-6E8A-4147-A177-3AD203B41FA5}">
                      <a16:colId xmlns:a16="http://schemas.microsoft.com/office/drawing/2014/main" val="1488083056"/>
                    </a:ext>
                  </a:extLst>
                </a:gridCol>
                <a:gridCol w="665066">
                  <a:extLst>
                    <a:ext uri="{9D8B030D-6E8A-4147-A177-3AD203B41FA5}">
                      <a16:colId xmlns:a16="http://schemas.microsoft.com/office/drawing/2014/main" val="641245218"/>
                    </a:ext>
                  </a:extLst>
                </a:gridCol>
                <a:gridCol w="748199">
                  <a:extLst>
                    <a:ext uri="{9D8B030D-6E8A-4147-A177-3AD203B41FA5}">
                      <a16:colId xmlns:a16="http://schemas.microsoft.com/office/drawing/2014/main" val="780684063"/>
                    </a:ext>
                  </a:extLst>
                </a:gridCol>
                <a:gridCol w="718508">
                  <a:extLst>
                    <a:ext uri="{9D8B030D-6E8A-4147-A177-3AD203B41FA5}">
                      <a16:colId xmlns:a16="http://schemas.microsoft.com/office/drawing/2014/main" val="3176122848"/>
                    </a:ext>
                  </a:extLst>
                </a:gridCol>
                <a:gridCol w="665066">
                  <a:extLst>
                    <a:ext uri="{9D8B030D-6E8A-4147-A177-3AD203B41FA5}">
                      <a16:colId xmlns:a16="http://schemas.microsoft.com/office/drawing/2014/main" val="3359789284"/>
                    </a:ext>
                  </a:extLst>
                </a:gridCol>
              </a:tblGrid>
              <a:tr h="276678">
                <a:tc rowSpan="2">
                  <a:txBody>
                    <a:bodyPr/>
                    <a:lstStyle/>
                    <a:p>
                      <a:pPr algn="ctr" fontAlgn="auto"/>
                      <a:endParaRPr lang="en-GB" sz="1100" b="0" i="0" dirty="0">
                        <a:solidFill>
                          <a:srgbClr val="000000"/>
                        </a:solidFill>
                        <a:effectLst/>
                        <a:highlight>
                          <a:srgbClr val="0070C0"/>
                        </a:highligh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70C0"/>
                    </a:solidFill>
                  </a:tcPr>
                </a:tc>
                <a:tc rowSpan="2">
                  <a:txBody>
                    <a:bodyPr/>
                    <a:lstStyle/>
                    <a:p>
                      <a:pPr algn="ctr" fontAlgn="base"/>
                      <a:r>
                        <a:rPr lang="en-GB" sz="1100" b="1" i="0" dirty="0">
                          <a:solidFill>
                            <a:srgbClr val="FFFFFF"/>
                          </a:solidFill>
                          <a:effectLst/>
                          <a:highlight>
                            <a:srgbClr val="0070C0"/>
                          </a:highlight>
                          <a:latin typeface="Calibri"/>
                        </a:rPr>
                        <a:t>Daily</a:t>
                      </a:r>
                      <a:r>
                        <a:rPr lang="en-GB" sz="1100" b="0" i="0" dirty="0">
                          <a:solidFill>
                            <a:srgbClr val="FFFFFF"/>
                          </a:solidFill>
                          <a:effectLst/>
                          <a:highlight>
                            <a:srgbClr val="0070C0"/>
                          </a:highlight>
                          <a:latin typeface="Calibri"/>
                        </a:rPr>
                        <a:t> </a:t>
                      </a:r>
                      <a:endParaRPr lang="en-GB" sz="1100" b="0" i="0" dirty="0">
                        <a:solidFill>
                          <a:srgbClr val="000000"/>
                        </a:solidFill>
                        <a:effectLst/>
                        <a:highlight>
                          <a:srgbClr val="0070C0"/>
                        </a:highligh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70C0"/>
                    </a:solidFill>
                  </a:tcPr>
                </a:tc>
                <a:tc rowSpan="2">
                  <a:txBody>
                    <a:bodyPr/>
                    <a:lstStyle/>
                    <a:p>
                      <a:pPr algn="ctr" fontAlgn="base"/>
                      <a:r>
                        <a:rPr lang="en-GB" sz="1100" b="1" i="0" dirty="0">
                          <a:solidFill>
                            <a:srgbClr val="FFFFFF"/>
                          </a:solidFill>
                          <a:effectLst/>
                          <a:highlight>
                            <a:srgbClr val="0070C0"/>
                          </a:highlight>
                          <a:latin typeface="Calibri"/>
                        </a:rPr>
                        <a:t>Weekly</a:t>
                      </a:r>
                      <a:r>
                        <a:rPr lang="en-GB" sz="1100" b="0" i="0" dirty="0">
                          <a:solidFill>
                            <a:srgbClr val="FFFFFF"/>
                          </a:solidFill>
                          <a:effectLst/>
                          <a:highlight>
                            <a:srgbClr val="0070C0"/>
                          </a:highlight>
                          <a:latin typeface="Calibri"/>
                        </a:rPr>
                        <a:t> </a:t>
                      </a:r>
                      <a:endParaRPr lang="en-GB" sz="1100" b="0" i="0" dirty="0">
                        <a:solidFill>
                          <a:srgbClr val="000000"/>
                        </a:solidFill>
                        <a:effectLst/>
                        <a:highlight>
                          <a:srgbClr val="0070C0"/>
                        </a:highligh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70C0"/>
                    </a:solidFill>
                  </a:tcPr>
                </a:tc>
                <a:tc rowSpan="2">
                  <a:txBody>
                    <a:bodyPr/>
                    <a:lstStyle/>
                    <a:p>
                      <a:pPr algn="ctr" fontAlgn="base"/>
                      <a:r>
                        <a:rPr lang="en-GB" sz="1100" b="1" i="0" dirty="0">
                          <a:solidFill>
                            <a:srgbClr val="FFFFFF"/>
                          </a:solidFill>
                          <a:effectLst/>
                          <a:highlight>
                            <a:srgbClr val="0070C0"/>
                          </a:highlight>
                          <a:latin typeface="Calibri"/>
                        </a:rPr>
                        <a:t>Monthly</a:t>
                      </a:r>
                      <a:r>
                        <a:rPr lang="en-GB" sz="1100" b="0" i="0" dirty="0">
                          <a:solidFill>
                            <a:srgbClr val="FFFFFF"/>
                          </a:solidFill>
                          <a:effectLst/>
                          <a:highlight>
                            <a:srgbClr val="0070C0"/>
                          </a:highlight>
                          <a:latin typeface="Calibri"/>
                        </a:rPr>
                        <a:t> </a:t>
                      </a:r>
                      <a:endParaRPr lang="en-GB" sz="1100" b="0" i="0" dirty="0">
                        <a:solidFill>
                          <a:srgbClr val="000000"/>
                        </a:solidFill>
                        <a:effectLst/>
                        <a:highlight>
                          <a:srgbClr val="0070C0"/>
                        </a:highligh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70C0"/>
                    </a:solidFill>
                  </a:tcPr>
                </a:tc>
                <a:tc rowSpan="2">
                  <a:txBody>
                    <a:bodyPr/>
                    <a:lstStyle/>
                    <a:p>
                      <a:pPr algn="ctr" fontAlgn="base"/>
                      <a:r>
                        <a:rPr lang="en-GB" sz="1100" b="1" i="0" dirty="0">
                          <a:solidFill>
                            <a:srgbClr val="FFFFFF"/>
                          </a:solidFill>
                          <a:effectLst/>
                          <a:highlight>
                            <a:srgbClr val="0070C0"/>
                          </a:highlight>
                          <a:latin typeface="Calibri"/>
                        </a:rPr>
                        <a:t>Annually</a:t>
                      </a:r>
                      <a:r>
                        <a:rPr lang="en-GB" sz="1100" b="0" i="0" dirty="0">
                          <a:solidFill>
                            <a:srgbClr val="FFFFFF"/>
                          </a:solidFill>
                          <a:effectLst/>
                          <a:highlight>
                            <a:srgbClr val="0070C0"/>
                          </a:highlight>
                          <a:latin typeface="Calibri"/>
                        </a:rPr>
                        <a:t> </a:t>
                      </a:r>
                      <a:endParaRPr lang="en-GB" sz="1100" b="0" i="0" dirty="0">
                        <a:solidFill>
                          <a:srgbClr val="000000"/>
                        </a:solidFill>
                        <a:effectLst/>
                        <a:highlight>
                          <a:srgbClr val="0070C0"/>
                        </a:highligh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70C0"/>
                    </a:solidFill>
                  </a:tcPr>
                </a:tc>
                <a:tc rowSpan="2">
                  <a:txBody>
                    <a:bodyPr/>
                    <a:lstStyle/>
                    <a:p>
                      <a:pPr algn="ctr" fontAlgn="base"/>
                      <a:r>
                        <a:rPr lang="en-GB" sz="1100" b="1" i="0" dirty="0">
                          <a:solidFill>
                            <a:srgbClr val="FFFFFF"/>
                          </a:solidFill>
                          <a:effectLst/>
                          <a:highlight>
                            <a:srgbClr val="0070C0"/>
                          </a:highlight>
                          <a:latin typeface="Calibri"/>
                        </a:rPr>
                        <a:t>Setup  Costs</a:t>
                      </a:r>
                      <a:r>
                        <a:rPr lang="en-GB" sz="1100" b="0" i="0" dirty="0">
                          <a:solidFill>
                            <a:srgbClr val="FFFFFF"/>
                          </a:solidFill>
                          <a:effectLst/>
                          <a:highlight>
                            <a:srgbClr val="0070C0"/>
                          </a:highlight>
                          <a:latin typeface="Calibri"/>
                        </a:rPr>
                        <a:t> </a:t>
                      </a:r>
                      <a:endParaRPr lang="en-GB" sz="1100" b="0" i="0" dirty="0">
                        <a:solidFill>
                          <a:srgbClr val="000000"/>
                        </a:solidFill>
                        <a:effectLst/>
                        <a:highlight>
                          <a:srgbClr val="0070C0"/>
                        </a:highlight>
                        <a:latin typeface="Calibri"/>
                      </a:endParaRPr>
                    </a:p>
                  </a:txBody>
                  <a:tcPr marL="66675" marR="66675">
                    <a:lnL w="9525" cap="flat" cmpd="sng" algn="ctr">
                      <a:solidFill>
                        <a:srgbClr val="000000"/>
                      </a:solidFill>
                      <a:prstDash val="solid"/>
                      <a:round/>
                      <a:headEnd type="none" w="med" len="med"/>
                      <a:tailEnd type="none" w="med" len="med"/>
                    </a:lnL>
                    <a:lnR w="14154"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70C0"/>
                    </a:solidFill>
                  </a:tcPr>
                </a:tc>
                <a:tc gridSpan="3">
                  <a:txBody>
                    <a:bodyPr/>
                    <a:lstStyle/>
                    <a:p>
                      <a:pPr algn="ctr" fontAlgn="base"/>
                      <a:r>
                        <a:rPr lang="en-GB" sz="1100" b="1" i="0" dirty="0">
                          <a:solidFill>
                            <a:srgbClr val="FFFFFF"/>
                          </a:solidFill>
                          <a:effectLst/>
                          <a:highlight>
                            <a:srgbClr val="0070C0"/>
                          </a:highlight>
                          <a:latin typeface="Calibri"/>
                        </a:rPr>
                        <a:t>Return of Investment</a:t>
                      </a:r>
                      <a:r>
                        <a:rPr lang="en-GB" sz="1100" b="0" i="0" dirty="0">
                          <a:solidFill>
                            <a:srgbClr val="FFFFFF"/>
                          </a:solidFill>
                          <a:effectLst/>
                          <a:highlight>
                            <a:srgbClr val="0070C0"/>
                          </a:highlight>
                          <a:latin typeface="Calibri"/>
                        </a:rPr>
                        <a:t> </a:t>
                      </a:r>
                      <a:endParaRPr lang="en-GB" sz="1100" b="0" i="0" dirty="0">
                        <a:solidFill>
                          <a:srgbClr val="000000"/>
                        </a:solidFill>
                        <a:effectLst/>
                        <a:highlight>
                          <a:srgbClr val="0070C0"/>
                        </a:highlight>
                        <a:latin typeface="Calibri"/>
                      </a:endParaRPr>
                    </a:p>
                  </a:txBody>
                  <a:tcPr marL="66675" marR="66675">
                    <a:lnL w="14154" cap="flat" cmpd="sng" algn="ctr">
                      <a:solidFill>
                        <a:srgbClr val="000000"/>
                      </a:solidFill>
                      <a:prstDash val="solid"/>
                      <a:round/>
                      <a:headEnd type="none" w="med" len="med"/>
                      <a:tailEnd type="none" w="med" len="med"/>
                    </a:lnL>
                    <a:lnR w="14154" cap="flat" cmpd="sng" algn="ctr">
                      <a:solidFill>
                        <a:srgbClr val="000000"/>
                      </a:solidFill>
                      <a:prstDash val="solid"/>
                      <a:round/>
                      <a:headEnd type="none" w="med" len="med"/>
                      <a:tailEnd type="none" w="med" len="med"/>
                    </a:lnR>
                    <a:lnT w="14154"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70C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932288491"/>
                  </a:ext>
                </a:extLst>
              </a:tr>
              <a:tr h="266796">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a:txBody>
                    <a:bodyPr/>
                    <a:lstStyle/>
                    <a:p>
                      <a:pPr algn="ctr" fontAlgn="base"/>
                      <a:r>
                        <a:rPr lang="en-GB" sz="1100" b="1" i="0" dirty="0">
                          <a:solidFill>
                            <a:srgbClr val="FFFFFF"/>
                          </a:solidFill>
                          <a:effectLst/>
                          <a:highlight>
                            <a:srgbClr val="0070C0"/>
                          </a:highlight>
                          <a:latin typeface="Calibri"/>
                        </a:rPr>
                        <a:t>Year 1</a:t>
                      </a:r>
                      <a:r>
                        <a:rPr lang="en-GB" sz="1100" b="0" i="0" dirty="0">
                          <a:solidFill>
                            <a:srgbClr val="FFFFFF"/>
                          </a:solidFill>
                          <a:effectLst/>
                          <a:highlight>
                            <a:srgbClr val="0070C0"/>
                          </a:highlight>
                          <a:latin typeface="Calibri"/>
                        </a:rPr>
                        <a:t> </a:t>
                      </a:r>
                      <a:endParaRPr lang="en-GB" sz="1100" b="0" i="0" dirty="0">
                        <a:solidFill>
                          <a:srgbClr val="000000"/>
                        </a:solidFill>
                        <a:effectLst/>
                        <a:highlight>
                          <a:srgbClr val="0070C0"/>
                        </a:highlight>
                        <a:latin typeface="Calibri"/>
                      </a:endParaRPr>
                    </a:p>
                  </a:txBody>
                  <a:tcPr marL="66675" marR="66675">
                    <a:lnL w="14154"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70C0"/>
                    </a:solidFill>
                  </a:tcPr>
                </a:tc>
                <a:tc>
                  <a:txBody>
                    <a:bodyPr/>
                    <a:lstStyle/>
                    <a:p>
                      <a:pPr algn="ctr" fontAlgn="base"/>
                      <a:r>
                        <a:rPr lang="en-GB" sz="1100" b="1" i="0" dirty="0">
                          <a:solidFill>
                            <a:srgbClr val="FFFFFF"/>
                          </a:solidFill>
                          <a:effectLst/>
                          <a:highlight>
                            <a:srgbClr val="0070C0"/>
                          </a:highlight>
                          <a:latin typeface="Calibri"/>
                        </a:rPr>
                        <a:t>Year 2</a:t>
                      </a:r>
                      <a:r>
                        <a:rPr lang="en-GB" sz="1100" b="0" i="0" dirty="0">
                          <a:solidFill>
                            <a:srgbClr val="FFFFFF"/>
                          </a:solidFill>
                          <a:effectLst/>
                          <a:highlight>
                            <a:srgbClr val="0070C0"/>
                          </a:highlight>
                          <a:latin typeface="Calibri"/>
                        </a:rPr>
                        <a:t> </a:t>
                      </a:r>
                      <a:endParaRPr lang="en-GB" sz="1100" b="0" i="0" dirty="0">
                        <a:solidFill>
                          <a:srgbClr val="000000"/>
                        </a:solidFill>
                        <a:effectLst/>
                        <a:highlight>
                          <a:srgbClr val="0070C0"/>
                        </a:highlight>
                        <a:latin typeface="Calibri"/>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70C0"/>
                    </a:solidFill>
                  </a:tcPr>
                </a:tc>
                <a:tc>
                  <a:txBody>
                    <a:bodyPr/>
                    <a:lstStyle/>
                    <a:p>
                      <a:pPr algn="ctr" fontAlgn="base"/>
                      <a:r>
                        <a:rPr lang="en-GB" sz="1100" b="1" i="0" dirty="0">
                          <a:solidFill>
                            <a:srgbClr val="FFFFFF"/>
                          </a:solidFill>
                          <a:effectLst/>
                          <a:highlight>
                            <a:srgbClr val="0070C0"/>
                          </a:highlight>
                          <a:latin typeface="Calibri"/>
                        </a:rPr>
                        <a:t>Year 3</a:t>
                      </a:r>
                      <a:r>
                        <a:rPr lang="en-GB" sz="1100" b="0" i="0" dirty="0">
                          <a:solidFill>
                            <a:srgbClr val="FFFFFF"/>
                          </a:solidFill>
                          <a:effectLst/>
                          <a:highlight>
                            <a:srgbClr val="0070C0"/>
                          </a:highlight>
                          <a:latin typeface="Calibri"/>
                        </a:rPr>
                        <a:t> </a:t>
                      </a:r>
                      <a:endParaRPr lang="en-GB" sz="1100" b="0" i="0" dirty="0">
                        <a:solidFill>
                          <a:srgbClr val="000000"/>
                        </a:solidFill>
                        <a:effectLst/>
                        <a:highlight>
                          <a:srgbClr val="0070C0"/>
                        </a:highlight>
                        <a:latin typeface="Calibri"/>
                      </a:endParaRPr>
                    </a:p>
                  </a:txBody>
                  <a:tcPr marL="66675" marR="66675">
                    <a:lnL w="9525" cap="flat" cmpd="sng" algn="ctr">
                      <a:solidFill>
                        <a:srgbClr val="000000"/>
                      </a:solidFill>
                      <a:prstDash val="solid"/>
                      <a:round/>
                      <a:headEnd type="none" w="med" len="med"/>
                      <a:tailEnd type="none" w="med" len="med"/>
                    </a:lnL>
                    <a:lnR w="14154"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70C0"/>
                    </a:solidFill>
                  </a:tcPr>
                </a:tc>
                <a:extLst>
                  <a:ext uri="{0D108BD9-81ED-4DB2-BD59-A6C34878D82A}">
                    <a16:rowId xmlns:a16="http://schemas.microsoft.com/office/drawing/2014/main" val="4133407150"/>
                  </a:ext>
                </a:extLst>
              </a:tr>
              <a:tr h="415017">
                <a:tc>
                  <a:txBody>
                    <a:bodyPr/>
                    <a:lstStyle/>
                    <a:p>
                      <a:pPr algn="l" fontAlgn="base"/>
                      <a:r>
                        <a:rPr lang="en-GB" sz="1100" b="1" i="0" dirty="0">
                          <a:solidFill>
                            <a:srgbClr val="FFFFFF"/>
                          </a:solidFill>
                          <a:effectLst/>
                          <a:highlight>
                            <a:srgbClr val="0070C0"/>
                          </a:highlight>
                          <a:latin typeface="Calibri"/>
                        </a:rPr>
                        <a:t>Wasted running cost</a:t>
                      </a:r>
                      <a:r>
                        <a:rPr lang="en-GB" sz="1100" b="0" i="0" dirty="0">
                          <a:solidFill>
                            <a:srgbClr val="FFFFFF"/>
                          </a:solidFill>
                          <a:effectLst/>
                          <a:highlight>
                            <a:srgbClr val="0070C0"/>
                          </a:highlight>
                          <a:latin typeface="Calibri"/>
                        </a:rPr>
                        <a:t> </a:t>
                      </a:r>
                      <a:endParaRPr lang="en-GB" sz="1100" b="0" i="0" dirty="0">
                        <a:solidFill>
                          <a:srgbClr val="000000"/>
                        </a:solidFill>
                        <a:effectLst/>
                        <a:highlight>
                          <a:srgbClr val="0070C0"/>
                        </a:highlight>
                        <a:latin typeface="Calibri"/>
                      </a:endParaRP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70C0"/>
                    </a:solidFill>
                  </a:tcPr>
                </a:tc>
                <a:tc>
                  <a:txBody>
                    <a:bodyPr/>
                    <a:lstStyle/>
                    <a:p>
                      <a:pPr algn="ctr" fontAlgn="base"/>
                      <a:r>
                        <a:rPr lang="en-GB" sz="1100" b="0" i="0" dirty="0">
                          <a:solidFill>
                            <a:srgbClr val="000000"/>
                          </a:solidFill>
                          <a:effectLst/>
                          <a:highlight>
                            <a:srgbClr val="D9E2F3"/>
                          </a:highlight>
                          <a:latin typeface="Calibri"/>
                        </a:rPr>
                        <a:t>£0.44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tc>
                  <a:txBody>
                    <a:bodyPr/>
                    <a:lstStyle/>
                    <a:p>
                      <a:pPr algn="ctr" fontAlgn="base"/>
                      <a:r>
                        <a:rPr lang="en-GB" sz="1100" b="0" i="0" dirty="0">
                          <a:solidFill>
                            <a:srgbClr val="000000"/>
                          </a:solidFill>
                          <a:effectLst/>
                          <a:highlight>
                            <a:srgbClr val="D9E2F3"/>
                          </a:highlight>
                          <a:latin typeface="Calibri"/>
                        </a:rPr>
                        <a:t>£2.20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tc>
                  <a:txBody>
                    <a:bodyPr/>
                    <a:lstStyle/>
                    <a:p>
                      <a:pPr algn="ctr" fontAlgn="base"/>
                      <a:r>
                        <a:rPr lang="en-GB" sz="1100" b="0" i="0" dirty="0">
                          <a:solidFill>
                            <a:srgbClr val="000000"/>
                          </a:solidFill>
                          <a:effectLst/>
                          <a:highlight>
                            <a:srgbClr val="D9E2F3"/>
                          </a:highlight>
                          <a:latin typeface="Calibri"/>
                        </a:rPr>
                        <a:t>£8.82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tc>
                  <a:txBody>
                    <a:bodyPr/>
                    <a:lstStyle/>
                    <a:p>
                      <a:pPr algn="ctr" fontAlgn="base"/>
                      <a:r>
                        <a:rPr lang="en-GB" sz="1100" b="0" i="0" dirty="0">
                          <a:solidFill>
                            <a:srgbClr val="000000"/>
                          </a:solidFill>
                          <a:effectLst/>
                          <a:highlight>
                            <a:srgbClr val="D9E2F3"/>
                          </a:highlight>
                          <a:latin typeface="Calibri"/>
                        </a:rPr>
                        <a:t>£114.40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tc>
                  <a:txBody>
                    <a:bodyPr/>
                    <a:lstStyle/>
                    <a:p>
                      <a:pPr algn="ctr" fontAlgn="base"/>
                      <a:r>
                        <a:rPr lang="en-GB" sz="1100" b="0" i="0" dirty="0">
                          <a:solidFill>
                            <a:srgbClr val="000000"/>
                          </a:solidFill>
                          <a:effectLst/>
                          <a:highlight>
                            <a:srgbClr val="D9E2F3"/>
                          </a:highlight>
                          <a:latin typeface="Calibri"/>
                        </a:rPr>
                        <a:t>£320.58 </a:t>
                      </a:r>
                    </a:p>
                  </a:txBody>
                  <a:tcPr marL="66675" marR="66675" anchor="ctr">
                    <a:lnL w="9525" cap="flat" cmpd="sng" algn="ctr">
                      <a:solidFill>
                        <a:srgbClr val="000000"/>
                      </a:solidFill>
                      <a:prstDash val="solid"/>
                      <a:round/>
                      <a:headEnd type="none" w="med" len="med"/>
                      <a:tailEnd type="none" w="med" len="med"/>
                    </a:lnL>
                    <a:lnR w="14154"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tc>
                  <a:txBody>
                    <a:bodyPr/>
                    <a:lstStyle/>
                    <a:p>
                      <a:pPr algn="ctr" fontAlgn="base"/>
                      <a:r>
                        <a:rPr lang="en-GB" sz="1100" b="0" i="0" dirty="0">
                          <a:solidFill>
                            <a:srgbClr val="000000"/>
                          </a:solidFill>
                          <a:effectLst/>
                          <a:highlight>
                            <a:srgbClr val="D9E2F3"/>
                          </a:highlight>
                          <a:latin typeface="Calibri"/>
                        </a:rPr>
                        <a:t>-£206.18 </a:t>
                      </a:r>
                    </a:p>
                  </a:txBody>
                  <a:tcPr marL="66675" marR="66675" anchor="ctr">
                    <a:lnL w="14154"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tc>
                  <a:txBody>
                    <a:bodyPr/>
                    <a:lstStyle/>
                    <a:p>
                      <a:pPr algn="ctr" fontAlgn="base"/>
                      <a:r>
                        <a:rPr lang="en-GB" sz="1100" b="0" i="0" dirty="0">
                          <a:solidFill>
                            <a:srgbClr val="000000"/>
                          </a:solidFill>
                          <a:effectLst/>
                          <a:highlight>
                            <a:srgbClr val="D9E2F3"/>
                          </a:highlight>
                          <a:latin typeface="Calibri"/>
                        </a:rPr>
                        <a:t>-£91.78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tc>
                  <a:txBody>
                    <a:bodyPr/>
                    <a:lstStyle/>
                    <a:p>
                      <a:pPr algn="ctr" fontAlgn="base"/>
                      <a:r>
                        <a:rPr lang="en-GB" sz="1100" b="0" i="0" dirty="0">
                          <a:solidFill>
                            <a:srgbClr val="000000"/>
                          </a:solidFill>
                          <a:effectLst/>
                          <a:highlight>
                            <a:srgbClr val="D9E2F3"/>
                          </a:highlight>
                          <a:latin typeface="Calibri"/>
                        </a:rPr>
                        <a:t>£22.62 </a:t>
                      </a:r>
                    </a:p>
                  </a:txBody>
                  <a:tcPr marL="66675" marR="66675" anchor="ctr">
                    <a:lnL w="9525" cap="flat" cmpd="sng" algn="ctr">
                      <a:solidFill>
                        <a:srgbClr val="000000"/>
                      </a:solidFill>
                      <a:prstDash val="solid"/>
                      <a:round/>
                      <a:headEnd type="none" w="med" len="med"/>
                      <a:tailEnd type="none" w="med" len="med"/>
                    </a:lnL>
                    <a:lnR w="14154"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1697814946"/>
                  </a:ext>
                </a:extLst>
              </a:tr>
              <a:tr h="415017">
                <a:tc>
                  <a:txBody>
                    <a:bodyPr/>
                    <a:lstStyle/>
                    <a:p>
                      <a:pPr algn="l" fontAlgn="base"/>
                      <a:r>
                        <a:rPr lang="en-GB" sz="1100" b="1" i="0" dirty="0">
                          <a:solidFill>
                            <a:srgbClr val="FFFFFF"/>
                          </a:solidFill>
                          <a:effectLst/>
                          <a:highlight>
                            <a:srgbClr val="0070C0"/>
                          </a:highlight>
                          <a:latin typeface="Calibri"/>
                        </a:rPr>
                        <a:t>Wasted operator wages</a:t>
                      </a:r>
                      <a:r>
                        <a:rPr lang="en-GB" sz="1100" b="0" i="0" dirty="0">
                          <a:solidFill>
                            <a:srgbClr val="FFFFFF"/>
                          </a:solidFill>
                          <a:effectLst/>
                          <a:highlight>
                            <a:srgbClr val="0070C0"/>
                          </a:highlight>
                          <a:latin typeface="Calibri"/>
                        </a:rPr>
                        <a:t> </a:t>
                      </a:r>
                      <a:endParaRPr lang="en-GB" sz="1100" b="0" i="0">
                        <a:solidFill>
                          <a:srgbClr val="000000"/>
                        </a:solidFill>
                        <a:effectLst/>
                        <a:highlight>
                          <a:srgbClr val="0070C0"/>
                        </a:highlight>
                      </a:endParaRP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70C0"/>
                    </a:solidFill>
                  </a:tcPr>
                </a:tc>
                <a:tc>
                  <a:txBody>
                    <a:bodyPr/>
                    <a:lstStyle/>
                    <a:p>
                      <a:pPr algn="ctr" fontAlgn="base"/>
                      <a:r>
                        <a:rPr lang="en-GB" sz="1100" b="0" i="0" dirty="0">
                          <a:solidFill>
                            <a:srgbClr val="000000"/>
                          </a:solidFill>
                          <a:effectLst/>
                          <a:highlight>
                            <a:srgbClr val="B4C6E7"/>
                          </a:highlight>
                          <a:latin typeface="Calibri"/>
                        </a:rPr>
                        <a:t>£1.09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B4C6E7"/>
                    </a:solidFill>
                  </a:tcPr>
                </a:tc>
                <a:tc>
                  <a:txBody>
                    <a:bodyPr/>
                    <a:lstStyle/>
                    <a:p>
                      <a:pPr algn="ctr" fontAlgn="base"/>
                      <a:r>
                        <a:rPr lang="en-GB" sz="1100" b="0" i="0" dirty="0">
                          <a:solidFill>
                            <a:srgbClr val="000000"/>
                          </a:solidFill>
                          <a:effectLst/>
                          <a:highlight>
                            <a:srgbClr val="B4C6E7"/>
                          </a:highlight>
                          <a:latin typeface="Calibri"/>
                        </a:rPr>
                        <a:t>£5.47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B4C6E7"/>
                    </a:solidFill>
                  </a:tcPr>
                </a:tc>
                <a:tc>
                  <a:txBody>
                    <a:bodyPr/>
                    <a:lstStyle/>
                    <a:p>
                      <a:pPr algn="ctr" fontAlgn="base"/>
                      <a:r>
                        <a:rPr lang="en-GB" sz="1100" b="0" i="0" dirty="0">
                          <a:solidFill>
                            <a:srgbClr val="000000"/>
                          </a:solidFill>
                          <a:effectLst/>
                          <a:highlight>
                            <a:srgbClr val="B4C6E7"/>
                          </a:highlight>
                          <a:latin typeface="Calibri"/>
                        </a:rPr>
                        <a:t>£21.88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B4C6E7"/>
                    </a:solidFill>
                  </a:tcPr>
                </a:tc>
                <a:tc>
                  <a:txBody>
                    <a:bodyPr/>
                    <a:lstStyle/>
                    <a:p>
                      <a:pPr algn="ctr" fontAlgn="base"/>
                      <a:r>
                        <a:rPr lang="en-GB" sz="1100" b="0" i="0" dirty="0">
                          <a:solidFill>
                            <a:srgbClr val="000000"/>
                          </a:solidFill>
                          <a:effectLst/>
                          <a:highlight>
                            <a:srgbClr val="B4C6E7"/>
                          </a:highlight>
                          <a:latin typeface="Calibri"/>
                        </a:rPr>
                        <a:t>£262.50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B4C6E7"/>
                    </a:solidFill>
                  </a:tcPr>
                </a:tc>
                <a:tc>
                  <a:txBody>
                    <a:bodyPr/>
                    <a:lstStyle/>
                    <a:p>
                      <a:pPr algn="ctr" fontAlgn="base"/>
                      <a:r>
                        <a:rPr lang="en-GB" sz="1100" b="0" i="0" dirty="0">
                          <a:solidFill>
                            <a:srgbClr val="000000"/>
                          </a:solidFill>
                          <a:effectLst/>
                          <a:highlight>
                            <a:srgbClr val="B4C6E7"/>
                          </a:highlight>
                          <a:latin typeface="Calibri"/>
                        </a:rPr>
                        <a:t>£320.58 </a:t>
                      </a:r>
                    </a:p>
                  </a:txBody>
                  <a:tcPr marL="66675" marR="66675" anchor="ctr">
                    <a:lnL w="9525" cap="flat" cmpd="sng" algn="ctr">
                      <a:solidFill>
                        <a:srgbClr val="000000"/>
                      </a:solidFill>
                      <a:prstDash val="solid"/>
                      <a:round/>
                      <a:headEnd type="none" w="med" len="med"/>
                      <a:tailEnd type="none" w="med" len="med"/>
                    </a:lnL>
                    <a:lnR w="14154"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B4C6E7"/>
                    </a:solidFill>
                  </a:tcPr>
                </a:tc>
                <a:tc>
                  <a:txBody>
                    <a:bodyPr/>
                    <a:lstStyle/>
                    <a:p>
                      <a:pPr algn="ctr" fontAlgn="base"/>
                      <a:r>
                        <a:rPr lang="en-GB" sz="1100" b="0" i="0" dirty="0">
                          <a:solidFill>
                            <a:srgbClr val="000000"/>
                          </a:solidFill>
                          <a:effectLst/>
                          <a:highlight>
                            <a:srgbClr val="B4C6E7"/>
                          </a:highlight>
                          <a:latin typeface="Calibri"/>
                        </a:rPr>
                        <a:t>-£58.08 </a:t>
                      </a:r>
                    </a:p>
                  </a:txBody>
                  <a:tcPr marL="66675" marR="66675" anchor="ctr">
                    <a:lnL w="14154"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B4C6E7"/>
                    </a:solidFill>
                  </a:tcPr>
                </a:tc>
                <a:tc>
                  <a:txBody>
                    <a:bodyPr/>
                    <a:lstStyle/>
                    <a:p>
                      <a:pPr algn="ctr" fontAlgn="base"/>
                      <a:r>
                        <a:rPr lang="en-GB" sz="1100" b="0" i="0" dirty="0">
                          <a:solidFill>
                            <a:srgbClr val="000000"/>
                          </a:solidFill>
                          <a:effectLst/>
                          <a:highlight>
                            <a:srgbClr val="B4C6E7"/>
                          </a:highlight>
                          <a:latin typeface="Calibri"/>
                        </a:rPr>
                        <a:t>£204.42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B4C6E7"/>
                    </a:solidFill>
                  </a:tcPr>
                </a:tc>
                <a:tc>
                  <a:txBody>
                    <a:bodyPr/>
                    <a:lstStyle/>
                    <a:p>
                      <a:pPr algn="ctr" fontAlgn="base"/>
                      <a:r>
                        <a:rPr lang="en-GB" sz="1100" b="0" i="0" dirty="0">
                          <a:solidFill>
                            <a:srgbClr val="000000"/>
                          </a:solidFill>
                          <a:effectLst/>
                          <a:highlight>
                            <a:srgbClr val="B4C6E7"/>
                          </a:highlight>
                          <a:latin typeface="Calibri"/>
                        </a:rPr>
                        <a:t>466.92 </a:t>
                      </a:r>
                    </a:p>
                  </a:txBody>
                  <a:tcPr marL="66675" marR="66675" anchor="ctr">
                    <a:lnL w="9525" cap="flat" cmpd="sng" algn="ctr">
                      <a:solidFill>
                        <a:srgbClr val="000000"/>
                      </a:solidFill>
                      <a:prstDash val="solid"/>
                      <a:round/>
                      <a:headEnd type="none" w="med" len="med"/>
                      <a:tailEnd type="none" w="med" len="med"/>
                    </a:lnL>
                    <a:lnR w="14154"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B4C6E7"/>
                    </a:solidFill>
                  </a:tcPr>
                </a:tc>
                <a:extLst>
                  <a:ext uri="{0D108BD9-81ED-4DB2-BD59-A6C34878D82A}">
                    <a16:rowId xmlns:a16="http://schemas.microsoft.com/office/drawing/2014/main" val="2469203938"/>
                  </a:ext>
                </a:extLst>
              </a:tr>
              <a:tr h="285750">
                <a:tc>
                  <a:txBody>
                    <a:bodyPr/>
                    <a:lstStyle/>
                    <a:p>
                      <a:pPr algn="l" fontAlgn="base"/>
                      <a:r>
                        <a:rPr lang="en-GB" sz="1100" b="1" i="0" dirty="0">
                          <a:solidFill>
                            <a:srgbClr val="FFFFFF"/>
                          </a:solidFill>
                          <a:effectLst/>
                          <a:highlight>
                            <a:srgbClr val="0070C0"/>
                          </a:highlight>
                          <a:latin typeface="Calibri"/>
                        </a:rPr>
                        <a:t>Total</a:t>
                      </a:r>
                      <a:r>
                        <a:rPr lang="en-GB" sz="1100" b="0" i="0" dirty="0">
                          <a:solidFill>
                            <a:srgbClr val="FFFFFF"/>
                          </a:solidFill>
                          <a:effectLst/>
                          <a:highlight>
                            <a:srgbClr val="0070C0"/>
                          </a:highlight>
                          <a:latin typeface="Calibri"/>
                        </a:rPr>
                        <a:t> </a:t>
                      </a:r>
                      <a:endParaRPr lang="en-GB" sz="1100" b="0" i="0">
                        <a:solidFill>
                          <a:srgbClr val="000000"/>
                        </a:solidFill>
                        <a:effectLst/>
                        <a:highlight>
                          <a:srgbClr val="0070C0"/>
                        </a:highlight>
                      </a:endParaRP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70C0"/>
                    </a:solidFill>
                  </a:tcPr>
                </a:tc>
                <a:tc>
                  <a:txBody>
                    <a:bodyPr/>
                    <a:lstStyle/>
                    <a:p>
                      <a:pPr algn="ctr" fontAlgn="base"/>
                      <a:r>
                        <a:rPr lang="en-GB" sz="1100" b="0" i="0" dirty="0">
                          <a:solidFill>
                            <a:srgbClr val="000000"/>
                          </a:solidFill>
                          <a:effectLst/>
                          <a:highlight>
                            <a:srgbClr val="D9E2F3"/>
                          </a:highlight>
                          <a:latin typeface="Calibri"/>
                        </a:rPr>
                        <a:t>£1.53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tc>
                  <a:txBody>
                    <a:bodyPr/>
                    <a:lstStyle/>
                    <a:p>
                      <a:pPr algn="ctr" fontAlgn="base"/>
                      <a:r>
                        <a:rPr lang="en-GB" sz="1100" b="0" i="0" dirty="0">
                          <a:solidFill>
                            <a:srgbClr val="000000"/>
                          </a:solidFill>
                          <a:effectLst/>
                          <a:highlight>
                            <a:srgbClr val="D9E2F3"/>
                          </a:highlight>
                          <a:latin typeface="Calibri"/>
                        </a:rPr>
                        <a:t>£7.67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tc>
                  <a:txBody>
                    <a:bodyPr/>
                    <a:lstStyle/>
                    <a:p>
                      <a:pPr algn="ctr" fontAlgn="base"/>
                      <a:r>
                        <a:rPr lang="en-GB" sz="1100" b="0" i="0" dirty="0">
                          <a:solidFill>
                            <a:srgbClr val="000000"/>
                          </a:solidFill>
                          <a:effectLst/>
                          <a:highlight>
                            <a:srgbClr val="D9E2F3"/>
                          </a:highlight>
                          <a:latin typeface="Calibri"/>
                        </a:rPr>
                        <a:t>£30.70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tc>
                  <a:txBody>
                    <a:bodyPr/>
                    <a:lstStyle/>
                    <a:p>
                      <a:pPr algn="ctr" fontAlgn="base"/>
                      <a:r>
                        <a:rPr lang="en-GB" sz="1100" b="0" i="0" dirty="0">
                          <a:solidFill>
                            <a:srgbClr val="000000"/>
                          </a:solidFill>
                          <a:effectLst/>
                          <a:highlight>
                            <a:srgbClr val="D9E2F3"/>
                          </a:highlight>
                          <a:latin typeface="Calibri"/>
                        </a:rPr>
                        <a:t>£376.90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tc>
                  <a:txBody>
                    <a:bodyPr/>
                    <a:lstStyle/>
                    <a:p>
                      <a:pPr algn="ctr" fontAlgn="base"/>
                      <a:r>
                        <a:rPr lang="en-GB" sz="1100" b="0" i="0" dirty="0">
                          <a:solidFill>
                            <a:srgbClr val="000000"/>
                          </a:solidFill>
                          <a:effectLst/>
                          <a:highlight>
                            <a:srgbClr val="D9E2F3"/>
                          </a:highlight>
                          <a:latin typeface="Calibri"/>
                        </a:rPr>
                        <a:t>£320.58 </a:t>
                      </a:r>
                    </a:p>
                  </a:txBody>
                  <a:tcPr marL="66675" marR="66675" anchor="ctr">
                    <a:lnL w="9525" cap="flat" cmpd="sng" algn="ctr">
                      <a:solidFill>
                        <a:srgbClr val="000000"/>
                      </a:solidFill>
                      <a:prstDash val="solid"/>
                      <a:round/>
                      <a:headEnd type="none" w="med" len="med"/>
                      <a:tailEnd type="none" w="med" len="med"/>
                    </a:lnL>
                    <a:lnR w="14154"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tc>
                  <a:txBody>
                    <a:bodyPr/>
                    <a:lstStyle/>
                    <a:p>
                      <a:pPr algn="ctr" fontAlgn="base"/>
                      <a:r>
                        <a:rPr lang="en-GB" sz="1100" b="1" i="0" dirty="0">
                          <a:solidFill>
                            <a:srgbClr val="000000"/>
                          </a:solidFill>
                          <a:effectLst/>
                          <a:highlight>
                            <a:srgbClr val="D9E2F3"/>
                          </a:highlight>
                          <a:latin typeface="Calibri"/>
                        </a:rPr>
                        <a:t>£56.32</a:t>
                      </a:r>
                      <a:r>
                        <a:rPr lang="en-GB" sz="1100" b="0" i="0" dirty="0">
                          <a:solidFill>
                            <a:srgbClr val="000000"/>
                          </a:solidFill>
                          <a:effectLst/>
                          <a:highlight>
                            <a:srgbClr val="D9E2F3"/>
                          </a:highlight>
                          <a:latin typeface="Calibri"/>
                        </a:rPr>
                        <a:t> </a:t>
                      </a:r>
                    </a:p>
                  </a:txBody>
                  <a:tcPr marL="66675" marR="66675" anchor="ctr">
                    <a:lnL w="14154"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4154" cap="flat" cmpd="sng" algn="ctr">
                      <a:solidFill>
                        <a:srgbClr val="000000"/>
                      </a:solidFill>
                      <a:prstDash val="solid"/>
                      <a:round/>
                      <a:headEnd type="none" w="med" len="med"/>
                      <a:tailEnd type="none" w="med" len="med"/>
                    </a:lnB>
                    <a:solidFill>
                      <a:srgbClr val="D9E2F3"/>
                    </a:solidFill>
                  </a:tcPr>
                </a:tc>
                <a:tc>
                  <a:txBody>
                    <a:bodyPr/>
                    <a:lstStyle/>
                    <a:p>
                      <a:pPr algn="ctr" fontAlgn="base"/>
                      <a:r>
                        <a:rPr lang="en-GB" sz="1100" b="1" i="0" dirty="0">
                          <a:solidFill>
                            <a:srgbClr val="000000"/>
                          </a:solidFill>
                          <a:effectLst/>
                          <a:highlight>
                            <a:srgbClr val="D9E2F3"/>
                          </a:highlight>
                          <a:latin typeface="Calibri"/>
                        </a:rPr>
                        <a:t>£433.22</a:t>
                      </a:r>
                      <a:r>
                        <a:rPr lang="en-GB" sz="1100" b="0" i="0" dirty="0">
                          <a:solidFill>
                            <a:srgbClr val="000000"/>
                          </a:solidFill>
                          <a:effectLst/>
                          <a:highlight>
                            <a:srgbClr val="D9E2F3"/>
                          </a:highlight>
                          <a:latin typeface="Calibri"/>
                        </a:rPr>
                        <a:t> </a:t>
                      </a:r>
                    </a:p>
                  </a:txBody>
                  <a:tcPr marL="66675" marR="6667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4154" cap="flat" cmpd="sng" algn="ctr">
                      <a:solidFill>
                        <a:srgbClr val="000000"/>
                      </a:solidFill>
                      <a:prstDash val="solid"/>
                      <a:round/>
                      <a:headEnd type="none" w="med" len="med"/>
                      <a:tailEnd type="none" w="med" len="med"/>
                    </a:lnB>
                    <a:solidFill>
                      <a:srgbClr val="D9E2F3"/>
                    </a:solidFill>
                  </a:tcPr>
                </a:tc>
                <a:tc>
                  <a:txBody>
                    <a:bodyPr/>
                    <a:lstStyle/>
                    <a:p>
                      <a:pPr algn="ctr" fontAlgn="base"/>
                      <a:r>
                        <a:rPr lang="en-GB" sz="1100" b="1" i="0" dirty="0">
                          <a:solidFill>
                            <a:srgbClr val="000000"/>
                          </a:solidFill>
                          <a:effectLst/>
                          <a:highlight>
                            <a:srgbClr val="D9E2F3"/>
                          </a:highlight>
                          <a:latin typeface="Calibri"/>
                        </a:rPr>
                        <a:t>£810.12</a:t>
                      </a:r>
                      <a:r>
                        <a:rPr lang="en-GB" sz="1100" b="0" i="0" dirty="0">
                          <a:solidFill>
                            <a:srgbClr val="000000"/>
                          </a:solidFill>
                          <a:effectLst/>
                          <a:highlight>
                            <a:srgbClr val="D9E2F3"/>
                          </a:highlight>
                          <a:latin typeface="Calibri"/>
                        </a:rPr>
                        <a:t> </a:t>
                      </a:r>
                    </a:p>
                  </a:txBody>
                  <a:tcPr marL="66675" marR="66675" anchor="ctr">
                    <a:lnL w="9525" cap="flat" cmpd="sng" algn="ctr">
                      <a:solidFill>
                        <a:srgbClr val="000000"/>
                      </a:solidFill>
                      <a:prstDash val="solid"/>
                      <a:round/>
                      <a:headEnd type="none" w="med" len="med"/>
                      <a:tailEnd type="none" w="med" len="med"/>
                    </a:lnL>
                    <a:lnR w="14154"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4154"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2323999032"/>
                  </a:ext>
                </a:extLst>
              </a:tr>
            </a:tbl>
          </a:graphicData>
        </a:graphic>
      </p:graphicFrame>
      <p:pic>
        <p:nvPicPr>
          <p:cNvPr id="17" name="Picture 16" descr="A blue circle with a red triangle&#10;&#10;Description automatically generated">
            <a:extLst>
              <a:ext uri="{FF2B5EF4-FFF2-40B4-BE49-F238E27FC236}">
                <a16:creationId xmlns:a16="http://schemas.microsoft.com/office/drawing/2014/main" id="{BBE3C965-D9EC-1A3C-F3F2-C96712D08D9D}"/>
              </a:ext>
            </a:extLst>
          </p:cNvPr>
          <p:cNvPicPr>
            <a:picLocks noChangeAspect="1"/>
          </p:cNvPicPr>
          <p:nvPr/>
        </p:nvPicPr>
        <p:blipFill>
          <a:blip r:embed="rId5"/>
          <a:stretch>
            <a:fillRect/>
          </a:stretch>
        </p:blipFill>
        <p:spPr>
          <a:xfrm>
            <a:off x="4128221" y="5139642"/>
            <a:ext cx="2643241" cy="1588879"/>
          </a:xfrm>
          <a:prstGeom prst="rect">
            <a:avLst/>
          </a:prstGeom>
        </p:spPr>
      </p:pic>
      <p:pic>
        <p:nvPicPr>
          <p:cNvPr id="19" name="Picture 18" descr="A graph showing the cost of a cost&#10;&#10;Description automatically generated">
            <a:extLst>
              <a:ext uri="{FF2B5EF4-FFF2-40B4-BE49-F238E27FC236}">
                <a16:creationId xmlns:a16="http://schemas.microsoft.com/office/drawing/2014/main" id="{02E15B8E-B091-B276-DD59-C9FE5D3C4331}"/>
              </a:ext>
            </a:extLst>
          </p:cNvPr>
          <p:cNvPicPr>
            <a:picLocks noChangeAspect="1"/>
          </p:cNvPicPr>
          <p:nvPr/>
        </p:nvPicPr>
        <p:blipFill>
          <a:blip r:embed="rId6"/>
          <a:stretch>
            <a:fillRect/>
          </a:stretch>
        </p:blipFill>
        <p:spPr>
          <a:xfrm>
            <a:off x="7268760" y="5142612"/>
            <a:ext cx="3140585" cy="1589205"/>
          </a:xfrm>
          <a:prstGeom prst="rect">
            <a:avLst/>
          </a:prstGeom>
        </p:spPr>
      </p:pic>
      <p:sp>
        <p:nvSpPr>
          <p:cNvPr id="20" name="TextBox 19">
            <a:extLst>
              <a:ext uri="{FF2B5EF4-FFF2-40B4-BE49-F238E27FC236}">
                <a16:creationId xmlns:a16="http://schemas.microsoft.com/office/drawing/2014/main" id="{53187636-06B8-8D1E-9378-A4D165C7FD9D}"/>
              </a:ext>
            </a:extLst>
          </p:cNvPr>
          <p:cNvSpPr txBox="1"/>
          <p:nvPr/>
        </p:nvSpPr>
        <p:spPr>
          <a:xfrm>
            <a:off x="3974937" y="6740129"/>
            <a:ext cx="6681659" cy="11853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Based on the data collected during the research and planning stages of the project, two areas showed potential for improvements. These are the wasted electricity costs from the equipment left running while unattended. Also, the wasted time the operator is paid his hourly rate, and this time could be redirected in order to increase product output.</a:t>
            </a:r>
          </a:p>
        </p:txBody>
      </p:sp>
      <p:sp>
        <p:nvSpPr>
          <p:cNvPr id="21" name="TextBox 20">
            <a:extLst>
              <a:ext uri="{FF2B5EF4-FFF2-40B4-BE49-F238E27FC236}">
                <a16:creationId xmlns:a16="http://schemas.microsoft.com/office/drawing/2014/main" id="{36E6A776-5516-C48F-53D0-9C323B7DB1FC}"/>
              </a:ext>
            </a:extLst>
          </p:cNvPr>
          <p:cNvSpPr txBox="1"/>
          <p:nvPr/>
        </p:nvSpPr>
        <p:spPr>
          <a:xfrm>
            <a:off x="4042302" y="9613700"/>
            <a:ext cx="6537171"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Calibri"/>
                <a:cs typeface="Calibri"/>
              </a:rPr>
              <a:t>The reduction in costs in terms of running costs and wage costs for the operator alone are not great enough to allow the business to gain a return of investment within the first year of the improvements being implemented. However, combined more than £50 has been returned in the first year, mostly due to the reduction in wasted operator wages through a better utilisation of their time at work. Other observations include a total of over £800 by the end of the third year. Also, with regards to just the running costs of the equipment, it will take 3 years before a return will be seen.</a:t>
            </a:r>
          </a:p>
          <a:p>
            <a:endParaRPr lang="en-GB" sz="1400" dirty="0">
              <a:latin typeface="Calibri"/>
              <a:cs typeface="Calibri"/>
            </a:endParaRPr>
          </a:p>
          <a:p>
            <a:r>
              <a:rPr lang="en-GB" b="1" dirty="0">
                <a:latin typeface="Calibri"/>
                <a:cs typeface="Calibri"/>
              </a:rPr>
              <a:t>Conclusion</a:t>
            </a:r>
          </a:p>
          <a:p>
            <a:r>
              <a:rPr lang="en-GB" sz="1400" dirty="0">
                <a:latin typeface="Calibri"/>
                <a:cs typeface="Calibri"/>
              </a:rPr>
              <a:t>To prove and discuss whether this project can be deemed a success, it will be important to reflect on the points made in the Abstract. Firstly, the efficiency and effectiveness of a working practice has been improved through the reduction of non-profiteering activities and through utilising a relatively small budget to minimise the effect of direct and indirect costs. Secondly to study the manufacturing process to identify where and how the daily operator tasks cause negative effects on costs and production. As a result, these have been identified and documented through this report and rectified through the utilisation of a new method of working practice and new equipment. Thirdly, to finalise a solution with the goal of improving a method of working practice to behold greater production and reduced costs. Through thorough analysis of data and information collated in tables and graphical illustrations to highlight these areas for improvement. Furthermore, using this data, predictions have been drawn to assess the annual return of investment accounting for setup costs. Finally, the ideology of maintainability and sustainability of the solution has been secured through control methods to ensure the longevity of the improvements.</a:t>
            </a:r>
          </a:p>
        </p:txBody>
      </p:sp>
      <p:pic>
        <p:nvPicPr>
          <p:cNvPr id="23" name="Picture 22" descr="A room with a vent hood and tools&#10;&#10;Description automatically generated">
            <a:extLst>
              <a:ext uri="{FF2B5EF4-FFF2-40B4-BE49-F238E27FC236}">
                <a16:creationId xmlns:a16="http://schemas.microsoft.com/office/drawing/2014/main" id="{06DAED3D-1426-438E-C753-71A83E11F546}"/>
              </a:ext>
            </a:extLst>
          </p:cNvPr>
          <p:cNvPicPr>
            <a:picLocks noChangeAspect="1"/>
          </p:cNvPicPr>
          <p:nvPr/>
        </p:nvPicPr>
        <p:blipFill>
          <a:blip r:embed="rId7"/>
          <a:stretch>
            <a:fillRect/>
          </a:stretch>
        </p:blipFill>
        <p:spPr>
          <a:xfrm>
            <a:off x="7072721" y="183637"/>
            <a:ext cx="3229599" cy="17994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4" name="Picture 23" descr="Image result for bisley logo">
            <a:extLst>
              <a:ext uri="{FF2B5EF4-FFF2-40B4-BE49-F238E27FC236}">
                <a16:creationId xmlns:a16="http://schemas.microsoft.com/office/drawing/2014/main" id="{E618C0D5-F703-EE18-50C4-CABA6EF1DE67}"/>
              </a:ext>
            </a:extLst>
          </p:cNvPr>
          <p:cNvPicPr>
            <a:picLocks noChangeAspect="1"/>
          </p:cNvPicPr>
          <p:nvPr/>
        </p:nvPicPr>
        <p:blipFill>
          <a:blip r:embed="rId8"/>
          <a:stretch>
            <a:fillRect/>
          </a:stretch>
        </p:blipFill>
        <p:spPr>
          <a:xfrm>
            <a:off x="301946" y="14061585"/>
            <a:ext cx="3532824" cy="645364"/>
          </a:xfrm>
          <a:prstGeom prst="rect">
            <a:avLst/>
          </a:prstGeom>
        </p:spPr>
      </p:pic>
    </p:spTree>
    <p:extLst>
      <p:ext uri="{BB962C8B-B14F-4D97-AF65-F5344CB8AC3E}">
        <p14:creationId xmlns:p14="http://schemas.microsoft.com/office/powerpoint/2010/main" val="16430621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44A2AAC6175794380721E2EDD335AA4" ma:contentTypeVersion="4" ma:contentTypeDescription="Create a new document." ma:contentTypeScope="" ma:versionID="5225ff8b16233b7b0e4912c3cffa7d99">
  <xsd:schema xmlns:xsd="http://www.w3.org/2001/XMLSchema" xmlns:xs="http://www.w3.org/2001/XMLSchema" xmlns:p="http://schemas.microsoft.com/office/2006/metadata/properties" xmlns:ns2="5e4a8a2b-071a-43f3-ba94-c7426236c764" targetNamespace="http://schemas.microsoft.com/office/2006/metadata/properties" ma:root="true" ma:fieldsID="9581f743049b5d7b6e5f1097fde899f9" ns2:_="">
    <xsd:import namespace="5e4a8a2b-071a-43f3-ba94-c7426236c76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a8a2b-071a-43f3-ba94-c7426236c7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7791A99-7E78-49A7-ACD9-18C89F1EBE85}">
  <ds:schemaRefs>
    <ds:schemaRef ds:uri="http://schemas.microsoft.com/sharepoint/v3/contenttype/forms"/>
  </ds:schemaRefs>
</ds:datastoreItem>
</file>

<file path=customXml/itemProps2.xml><?xml version="1.0" encoding="utf-8"?>
<ds:datastoreItem xmlns:ds="http://schemas.openxmlformats.org/officeDocument/2006/customXml" ds:itemID="{FC64B3A0-B826-451A-9181-12CF913442FA}">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ED55AC0-5E35-41E4-993E-18B948DB6C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a8a2b-071a-43f3-ba94-c7426236c76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317</cp:revision>
  <dcterms:created xsi:type="dcterms:W3CDTF">2024-06-04T05:32:01Z</dcterms:created>
  <dcterms:modified xsi:type="dcterms:W3CDTF">2024-06-11T16:29:46Z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0x010100244A2AAC6175794380721E2EDD335AA4</vt:lpwstr>
  </property>
</Properties>
</file>