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29"/>
  </p:notesMasterIdLst>
  <p:sldIdLst>
    <p:sldId id="259" r:id="rId4"/>
    <p:sldId id="260" r:id="rId5"/>
    <p:sldId id="351" r:id="rId6"/>
    <p:sldId id="347" r:id="rId7"/>
    <p:sldId id="348" r:id="rId8"/>
    <p:sldId id="349" r:id="rId9"/>
    <p:sldId id="350" r:id="rId10"/>
    <p:sldId id="364" r:id="rId11"/>
    <p:sldId id="352" r:id="rId12"/>
    <p:sldId id="353" r:id="rId13"/>
    <p:sldId id="354" r:id="rId14"/>
    <p:sldId id="357" r:id="rId15"/>
    <p:sldId id="355" r:id="rId16"/>
    <p:sldId id="358" r:id="rId17"/>
    <p:sldId id="365" r:id="rId18"/>
    <p:sldId id="366" r:id="rId19"/>
    <p:sldId id="367" r:id="rId20"/>
    <p:sldId id="368" r:id="rId21"/>
    <p:sldId id="370" r:id="rId22"/>
    <p:sldId id="369" r:id="rId23"/>
    <p:sldId id="360" r:id="rId24"/>
    <p:sldId id="361" r:id="rId25"/>
    <p:sldId id="362" r:id="rId26"/>
    <p:sldId id="312" r:id="rId27"/>
    <p:sldId id="36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60"/>
    <p:restoredTop sz="83075"/>
  </p:normalViewPr>
  <p:slideViewPr>
    <p:cSldViewPr snapToGrid="0" snapToObjects="1">
      <p:cViewPr varScale="1">
        <p:scale>
          <a:sx n="91" d="100"/>
          <a:sy n="91" d="100"/>
        </p:scale>
        <p:origin x="16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44DC6A-BD6E-6F4D-BC7B-C8643A5D498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90D62A-B6EB-CE44-B497-51DFB21D36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95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46C1A-FA1B-E448-9E9D-5CC5C5F256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91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Nomothetic is relating to the discovery of scientific laws –that are general </a:t>
            </a:r>
          </a:p>
          <a:p>
            <a:r>
              <a:rPr lang="en-US" dirty="0"/>
              <a:t>Ideographic is relating to study or discovery of particular facts and processes, not </a:t>
            </a:r>
            <a:r>
              <a:rPr lang="en-US" dirty="0" err="1"/>
              <a:t>generalisable</a:t>
            </a: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39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15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569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CA991-4FB2-F84C-9546-375E9435A4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2694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9DA6CA-D4FA-BA44-A58B-88B090228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4236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7863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7750-B475-004D-9BEE-53F7B615A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33F7-5C20-6249-8358-8AC4B0B83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A42AA-85A7-F549-ACE2-7FF4FCB58C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3587C-988C-1741-B1AD-2260344FF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DE21C-3B8E-5F40-A53E-9F4272191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5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AE433-868A-9B40-8540-5D1A563C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E630A8-95A9-184E-87CF-BCBF239A7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93386-3775-BB46-AF82-C34FB02101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FF5CA-C335-3D4B-8F03-1CD481A5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6BCDFF-05A2-934D-BEA2-AAFE46CB8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5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14CCA-958F-144C-9EDD-BE41855E4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AB40F-54BD-A242-9BDD-14BE604F2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29F4EB-3198-804A-8B18-D80338851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B9CD05-9F85-5F4A-9272-880DE5C9C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BF5F0E-37F4-CE4C-BCA5-F5FA2BC7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4852C-11D2-9545-A28D-21DC2835B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38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F641-C35D-A84E-AB4E-86B0499AA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DEAA3-A5CE-E94A-911B-75F86F943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95F6F-7B01-9041-B242-983D6535B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C6547D-0AF5-F144-99C9-F391613C38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618D06-44C8-D245-96F8-674E98E0A2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85D28F-5470-4B45-9050-2FED03F49D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B70C0-C3E6-1E4E-BEE1-C8C8410F0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5C1C21-E6FE-664A-9ACE-EFF6F0D1C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70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D64B1-84EB-6047-A2BE-E5BC5BBEE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E309EF-E51D-F540-93D4-6600A73DE6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2FA78D-E555-614A-98D3-7FC8B985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5562C4-7058-6247-8E7C-A3F4FCE6C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54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60D5E5-3C79-D94B-AB17-5E7DC0ED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A59F6-B720-BC4F-81CA-FD5C2DFD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B336C-ECAA-6940-9957-27AD40DB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6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F3EFD-60D8-2148-8133-A8C16AAA8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DC8BE-79D9-BC47-B26C-EABEE74C9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3F410-86AC-6545-8210-1638BC23F4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8203-4374-0D41-9821-0B48A63E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0BE619-47D1-724E-9D3F-5966C698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A3365-FAB5-2740-8154-E28942AE8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9E9B9-6B77-5345-B0EF-3918852A9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75C492-F7F6-744D-8063-93EAABE003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4A439-BEAF-CD4C-87DF-72DC1AECA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B163-9E3E-D447-BE23-93AC00A4D5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C965D-8269-824D-BDAA-61860C152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6C733-D023-F64D-AB84-AE4A5DB2F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83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4C1B1-AEA7-944F-88E0-58D25F45A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E9BF74-347D-114B-943B-F934FAC16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99CF3-B36B-3A41-A8CE-2D2BDACAD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28349-9DA2-3E4C-95D7-C3278CF35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1D5ED-65D9-0A42-9AA4-54F913438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71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D59055-C8D1-0F4E-9647-E3864DEF3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88BCB1-664D-0641-B8CB-184EBB9A2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C41958-E946-1544-AA19-8120825B8B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2876A-64D4-FB45-96C8-382D8A5FA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50415-0CC0-B243-A002-EBB868A6C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36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70634-EAB3-F14B-811C-0326FCB1D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411A9A-E0B6-9E42-B50E-413BCC4C4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AC884-4DB1-294A-94B0-DB3C95164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39269-9E56-D94E-8AB5-3BF24A7F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FABC-1EB8-6641-BCEC-59125FB0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961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2463-32E7-9F4D-BB4E-0858F4322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9FD94-B582-1940-AD95-758C220E3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ED26E-DC5C-2049-8F0B-509170B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A340C-2088-3E4A-81E5-A1B8F7CB0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3973-0B85-E940-9BD2-9ECBBE12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46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0AF91-663C-5A43-9A1B-CE6D583C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C8DED-5BBD-BE4B-BF0F-BD2A54451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800B-BD32-B841-A7E4-B94F74E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8581-F86D-2A47-92C0-5C8ED25A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96395-617D-2D4B-B4A9-0A28D554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2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5892-7097-5443-A389-2DD7F6A4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94896-C901-804C-8AFC-E8135B42C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CF24C-F53E-C84C-9FDB-6DF2709B9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53F9-3B43-214D-9F2D-99A04B547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4A176-4607-1240-8CD8-7239EAEE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DB4B1-C194-F64B-B45E-0436D072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47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E5E4D-732F-3F4E-A267-A23D853DB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7F8C5-05FB-4A4C-993F-DB0C4BC0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83CAD-CA95-4942-B350-2BA284A92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1F9FF1-F8B7-0245-B1A8-F3C0AA369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0F58C-1386-9246-947D-85FDBB6E8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EDC79-443C-1843-9A41-F3EB7A9FA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A03C39-D4BA-4143-AE7A-54A7818E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DEB7C-FD73-0443-951E-10141418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424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B933B-4EDC-4544-8030-0B337A201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3D763-C1FF-6047-9701-E1CA9B79D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675C4-F328-DF45-9FE2-1994925A6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48862-EBB4-6F47-88CA-B2A05557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4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985A43-1554-4140-8D8E-F297FFFF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6750F5-1A01-1C4B-B26B-B32CF653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0DF8B-640A-7143-86E1-963B0C90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42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3724-88A1-3348-BCA7-4779D667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C60D-CB5F-2240-A538-63995D9A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BFCC-89A3-BC4E-8381-176DDBF3C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6C395-C503-3D4E-B041-9E7B3E3D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6B009-3423-B54E-87FC-93E496E7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B708E-17A4-4245-B24D-D53EF0D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958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99353-4102-A34D-A8D5-0727757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516B-9F20-1C4F-B616-EC30E1A83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50B85-405D-9344-BC9E-94EFB5194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6524F-4F09-044F-BB78-6FF7D73A8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6E5D5-FA8F-3F4C-BBCF-30E9DC1D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49FDD-89BD-1E46-BCD0-83A52858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1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29D9C-0B80-C042-B8A7-3956E39A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EC253-D5E4-9048-85CB-C27517865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8905-A6B3-9843-BE23-DCF3AA60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EA17B-F0A2-1B40-89EE-AF738A30A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0ED3-A3D1-5B44-A7D8-CFF5F30D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762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1CB5-2BCE-A146-BFFD-17FB2FBAA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003A7-09DD-C04E-812C-F86A93D15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47812-AE94-E94C-97EF-B7133038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19F82-4CE8-6141-9B2E-697DE379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12ECF-9431-E44B-B007-50EA3719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564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8F886-C82A-5D44-9EDA-C9C596D5C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876708-51F4-7B4C-9DB5-CEE9543FF5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F1467-DA09-EA4F-9F5C-8F2E42F9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61EAA-A1C4-7D4C-A566-5990A4364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0D047-97D0-BA45-8281-13D0DFD6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116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05C22-1057-2A48-AF07-BC0F7BBA7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DF2BF-6EF8-1449-9C84-F63AE79BB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884-691A-994A-9A07-4F15F8D0C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2F748-ABD1-4948-B569-221534020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45FA3-3EC7-204C-9EEF-250C5DBFB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8661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5E1D0-70A5-D54D-A344-438CA7E23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E1E9A7-1850-F74B-97DA-D1A5319DB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6AD91-FA8E-6C46-A144-E875058D0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4A4A4-92C0-4D42-8039-952EE32F2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457D6-7528-6747-ADBF-75CBD3F48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4087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D002-63F7-1A4B-9EF2-657ED8111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F825F-E60B-3F42-B950-C919B0F5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E82A6-CDDE-D741-B1CD-D33B0A714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D825D-A46F-DD4F-AE82-D84B1EBBD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15142-E9CE-044C-8DAE-47CAFC10D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A6385-C9CF-BC40-B53A-B4AEADC75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953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5C804-53A8-E548-A122-77BD69A89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2FF6D-E06A-A74D-89BE-D61E1F2C7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4BF823-44FF-A144-AE7F-D0540C926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A8B44-7BC4-6A49-8A24-6D271C9F7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F949A3-D78F-654C-B7E2-DE0D095D03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C670B-9B7E-AA4C-B86E-556B7C2F6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2972CD-C70E-3D41-B423-C8796DC5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03436-0583-8842-B4BD-12897906A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655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E1F0-935D-C247-B6E5-873C0FEC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A23469-62A1-A449-A8F0-F9F57B98F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56AA38-7E26-A741-9750-BCA0F6517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A912D-9123-BB4F-BF13-27659CA8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614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9BD2D2-F4F6-C74F-A8EA-468EE446D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A8A39A-B586-2943-88D2-577F4A6B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EF8FD-9F29-1B47-81EC-7A1DA74A8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149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76ED6-8D80-BE46-B6D6-3C46D0B4D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DB843-E7B2-E549-83B7-BE6774072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A6D447-2C28-9C4E-AAB8-15AAD836A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FC978-DEA3-9E48-9035-055F81E24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3D067-CCF8-C14C-AA81-B775302F2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27293-2691-9C46-B3DA-8C009D92F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8677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E6C21-0CA0-C84B-9A28-B68473B67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D14A8-22DF-5841-9109-A1878B85C4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8E11E-B10C-3448-975A-127CCECD2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495B8-9B64-014E-B746-7BB268F3B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2DFFA-3EE8-1C47-A2E5-52358F46B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B8AC5-01AC-864C-8886-E4DA16D9A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3923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AC1A-946C-E04D-8429-2AB0CD5B3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4DB7E4-AF72-EF44-A714-7AF9884C6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958CD-D4E7-C846-9DDE-E584BDDC0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01A2-DCD2-2F4C-8157-2B6457D3F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54432-C229-8049-84F9-E5C99CE9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536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766F4-2D3B-344A-8C72-4C7EE70D1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978854-240A-C049-8EB7-8F6052747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08A03-8B56-0342-B403-B30742E55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7D143-ACC6-B44F-B47D-AFE81DFB5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804AA-257A-DD41-8974-1CA1B669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90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CAB8F-AE29-ED42-AEE8-C22385880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719945"/>
            <a:ext cx="10515600" cy="2457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87FDFF47-FCE0-3342-B7DA-F7EFFC71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84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9AC6EB-35F2-1540-9809-231E7BF318E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4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9CF4B2-DEA3-BD46-AA8A-25E602C8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88AFA-B8CA-AF45-8D09-707B358EE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3336C-E47A-1447-9412-60E6B0E1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AEF9C-4E02-A346-B422-50263A4C2AAA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326A-8F7C-0340-AACC-1CF3DC7AD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8D956-6F24-E040-ACE8-60326A4C2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A8873AE9-2E25-8D47-99F4-5AE38196710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ED36AE-5BB7-824D-895A-3735885C8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F9037-2BAD-D240-A8B7-043193B89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17D0A-A105-FD4E-A2A1-AB71AA33C3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7F53B-E515-014E-8CDF-62C146E5A9AB}" type="datetimeFigureOut">
              <a:rPr lang="en-US" smtClean="0"/>
              <a:t>1/31/26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261A6-140E-B944-8BAE-34EBF47EC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7F57-0E2B-F447-8A0E-303E1361A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01423A83-CDC5-4947-9FCA-B859204F7D3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912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2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5827" y="2628656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BMOE7014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Mixed methods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26976" y="4958377"/>
            <a:ext cx="2884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   Nalda Wainwright</a:t>
            </a:r>
          </a:p>
          <a:p>
            <a:r>
              <a:rPr lang="en-US" sz="2400" dirty="0">
                <a:solidFill>
                  <a:schemeClr val="bg1"/>
                </a:solidFill>
              </a:rPr>
              <a:t>         </a:t>
            </a:r>
          </a:p>
        </p:txBody>
      </p:sp>
      <p:sp>
        <p:nvSpPr>
          <p:cNvPr id="5" name="AutoShape 2" descr="data:image/jpg;base64,%20/9j/4AAQSkZJRgABAQEAYABgAAD/2wBDAAUDBAQEAwUEBAQFBQUGBwwIBwcHBw8LCwkMEQ8SEhEPERETFhwXExQaFRERGCEYGh0dHx8fExciJCIeJBweHx7/2wBDAQUFBQcGBw4ICA4eFBEUHh4eHh4eHh4eHh4eHh4eHh4eHh4eHh4eHh4eHh4eHh4eHh4eHh4eHh4eHh4eHh4eHh7/wAARCABOAM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z4jfGCw8H+IJdDOj3V5cxIrlxIqJ8wyPU/pXPeHfjhqWva5Dptn4btYfMOWeS7JIUH5jjbyQMn8K8/8A2j/+SrX3/XvD/wCg1xXhi7+w+IbC63bVSdd/OMqThh+RNfQ1MthLL5TpL944tp67200v3PDeOqLE8sn7t/wuezy/tB3lvfzQSeHLaaKOQqHjuyCwB6/dIrr/AAj8bPCWtzpa3vnaRcOQF+04MZP++OB+OK8AvvBmqN4yvPD+mw+c0JMiMx2qIj91ifxArM8Q+HNY0GRE1SzaEPnY4IZW/EVnR/sjE+zpU6q55RUkr+801dPlv8wdfG0nKUovlTs9NPvPuBGV0DowZWGQQcgilrwD9mnx1dNef8Idqk7SxlC9g7nJUjkx59Mcj6Gvf68vF4aWGqunI9XD1414KaCiiiuY3CiiigAooooAKKKKACiiigAooooAKKKKACiiigAooooAKKKKAPk/9o//AJKtff8AXvD/AOg15zXo37R//JVr7/r3h/8AQa88t4/OuIof77hfzNfdYNqOGg32X5HyeJV68vVn0B4AmjXwfZ67qnlw3BtBHLcOcZiQnaSfxrz34x+I9P1uexi02dLiGJWYuoPUmvX7uHTbLQWtb3yk0+OEROH+7swF5r598deHpfDmvSWfL20n7y2k7Oh6fiOlfivAEcDmOd1cbNuNROTpr7PL1S84prTt0PrM7dahg40Y2cbJN9b/APBE+Hl5Jp/jvQ7uNiGS/iBx6Fgp/Qmvtmvij4cWT6j4+0K0jUkvfRMforBj+gNfa9fp2fW9pDvY8jKb8kvUKKwvGniKLw3YW91JGknmzhCrSBcIAWdhnqQoPHc4FRDX7kxajqhhtk0ix85S7SHzZGjzkgdACQRyc14J650VFcXaeL9QvrK3uLKwtHZbOW4u42nJwY3KOiMBg8g4J46VWbx/ILK71BbWGS3guFjEalxJs3fM5JG3hQTgE9KAO9orltJ8W/2h4hm01LVRCl1JCk2/O9ViD7h+JI/Cm/8ACTX8WjR+IrqxgXR5SjjY7NMkTZAdhjHdTgdAT6UAdXRXC3Pjy4tBfw3eliO8tntgkQk++JQC/OP4MnP4etTaV41mvNWayNnAV+2fZw0bnMY8yRPmBHU+XnjjmgDtKK5XWPF39n+FX1o2qNILqSBIjKFDbJGBOT32oxx68Uth4qa78XNo8cdvJBztdHPmBRGr+YRjG07gODnJFAHU0VyKeLLj7CdUkgtFszCt2kIkY3H2bdhpSMY4U7sD6VSm8b30f252srSIW1qtwsTs5dlYZUnC4HGMjrQB3dFcZb+MLltbsdOeGzl+0iPPlNIrNvLDKhlHChSTnBxnFdnQAUUUUAFFFFABRRRQB8n/ALR//JVr7/r3h/8AQa88gfy545P7rhvyNeh/tH/8lWvv+veH/wBBqH4R+DhrN5/bGoxZ0+3b92jDiZx/QV9Pjc1w2U5V9axL91RXq3bRLzf/AAT5yOGqYnGOnT3bf/Dnq3irTj4j8JXNjBII2u4Q0bN0zwRmvKtL1XTbnT38HeN1eGa0kaO2vOptz0wT6e/TFe8W2n3dxbvNDCWjT07/AE9a53T/AIf+E9Q8ZPrGsQSyySkEQM2IWkHdh1PbjpX4ZwjmFGgng8dzU4TfPTmtJRntdS7NaO+j2e59jmeGnUaq0bNrSSezXmjK+Afw9k0jxJc67qc9vMIQYtPMbhvNDDJl9hjj8TXulUJ9JtHljliDW7xgKvknaMDoMVfr9HhisbiJyeLtdWSa6r06Pv07HnwoUqMVGkZmtafpN3NHNqnknZFIiLK4C7WA3nB74HXtWQmg+HI7QKupOLCdlUxG9zDK4x74JJUZ9TmsT41aDq2uW9sul2b3JSxvo2C44Z4gFHPqaw9A0G8s9T0W+1LwjNqNhHaNbJbvZwRmzn87cZvKU7ACuPnHPy89a2Gdzc+HfDr3D3C3jW6XW8PHDd+WkoYqGXAPQkDIHc+9OTQ/DyXjQG/LB7hpVs2uhsEnOQqZ9zxXnOkeAvEEkFvDqvnzW39m6ikcBjRfskrTh4sMOSSVDAnpioNV8Ear9mtrVfDcmoXt5oKxG7k2A21+8xkeZnPKkE5yvPGKAPVdN8O6HpF3ZtbZiljTy4EaYksAm08HqcdfzpI9B0i30+90/wC1zCxZNr273J2QKTnC5+6PT26VxnjnQvFV74z0nV7G1W5i0GK3KM7EPO7yfvig6fcUZzjrTPGen65JeeN7G10G9uk1m1h+y3Ee3y9yRYKnJznPHSgDstS0Hw1cXU17ePGJsyK7tcY2mRVDDrwcIuKiXQ/DNyP9GvF8wEsskF18ysJDLuBB6hmP4HHSudsvDra547stb1DQ7q10+SwZrq0u1Qo1zH+7jZl5BPlu/wCAFc/b+Atag07RYtKtV0aeOLVPtUsFtGS3mN+6Vh33LgA9gKAPS4tN8OiG1szPBMlkryqkk4fIcHdIwJ5zknJ9c0zR9J8OWbW8tjdRsbctJG32kNwI/LIznlQoH5A15CPAXiZRNdNpJYtYfZljWNRKH/s4Rg785K7wVK9MkGnXfgnxLdaLazaZpNxaXthpFxGiPbxW4mkdkVoysfB3IXwTycZNAHrEPh3w7H5+26cwvDJarEbvKQrJ8zIgz8vAyB2HSpZrPw7cWl3D9vh8vUFSF2W6AJKKAoU56gY6V5RJ4F8Uw6ibu3spWgur12uYSw+XZabI5B9SzKfoKj03wrqkWjaJBeeCp78W9rd281vJZwRASyRRKj/KcEZU/vD83FAHrsOjaN9uEcl69xfo0UmZbndKPLJZT64+Y/UGtl7q2juFt5LiFZnBZYy4DEDqQOteL6R4L8QQavBa3GkNJqMd7YT/ANtkriOOKFFlUP8AebJDLt6HOTWl4m8M6vcXni21Xw+11qOqOZdP1f5CEh2KPs+4ndHwrrxwd9AHqX9paf5C3H2+18lm2rJ5y7S3oDnGaWTULCOR45L62R4xudWlUFR6kZ46ivEda8D63rEk8+k+Ho9FsJ7rfDYTwRusRW0kRnMYO0b2KqD14BqU+Adan8PeJJ109Yp7uG1htraa2jkmwI7cMfOPzEDYwK9DigD2oX1kRCReW5ExxFiUfvD/ALPr+FLHeWkjSrHdQM0P+tAkBKf73p+NeQeK/A+rR3FzZQ6NDqr3WnwW2m3sEEdvHp0yyszuEH+r6q2V64xWXceAfEwvdWuP7NE63Uly5RFWNpoxeJI0bt/H5kYO3OAOR3oC57pDd2syxtDcwyCUExlHB3gdcY61NXjejaTrejeLbbxFbeFLyLS5Lu5aHTbcIHtUeKNNxXO1dzKzYHSvZKQz5Q/aNBb4sXiqCSYIAAO/y1u/EjxJdeE9I0zRdEhjtDNbZLgcxAYGFHrknmovivZf2h+0LDalcqxti30C5P8AKuP+Luq/2p41ulRsxWgFunpkfe/Un8q3xuDp5pmmBwtaPNCnCVSSe2toxutnrd6+Z5Sqyw1GvUi7OUlFfmz6V+CUss3wu0OaaRpJHhLM7HJJ3nkmt/VNGtr0+Yv7mb++o6/UVzvwM/5JRoP/AF7n/wBCNdrXLmuBw+LlOjWgnG70/wAu3yPTwlSUKcZRetkc75Os6XJ5iO15B3XqcfStWx1O0vAqxyBZD/yzbhgau1k6lYMt/BqFooEiuBIAPvA96+eeDxGVLnwsnOndXjLVpX1cXvp2dzs9pGtpNWff/Mm1fWtN0lXa/uPJVIHuCSpPyJjceOvUcVGPEOkG/gsReKZ55WiiXacMyqGIz06MPxOKq+LfD/8AbkunHzljS3n3TgjPmRHkoPqyp+ANYFh4EvoIrSSTVgbqyCNCVHyM/m73LZGeVCDj+7X0hynTv4h01YrGRGmmF+C1uIoWYsBjJIA4AyOtT6Zq1nqUMs9qZDDGSPNeMqrgZ5UnqODzXLw+GdaWPRkmh0yUaWJEQC7lTerbcNkJwRt+7yOetW4fDupfYdbtVltrCPUVEccNvK7pFksJJBuA2syt0AxlQecmgDSi8UaPNZ2V1azTXSXql4FhhZmZQcFiMZAB4ycU+58SaTA19G1wzyWMkUU6JGzMry42KBjkncOnrWNpXhnVdD1NrrTLm2u4juj8q7coRGzB8hlUgENu4xggjkYqrL4O1SOZ763v4prueZbi4imYrEXW5WZQpCkgYBXJz2oA6G38TaTcXFvbwPcSTTFxsW3fdHtYK28Y+XBYdfWoh4v8Pmzs7tb7dFeRSTQERsdyR/fOMcY9/Q1kL4W1Rdfi1pzYz3EhladfOkjWJnMe3ZgHfhYwPmxk88VHoHgWTTbq2kku4Z44AEEZU4VDAyOo+sjbvzoEdJc+INNhtzP5ksqfafsq+TEzlpAMkAAc4weenBqGXxTo0M8kUs8qeWGDOYW2BlXcybsY3BQePw68VUj8LL/wjui6O7qE0+ZJJDG7JvwrA4Iwcktn86o6j4T1K6tLjSVuLRdNaeS6ikJYzb2VsIRjGAzZ3ZJI4x3oGdNo+q2erQPNaNJ+7fY6yRlGU4BGQfYg/jV6sbwrop0OC6txL5sUswlQs7O4+RVIZmyTypxknAIHatmgAooooAKKKKACiiigAooooA8J8cyaZovxb1jxRrMhigt7eCC2wMs8jJztHfA/nXguozQzahczQuzRPKzIZD8xBPGfevuW80zTrxw93Y207DoZIwx/WoP7A0P/AKA9h/4Dr/hXXl1eGExFTEzvKU1GO+ijHZLTu23ruzgxWElWioJpJNvzuz4stPEOt2lulva65qFvCgwkcd06qo9gDgVL/wAJV4k/6GPVf/A2T/Gvs7+wND/6A9h/4Dr/AIUf2Bof/QHsP/Adf8K9f+26X/Pv8v8AI5P7Lqfzny/8GfEOuXfxP0O2utc1G4hedg8cl07Kw2N1BPNfWVUbfR9Jt5lmt9Ms4pUOVdIVBH0OKvV5ePxUcTNSjG2h6GEw8qEHGTucR8R9a13Stc0KHRYDdG4S7Mtv5qxhwkQIbcQfunnHevPvC3jvWY7y6v8AVtbeWK00WK5WB7iJBJI1vu/1eNzZbHIOBXuzRxswZkVmXOCRyM9agNhYlgxsrYsBtB8pc49OlcJ1Hj3hPxrqySaJpviXW5rKZLy7tr+S7VIWYG3EkJIPAILceuBT9K1rxZYyaZJbare6/Jca3eWf2eeSOMPFCsm35gvHQMfpXsE1naTEtNawSEnOXjB5/GnrBCu3bDGNpLLhRwT1NMVjxTxJ441yz+GvhC+/tWSC8vVe4vbjCgmNOG6jDEFlOwcsAa2fFeveKdX1PwyvheS6tpNQ017wQq8ewHfHhpSQcqFY5C8816fJZ2kkaRyWsDpGcorRghT7DtUiQwoVKRIpRdq4UDaPQe1ILHjFp4j8bapcW2nJdvZiWTVRBeiRG85oWOxSmPlC4x7g0qeKPEEb+Gta1PXHFrq5886fayxiWMyPiIbSMyRheDjkEk17KsEKkbYYxjOMKOM9fzphs7QvHJ9lg3xDEbeWMoPQelAWPJfA/iq91HULRvEfimTTktbCC4ggJRBqO7eZGJI+YDbtwuMdazvDvxC1ryYW1rUprMS6zaXO+6jWICxnDkJ7oCuN3WvansrOTy99pbt5YwmYwdo9vSlls7SVdstrA4wFw0YPA6CgDjta8UxWnjeC1OswRWN3ojz2qmRQs0xkAUqe5x0rhE1jxQdL/tM+KtR3f8IkdW8vbHs87O3+707/AFr2x7Ozcxl7WBjGMR5jB2D29Kd9nt9u3yIsbNmNg+76fT2oA8IuvFniaIaM1rr11KhthPcyrcwzxoTcxoWkKqMqAxG0YIzVq8+IXiBNQ8RtHdXEdldN/wAS2d7cGO3hjuBDLKn98BTvOeh9q9rSys40KJaW6qRggRgDHWnfZrfaF+zxbVBUDYMAHqPxp3Cx5rdXGsRar4ds9C8YS6pp2ryPBLdu8bshibzWZCowSUDJjtxXp9Qw2trCiJDbwxqhJQIgAUnrj0qakMKKKKACiiigD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83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5984" y="-142429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620" y="1683799"/>
            <a:ext cx="7479746" cy="4351338"/>
          </a:xfrm>
        </p:spPr>
        <p:txBody>
          <a:bodyPr>
            <a:normAutofit/>
          </a:bodyPr>
          <a:lstStyle/>
          <a:p>
            <a:r>
              <a:rPr lang="en-US" altLang="en-US" dirty="0"/>
              <a:t>Distinguish between quantitative, qualitative and mixed research designs.</a:t>
            </a:r>
          </a:p>
          <a:p>
            <a:r>
              <a:rPr lang="en-US" altLang="en-US" dirty="0"/>
              <a:t>Identify when qualitative and qualitative approaches can complement each other.</a:t>
            </a:r>
          </a:p>
          <a:p>
            <a:r>
              <a:rPr lang="en-US" altLang="en-US" dirty="0"/>
              <a:t>Select from a range of mixed methods designs.</a:t>
            </a:r>
          </a:p>
          <a:p>
            <a:r>
              <a:rPr lang="en-US" altLang="en-US" dirty="0"/>
              <a:t>Explain when mixed methods designs may not be appropriate in particular in relation to your own research problems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691" y="3507267"/>
            <a:ext cx="3133689" cy="2167600"/>
          </a:xfrm>
          <a:prstGeom prst="rect">
            <a:avLst/>
          </a:prstGeom>
        </p:spPr>
      </p:pic>
      <p:pic>
        <p:nvPicPr>
          <p:cNvPr id="6" name="Content Placeholder 2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691" y="1085269"/>
            <a:ext cx="3133689" cy="2265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pic>
    </p:spTree>
    <p:extLst>
      <p:ext uri="{BB962C8B-B14F-4D97-AF65-F5344CB8AC3E}">
        <p14:creationId xmlns:p14="http://schemas.microsoft.com/office/powerpoint/2010/main" val="848088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DF330-DB4C-B34D-BD8A-626C67623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15" y="-147831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Definition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AE8FA-5A2C-1E49-8322-D24487935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878" y="1631656"/>
            <a:ext cx="10515600" cy="4351338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en-US" dirty="0"/>
              <a:t>Mixed methods consists of: 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‘the collection or analysis of both quantitative and qualitative data in a single study in which the data are collected concurrently or sequentially, are given a priority, and involve the integration of data at one or more stages in the process of research’ (Creswell et al., 2003: 212).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542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5DA96-FC61-0544-82CA-D8049AE07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82467"/>
            <a:ext cx="12188283" cy="1325563"/>
          </a:xfrm>
        </p:spPr>
        <p:txBody>
          <a:bodyPr>
            <a:normAutofit/>
          </a:bodyPr>
          <a:lstStyle/>
          <a:p>
            <a:r>
              <a:rPr lang="en-GB" altLang="en-US" sz="4000" b="1" dirty="0">
                <a:solidFill>
                  <a:schemeClr val="bg1"/>
                </a:solidFill>
              </a:rPr>
              <a:t>Recap:</a:t>
            </a:r>
            <a:br>
              <a:rPr lang="en-GB" altLang="en-US" sz="4000" b="1" dirty="0">
                <a:solidFill>
                  <a:schemeClr val="bg1"/>
                </a:solidFill>
              </a:rPr>
            </a:br>
            <a:r>
              <a:rPr lang="en-GB" altLang="en-US" sz="4000" b="1" dirty="0">
                <a:solidFill>
                  <a:schemeClr val="bg1"/>
                </a:solidFill>
              </a:rPr>
              <a:t>differences between quantitative and qualitative methods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62BC-8F33-AE4F-BEF2-5020A0365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419" y="1143096"/>
            <a:ext cx="10515600" cy="4351338"/>
          </a:xfrm>
        </p:spPr>
        <p:txBody>
          <a:bodyPr>
            <a:normAutofit/>
          </a:bodyPr>
          <a:lstStyle/>
          <a:p>
            <a:pPr fontAlgn="base"/>
            <a:endParaRPr lang="en-GB" dirty="0"/>
          </a:p>
          <a:p>
            <a:endParaRPr lang="en-US" dirty="0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4F716BC5-DAE6-2243-95A1-F1E5AE0A78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419" y="1086885"/>
            <a:ext cx="11073162" cy="468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089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B90EDA9-2517-46EC-B6D4-3918D04786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668468-DDE9-BA41-B516-D3E723DDB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909828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altLang="en-US" b="1" dirty="0"/>
              <a:t>Epistemological positions</a:t>
            </a:r>
            <a:endParaRPr lang="en-US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49B1F2-532C-44C7-8AC7-28EA15EE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359BFCB-F903-F64A-8371-23B69E367C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627"/>
          <a:stretch/>
        </p:blipFill>
        <p:spPr>
          <a:xfrm>
            <a:off x="7684008" y="10"/>
            <a:ext cx="4507992" cy="293457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E7D3784-5CF9-4282-9B1C-52395785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D2C8FC-CAEC-874B-A5C7-E10AB312F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" y="3122676"/>
            <a:ext cx="6272784" cy="2825496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sz="2400" dirty="0"/>
              <a:t>Quantitative research emanates from an objectivist position which holds that reality exists independently of the researcher – the truth is ‘out there’. </a:t>
            </a:r>
          </a:p>
          <a:p>
            <a:pPr marL="0" indent="0">
              <a:buNone/>
            </a:pPr>
            <a:r>
              <a:rPr lang="en-US" altLang="en-US" sz="2400" dirty="0"/>
              <a:t> </a:t>
            </a:r>
          </a:p>
          <a:p>
            <a:r>
              <a:rPr lang="en-US" altLang="en-US" sz="2400" dirty="0"/>
              <a:t>Qualitative research is more closely linked to a constructivist paradigm, which sees truth and meaning as constructed and interpreted by individuals</a:t>
            </a:r>
            <a:endParaRPr lang="en-US" sz="2400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98BC2096-EDFD-C54E-BBA2-DADBE0A42E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4" r="2" b="2"/>
          <a:stretch/>
        </p:blipFill>
        <p:spPr>
          <a:xfrm>
            <a:off x="7684008" y="3172968"/>
            <a:ext cx="4507992" cy="368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81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working on a computer&#10;&#10;Description automatically generated with low confidence">
            <a:extLst>
              <a:ext uri="{FF2B5EF4-FFF2-40B4-BE49-F238E27FC236}">
                <a16:creationId xmlns:a16="http://schemas.microsoft.com/office/drawing/2014/main" id="{3139299C-0A01-584B-92EF-3D6EEDF979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910" r="-2" b="7381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7" name="Picture 6" descr="A picture containing ground, outdoor&#10;&#10;Description automatically generated">
            <a:extLst>
              <a:ext uri="{FF2B5EF4-FFF2-40B4-BE49-F238E27FC236}">
                <a16:creationId xmlns:a16="http://schemas.microsoft.com/office/drawing/2014/main" id="{5CD4715A-1B51-DF43-9D3E-AA17AC57E5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87" r="-2" b="10033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9D166D-AB33-BE4F-BD32-5D85A3703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1038"/>
            <a:ext cx="5188468" cy="1531810"/>
          </a:xfrm>
        </p:spPr>
        <p:txBody>
          <a:bodyPr>
            <a:normAutofit/>
          </a:bodyPr>
          <a:lstStyle/>
          <a:p>
            <a:r>
              <a:rPr lang="en-GB" altLang="en-US" sz="4000" b="1" dirty="0"/>
              <a:t>Relationship between researcher and subjects</a:t>
            </a:r>
            <a:endParaRPr lang="en-US" sz="4000" b="1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15587-7EE6-3549-AADF-4A3FEBDA4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512611"/>
            <a:ext cx="4832803" cy="3664351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sz="2600" dirty="0"/>
              <a:t>Quantitative research, researchers aim to keep themselves at a distance (emotional/physical) from those they are researching.</a:t>
            </a:r>
          </a:p>
          <a:p>
            <a:endParaRPr lang="en-US" altLang="en-US" sz="2600" dirty="0"/>
          </a:p>
          <a:p>
            <a:endParaRPr lang="en-US" altLang="en-US" sz="2600" dirty="0"/>
          </a:p>
          <a:p>
            <a:r>
              <a:rPr lang="en-US" altLang="en-US" sz="2600" dirty="0"/>
              <a:t>Qualitative research usually involves direct contact between researcher and those they are researching, sometimes for long periods of time – getting in amongst the pigeons  </a:t>
            </a:r>
            <a:endParaRPr lang="en-GB" altLang="en-US" sz="26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32099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337DF-AC9F-7545-A51A-AB1BBF1E5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317" y="-158982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Research focus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8853D-C4E7-D94B-AFD4-D063BF724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931" y="1253331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dirty="0"/>
              <a:t>Quantitative research concentrates on the gathering of ‘facts’, in order that ‘truth claims’ can be established. </a:t>
            </a:r>
          </a:p>
          <a:p>
            <a:pPr marL="0" indent="0">
              <a:buNone/>
            </a:pPr>
            <a:endParaRPr lang="en-GB" altLang="en-US" dirty="0"/>
          </a:p>
          <a:p>
            <a:r>
              <a:rPr lang="en-GB" altLang="en-US" dirty="0">
                <a:solidFill>
                  <a:srgbClr val="FF0000"/>
                </a:solidFill>
              </a:rPr>
              <a:t>Task : Remembering Quants session Think of some examples of quantitative questions</a:t>
            </a:r>
          </a:p>
          <a:p>
            <a:pPr marL="0" indent="0">
              <a:buNone/>
            </a:pPr>
            <a:endParaRPr lang="en-GB" altLang="en-US" dirty="0"/>
          </a:p>
          <a:p>
            <a:r>
              <a:rPr lang="en-GB" altLang="en-US" dirty="0"/>
              <a:t>E.g. </a:t>
            </a:r>
          </a:p>
          <a:p>
            <a:r>
              <a:rPr lang="en-GB" altLang="en-US" dirty="0"/>
              <a:t>What is the impact of a health and fitness unit of work on year 10 pupils’ physical activity motivation?</a:t>
            </a:r>
          </a:p>
          <a:p>
            <a:r>
              <a:rPr lang="en-GB" altLang="en-US" dirty="0"/>
              <a:t>Is there a relationship between physical competence and reading age in 5 year old pupils?</a:t>
            </a:r>
          </a:p>
          <a:p>
            <a:endParaRPr lang="en-GB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94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87D5B-2B45-5544-9772-9FFC913DD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88667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Research focus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349C3-8ED1-9F4C-BAB5-1CEA1A483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169" y="1136896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GB" altLang="en-US" dirty="0"/>
              <a:t>Qualitative researchers contend that truth and meaning do not exist in some external world but are constructed through peoples’ interactions with the world. </a:t>
            </a:r>
          </a:p>
          <a:p>
            <a:pPr marL="0" indent="0">
              <a:buNone/>
            </a:pPr>
            <a:endParaRPr lang="en-GB" altLang="en-US" dirty="0">
              <a:solidFill>
                <a:srgbClr val="FF0000"/>
              </a:solidFill>
            </a:endParaRPr>
          </a:p>
          <a:p>
            <a:r>
              <a:rPr lang="en-GB" altLang="en-US" dirty="0">
                <a:solidFill>
                  <a:srgbClr val="FF0000"/>
                </a:solidFill>
              </a:rPr>
              <a:t>Task :  Remembering Quals  session ……Think of some examples of qualitative questions </a:t>
            </a:r>
          </a:p>
          <a:p>
            <a:r>
              <a:rPr lang="en-GB" altLang="en-US" dirty="0" err="1"/>
              <a:t>Eg.</a:t>
            </a:r>
            <a:endParaRPr lang="en-GB" altLang="en-US" dirty="0"/>
          </a:p>
          <a:p>
            <a:r>
              <a:rPr lang="en-GB" altLang="en-US" dirty="0"/>
              <a:t>How do pupils’ experiences of a health and fitness unit of work influence their to physical activity participation?</a:t>
            </a:r>
          </a:p>
          <a:p>
            <a:r>
              <a:rPr lang="en-US" dirty="0"/>
              <a:t>How does movement in influence academic </a:t>
            </a:r>
            <a:r>
              <a:rPr lang="en-US" dirty="0" err="1"/>
              <a:t>behaviours</a:t>
            </a:r>
            <a:r>
              <a:rPr lang="en-US" dirty="0"/>
              <a:t> in young children?</a:t>
            </a:r>
          </a:p>
        </p:txBody>
      </p:sp>
    </p:spTree>
    <p:extLst>
      <p:ext uri="{BB962C8B-B14F-4D97-AF65-F5344CB8AC3E}">
        <p14:creationId xmlns:p14="http://schemas.microsoft.com/office/powerpoint/2010/main" val="1841872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7AB38-A54B-6D4A-87B4-AA25A5C5C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43" y="-253377"/>
            <a:ext cx="4336213" cy="1622321"/>
          </a:xfrm>
        </p:spPr>
        <p:txBody>
          <a:bodyPr>
            <a:normAutofit/>
          </a:bodyPr>
          <a:lstStyle/>
          <a:p>
            <a:r>
              <a:rPr lang="en-GB" altLang="en-US" b="1">
                <a:solidFill>
                  <a:schemeClr val="bg1"/>
                </a:solidFill>
              </a:rPr>
              <a:t>Scope of findings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76128-1372-E748-BD79-9B9742DDE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843" y="1205345"/>
            <a:ext cx="4053619" cy="4405746"/>
          </a:xfrm>
        </p:spPr>
        <p:txBody>
          <a:bodyPr>
            <a:normAutofit fontScale="92500"/>
          </a:bodyPr>
          <a:lstStyle/>
          <a:p>
            <a:r>
              <a:rPr lang="en-US" altLang="en-US" sz="2400" dirty="0"/>
              <a:t>Quantitative methods are regarded as nomothetic which attempts to </a:t>
            </a:r>
            <a:r>
              <a:rPr lang="en-US" altLang="en-US" sz="2400"/>
              <a:t>establish </a:t>
            </a:r>
            <a:r>
              <a:rPr lang="en-US" altLang="en-US" sz="2600"/>
              <a:t>law-like</a:t>
            </a:r>
            <a:r>
              <a:rPr lang="en-US" altLang="en-US" sz="2400"/>
              <a:t> </a:t>
            </a:r>
            <a:r>
              <a:rPr lang="en-US" altLang="en-US" sz="2400" dirty="0"/>
              <a:t>findings that hold irrespective of time.</a:t>
            </a:r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dirty="0"/>
              <a:t>Qualitative research is ideographic which locates its findings in specific time periods and localities and is much more concerned with the depth and intensity of findings rather than breadth (generalizability).</a:t>
            </a:r>
            <a:endParaRPr lang="en-GB" altLang="en-US" sz="2400" dirty="0"/>
          </a:p>
          <a:p>
            <a:endParaRPr lang="en-US" sz="19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lose-up of a map&#10;&#10;Description automatically generated with medium confidence">
            <a:extLst>
              <a:ext uri="{FF2B5EF4-FFF2-40B4-BE49-F238E27FC236}">
                <a16:creationId xmlns:a16="http://schemas.microsoft.com/office/drawing/2014/main" id="{A61A2DF2-FA4F-B049-8043-AB8A839A9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7127" y="696329"/>
            <a:ext cx="3782291" cy="2480191"/>
          </a:xfrm>
          <a:prstGeom prst="rect">
            <a:avLst/>
          </a:prstGeom>
        </p:spPr>
      </p:pic>
      <p:pic>
        <p:nvPicPr>
          <p:cNvPr id="9" name="Picture 8" descr="A picture containing outdoor, tree, person&#10;&#10;Description automatically generated">
            <a:extLst>
              <a:ext uri="{FF2B5EF4-FFF2-40B4-BE49-F238E27FC236}">
                <a16:creationId xmlns:a16="http://schemas.microsoft.com/office/drawing/2014/main" id="{F56C71E7-4BD1-ED44-9E0F-BC1CCA25A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418" y="3681481"/>
            <a:ext cx="3302000" cy="219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85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E5A8B-6500-3F40-9FFE-8F0AF8FB7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43" y="-353669"/>
            <a:ext cx="5102351" cy="1676603"/>
          </a:xfrm>
        </p:spPr>
        <p:txBody>
          <a:bodyPr>
            <a:normAutofit/>
          </a:bodyPr>
          <a:lstStyle/>
          <a:p>
            <a:r>
              <a:rPr lang="en-GB" altLang="en-US" b="1" dirty="0">
                <a:solidFill>
                  <a:schemeClr val="bg1"/>
                </a:solidFill>
              </a:rPr>
              <a:t>The nature of data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40EE7-EA5C-1E4E-94FA-DB08AE2C7A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25" y="1618586"/>
            <a:ext cx="5102351" cy="3785419"/>
          </a:xfrm>
        </p:spPr>
        <p:txBody>
          <a:bodyPr>
            <a:normAutofit/>
          </a:bodyPr>
          <a:lstStyle/>
          <a:p>
            <a:r>
              <a:rPr lang="en-US" altLang="en-US" sz="2400" dirty="0"/>
              <a:t>Quantitative studies generate data in the form of numbers, often depicted positively as reliable and rigorous, probably because of their association with ‘science’. </a:t>
            </a:r>
          </a:p>
          <a:p>
            <a:r>
              <a:rPr lang="en-US" altLang="en-US" sz="2400" dirty="0"/>
              <a:t>Qualitative research generates what is claimed to be ‘rich’ or ‘deep’ data, usually in the form of text but sometimes in photographs, maps or other visual media. </a:t>
            </a:r>
            <a:endParaRPr lang="en-GB" altLang="en-US" sz="2400" dirty="0"/>
          </a:p>
          <a:p>
            <a:endParaRPr lang="en-US" sz="2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5B82D5-A8BB-45BF-BED8-C7B206892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30112" y="0"/>
            <a:ext cx="5961888" cy="6858000"/>
          </a:xfrm>
          <a:prstGeom prst="rect">
            <a:avLst/>
          </a:prstGeom>
          <a:solidFill>
            <a:srgbClr val="4B5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9">
            <a:extLst>
              <a:ext uri="{FF2B5EF4-FFF2-40B4-BE49-F238E27FC236}">
                <a16:creationId xmlns:a16="http://schemas.microsoft.com/office/drawing/2014/main" id="{296C61EC-FBF4-4216-BE67-6C864D30A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9984" y="484633"/>
            <a:ext cx="4846320" cy="27432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CAF88DC6-C30D-4D4E-A0D9-554686B0B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1277" y="694945"/>
            <a:ext cx="2442022" cy="2322576"/>
          </a:xfrm>
          <a:prstGeom prst="rect">
            <a:avLst/>
          </a:prstGeom>
        </p:spPr>
      </p:pic>
      <p:sp>
        <p:nvSpPr>
          <p:cNvPr id="30" name="Rounded Rectangle 9">
            <a:extLst>
              <a:ext uri="{FF2B5EF4-FFF2-40B4-BE49-F238E27FC236}">
                <a16:creationId xmlns:a16="http://schemas.microsoft.com/office/drawing/2014/main" id="{39D6C490-0229-4573-9696-B73E5B3A9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9984" y="3511296"/>
            <a:ext cx="4846320" cy="27432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30C5BD8C-7145-AA43-BF7B-560AD8E220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919" y="3721608"/>
            <a:ext cx="2806738" cy="232257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03092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5C0E03-4C32-C447-B17E-2E62968AC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altLang="en-US" b="1" dirty="0"/>
              <a:t>Mixed methods allow researchers to…</a:t>
            </a:r>
            <a:endParaRPr lang="en-US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D5A35-6DC2-E047-BA93-CEA4D700A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19" y="2470246"/>
            <a:ext cx="5093060" cy="3835020"/>
          </a:xfrm>
        </p:spPr>
        <p:txBody>
          <a:bodyPr anchor="ctr">
            <a:normAutofit/>
          </a:bodyPr>
          <a:lstStyle/>
          <a:p>
            <a:r>
              <a:rPr lang="en-US" altLang="en-US" sz="2400" dirty="0"/>
              <a:t>Generalise from a sample to a population (as in quantitative research).</a:t>
            </a:r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dirty="0"/>
              <a:t>Gain a richer, contextual understanding of the phenomenon being researched (as in qualitative research). </a:t>
            </a:r>
          </a:p>
          <a:p>
            <a:endParaRPr lang="en-US" sz="2000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256003F7-DF30-574C-9F87-E170F3CAA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532" y="3060246"/>
            <a:ext cx="5150277" cy="256226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477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BC582-DFE6-7246-9B7C-55460781F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625" y="-175787"/>
            <a:ext cx="10515600" cy="1325563"/>
          </a:xfrm>
        </p:spPr>
        <p:txBody>
          <a:bodyPr/>
          <a:lstStyle/>
          <a:p>
            <a:r>
              <a:rPr lang="en-US" b="1">
                <a:solidFill>
                  <a:schemeClr val="bg1"/>
                </a:solidFill>
              </a:rPr>
              <a:t>Ontology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79A1F-A7B4-9645-9FC6-9455308CC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775" y="1542289"/>
            <a:ext cx="2188335" cy="4351338"/>
          </a:xfrm>
        </p:spPr>
        <p:txBody>
          <a:bodyPr/>
          <a:lstStyle/>
          <a:p>
            <a:r>
              <a:rPr lang="en-US" dirty="0"/>
              <a:t>Remember the research Onion from the first session</a:t>
            </a:r>
          </a:p>
        </p:txBody>
      </p:sp>
      <p:pic>
        <p:nvPicPr>
          <p:cNvPr id="4" name="Content Placeholder 4" descr="Chart, sunburst chart&#10;&#10;Description automatically generated">
            <a:extLst>
              <a:ext uri="{FF2B5EF4-FFF2-40B4-BE49-F238E27FC236}">
                <a16:creationId xmlns:a16="http://schemas.microsoft.com/office/drawing/2014/main" id="{E5D6D81B-FF94-754F-9D12-9DEBFD2EE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8812" y="927280"/>
            <a:ext cx="8110788" cy="498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493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D9229-1A51-3E4B-939A-0E5B98DC8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Research paradigm..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5DF9C-8524-E640-A1D9-CACBFE5F1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351338"/>
          </a:xfrm>
        </p:spPr>
        <p:txBody>
          <a:bodyPr/>
          <a:lstStyle/>
          <a:p>
            <a:r>
              <a:rPr lang="en-US" dirty="0"/>
              <a:t>Pragmatism. - in social science research and in education in particular, the research problems are often complex and as such do not fit neatly into qualitative / quantitative paradigms.  By taking a pragmatic position to the research,  methods are selected to address different aspects of the research </a:t>
            </a:r>
          </a:p>
          <a:p>
            <a:endParaRPr lang="en-US" dirty="0"/>
          </a:p>
          <a:p>
            <a:r>
              <a:rPr lang="en-US" dirty="0"/>
              <a:t>Post positivism – emerged as a reaction to limitations of positivist approach to research creating a mixed paradigm.  (See the post positivism article on Moodle)  </a:t>
            </a:r>
          </a:p>
        </p:txBody>
      </p:sp>
    </p:spTree>
    <p:extLst>
      <p:ext uri="{BB962C8B-B14F-4D97-AF65-F5344CB8AC3E}">
        <p14:creationId xmlns:p14="http://schemas.microsoft.com/office/powerpoint/2010/main" val="2615649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D1D3F-F7AC-6440-B9DE-F1FBE6534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62909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How can we mix methods?</a:t>
            </a:r>
          </a:p>
        </p:txBody>
      </p:sp>
      <p:pic>
        <p:nvPicPr>
          <p:cNvPr id="5" name="Content Placeholder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CB536B98-75D2-FC4A-BB8E-A249400B0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978792"/>
            <a:ext cx="12219190" cy="5879207"/>
          </a:xfrm>
        </p:spPr>
      </p:pic>
    </p:spTree>
    <p:extLst>
      <p:ext uri="{BB962C8B-B14F-4D97-AF65-F5344CB8AC3E}">
        <p14:creationId xmlns:p14="http://schemas.microsoft.com/office/powerpoint/2010/main" val="1509452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32416-23D6-7546-BC50-FACE39435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26194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Qualitative then quantitative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745DB-8A50-8E4A-8908-54134641B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971" y="1445029"/>
            <a:ext cx="11008057" cy="4351338"/>
          </a:xfrm>
        </p:spPr>
        <p:txBody>
          <a:bodyPr/>
          <a:lstStyle/>
          <a:p>
            <a:r>
              <a:rPr lang="en-GB" altLang="en-US" dirty="0"/>
              <a:t>Little is known about the research problem or research setting.</a:t>
            </a:r>
          </a:p>
          <a:p>
            <a:r>
              <a:rPr lang="en-GB" altLang="en-US" dirty="0"/>
              <a:t>Qualitative study explores, identifies and can provide clarity about the kinds of variables requiring further investigation.</a:t>
            </a:r>
          </a:p>
          <a:p>
            <a:endParaRPr lang="en-GB" altLang="en-US" dirty="0"/>
          </a:p>
          <a:p>
            <a:endParaRPr lang="en-GB" alt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picture containing text, device&#10;&#10;Description automatically generated">
            <a:extLst>
              <a:ext uri="{FF2B5EF4-FFF2-40B4-BE49-F238E27FC236}">
                <a16:creationId xmlns:a16="http://schemas.microsoft.com/office/drawing/2014/main" id="{574C0256-787A-5141-ACE3-0D75585D3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9412" y="3548511"/>
            <a:ext cx="5177563" cy="124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0153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953D7-EDB8-894E-9CD3-2D8A91256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23" y="0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Quantitative then qualitative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5A78B-F935-E946-8EB2-1F885D1A9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23" y="1337292"/>
            <a:ext cx="10515600" cy="4351338"/>
          </a:xfrm>
        </p:spPr>
        <p:txBody>
          <a:bodyPr/>
          <a:lstStyle/>
          <a:p>
            <a:r>
              <a:rPr lang="en-GB" altLang="en-US" dirty="0"/>
              <a:t>Quantitative study could be used to identify important results that qualitative fieldwork could then seek to explain.</a:t>
            </a:r>
            <a:r>
              <a:rPr lang="en-US" altLang="en-US" dirty="0"/>
              <a:t> </a:t>
            </a:r>
          </a:p>
          <a:p>
            <a:r>
              <a:rPr lang="en-GB" altLang="en-US" dirty="0"/>
              <a:t>Quantitative survey is used to identify groups of respondents with strongly contrasting views about a subject.  These polarised groups can then be used for follow up qualitative interviews to gain an in-depth understanding. </a:t>
            </a:r>
            <a:endParaRPr lang="en-US" altLang="en-US" dirty="0"/>
          </a:p>
          <a:p>
            <a:endParaRPr lang="en-US" dirty="0"/>
          </a:p>
        </p:txBody>
      </p:sp>
      <p:pic>
        <p:nvPicPr>
          <p:cNvPr id="5" name="Picture 4" descr="A picture containing text, clock, device, gauge&#10;&#10;Description automatically generated">
            <a:extLst>
              <a:ext uri="{FF2B5EF4-FFF2-40B4-BE49-F238E27FC236}">
                <a16:creationId xmlns:a16="http://schemas.microsoft.com/office/drawing/2014/main" id="{FAACDC2C-6611-7042-886E-FF10F7452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3172" y="4612943"/>
            <a:ext cx="4484359" cy="907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137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145EA-D29B-F040-BF85-2217A9732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6564" y="-153490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Quantitative and qualitative concurrently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A7C56-304D-E04C-A6B8-1B5B05378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5719" y="1253331"/>
            <a:ext cx="8734567" cy="4351338"/>
          </a:xfrm>
        </p:spPr>
        <p:txBody>
          <a:bodyPr/>
          <a:lstStyle/>
          <a:p>
            <a:r>
              <a:rPr lang="en-GB" altLang="en-US" sz="2400" dirty="0"/>
              <a:t>Continuous collection of both sorts of data.</a:t>
            </a:r>
          </a:p>
          <a:p>
            <a:r>
              <a:rPr lang="en-GB" altLang="en-US" sz="2400" dirty="0"/>
              <a:t>The quantitative and qualitative data may focus on similar themes or on different themes.</a:t>
            </a:r>
            <a:endParaRPr lang="en-US" altLang="en-US" sz="2400" dirty="0"/>
          </a:p>
          <a:p>
            <a:endParaRPr lang="en-US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8F862724-8E26-6E4D-9744-5A4082D75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57" y="2650857"/>
            <a:ext cx="9783324" cy="277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05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65FFF-EEFD-5545-8893-842CD959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030" y="-126195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Benefits of mixed methods designs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sz="2000" b="1" dirty="0">
                <a:solidFill>
                  <a:schemeClr val="bg1"/>
                </a:solidFill>
              </a:rPr>
              <a:t>(Greene et al., 1989)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668C6-3F41-F84C-8945-2698FBBA4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en-US" sz="2400" b="1" dirty="0"/>
              <a:t>Triangulation</a:t>
            </a:r>
            <a:r>
              <a:rPr lang="en-US" altLang="en-US" sz="2400" dirty="0"/>
              <a:t>.  Seeks convergence, corroboration, correspondence of results from different methods.</a:t>
            </a:r>
          </a:p>
          <a:p>
            <a:r>
              <a:rPr lang="en-US" altLang="en-US" sz="2400" b="1" dirty="0"/>
              <a:t>Complementarity</a:t>
            </a:r>
            <a:r>
              <a:rPr lang="en-US" altLang="en-US" sz="2400" dirty="0"/>
              <a:t>.  Seeks elaboration, enhancement, illustration, clarification of results of one method with the results from the other. </a:t>
            </a:r>
          </a:p>
          <a:p>
            <a:r>
              <a:rPr lang="en-US" altLang="en-US" sz="2400" b="1" dirty="0"/>
              <a:t>Development</a:t>
            </a:r>
            <a:r>
              <a:rPr lang="en-US" altLang="en-US" sz="2400" dirty="0"/>
              <a:t>.  Seeks to use the results of one method to help or inform the other method.</a:t>
            </a:r>
            <a:r>
              <a:rPr lang="en-GB" altLang="en-US" sz="2400" dirty="0"/>
              <a:t> </a:t>
            </a:r>
          </a:p>
          <a:p>
            <a:r>
              <a:rPr lang="en-US" altLang="en-US" sz="2400" b="1" dirty="0"/>
              <a:t>Initiation</a:t>
            </a:r>
            <a:r>
              <a:rPr lang="en-US" altLang="en-US" sz="2400" dirty="0"/>
              <a:t>.  Seeks the discovery of paradox and contradiction, new perspectives, the recasting of questions or the results from one method with questions or results from the other method.</a:t>
            </a:r>
            <a:r>
              <a:rPr lang="en-GB" altLang="en-US" sz="2400" dirty="0"/>
              <a:t> </a:t>
            </a:r>
          </a:p>
          <a:p>
            <a:r>
              <a:rPr lang="en-US" altLang="en-US" sz="2400" b="1" dirty="0"/>
              <a:t>Expansion.  </a:t>
            </a:r>
            <a:r>
              <a:rPr lang="en-US" altLang="en-US" sz="2400" dirty="0"/>
              <a:t>Seeks to extend the breadth and range of inquiry by using different methods from different inquiry components.</a:t>
            </a:r>
            <a:r>
              <a:rPr lang="en-GB" altLang="en-US" sz="2400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6095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DE761-AB2A-E44A-BDC9-485B65045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4"/>
            <a:ext cx="3447197" cy="4670899"/>
          </a:xfrm>
        </p:spPr>
        <p:txBody>
          <a:bodyPr>
            <a:normAutofit/>
          </a:bodyPr>
          <a:lstStyle/>
          <a:p>
            <a:r>
              <a:rPr lang="en-US" dirty="0"/>
              <a:t>Plano Clark et al 2008- </a:t>
            </a:r>
            <a:br>
              <a:rPr lang="en-US" dirty="0"/>
            </a:br>
            <a:br>
              <a:rPr lang="en-US" dirty="0"/>
            </a:br>
            <a:r>
              <a:rPr lang="en-US" sz="2400" dirty="0">
                <a:latin typeface="+mn-lt"/>
              </a:rPr>
              <a:t>examples of mixed methods designs found in research </a:t>
            </a:r>
          </a:p>
        </p:txBody>
      </p:sp>
      <p:pic>
        <p:nvPicPr>
          <p:cNvPr id="4" name="Content Placeholder 3" descr="Diagram, text&#10;&#10;Description automatically generated">
            <a:extLst>
              <a:ext uri="{FF2B5EF4-FFF2-40B4-BE49-F238E27FC236}">
                <a16:creationId xmlns:a16="http://schemas.microsoft.com/office/drawing/2014/main" id="{2880314A-F3B5-804C-94C0-0840737AFB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6138" y="0"/>
            <a:ext cx="64758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7328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9A500-8820-7449-BCE9-826FCD88E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9842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Potential weaknesses of mixed methods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99A4D-4797-3A45-AAE3-9444F705E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018" y="1443488"/>
            <a:ext cx="7145740" cy="4351338"/>
          </a:xfrm>
        </p:spPr>
        <p:txBody>
          <a:bodyPr/>
          <a:lstStyle/>
          <a:p>
            <a:r>
              <a:rPr lang="en-GB" altLang="en-US" sz="2400" dirty="0"/>
              <a:t>Lack of clarity of how the methods are used in the study to answer the research question</a:t>
            </a:r>
          </a:p>
          <a:p>
            <a:r>
              <a:rPr lang="en-GB" altLang="en-US" sz="2400" dirty="0"/>
              <a:t>Problems in managing to synthesise quantitative and qualitative findings.</a:t>
            </a:r>
          </a:p>
          <a:p>
            <a:r>
              <a:rPr lang="en-GB" altLang="en-US" sz="2400" dirty="0"/>
              <a:t>Lack of integration in many studies.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9788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17CE5-C623-0347-B258-7E8637C19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-240182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Examples of mixed methods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AC410-C354-664F-AE5E-8CB03622A4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380" y="1452137"/>
            <a:ext cx="5181600" cy="435133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Title: An investigation into the perceived level of personal subject knowledge and competence of a group of pre-service physical education teachers towards the teaching of secondary school gymnastics </a:t>
            </a:r>
          </a:p>
          <a:p>
            <a:endParaRPr lang="en-GB" dirty="0"/>
          </a:p>
          <a:p>
            <a:r>
              <a:rPr lang="en-GB" dirty="0"/>
              <a:t>Aim: to examine the perceived level of personal subject knowledge and competence to teach gymnastics among trainees</a:t>
            </a:r>
          </a:p>
          <a:p>
            <a:endParaRPr lang="en-GB" dirty="0"/>
          </a:p>
          <a:p>
            <a:r>
              <a:rPr lang="en-GB" dirty="0"/>
              <a:t>RQ:   What are trainee teachers’ level of perceived subject knowledge and competence to teach gymnastics?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24E557-BD66-D241-914B-6F7EAD39C7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452137"/>
            <a:ext cx="5181600" cy="4351338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Methods : </a:t>
            </a:r>
          </a:p>
          <a:p>
            <a:r>
              <a:rPr lang="en-US" dirty="0"/>
              <a:t>Questionnaires  x 2 </a:t>
            </a:r>
          </a:p>
          <a:p>
            <a:r>
              <a:rPr lang="en-US" dirty="0"/>
              <a:t>Semi-structured interviews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See the paper on Moodle </a:t>
            </a:r>
          </a:p>
        </p:txBody>
      </p:sp>
    </p:spTree>
    <p:extLst>
      <p:ext uri="{BB962C8B-B14F-4D97-AF65-F5344CB8AC3E}">
        <p14:creationId xmlns:p14="http://schemas.microsoft.com/office/powerpoint/2010/main" val="2108291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1E224-F66F-DC4B-9C94-EB24F84DA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48" y="-201545"/>
            <a:ext cx="12406647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The contribution of the foundation phase in Wales to physical literacy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6C4B3-0D70-D74A-8757-6F6D8B9AB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290" y="1253331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Aim: To develop an understanding of the contribution of the Foundation Phase in Wales to children’s physical literacy</a:t>
            </a:r>
          </a:p>
          <a:p>
            <a:endParaRPr lang="en-US" sz="2400" dirty="0"/>
          </a:p>
          <a:p>
            <a:r>
              <a:rPr lang="en-US" sz="2400" dirty="0"/>
              <a:t>RQ 1. How are teachers interpreting the LOs of the Foundation Phase in relation to physical literacy?</a:t>
            </a:r>
          </a:p>
          <a:p>
            <a:endParaRPr lang="en-US" sz="2400" dirty="0"/>
          </a:p>
          <a:p>
            <a:r>
              <a:rPr lang="en-US" sz="2400" dirty="0"/>
              <a:t>RQ 2. What is impact of the Foundation Phase on children’s physical literacy ?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5194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AD221-887B-6D4D-89ED-195BAA138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6594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Methods?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23FD4-E06E-7846-A064-425E52AC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29" y="1059623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b="1" dirty="0"/>
              <a:t>RQ 1. How are teachers interpreting the LOs of the Foundation Phase in relation to physical literacy?</a:t>
            </a:r>
          </a:p>
          <a:p>
            <a:endParaRPr lang="en-US" sz="2400" dirty="0"/>
          </a:p>
          <a:p>
            <a:r>
              <a:rPr lang="en-US" sz="2400" dirty="0"/>
              <a:t>Documentary analysis,  semi structured interviews, participant observation </a:t>
            </a:r>
          </a:p>
          <a:p>
            <a:endParaRPr lang="en-US" sz="2400" dirty="0"/>
          </a:p>
          <a:p>
            <a:r>
              <a:rPr lang="en-US" sz="2400" b="1" dirty="0"/>
              <a:t>RQ 2. What is the impact of the Foundation Phase on children’s physical literacy?</a:t>
            </a:r>
          </a:p>
          <a:p>
            <a:r>
              <a:rPr lang="en-US" sz="2400" dirty="0"/>
              <a:t>Repeated measures TGMD2,   BOT-2 , Physical self perception scale, participant observation.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23720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5435461" cy="1197539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Let’s consider your research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8" y="1782981"/>
            <a:ext cx="5566263" cy="4531872"/>
          </a:xfrm>
        </p:spPr>
        <p:txBody>
          <a:bodyPr>
            <a:normAutofit/>
          </a:bodyPr>
          <a:lstStyle/>
          <a:p>
            <a:r>
              <a:rPr lang="en-US" sz="2400" dirty="0"/>
              <a:t>What questions can you ask about your problem?</a:t>
            </a:r>
          </a:p>
          <a:p>
            <a:endParaRPr lang="en-US" sz="2400" dirty="0"/>
          </a:p>
          <a:p>
            <a:r>
              <a:rPr lang="en-US" sz="2400" dirty="0"/>
              <a:t>Think of quantitative questions</a:t>
            </a:r>
          </a:p>
          <a:p>
            <a:r>
              <a:rPr lang="en-US" sz="2400" dirty="0"/>
              <a:t>Think of qualitative questions</a:t>
            </a:r>
          </a:p>
          <a:p>
            <a:endParaRPr lang="en-US" sz="2400" dirty="0"/>
          </a:p>
          <a:p>
            <a:r>
              <a:rPr lang="en-US" sz="2400" dirty="0"/>
              <a:t>Will using mixed methods be appropriate for your problem?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7EAA094-9CF6-4695-958A-33D9BCAA9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23132" y="713128"/>
            <a:ext cx="1068867" cy="2126625"/>
            <a:chOff x="10918968" y="713127"/>
            <a:chExt cx="1273032" cy="2532832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E80C965-DB6D-4F81-9E9E-B027384D0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99" b="-1"/>
          <a:stretch/>
        </p:blipFill>
        <p:spPr>
          <a:xfrm>
            <a:off x="7517608" y="3259492"/>
            <a:ext cx="2877358" cy="2877358"/>
          </a:xfrm>
          <a:custGeom>
            <a:avLst/>
            <a:gdLst/>
            <a:ahLst/>
            <a:cxnLst/>
            <a:rect l="l" t="t" r="r" b="b"/>
            <a:pathLst>
              <a:path w="4291285" h="4291285">
                <a:moveTo>
                  <a:pt x="2145643" y="0"/>
                </a:moveTo>
                <a:lnTo>
                  <a:pt x="4291285" y="2145643"/>
                </a:lnTo>
                <a:lnTo>
                  <a:pt x="2145643" y="4291285"/>
                </a:lnTo>
                <a:lnTo>
                  <a:pt x="0" y="2145643"/>
                </a:lnTo>
                <a:close/>
              </a:path>
            </a:pathLst>
          </a:custGeom>
        </p:spPr>
      </p:pic>
      <p:pic>
        <p:nvPicPr>
          <p:cNvPr id="10" name="Content Placeholder 2"/>
          <p:cNvPicPr>
            <a:picLocks noGrp="1"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r="15827" b="1"/>
          <a:stretch/>
        </p:blipFill>
        <p:spPr bwMode="auto">
          <a:xfrm>
            <a:off x="6078928" y="1823497"/>
            <a:ext cx="2877358" cy="2877358"/>
          </a:xfrm>
          <a:custGeom>
            <a:avLst/>
            <a:gdLst/>
            <a:ahLst/>
            <a:cxnLst/>
            <a:rect l="l" t="t" r="r" b="b"/>
            <a:pathLst>
              <a:path w="4291285" h="4291285">
                <a:moveTo>
                  <a:pt x="2145643" y="0"/>
                </a:moveTo>
                <a:lnTo>
                  <a:pt x="4291285" y="2145643"/>
                </a:lnTo>
                <a:lnTo>
                  <a:pt x="2145643" y="4291285"/>
                </a:lnTo>
                <a:lnTo>
                  <a:pt x="0" y="21456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7" name="Picture 10" descr="disabled-activity-612x300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12" r="19887" b="-3"/>
          <a:stretch/>
        </p:blipFill>
        <p:spPr bwMode="auto">
          <a:xfrm>
            <a:off x="8956288" y="1823497"/>
            <a:ext cx="2877358" cy="2877358"/>
          </a:xfrm>
          <a:custGeom>
            <a:avLst/>
            <a:gdLst/>
            <a:ahLst/>
            <a:cxnLst/>
            <a:rect l="l" t="t" r="r" b="b"/>
            <a:pathLst>
              <a:path w="4291285" h="4291285">
                <a:moveTo>
                  <a:pt x="2145643" y="0"/>
                </a:moveTo>
                <a:lnTo>
                  <a:pt x="4291285" y="2145643"/>
                </a:lnTo>
                <a:lnTo>
                  <a:pt x="2145643" y="4291285"/>
                </a:lnTo>
                <a:lnTo>
                  <a:pt x="0" y="21456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74" r="20915" b="1"/>
          <a:stretch/>
        </p:blipFill>
        <p:spPr bwMode="auto">
          <a:xfrm>
            <a:off x="7517608" y="390293"/>
            <a:ext cx="2877358" cy="2877358"/>
          </a:xfrm>
          <a:custGeom>
            <a:avLst/>
            <a:gdLst/>
            <a:ahLst/>
            <a:cxnLst/>
            <a:rect l="l" t="t" r="r" b="b"/>
            <a:pathLst>
              <a:path w="4291285" h="4291285">
                <a:moveTo>
                  <a:pt x="2145643" y="0"/>
                </a:moveTo>
                <a:lnTo>
                  <a:pt x="4291285" y="2145643"/>
                </a:lnTo>
                <a:lnTo>
                  <a:pt x="2145643" y="4291285"/>
                </a:lnTo>
                <a:lnTo>
                  <a:pt x="0" y="21456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47658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94FFD-ACA1-A54B-A24E-CE75A813C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11393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chemeClr val="bg1"/>
                </a:solidFill>
              </a:rPr>
              <a:t>Summary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1AF89-9F7A-8446-B22D-07D01A9CA6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666" y="1253331"/>
            <a:ext cx="10515600" cy="43513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400" dirty="0"/>
              <a:t>Quantitative and qualitative research methods have traditionally been associated with conflicting research paradigms based upon different epistemological positions.</a:t>
            </a:r>
          </a:p>
          <a:p>
            <a:pPr>
              <a:lnSpc>
                <a:spcPct val="80000"/>
              </a:lnSpc>
            </a:pPr>
            <a:r>
              <a:rPr lang="en-US" altLang="en-US" sz="2400" dirty="0"/>
              <a:t>Many researchers now recognize that quantitative and qualitative approaches can be combined into a mixed methods design. </a:t>
            </a:r>
          </a:p>
          <a:p>
            <a:pPr>
              <a:lnSpc>
                <a:spcPct val="80000"/>
              </a:lnSpc>
            </a:pPr>
            <a:r>
              <a:rPr lang="en-US" altLang="en-US" sz="2400" dirty="0"/>
              <a:t>Mixed methods approaches:</a:t>
            </a:r>
          </a:p>
          <a:p>
            <a:pPr lvl="1">
              <a:lnSpc>
                <a:spcPct val="80000"/>
              </a:lnSpc>
            </a:pPr>
            <a:r>
              <a:rPr lang="en-US" altLang="en-US" dirty="0"/>
              <a:t>can be based upon different types of research question, sampling procedures, data collection methods or approaches to data analysis.</a:t>
            </a:r>
          </a:p>
          <a:p>
            <a:pPr lvl="1">
              <a:lnSpc>
                <a:spcPct val="80000"/>
              </a:lnSpc>
            </a:pPr>
            <a:r>
              <a:rPr lang="en-US" altLang="en-US" dirty="0"/>
              <a:t>are flexible and can include sequential designs with quantitative methods preceding qualitative, or vice versa, or concurrent designs.</a:t>
            </a:r>
          </a:p>
          <a:p>
            <a:pPr lvl="1">
              <a:lnSpc>
                <a:spcPct val="80000"/>
              </a:lnSpc>
            </a:pPr>
            <a:r>
              <a:rPr lang="en-US" altLang="en-US" dirty="0"/>
              <a:t>should be based upon the kinds of questions being addressed and how the design can aid in the answering of these questions.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479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5672</TotalTime>
  <Words>1297</Words>
  <Application>Microsoft Macintosh PowerPoint</Application>
  <PresentationFormat>Widescreen</PresentationFormat>
  <Paragraphs>123</Paragraphs>
  <Slides>25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Custom Design</vt:lpstr>
      <vt:lpstr>1_Custom Design</vt:lpstr>
      <vt:lpstr>BMOE7014  Mixed methods </vt:lpstr>
      <vt:lpstr>Session overview</vt:lpstr>
      <vt:lpstr>Definition</vt:lpstr>
      <vt:lpstr>Recap: differences between quantitative and qualitative methods</vt:lpstr>
      <vt:lpstr>Epistemological positions</vt:lpstr>
      <vt:lpstr>Relationship between researcher and subjects</vt:lpstr>
      <vt:lpstr>Research focus</vt:lpstr>
      <vt:lpstr>Research focus</vt:lpstr>
      <vt:lpstr>Scope of findings</vt:lpstr>
      <vt:lpstr>The nature of data</vt:lpstr>
      <vt:lpstr>Mixed methods allow researchers to…</vt:lpstr>
      <vt:lpstr>Ontology</vt:lpstr>
      <vt:lpstr>Research paradigm..</vt:lpstr>
      <vt:lpstr>How can we mix methods?</vt:lpstr>
      <vt:lpstr>Qualitative then quantitative</vt:lpstr>
      <vt:lpstr>Quantitative then qualitative</vt:lpstr>
      <vt:lpstr>Quantitative and qualitative concurrently</vt:lpstr>
      <vt:lpstr>Benefits of mixed methods designs (Greene et al., 1989)</vt:lpstr>
      <vt:lpstr>Plano Clark et al 2008-   examples of mixed methods designs found in research </vt:lpstr>
      <vt:lpstr>Potential weaknesses of mixed methods</vt:lpstr>
      <vt:lpstr>Examples of mixed methods research </vt:lpstr>
      <vt:lpstr>The contribution of the foundation phase in Wales to physical literacy </vt:lpstr>
      <vt:lpstr>Methods?</vt:lpstr>
      <vt:lpstr>Let’s consider your research problems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Nalda Wainwright</cp:lastModifiedBy>
  <cp:revision>38</cp:revision>
  <dcterms:created xsi:type="dcterms:W3CDTF">2019-09-12T10:20:23Z</dcterms:created>
  <dcterms:modified xsi:type="dcterms:W3CDTF">2026-01-31T19:19:48Z</dcterms:modified>
</cp:coreProperties>
</file>