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82" r:id="rId5"/>
    <p:sldId id="290" r:id="rId6"/>
    <p:sldId id="295" r:id="rId7"/>
    <p:sldId id="292" r:id="rId8"/>
    <p:sldId id="291" r:id="rId9"/>
    <p:sldId id="277" r:id="rId10"/>
    <p:sldId id="293" r:id="rId11"/>
    <p:sldId id="294" r:id="rId12"/>
    <p:sldId id="287" r:id="rId13"/>
    <p:sldId id="288" r:id="rId14"/>
    <p:sldId id="289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660B408-B3CF-4A94-85FC-2B1E0A45F4A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07" autoAdjust="0"/>
  </p:normalViewPr>
  <p:slideViewPr>
    <p:cSldViewPr snapToGrid="0">
      <p:cViewPr varScale="1">
        <p:scale>
          <a:sx n="46" d="100"/>
          <a:sy n="46" d="100"/>
        </p:scale>
        <p:origin x="1444" y="264"/>
      </p:cViewPr>
      <p:guideLst/>
    </p:cSldViewPr>
  </p:slideViewPr>
  <p:outlineViewPr>
    <p:cViewPr>
      <p:scale>
        <a:sx n="33" d="100"/>
        <a:sy n="33" d="100"/>
      </p:scale>
      <p:origin x="0" y="-21342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2640" y="33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4102AC-DFC0-4407-9062-8B4A9F8D7556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410E42-6DA2-48F4-97EF-738A14A5AEE9}">
      <dgm:prSet phldrT="[Text]"/>
      <dgm:spPr>
        <a:solidFill>
          <a:schemeClr val="accent6"/>
        </a:solidFill>
      </dgm:spPr>
      <dgm:t>
        <a:bodyPr/>
        <a:lstStyle/>
        <a:p>
          <a:pPr rtl="0"/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Situation</a:t>
          </a:r>
        </a:p>
        <a:p>
          <a:pPr rtl="0"/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High complaint volume in competitive environment.</a:t>
          </a:r>
          <a:endParaRPr lang="en-US" dirty="0"/>
        </a:p>
      </dgm:t>
    </dgm:pt>
    <dgm:pt modelId="{09D68D55-0A51-41CA-A6D7-BA4024CFFEEA}" type="parTrans" cxnId="{ECB07B18-14B3-48B4-8C92-96AD3180B6B2}">
      <dgm:prSet/>
      <dgm:spPr/>
      <dgm:t>
        <a:bodyPr/>
        <a:lstStyle/>
        <a:p>
          <a:endParaRPr lang="en-US"/>
        </a:p>
      </dgm:t>
    </dgm:pt>
    <dgm:pt modelId="{4AE1BCBC-2FAF-48FE-9783-91CC30F4486B}" type="sibTrans" cxnId="{ECB07B18-14B3-48B4-8C92-96AD3180B6B2}">
      <dgm:prSet/>
      <dgm:spPr/>
      <dgm:t>
        <a:bodyPr/>
        <a:lstStyle/>
        <a:p>
          <a:endParaRPr lang="en-US"/>
        </a:p>
      </dgm:t>
    </dgm:pt>
    <dgm:pt modelId="{E202DFB1-C2AE-4936-953C-EE178EBCC78A}">
      <dgm:prSet phldrT="[Text]"/>
      <dgm:spPr>
        <a:solidFill>
          <a:srgbClr val="FFC000"/>
        </a:solidFill>
      </dgm:spPr>
      <dgm:t>
        <a:bodyPr/>
        <a:lstStyle/>
        <a:p>
          <a:pPr rtl="0"/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Task</a:t>
          </a:r>
        </a:p>
        <a:p>
          <a:pPr rtl="0"/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Fast, accurate, personalized complaint resolution (</a:t>
          </a:r>
          <a:r>
            <a:rPr kumimoji="0" lang="en-US" altLang="en-US" b="0" i="0" u="none" strike="noStrike" cap="none" normalizeH="0" baseline="0" dirty="0" err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Mandić</a:t>
          </a:r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et al., 2023)</a:t>
          </a:r>
          <a:endParaRPr lang="en-US" dirty="0"/>
        </a:p>
      </dgm:t>
    </dgm:pt>
    <dgm:pt modelId="{26F43581-9B71-4280-8F55-64846F73E1B8}" type="parTrans" cxnId="{D193E3AB-DC2E-42E5-A3FE-1BB546C94934}">
      <dgm:prSet/>
      <dgm:spPr/>
      <dgm:t>
        <a:bodyPr/>
        <a:lstStyle/>
        <a:p>
          <a:endParaRPr lang="en-US"/>
        </a:p>
      </dgm:t>
    </dgm:pt>
    <dgm:pt modelId="{DA793546-386C-4610-9BF9-9FE92E83CF5A}" type="sibTrans" cxnId="{D193E3AB-DC2E-42E5-A3FE-1BB546C94934}">
      <dgm:prSet/>
      <dgm:spPr/>
      <dgm:t>
        <a:bodyPr/>
        <a:lstStyle/>
        <a:p>
          <a:endParaRPr lang="en-US"/>
        </a:p>
      </dgm:t>
    </dgm:pt>
    <dgm:pt modelId="{1D9D9087-761C-4B8F-8C6F-B7C8D3E87B6F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Action</a:t>
          </a:r>
        </a:p>
        <a:p>
          <a:pPr rtl="0"/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AI handles initial classification; humans manage sensitive complaints</a:t>
          </a:r>
          <a:endParaRPr lang="en-US" dirty="0"/>
        </a:p>
      </dgm:t>
    </dgm:pt>
    <dgm:pt modelId="{215961DB-CBAC-49D5-84F5-EFA87C093703}" type="parTrans" cxnId="{35B55A8D-BA71-4917-9266-AC69957069BA}">
      <dgm:prSet/>
      <dgm:spPr/>
      <dgm:t>
        <a:bodyPr/>
        <a:lstStyle/>
        <a:p>
          <a:endParaRPr lang="en-US"/>
        </a:p>
      </dgm:t>
    </dgm:pt>
    <dgm:pt modelId="{EB9C69BC-6C6B-4A4C-987B-929AB6A96EBF}" type="sibTrans" cxnId="{35B55A8D-BA71-4917-9266-AC69957069BA}">
      <dgm:prSet/>
      <dgm:spPr/>
      <dgm:t>
        <a:bodyPr/>
        <a:lstStyle/>
        <a:p>
          <a:endParaRPr lang="en-US"/>
        </a:p>
      </dgm:t>
    </dgm:pt>
    <dgm:pt modelId="{813962AD-D7AC-4395-A429-DD0031E54C52}">
      <dgm:prSet/>
      <dgm:spPr>
        <a:solidFill>
          <a:schemeClr val="accent4"/>
        </a:solidFill>
      </dgm:spPr>
      <dgm:t>
        <a:bodyPr/>
        <a:lstStyle/>
        <a:p>
          <a:pPr rtl="0"/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Result</a:t>
          </a:r>
        </a:p>
        <a:p>
          <a:pPr rtl="0"/>
          <a:r>
            <a: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Faster response, improved guest satisfaction, operational efficiency</a:t>
          </a:r>
        </a:p>
      </dgm:t>
    </dgm:pt>
    <dgm:pt modelId="{DE1B102D-5481-4FD5-A6E4-7E6BD19A2F4F}" type="parTrans" cxnId="{A0C3F172-1A42-4354-9402-BC0741E2368F}">
      <dgm:prSet/>
      <dgm:spPr/>
      <dgm:t>
        <a:bodyPr/>
        <a:lstStyle/>
        <a:p>
          <a:endParaRPr lang="en-US"/>
        </a:p>
      </dgm:t>
    </dgm:pt>
    <dgm:pt modelId="{728EB2B1-2D4E-4903-BCA1-F6006C735ED4}" type="sibTrans" cxnId="{A0C3F172-1A42-4354-9402-BC0741E2368F}">
      <dgm:prSet/>
      <dgm:spPr/>
      <dgm:t>
        <a:bodyPr/>
        <a:lstStyle/>
        <a:p>
          <a:endParaRPr lang="en-US"/>
        </a:p>
      </dgm:t>
    </dgm:pt>
    <dgm:pt modelId="{62A63583-A1E2-4C86-BCDC-14375201B632}" type="pres">
      <dgm:prSet presAssocID="{EB4102AC-DFC0-4407-9062-8B4A9F8D7556}" presName="Name0" presStyleCnt="0">
        <dgm:presLayoutVars>
          <dgm:chMax val="7"/>
          <dgm:chPref val="7"/>
          <dgm:dir/>
        </dgm:presLayoutVars>
      </dgm:prSet>
      <dgm:spPr/>
    </dgm:pt>
    <dgm:pt modelId="{4C9CB682-0F82-40DB-815D-9BEBDA257EE0}" type="pres">
      <dgm:prSet presAssocID="{EB4102AC-DFC0-4407-9062-8B4A9F8D7556}" presName="Name1" presStyleCnt="0"/>
      <dgm:spPr/>
    </dgm:pt>
    <dgm:pt modelId="{CC3C83C8-7A50-4B01-B7DC-E3E7135403A8}" type="pres">
      <dgm:prSet presAssocID="{EB4102AC-DFC0-4407-9062-8B4A9F8D7556}" presName="cycle" presStyleCnt="0"/>
      <dgm:spPr/>
    </dgm:pt>
    <dgm:pt modelId="{383328FA-87B5-4872-853C-5A7710E13B1B}" type="pres">
      <dgm:prSet presAssocID="{EB4102AC-DFC0-4407-9062-8B4A9F8D7556}" presName="srcNode" presStyleLbl="node1" presStyleIdx="0" presStyleCnt="4"/>
      <dgm:spPr/>
    </dgm:pt>
    <dgm:pt modelId="{5C486054-0E3D-445C-934B-E00F483F05D1}" type="pres">
      <dgm:prSet presAssocID="{EB4102AC-DFC0-4407-9062-8B4A9F8D7556}" presName="conn" presStyleLbl="parChTrans1D2" presStyleIdx="0" presStyleCnt="1"/>
      <dgm:spPr/>
    </dgm:pt>
    <dgm:pt modelId="{1010C93D-4954-402D-BCB5-E59B6C86FD23}" type="pres">
      <dgm:prSet presAssocID="{EB4102AC-DFC0-4407-9062-8B4A9F8D7556}" presName="extraNode" presStyleLbl="node1" presStyleIdx="0" presStyleCnt="4"/>
      <dgm:spPr/>
    </dgm:pt>
    <dgm:pt modelId="{B015ACC1-1DE6-4866-9A49-7A1B520D54EC}" type="pres">
      <dgm:prSet presAssocID="{EB4102AC-DFC0-4407-9062-8B4A9F8D7556}" presName="dstNode" presStyleLbl="node1" presStyleIdx="0" presStyleCnt="4"/>
      <dgm:spPr/>
    </dgm:pt>
    <dgm:pt modelId="{B1F780AB-B982-4F32-912C-D041A5715043}" type="pres">
      <dgm:prSet presAssocID="{C5410E42-6DA2-48F4-97EF-738A14A5AEE9}" presName="text_1" presStyleLbl="node1" presStyleIdx="0" presStyleCnt="4">
        <dgm:presLayoutVars>
          <dgm:bulletEnabled val="1"/>
        </dgm:presLayoutVars>
      </dgm:prSet>
      <dgm:spPr/>
    </dgm:pt>
    <dgm:pt modelId="{B33A244C-2557-42BD-9BCE-508793158204}" type="pres">
      <dgm:prSet presAssocID="{C5410E42-6DA2-48F4-97EF-738A14A5AEE9}" presName="accent_1" presStyleCnt="0"/>
      <dgm:spPr/>
    </dgm:pt>
    <dgm:pt modelId="{7E5DF574-2FC5-4045-9C24-2620A58889B0}" type="pres">
      <dgm:prSet presAssocID="{C5410E42-6DA2-48F4-97EF-738A14A5AEE9}" presName="accentRepeatNode" presStyleLbl="solidFgAcc1" presStyleIdx="0" presStyleCnt="4" custLinFactNeighborX="6066" custLinFactNeighborY="-606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8B4FECA-5793-4517-8962-ED2137F97277}" type="pres">
      <dgm:prSet presAssocID="{E202DFB1-C2AE-4936-953C-EE178EBCC78A}" presName="text_2" presStyleLbl="node1" presStyleIdx="1" presStyleCnt="4">
        <dgm:presLayoutVars>
          <dgm:bulletEnabled val="1"/>
        </dgm:presLayoutVars>
      </dgm:prSet>
      <dgm:spPr/>
    </dgm:pt>
    <dgm:pt modelId="{B5216A01-F332-4F8F-A96E-27EEF4BB119F}" type="pres">
      <dgm:prSet presAssocID="{E202DFB1-C2AE-4936-953C-EE178EBCC78A}" presName="accent_2" presStyleCnt="0"/>
      <dgm:spPr/>
    </dgm:pt>
    <dgm:pt modelId="{384522FB-C9AB-4F11-ABF5-80F4311F8189}" type="pres">
      <dgm:prSet presAssocID="{E202DFB1-C2AE-4936-953C-EE178EBCC78A}" presName="accentRepeatNode" presStyleLbl="solidFgAcc1" presStyleIdx="1" presStyleCnt="4" custLinFactNeighborX="1517" custLinFactNeighborY="11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538ACA5-38C7-4510-94EE-D7B771FAD7CF}" type="pres">
      <dgm:prSet presAssocID="{1D9D9087-761C-4B8F-8C6F-B7C8D3E87B6F}" presName="text_3" presStyleLbl="node1" presStyleIdx="2" presStyleCnt="4">
        <dgm:presLayoutVars>
          <dgm:bulletEnabled val="1"/>
        </dgm:presLayoutVars>
      </dgm:prSet>
      <dgm:spPr/>
    </dgm:pt>
    <dgm:pt modelId="{3B36FC23-D4B6-4FEF-9E6D-DCCC31DDEB38}" type="pres">
      <dgm:prSet presAssocID="{1D9D9087-761C-4B8F-8C6F-B7C8D3E87B6F}" presName="accent_3" presStyleCnt="0"/>
      <dgm:spPr/>
    </dgm:pt>
    <dgm:pt modelId="{92946515-E06D-4C5F-9C84-25DB8AA9E682}" type="pres">
      <dgm:prSet presAssocID="{1D9D9087-761C-4B8F-8C6F-B7C8D3E87B6F}" presName="accentRepeatNode" presStyleLbl="solidFgAcc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7D3B5D15-A892-458E-9D2A-8DE409B59417}" type="pres">
      <dgm:prSet presAssocID="{813962AD-D7AC-4395-A429-DD0031E54C52}" presName="text_4" presStyleLbl="node1" presStyleIdx="3" presStyleCnt="4">
        <dgm:presLayoutVars>
          <dgm:bulletEnabled val="1"/>
        </dgm:presLayoutVars>
      </dgm:prSet>
      <dgm:spPr/>
    </dgm:pt>
    <dgm:pt modelId="{59C0E5BC-EE81-4556-807B-DCFB9B61C578}" type="pres">
      <dgm:prSet presAssocID="{813962AD-D7AC-4395-A429-DD0031E54C52}" presName="accent_4" presStyleCnt="0"/>
      <dgm:spPr/>
    </dgm:pt>
    <dgm:pt modelId="{48AA8C68-5739-44C1-B1F5-7D0C4DC5C796}" type="pres">
      <dgm:prSet presAssocID="{813962AD-D7AC-4395-A429-DD0031E54C52}" presName="accentRepeatNode" presStyleLbl="solidFgAcc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ECB07B18-14B3-48B4-8C92-96AD3180B6B2}" srcId="{EB4102AC-DFC0-4407-9062-8B4A9F8D7556}" destId="{C5410E42-6DA2-48F4-97EF-738A14A5AEE9}" srcOrd="0" destOrd="0" parTransId="{09D68D55-0A51-41CA-A6D7-BA4024CFFEEA}" sibTransId="{4AE1BCBC-2FAF-48FE-9783-91CC30F4486B}"/>
    <dgm:cxn modelId="{B54CD866-E738-4AE1-AFBD-5915E0B60EDC}" type="presOf" srcId="{C5410E42-6DA2-48F4-97EF-738A14A5AEE9}" destId="{B1F780AB-B982-4F32-912C-D041A5715043}" srcOrd="0" destOrd="0" presId="urn:microsoft.com/office/officeart/2008/layout/VerticalCurvedList"/>
    <dgm:cxn modelId="{0F119948-0F03-49D9-9164-D24745AF8ED1}" type="presOf" srcId="{813962AD-D7AC-4395-A429-DD0031E54C52}" destId="{7D3B5D15-A892-458E-9D2A-8DE409B59417}" srcOrd="0" destOrd="0" presId="urn:microsoft.com/office/officeart/2008/layout/VerticalCurvedList"/>
    <dgm:cxn modelId="{A0C3F172-1A42-4354-9402-BC0741E2368F}" srcId="{EB4102AC-DFC0-4407-9062-8B4A9F8D7556}" destId="{813962AD-D7AC-4395-A429-DD0031E54C52}" srcOrd="3" destOrd="0" parTransId="{DE1B102D-5481-4FD5-A6E4-7E6BD19A2F4F}" sibTransId="{728EB2B1-2D4E-4903-BCA1-F6006C735ED4}"/>
    <dgm:cxn modelId="{35B55A8D-BA71-4917-9266-AC69957069BA}" srcId="{EB4102AC-DFC0-4407-9062-8B4A9F8D7556}" destId="{1D9D9087-761C-4B8F-8C6F-B7C8D3E87B6F}" srcOrd="2" destOrd="0" parTransId="{215961DB-CBAC-49D5-84F5-EFA87C093703}" sibTransId="{EB9C69BC-6C6B-4A4C-987B-929AB6A96EBF}"/>
    <dgm:cxn modelId="{D193E3AB-DC2E-42E5-A3FE-1BB546C94934}" srcId="{EB4102AC-DFC0-4407-9062-8B4A9F8D7556}" destId="{E202DFB1-C2AE-4936-953C-EE178EBCC78A}" srcOrd="1" destOrd="0" parTransId="{26F43581-9B71-4280-8F55-64846F73E1B8}" sibTransId="{DA793546-386C-4610-9BF9-9FE92E83CF5A}"/>
    <dgm:cxn modelId="{6F3132C7-E11F-4B58-BA80-B2FBC94FF288}" type="presOf" srcId="{EB4102AC-DFC0-4407-9062-8B4A9F8D7556}" destId="{62A63583-A1E2-4C86-BCDC-14375201B632}" srcOrd="0" destOrd="0" presId="urn:microsoft.com/office/officeart/2008/layout/VerticalCurvedList"/>
    <dgm:cxn modelId="{500E5DE0-5F61-4494-BC78-0CF2517D4276}" type="presOf" srcId="{4AE1BCBC-2FAF-48FE-9783-91CC30F4486B}" destId="{5C486054-0E3D-445C-934B-E00F483F05D1}" srcOrd="0" destOrd="0" presId="urn:microsoft.com/office/officeart/2008/layout/VerticalCurvedList"/>
    <dgm:cxn modelId="{1AD35AE5-ED68-4E6B-A53D-52EB2E78249E}" type="presOf" srcId="{1D9D9087-761C-4B8F-8C6F-B7C8D3E87B6F}" destId="{5538ACA5-38C7-4510-94EE-D7B771FAD7CF}" srcOrd="0" destOrd="0" presId="urn:microsoft.com/office/officeart/2008/layout/VerticalCurvedList"/>
    <dgm:cxn modelId="{EF1375EC-951A-49E8-8AAF-96D9B94A7C1D}" type="presOf" srcId="{E202DFB1-C2AE-4936-953C-EE178EBCC78A}" destId="{F8B4FECA-5793-4517-8962-ED2137F97277}" srcOrd="0" destOrd="0" presId="urn:microsoft.com/office/officeart/2008/layout/VerticalCurvedList"/>
    <dgm:cxn modelId="{F07CA3AF-947F-459E-8051-0DF707D8B4E0}" type="presParOf" srcId="{62A63583-A1E2-4C86-BCDC-14375201B632}" destId="{4C9CB682-0F82-40DB-815D-9BEBDA257EE0}" srcOrd="0" destOrd="0" presId="urn:microsoft.com/office/officeart/2008/layout/VerticalCurvedList"/>
    <dgm:cxn modelId="{8FF612AD-28B6-4C10-B9F3-DA42BA333F56}" type="presParOf" srcId="{4C9CB682-0F82-40DB-815D-9BEBDA257EE0}" destId="{CC3C83C8-7A50-4B01-B7DC-E3E7135403A8}" srcOrd="0" destOrd="0" presId="urn:microsoft.com/office/officeart/2008/layout/VerticalCurvedList"/>
    <dgm:cxn modelId="{FDD7380A-2F25-4969-ABA7-EFEC07B95564}" type="presParOf" srcId="{CC3C83C8-7A50-4B01-B7DC-E3E7135403A8}" destId="{383328FA-87B5-4872-853C-5A7710E13B1B}" srcOrd="0" destOrd="0" presId="urn:microsoft.com/office/officeart/2008/layout/VerticalCurvedList"/>
    <dgm:cxn modelId="{DB0E0118-8A7E-49A4-871B-1FF5C9520B67}" type="presParOf" srcId="{CC3C83C8-7A50-4B01-B7DC-E3E7135403A8}" destId="{5C486054-0E3D-445C-934B-E00F483F05D1}" srcOrd="1" destOrd="0" presId="urn:microsoft.com/office/officeart/2008/layout/VerticalCurvedList"/>
    <dgm:cxn modelId="{B29B50F9-03A9-4881-9D30-7CC50F8B50E9}" type="presParOf" srcId="{CC3C83C8-7A50-4B01-B7DC-E3E7135403A8}" destId="{1010C93D-4954-402D-BCB5-E59B6C86FD23}" srcOrd="2" destOrd="0" presId="urn:microsoft.com/office/officeart/2008/layout/VerticalCurvedList"/>
    <dgm:cxn modelId="{E4DF497C-1159-41EA-B0BC-9472BACF7AD1}" type="presParOf" srcId="{CC3C83C8-7A50-4B01-B7DC-E3E7135403A8}" destId="{B015ACC1-1DE6-4866-9A49-7A1B520D54EC}" srcOrd="3" destOrd="0" presId="urn:microsoft.com/office/officeart/2008/layout/VerticalCurvedList"/>
    <dgm:cxn modelId="{8B4A9771-1EE6-478E-B893-4AA9BF4C9363}" type="presParOf" srcId="{4C9CB682-0F82-40DB-815D-9BEBDA257EE0}" destId="{B1F780AB-B982-4F32-912C-D041A5715043}" srcOrd="1" destOrd="0" presId="urn:microsoft.com/office/officeart/2008/layout/VerticalCurvedList"/>
    <dgm:cxn modelId="{377487D3-7B3E-469B-8D74-BC7A7CCEF517}" type="presParOf" srcId="{4C9CB682-0F82-40DB-815D-9BEBDA257EE0}" destId="{B33A244C-2557-42BD-9BCE-508793158204}" srcOrd="2" destOrd="0" presId="urn:microsoft.com/office/officeart/2008/layout/VerticalCurvedList"/>
    <dgm:cxn modelId="{AE70ACEC-8054-4692-8A5D-859145D7C456}" type="presParOf" srcId="{B33A244C-2557-42BD-9BCE-508793158204}" destId="{7E5DF574-2FC5-4045-9C24-2620A58889B0}" srcOrd="0" destOrd="0" presId="urn:microsoft.com/office/officeart/2008/layout/VerticalCurvedList"/>
    <dgm:cxn modelId="{20BFF590-0F38-4A5F-AD27-69E2FDFB067D}" type="presParOf" srcId="{4C9CB682-0F82-40DB-815D-9BEBDA257EE0}" destId="{F8B4FECA-5793-4517-8962-ED2137F97277}" srcOrd="3" destOrd="0" presId="urn:microsoft.com/office/officeart/2008/layout/VerticalCurvedList"/>
    <dgm:cxn modelId="{6208742B-8E13-4B7E-8FED-BD3AE49AFBB7}" type="presParOf" srcId="{4C9CB682-0F82-40DB-815D-9BEBDA257EE0}" destId="{B5216A01-F332-4F8F-A96E-27EEF4BB119F}" srcOrd="4" destOrd="0" presId="urn:microsoft.com/office/officeart/2008/layout/VerticalCurvedList"/>
    <dgm:cxn modelId="{BE19D779-3174-4829-B28F-1CB8BD3E9BD4}" type="presParOf" srcId="{B5216A01-F332-4F8F-A96E-27EEF4BB119F}" destId="{384522FB-C9AB-4F11-ABF5-80F4311F8189}" srcOrd="0" destOrd="0" presId="urn:microsoft.com/office/officeart/2008/layout/VerticalCurvedList"/>
    <dgm:cxn modelId="{967BC155-6FE4-475A-B961-BCB0EA0E7E23}" type="presParOf" srcId="{4C9CB682-0F82-40DB-815D-9BEBDA257EE0}" destId="{5538ACA5-38C7-4510-94EE-D7B771FAD7CF}" srcOrd="5" destOrd="0" presId="urn:microsoft.com/office/officeart/2008/layout/VerticalCurvedList"/>
    <dgm:cxn modelId="{8C95BF3F-6CBC-48D5-BDEF-C8A57D63F5C4}" type="presParOf" srcId="{4C9CB682-0F82-40DB-815D-9BEBDA257EE0}" destId="{3B36FC23-D4B6-4FEF-9E6D-DCCC31DDEB38}" srcOrd="6" destOrd="0" presId="urn:microsoft.com/office/officeart/2008/layout/VerticalCurvedList"/>
    <dgm:cxn modelId="{8265C7C9-7694-41A5-A0B7-EE62E193C1C1}" type="presParOf" srcId="{3B36FC23-D4B6-4FEF-9E6D-DCCC31DDEB38}" destId="{92946515-E06D-4C5F-9C84-25DB8AA9E682}" srcOrd="0" destOrd="0" presId="urn:microsoft.com/office/officeart/2008/layout/VerticalCurvedList"/>
    <dgm:cxn modelId="{39ECAF9B-EDCC-4A56-9B52-D6AC9D1B406B}" type="presParOf" srcId="{4C9CB682-0F82-40DB-815D-9BEBDA257EE0}" destId="{7D3B5D15-A892-458E-9D2A-8DE409B59417}" srcOrd="7" destOrd="0" presId="urn:microsoft.com/office/officeart/2008/layout/VerticalCurvedList"/>
    <dgm:cxn modelId="{4B825023-6701-47AE-ADA4-6FA88A3F7AC0}" type="presParOf" srcId="{4C9CB682-0F82-40DB-815D-9BEBDA257EE0}" destId="{59C0E5BC-EE81-4556-807B-DCFB9B61C578}" srcOrd="8" destOrd="0" presId="urn:microsoft.com/office/officeart/2008/layout/VerticalCurvedList"/>
    <dgm:cxn modelId="{DB01E79D-D7E8-4A89-957E-500415EC5CDB}" type="presParOf" srcId="{59C0E5BC-EE81-4556-807B-DCFB9B61C578}" destId="{48AA8C68-5739-44C1-B1F5-7D0C4DC5C79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486054-0E3D-445C-934B-E00F483F05D1}">
      <dsp:nvSpPr>
        <dsp:cNvPr id="0" name=""/>
        <dsp:cNvSpPr/>
      </dsp:nvSpPr>
      <dsp:spPr>
        <a:xfrm>
          <a:off x="-5370564" y="-822415"/>
          <a:ext cx="6394919" cy="6394919"/>
        </a:xfrm>
        <a:prstGeom prst="blockArc">
          <a:avLst>
            <a:gd name="adj1" fmla="val 18900000"/>
            <a:gd name="adj2" fmla="val 2700000"/>
            <a:gd name="adj3" fmla="val 338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F780AB-B982-4F32-912C-D041A5715043}">
      <dsp:nvSpPr>
        <dsp:cNvPr id="0" name=""/>
        <dsp:cNvSpPr/>
      </dsp:nvSpPr>
      <dsp:spPr>
        <a:xfrm>
          <a:off x="536288" y="365186"/>
          <a:ext cx="10520578" cy="730753"/>
        </a:xfrm>
        <a:prstGeom prst="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036" tIns="48260" rIns="48260" bIns="48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Situation</a:t>
          </a:r>
        </a:p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High complaint volume in competitive environment.</a:t>
          </a:r>
          <a:endParaRPr lang="en-US" sz="1900" kern="1200" dirty="0"/>
        </a:p>
      </dsp:txBody>
      <dsp:txXfrm>
        <a:off x="536288" y="365186"/>
        <a:ext cx="10520578" cy="730753"/>
      </dsp:txXfrm>
    </dsp:sp>
    <dsp:sp modelId="{7E5DF574-2FC5-4045-9C24-2620A58889B0}">
      <dsp:nvSpPr>
        <dsp:cNvPr id="0" name=""/>
        <dsp:cNvSpPr/>
      </dsp:nvSpPr>
      <dsp:spPr>
        <a:xfrm>
          <a:off x="134977" y="218424"/>
          <a:ext cx="913442" cy="91344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4FECA-5793-4517-8962-ED2137F97277}">
      <dsp:nvSpPr>
        <dsp:cNvPr id="0" name=""/>
        <dsp:cNvSpPr/>
      </dsp:nvSpPr>
      <dsp:spPr>
        <a:xfrm>
          <a:off x="955246" y="1461507"/>
          <a:ext cx="10101620" cy="730753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036" tIns="48260" rIns="48260" bIns="48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Task</a:t>
          </a:r>
        </a:p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Fast, accurate, personalized complaint resolution (</a:t>
          </a:r>
          <a:r>
            <a:rPr kumimoji="0" lang="en-US" altLang="en-US" sz="1900" b="0" i="0" u="none" strike="noStrike" kern="1200" cap="none" normalizeH="0" baseline="0" dirty="0" err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Mandić</a:t>
          </a:r>
          <a:r>
            <a:rPr kumimoji="0" lang="en-US" altLang="en-US" sz="19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et al., 2023)</a:t>
          </a:r>
          <a:endParaRPr lang="en-US" sz="1900" kern="1200" dirty="0"/>
        </a:p>
      </dsp:txBody>
      <dsp:txXfrm>
        <a:off x="955246" y="1461507"/>
        <a:ext cx="10101620" cy="730753"/>
      </dsp:txXfrm>
    </dsp:sp>
    <dsp:sp modelId="{384522FB-C9AB-4F11-ABF5-80F4311F8189}">
      <dsp:nvSpPr>
        <dsp:cNvPr id="0" name=""/>
        <dsp:cNvSpPr/>
      </dsp:nvSpPr>
      <dsp:spPr>
        <a:xfrm>
          <a:off x="512382" y="1371204"/>
          <a:ext cx="913442" cy="91344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38ACA5-38C7-4510-94EE-D7B771FAD7CF}">
      <dsp:nvSpPr>
        <dsp:cNvPr id="0" name=""/>
        <dsp:cNvSpPr/>
      </dsp:nvSpPr>
      <dsp:spPr>
        <a:xfrm>
          <a:off x="955246" y="2557827"/>
          <a:ext cx="10101620" cy="730753"/>
        </a:xfrm>
        <a:prstGeom prst="rect">
          <a:avLst/>
        </a:prstGeom>
        <a:solidFill>
          <a:schemeClr val="accent3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036" tIns="48260" rIns="48260" bIns="48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Action</a:t>
          </a:r>
        </a:p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AI handles initial classification; humans manage sensitive complaints</a:t>
          </a:r>
          <a:endParaRPr lang="en-US" sz="1900" kern="1200" dirty="0"/>
        </a:p>
      </dsp:txBody>
      <dsp:txXfrm>
        <a:off x="955246" y="2557827"/>
        <a:ext cx="10101620" cy="730753"/>
      </dsp:txXfrm>
    </dsp:sp>
    <dsp:sp modelId="{92946515-E06D-4C5F-9C84-25DB8AA9E682}">
      <dsp:nvSpPr>
        <dsp:cNvPr id="0" name=""/>
        <dsp:cNvSpPr/>
      </dsp:nvSpPr>
      <dsp:spPr>
        <a:xfrm>
          <a:off x="498525" y="2466483"/>
          <a:ext cx="913442" cy="913442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B5D15-A892-458E-9D2A-8DE409B59417}">
      <dsp:nvSpPr>
        <dsp:cNvPr id="0" name=""/>
        <dsp:cNvSpPr/>
      </dsp:nvSpPr>
      <dsp:spPr>
        <a:xfrm>
          <a:off x="536288" y="3654148"/>
          <a:ext cx="10520578" cy="730753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036" tIns="48260" rIns="48260" bIns="48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Result</a:t>
          </a:r>
        </a:p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Faster response, improved guest satisfaction, operational efficiency</a:t>
          </a:r>
        </a:p>
      </dsp:txBody>
      <dsp:txXfrm>
        <a:off x="536288" y="3654148"/>
        <a:ext cx="10520578" cy="730753"/>
      </dsp:txXfrm>
    </dsp:sp>
    <dsp:sp modelId="{48AA8C68-5739-44C1-B1F5-7D0C4DC5C796}">
      <dsp:nvSpPr>
        <dsp:cNvPr id="0" name=""/>
        <dsp:cNvSpPr/>
      </dsp:nvSpPr>
      <dsp:spPr>
        <a:xfrm>
          <a:off x="79567" y="3562804"/>
          <a:ext cx="913442" cy="913442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4F2345-EC98-4DA1-BEDE-E955624755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33E638-B8D4-466B-AD53-47551EDA16C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D51EFA-6533-45C3-8394-23FFC04F750D}" type="datetimeFigureOut">
              <a:rPr lang="en-US" smtClean="0"/>
              <a:t>2/25/2026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889FA8-6777-4B9D-A1A9-C7DBF5FEA9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4C72C3-43D9-4379-9293-03F53C8488E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9E2DD4-2E30-4434-A427-2EC5049107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3731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B4C180-10CF-422C-B717-65F1B78C7EB7}" type="datetimeFigureOut">
              <a:rPr lang="en-US" noProof="0" smtClean="0"/>
              <a:t>2/25/2026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375C1-7C5C-42A2-80F2-05631BB3764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72554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88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03687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74477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01063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6396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18005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500544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715190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99595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014495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8375C1-7C5C-42A2-80F2-05631BB3764E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0694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6977C32-6781-4E43-B083-CC319C1A2BE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786563"/>
          </a:xfrm>
          <a:solidFill>
            <a:schemeClr val="tx1">
              <a:lumMod val="75000"/>
              <a:lumOff val="25000"/>
            </a:schemeClr>
          </a:solidFill>
        </p:spPr>
        <p:txBody>
          <a:bodyPr rIns="1044000" anchor="ctr"/>
          <a:lstStyle>
            <a:lvl1pPr marL="0" indent="0" algn="r">
              <a:buNone/>
              <a:defRPr sz="1100" i="1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433A2F-8949-4AAC-AE96-175254493AF4}"/>
              </a:ext>
            </a:extLst>
          </p:cNvPr>
          <p:cNvSpPr/>
          <p:nvPr userDrawn="1"/>
        </p:nvSpPr>
        <p:spPr>
          <a:xfrm>
            <a:off x="0" y="0"/>
            <a:ext cx="6336000" cy="6786563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5B1DD-2DBA-49BF-BF09-5B70713A4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000" y="2377000"/>
            <a:ext cx="5472000" cy="2387600"/>
          </a:xfrm>
        </p:spPr>
        <p:txBody>
          <a:bodyPr anchor="b"/>
          <a:lstStyle>
            <a:lvl1pPr algn="l">
              <a:defRPr sz="4200" spc="-3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60831-AA5D-4359-AACC-37D7271F2B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000" y="4962525"/>
            <a:ext cx="5472000" cy="1219200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8EA9D3-63E1-4170-B9FF-2F1AF08CCA45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AE9C85-4EEF-40CA-AA18-4DC9F703F4FD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37700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8BA39708-26C4-4C58-AAF1-7DDBAAFACC9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786563"/>
          </a:xfrm>
          <a:solidFill>
            <a:schemeClr val="tx1">
              <a:lumMod val="75000"/>
              <a:lumOff val="25000"/>
            </a:schemeClr>
          </a:solidFill>
        </p:spPr>
        <p:txBody>
          <a:bodyPr lIns="1044000" rIns="0" anchor="ctr"/>
          <a:lstStyle>
            <a:lvl1pPr marL="0" indent="0" algn="l">
              <a:buNone/>
              <a:defRPr sz="1100" i="1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9FEC1A-545F-4D58-B291-028B7D695567}"/>
              </a:ext>
            </a:extLst>
          </p:cNvPr>
          <p:cNvSpPr/>
          <p:nvPr userDrawn="1"/>
        </p:nvSpPr>
        <p:spPr>
          <a:xfrm>
            <a:off x="6336000" y="0"/>
            <a:ext cx="3979575" cy="6786563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5B1DD-2DBA-49BF-BF09-5B70713A4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39896" y="2377000"/>
            <a:ext cx="3571782" cy="2387600"/>
          </a:xfrm>
        </p:spPr>
        <p:txBody>
          <a:bodyPr anchor="b"/>
          <a:lstStyle>
            <a:lvl1pPr algn="l">
              <a:defRPr sz="3600" spc="-3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60831-AA5D-4359-AACC-37D7271F2B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9896" y="4962525"/>
            <a:ext cx="3571782" cy="1219200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7B6BB1-24C3-48A6-913C-94F7EA8127A1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C9CBFF-5639-480A-82C7-50DAD54E2E48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01286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6FAD7B97-1B74-414B-B585-45E33908CB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365363"/>
          </a:xfrm>
          <a:solidFill>
            <a:schemeClr val="tx1">
              <a:lumMod val="75000"/>
              <a:lumOff val="25000"/>
            </a:schemeClr>
          </a:solidFill>
        </p:spPr>
        <p:txBody>
          <a:bodyPr vert="vert270" lIns="144000" tIns="0" rIns="0" anchor="t"/>
          <a:lstStyle>
            <a:lvl1pPr marL="0" indent="0" algn="ctr">
              <a:buNone/>
              <a:defRPr sz="1100" i="1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433A2F-8949-4AAC-AE96-175254493AF4}"/>
              </a:ext>
            </a:extLst>
          </p:cNvPr>
          <p:cNvSpPr/>
          <p:nvPr userDrawn="1"/>
        </p:nvSpPr>
        <p:spPr>
          <a:xfrm>
            <a:off x="432000" y="1"/>
            <a:ext cx="11760000" cy="6365362"/>
          </a:xfrm>
          <a:prstGeom prst="rect">
            <a:avLst/>
          </a:prstGeom>
          <a:gradFill>
            <a:gsLst>
              <a:gs pos="36000">
                <a:schemeClr val="tx1">
                  <a:alpha val="60000"/>
                </a:schemeClr>
              </a:gs>
              <a:gs pos="100000">
                <a:schemeClr val="tx1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5B1DD-2DBA-49BF-BF09-5B70713A4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728" y="2377000"/>
            <a:ext cx="6299682" cy="2387600"/>
          </a:xfrm>
        </p:spPr>
        <p:txBody>
          <a:bodyPr anchor="b"/>
          <a:lstStyle>
            <a:lvl1pPr algn="l">
              <a:defRPr sz="4200" spc="-3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60831-AA5D-4359-AACC-37D7271F2B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728" y="4962525"/>
            <a:ext cx="6299682" cy="1219200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384471-818E-4B2E-BA19-852421944514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BA5E93-E4C5-4917-B92A-53FC468CFEBD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09B30-9CC9-4BE8-AB10-1BA398CAB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F77174B-114F-48DF-AFBF-1AA3416ACD4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49566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, and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428A921-D1FB-449F-8402-7C032AAABB1C}"/>
              </a:ext>
            </a:extLst>
          </p:cNvPr>
          <p:cNvSpPr/>
          <p:nvPr userDrawn="1"/>
        </p:nvSpPr>
        <p:spPr>
          <a:xfrm>
            <a:off x="5353050" y="3714749"/>
            <a:ext cx="6406950" cy="3143249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100000">
                <a:schemeClr val="tx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229A-0702-4CD6-B5F1-0DC746CC4F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3714746"/>
            <a:ext cx="4416225" cy="2364591"/>
          </a:xfrm>
        </p:spPr>
        <p:txBody>
          <a:bodyPr anchor="t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8103" y="3981451"/>
            <a:ext cx="5749483" cy="1343026"/>
          </a:xfrm>
        </p:spPr>
        <p:txBody>
          <a:bodyPr anchor="b"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28B6E3D-9C01-45EA-9E2B-711EC1B84F84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353050" y="0"/>
            <a:ext cx="6406950" cy="3714747"/>
          </a:xfr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ZA" sz="1100" i="1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lvl="0" algn="ctr"/>
            <a:r>
              <a:rPr lang="en-US" noProof="0" dirty="0"/>
              <a:t>Insert or Drag &amp; Drop your photo here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1EC63334-B325-4256-8AA0-6F5A11030DE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365363"/>
            <a:ext cx="4416225" cy="412431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8965A7-6363-464F-998B-64E00F4F495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58442" y="5657850"/>
            <a:ext cx="5749334" cy="1119943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Subtitle, tagline or blurb can go here</a:t>
            </a:r>
          </a:p>
        </p:txBody>
      </p:sp>
    </p:spTree>
    <p:extLst>
      <p:ext uri="{BB962C8B-B14F-4D97-AF65-F5344CB8AC3E}">
        <p14:creationId xmlns:p14="http://schemas.microsoft.com/office/powerpoint/2010/main" val="3420662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09F9E9-0483-4A79-B997-B23DAC1644C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305CEEFA-58BB-4AFA-AD31-BEE38B013E0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3971432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BEEE40C3-341F-4063-8D33-B1328863FB3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605832"/>
            <a:ext cx="198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D09CE291-B951-4300-9D67-154E4BB557E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771850" y="3971432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D3A393C-4D8C-49BC-934D-B57BE1B2840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771850" y="4605832"/>
            <a:ext cx="198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3" name="Text Placeholder 8">
            <a:extLst>
              <a:ext uri="{FF2B5EF4-FFF2-40B4-BE49-F238E27FC236}">
                <a16:creationId xmlns:a16="http://schemas.microsoft.com/office/drawing/2014/main" id="{08906184-3520-4606-AF8B-59ECFFA6D7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11900" y="3971432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8A64BEB9-7FB0-4DF9-BFE9-62016E83E89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111900" y="4605832"/>
            <a:ext cx="198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5" name="Text Placeholder 8">
            <a:extLst>
              <a:ext uri="{FF2B5EF4-FFF2-40B4-BE49-F238E27FC236}">
                <a16:creationId xmlns:a16="http://schemas.microsoft.com/office/drawing/2014/main" id="{4CCC1C98-37FD-4404-8383-72ED535FE57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51950" y="3971432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B24BD1AE-AB0E-40FA-AEA8-8D687D84B56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51950" y="4605832"/>
            <a:ext cx="198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CA2F0EA7-F3F7-443F-BA0D-4916B618C56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92000" y="3971432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2BB6E6C3-1F6A-41B6-8EE0-6FDCBA34413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92000" y="4605832"/>
            <a:ext cx="198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738624-9DAA-4152-9A77-80BBB71AD5F1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431800" y="1735138"/>
            <a:ext cx="1979613" cy="19812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9" name="Picture Placeholder 15">
            <a:extLst>
              <a:ext uri="{FF2B5EF4-FFF2-40B4-BE49-F238E27FC236}">
                <a16:creationId xmlns:a16="http://schemas.microsoft.com/office/drawing/2014/main" id="{522AE46C-0845-4BB0-9861-06071BCF56F6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2771850" y="1735138"/>
            <a:ext cx="1979613" cy="19812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0" name="Picture Placeholder 15">
            <a:extLst>
              <a:ext uri="{FF2B5EF4-FFF2-40B4-BE49-F238E27FC236}">
                <a16:creationId xmlns:a16="http://schemas.microsoft.com/office/drawing/2014/main" id="{D791A6AF-478F-443B-A785-F82A8DBA9F3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5112287" y="1735138"/>
            <a:ext cx="1979613" cy="19812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1" name="Picture Placeholder 15">
            <a:extLst>
              <a:ext uri="{FF2B5EF4-FFF2-40B4-BE49-F238E27FC236}">
                <a16:creationId xmlns:a16="http://schemas.microsoft.com/office/drawing/2014/main" id="{1A65AFE9-2875-44A5-BF13-6E8438892669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451950" y="1735138"/>
            <a:ext cx="1979613" cy="19812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2" name="Picture Placeholder 15">
            <a:extLst>
              <a:ext uri="{FF2B5EF4-FFF2-40B4-BE49-F238E27FC236}">
                <a16:creationId xmlns:a16="http://schemas.microsoft.com/office/drawing/2014/main" id="{069B9167-077F-4123-82C5-01EB62AFB3E6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780587" y="1735138"/>
            <a:ext cx="1979613" cy="19812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64838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EFA8C4C-FE50-44C1-8434-6C7BB898173F}"/>
              </a:ext>
            </a:extLst>
          </p:cNvPr>
          <p:cNvSpPr/>
          <p:nvPr userDrawn="1"/>
        </p:nvSpPr>
        <p:spPr>
          <a:xfrm>
            <a:off x="432000" y="0"/>
            <a:ext cx="5472000" cy="685800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100000">
                <a:schemeClr val="tx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229A-0702-4CD6-B5F1-0DC746CC4F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0728" y="5657850"/>
            <a:ext cx="4974545" cy="707513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Subtitle, tagline or blurb can go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32000" y="6365363"/>
            <a:ext cx="5472000" cy="412431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704BE0A1-F26A-4947-971D-055860FFC91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32000" y="0"/>
            <a:ext cx="5472000" cy="3714747"/>
          </a:xfr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ZA" sz="1100" i="1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lvl="0" algn="ctr"/>
            <a:r>
              <a:rPr lang="en-US" noProof="0" dirty="0"/>
              <a:t>Insert or Drag &amp;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728" y="3981450"/>
            <a:ext cx="4974545" cy="1343025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ZA" sz="3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51A342D-6638-406F-A54B-59B56F36AD4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88002" y="4130531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2169FB-F8BF-46FF-8BDE-E27C751C1C4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88002" y="4764931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051BC42F-45BF-462B-A15F-54639A5DA46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02527" y="4130531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08A990CD-AF1D-4FBE-B3FF-4BC5BE2BFD9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02527" y="4764931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C595063C-F901-4E60-A714-6454F42F0D9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117052" y="4130531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C7672B0A-0079-40F6-8B93-A5F1DB5882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117052" y="4764931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5466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Icon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EFA8C4C-FE50-44C1-8434-6C7BB898173F}"/>
              </a:ext>
            </a:extLst>
          </p:cNvPr>
          <p:cNvSpPr/>
          <p:nvPr userDrawn="1"/>
        </p:nvSpPr>
        <p:spPr>
          <a:xfrm>
            <a:off x="432000" y="0"/>
            <a:ext cx="5472000" cy="685800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100000">
                <a:schemeClr val="tx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229A-0702-4CD6-B5F1-0DC746CC4F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0728" y="5657850"/>
            <a:ext cx="4974545" cy="707513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Subtitle, tagline or blurb can go here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704BE0A1-F26A-4947-971D-055860FFC91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32000" y="0"/>
            <a:ext cx="5472000" cy="3714747"/>
          </a:xfr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Font typeface="Arial" panose="020B0604020202020204" pitchFamily="34" charset="0"/>
              <a:buNone/>
              <a:defRPr lang="en-ZA" sz="1100" i="1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lvl="0" algn="ctr"/>
            <a:r>
              <a:rPr lang="en-US" noProof="0" dirty="0"/>
              <a:t>Insert or Drag &amp;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728" y="3981450"/>
            <a:ext cx="4974545" cy="1343025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ZA" sz="3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51A342D-6638-406F-A54B-59B56F36AD4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78577" y="5010963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2169FB-F8BF-46FF-8BDE-E27C751C1C4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78577" y="5645363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051BC42F-45BF-462B-A15F-54639A5DA46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402677" y="5010963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08A990CD-AF1D-4FBE-B3FF-4BC5BE2BFD9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402677" y="5645363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B71CBA76-3CE4-4FA7-8940-41ECC9129C5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078577" y="2360347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DC8FCF6-5E2F-4976-8979-F493766C38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078577" y="2994747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F111F3D7-9557-4D01-B2FB-38A2FFA105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02677" y="2360347"/>
            <a:ext cx="180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FE89EBCC-101B-4979-93C1-08579B03199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402677" y="2994747"/>
            <a:ext cx="180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040843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CE857ED-B36A-4B8A-81C4-94389617E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63465" y="1007667"/>
            <a:ext cx="11528535" cy="56453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229A-0702-4CD6-B5F1-0DC746CC4F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3613424"/>
            <a:ext cx="3974900" cy="246591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77496E8-E637-4081-A0D0-AB167EE4590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1800" y="1582738"/>
            <a:ext cx="3975100" cy="1744662"/>
          </a:xfrm>
        </p:spPr>
        <p:txBody>
          <a:bodyPr anchor="b"/>
          <a:lstStyle>
            <a:lvl1pPr marL="0" indent="0"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Emphasized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E221C2C-B20F-4F90-A44F-08EE879BA9C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217319" y="1450975"/>
            <a:ext cx="6974680" cy="3935414"/>
          </a:xfrm>
          <a:solidFill>
            <a:schemeClr val="bg1">
              <a:lumMod val="95000"/>
              <a:alpha val="70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4500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Se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51FED-0A73-4769-96A2-4C362E5D9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5B16D-31A1-4D28-ADC4-0BDEF4E07DFF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08000"/>
            <a:ext cx="11340000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Single line of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4D4C6E-0D63-44CE-B0B4-BAA8F101EAF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231749" y="4637931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C0B96F-9D35-4001-9F9C-1A7004D61F3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C915CA-DB91-4B68-8DB8-2745ADA585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BF46361-E4F6-47BA-9660-22CF6C0669C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11498" y="4637931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BB15A8A-91AC-4F5D-A727-1D120F5D43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91247" y="4637931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A87D1D6-A833-418D-948C-DDF79372310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31749" y="4003531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1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29FC9F6-9736-4DA2-A807-7430389A47F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11498" y="4003531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2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FD41719-B17D-4C65-8905-CFB25698E45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991247" y="4003531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3</a:t>
            </a:r>
          </a:p>
        </p:txBody>
      </p:sp>
    </p:spTree>
    <p:extLst>
      <p:ext uri="{BB962C8B-B14F-4D97-AF65-F5344CB8AC3E}">
        <p14:creationId xmlns:p14="http://schemas.microsoft.com/office/powerpoint/2010/main" val="2306804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4908609-0EC4-4718-AC46-A50BB2DA333E}"/>
              </a:ext>
            </a:extLst>
          </p:cNvPr>
          <p:cNvSpPr>
            <a:spLocks noGrp="1"/>
          </p:cNvSpPr>
          <p:nvPr>
            <p:ph sz="half" idx="29" hasCustomPrompt="1"/>
          </p:nvPr>
        </p:nvSpPr>
        <p:spPr>
          <a:xfrm>
            <a:off x="1790100" y="2701131"/>
            <a:ext cx="4113900" cy="28281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C61EBC7C-80CF-489F-86B3-5894908189E4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658100" y="2701131"/>
            <a:ext cx="4113900" cy="28281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F5069B8-93E6-456E-B02B-1FD5F3B8D72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793079" y="1728000"/>
            <a:ext cx="4122920" cy="735800"/>
          </a:xfrm>
          <a:noFill/>
        </p:spPr>
        <p:txBody>
          <a:bodyPr anchor="t"/>
          <a:lstStyle>
            <a:lvl1pPr marL="0" indent="0" algn="l">
              <a:buNone/>
              <a:defRPr sz="54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7F0EAC-0FF4-447C-8EE4-2B107165DF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655762" y="1722438"/>
            <a:ext cx="4104437" cy="735749"/>
          </a:xfrm>
        </p:spPr>
        <p:txBody>
          <a:bodyPr anchor="t"/>
          <a:lstStyle>
            <a:lvl1pPr marL="0" indent="0">
              <a:buNone/>
              <a:defRPr sz="54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DED90C13-8D49-4652-B68A-A0B5084BB4D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175959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F5069B8-93E6-456E-B02B-1FD5F3B8D72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0706" y="1593150"/>
            <a:ext cx="4348065" cy="4348065"/>
          </a:xfrm>
          <a:prstGeom prst="ellipse">
            <a:avLst/>
          </a:prstGeom>
          <a:solidFill>
            <a:schemeClr val="tx1">
              <a:alpha val="10000"/>
            </a:schemeClr>
          </a:solidFill>
        </p:spPr>
        <p:txBody>
          <a:bodyPr anchor="ctr"/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C15F42E2-EE95-4479-80E9-94A75E9D6E9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739330" y="1767887"/>
            <a:ext cx="3998591" cy="3998591"/>
          </a:xfrm>
          <a:prstGeom prst="ellipse">
            <a:avLst/>
          </a:prstGeom>
          <a:solidFill>
            <a:schemeClr val="tx1">
              <a:alpha val="10000"/>
            </a:schemeClr>
          </a:solidFill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4059823C-F505-4D2A-854E-5144BD58A76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238481" y="2207063"/>
            <a:ext cx="3120238" cy="3120238"/>
          </a:xfrm>
          <a:prstGeom prst="ellipse">
            <a:avLst/>
          </a:prstGeom>
          <a:solidFill>
            <a:schemeClr val="tx1">
              <a:alpha val="10000"/>
            </a:schemeClr>
          </a:solidFill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30FA196-A035-4908-BA51-B769293255A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58929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38F1EEC3-A74E-4124-95F3-D8A27EA3DDFC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332816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744F95B1-3E5D-46C4-846F-01E3035D1A7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547101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39CDA933-12B5-44CD-BD16-C9589DE755E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074738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9751FCE0-5FA8-4E25-A4E7-8B2901F6949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74862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0D97BC04-5B6C-4CFD-8184-7637C9A8F8E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808600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E7A8CB18-EF35-4644-9DDB-02D8B65EA55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897170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436FA5D-088F-4BDE-ABD2-A640A8610900}"/>
              </a:ext>
            </a:extLst>
          </p:cNvPr>
          <p:cNvCxnSpPr/>
          <p:nvPr userDrawn="1"/>
        </p:nvCxnSpPr>
        <p:spPr>
          <a:xfrm>
            <a:off x="6096000" y="1319756"/>
            <a:ext cx="0" cy="46101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EF5211B-014A-4E6E-98C7-FDAF78553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6FC21-A32D-44DC-BED7-08CEBB3B909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C6D2B-0FF5-4A5F-A062-480FFA6DA0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2BCB80-6997-4274-AAFE-65C2CCFFFD10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0" y="3624806"/>
            <a:ext cx="11340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9A1FC84B-8A06-4879-86ED-47E43AAC988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12000" y="951013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4B975678-3DFA-4D26-9CF6-01294F7259E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6000" y="6046600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8B55997C-0304-482F-A7C3-8E50C8ED55D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2000" y="3260393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E26AB0A6-DA7A-4EA3-9528-68FDBA8BF35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92001" y="3260393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</p:spTree>
    <p:extLst>
      <p:ext uri="{BB962C8B-B14F-4D97-AF65-F5344CB8AC3E}">
        <p14:creationId xmlns:p14="http://schemas.microsoft.com/office/powerpoint/2010/main" val="9669204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229A-0702-4CD6-B5F1-0DC746CC4F18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211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51FED-0A73-4769-96A2-4C362E5D9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5B16D-31A1-4D28-ADC4-0BDEF4E07DFF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728000"/>
            <a:ext cx="5472000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4D4C6E-0D63-44CE-B0B4-BAA8F101EAF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300000" y="1728000"/>
            <a:ext cx="5472000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C0B96F-9D35-4001-9F9C-1A7004D61F3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C915CA-DB91-4B68-8DB8-2745ADA585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50061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15908-D8D7-48AF-8B8F-21B88B87D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B617A5-FA6C-44C9-ABCB-DCA5D4615EC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210852"/>
            <a:ext cx="5472000" cy="386848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122ACD-5C8B-4CDA-89C5-565C88865B5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300000" y="2210852"/>
            <a:ext cx="5472000" cy="386848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3614A35-31E3-40DA-85DD-07B20769071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71800C-9F25-4694-879B-16A1F7BBAA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 title="Divider Line">
            <a:extLst>
              <a:ext uri="{FF2B5EF4-FFF2-40B4-BE49-F238E27FC236}">
                <a16:creationId xmlns:a16="http://schemas.microsoft.com/office/drawing/2014/main" id="{03063CBE-E62B-44CB-9B45-D39B595FE2AF}"/>
              </a:ext>
            </a:extLst>
          </p:cNvPr>
          <p:cNvCxnSpPr>
            <a:cxnSpLocks/>
          </p:cNvCxnSpPr>
          <p:nvPr userDrawn="1"/>
        </p:nvCxnSpPr>
        <p:spPr>
          <a:xfrm>
            <a:off x="449349" y="2159999"/>
            <a:ext cx="4214100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 title="Divider Line">
            <a:extLst>
              <a:ext uri="{FF2B5EF4-FFF2-40B4-BE49-F238E27FC236}">
                <a16:creationId xmlns:a16="http://schemas.microsoft.com/office/drawing/2014/main" id="{0EA58CA1-D7A1-4089-B687-193C35202523}"/>
              </a:ext>
            </a:extLst>
          </p:cNvPr>
          <p:cNvCxnSpPr>
            <a:cxnSpLocks/>
          </p:cNvCxnSpPr>
          <p:nvPr userDrawn="1"/>
        </p:nvCxnSpPr>
        <p:spPr>
          <a:xfrm>
            <a:off x="6312700" y="2159999"/>
            <a:ext cx="4214100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A1844C96-F6D4-4E32-8A11-B1815109D2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654025"/>
            <a:ext cx="5472000" cy="455122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EA0BCCC6-F846-426B-B421-41B835224F4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12700" y="1654025"/>
            <a:ext cx="5459300" cy="455122"/>
          </a:xfrm>
        </p:spPr>
        <p:txBody>
          <a:bodyPr anchor="b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30977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F5B2679-5029-4692-A1C7-099E7A58362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2000" y="2448000"/>
            <a:ext cx="3600000" cy="3631338"/>
          </a:xfr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B5AA133-C824-4B4A-96F4-D48A58E222D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302000" y="2448000"/>
            <a:ext cx="3600000" cy="3631338"/>
          </a:xfr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88A40C4-1887-4DBA-90FF-4CF89932DA57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72000" y="2448000"/>
            <a:ext cx="3600000" cy="3631338"/>
          </a:xfr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229A-0702-4CD6-B5F1-0DC746CC4F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728000"/>
            <a:ext cx="3600000" cy="720000"/>
          </a:xfrm>
          <a:solidFill>
            <a:schemeClr val="tx1">
              <a:lumMod val="75000"/>
              <a:lumOff val="25000"/>
            </a:schemeClr>
          </a:solidFill>
          <a:ln w="28575">
            <a:solidFill>
              <a:schemeClr val="accent1"/>
            </a:solidFill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3CF4B74-3202-48D6-B573-AA3882B039F4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302000" y="1728000"/>
            <a:ext cx="3600000" cy="720000"/>
          </a:xfrm>
          <a:solidFill>
            <a:schemeClr val="tx1">
              <a:lumMod val="75000"/>
              <a:lumOff val="25000"/>
            </a:schemeClr>
          </a:solidFill>
          <a:ln w="28575">
            <a:solidFill>
              <a:schemeClr val="accent2"/>
            </a:solidFill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BA6D519-EE14-4D3E-B15F-70C4423A398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8172000" y="1728000"/>
            <a:ext cx="3600000" cy="720000"/>
          </a:xfrm>
          <a:solidFill>
            <a:schemeClr val="tx1">
              <a:lumMod val="75000"/>
              <a:lumOff val="25000"/>
            </a:schemeClr>
          </a:solidFill>
          <a:ln w="28575">
            <a:solidFill>
              <a:schemeClr val="accent3"/>
            </a:solidFill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4DA29CFB-3C73-4618-B2D9-70E396D1EBA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60153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5211B-014A-4E6E-98C7-FDAF78553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6FC21-A32D-44DC-BED7-08CEBB3B909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C6D2B-0FF5-4A5F-A062-480FFA6DA0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1612B32-057C-422E-8B4A-7B464DE04A7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6BE87F-A588-41BE-A251-8940FFF7BDB0}"/>
              </a:ext>
            </a:extLst>
          </p:cNvPr>
          <p:cNvCxnSpPr/>
          <p:nvPr userDrawn="1"/>
        </p:nvCxnSpPr>
        <p:spPr>
          <a:xfrm>
            <a:off x="431800" y="3866682"/>
            <a:ext cx="11339513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EE87B275-BCEB-48C5-BD58-39E2B9AB906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129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5FEF587-0930-42DA-AF85-54F9A14870D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7B00876-F334-4F19-ACB9-5A52E300C62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381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DC5160FB-C621-4014-AF15-7C31EBF9463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3758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D37E5E1-DD5A-4C77-849F-40C0D2AE3F7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84785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8164CA25-5B7F-4EDD-8B42-0D567DED1794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771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5876039-3F56-4587-900E-4FCE60BCA50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31986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15FCEBD-9007-4B9D-AE69-7F8068A14B2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279188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856F7F9-97EB-4612-BB5C-DDB9D90C9CD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6390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B0C577BC-AD44-4FF0-8F34-D7ABD44B100A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7995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2E19F39-39CE-43A3-912F-3D8656DA5E76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373591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64F2C543-C785-4078-9811-96F28F1BF21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20793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022F0FFE-8538-47C2-9227-B4DE41186CE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1519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5D12B21-B498-4E00-B817-457BAED99A33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62398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60F8F4D-F654-4555-BC21-7137D98E027C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0959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0B633DEF-CDC6-4A75-A05B-0C875E2B8FF1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56801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23A67F56-440C-4AE2-B52E-F6ECF3E31F8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04002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E8F5BF8F-8918-4E36-8AAF-45E994E46B2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51204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1A2F56E4-C780-42A2-BA54-B1EAB7CA2197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9840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7405E86B-3690-4EBE-8353-7ABE76F1081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45608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DB54048B-A035-47F0-B54D-1B9676EE893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9280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12F6976C-DDBF-4808-9B45-2C78E0FC6AA7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34414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6103D17-8EEC-45BF-B909-8F6DB8575A35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0011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57F6EB7B-A4AE-4147-A94B-9C2860A158F4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7213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95673032-36DB-4772-82D8-46E21D810A56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1081616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CDE9935C-FEBD-421A-A63B-8A87A2D4A4D9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128818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42C672-1222-4C21-9E3D-F365D9665E1B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190750"/>
            <a:ext cx="1793875" cy="561975"/>
          </a:xfrm>
          <a:solidFill>
            <a:schemeClr val="bg1">
              <a:lumMod val="95000"/>
            </a:schemeClr>
          </a:solidFill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2F97A7E3-509A-417D-9818-EDDA3B539E4F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</p:spTree>
    <p:extLst>
      <p:ext uri="{BB962C8B-B14F-4D97-AF65-F5344CB8AC3E}">
        <p14:creationId xmlns:p14="http://schemas.microsoft.com/office/powerpoint/2010/main" val="5291107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977821B-617D-47E4-AAA2-FADADD15EBC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31799" y="2319681"/>
            <a:ext cx="1352367" cy="1352367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Image Here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99551C8-D5B2-495A-97BB-0711CD8C67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74854" y="2485913"/>
            <a:ext cx="2124000" cy="701538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3739758-B746-428A-A18B-3989DA89A86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74854" y="3904988"/>
            <a:ext cx="2124000" cy="180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09F9E9-0483-4A79-B997-B23DAC1644C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B502D142-31B4-4BFF-A18F-9FB36E0F400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974854" y="3461032"/>
            <a:ext cx="2124000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1" name="Picture Placeholder 4">
            <a:extLst>
              <a:ext uri="{FF2B5EF4-FFF2-40B4-BE49-F238E27FC236}">
                <a16:creationId xmlns:a16="http://schemas.microsoft.com/office/drawing/2014/main" id="{ED382BE6-73A2-49C4-9284-7996310FE85F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268028" y="2319681"/>
            <a:ext cx="1352367" cy="1352367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Image Here</a:t>
            </a:r>
          </a:p>
        </p:txBody>
      </p:sp>
      <p:sp>
        <p:nvSpPr>
          <p:cNvPr id="42" name="Text Placeholder 8">
            <a:extLst>
              <a:ext uri="{FF2B5EF4-FFF2-40B4-BE49-F238E27FC236}">
                <a16:creationId xmlns:a16="http://schemas.microsoft.com/office/drawing/2014/main" id="{5E81FDE4-AA9D-42F8-BEAF-C710A81DC8A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811083" y="2485913"/>
            <a:ext cx="2124000" cy="701538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9D6585E1-D051-4611-811C-C8101B0D2F0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811083" y="3904988"/>
            <a:ext cx="2124000" cy="180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4" name="Text Placeholder 8">
            <a:extLst>
              <a:ext uri="{FF2B5EF4-FFF2-40B4-BE49-F238E27FC236}">
                <a16:creationId xmlns:a16="http://schemas.microsoft.com/office/drawing/2014/main" id="{6C195A32-24CC-4109-9C00-31757D0A0A3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5811083" y="3461032"/>
            <a:ext cx="2124000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Picture Placeholder 4">
            <a:extLst>
              <a:ext uri="{FF2B5EF4-FFF2-40B4-BE49-F238E27FC236}">
                <a16:creationId xmlns:a16="http://schemas.microsoft.com/office/drawing/2014/main" id="{B318C64F-C963-4A3C-BB8F-999A7F7F5F8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8112825" y="2319681"/>
            <a:ext cx="1352367" cy="1352367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Image Here</a:t>
            </a:r>
          </a:p>
        </p:txBody>
      </p:sp>
      <p:sp>
        <p:nvSpPr>
          <p:cNvPr id="46" name="Text Placeholder 8">
            <a:extLst>
              <a:ext uri="{FF2B5EF4-FFF2-40B4-BE49-F238E27FC236}">
                <a16:creationId xmlns:a16="http://schemas.microsoft.com/office/drawing/2014/main" id="{B8B9BC49-5937-4C0A-9AA6-7A7DA7F18CAF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47313" y="2485913"/>
            <a:ext cx="2124000" cy="701538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8020B4D6-002F-4FA9-BF1D-FC56D9A06F2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647313" y="3904988"/>
            <a:ext cx="2124000" cy="180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8" name="Text Placeholder 8">
            <a:extLst>
              <a:ext uri="{FF2B5EF4-FFF2-40B4-BE49-F238E27FC236}">
                <a16:creationId xmlns:a16="http://schemas.microsoft.com/office/drawing/2014/main" id="{93C1946C-7118-4BF3-8EE8-B0944465F49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647313" y="3461032"/>
            <a:ext cx="2124000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6389493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09F9E9-0483-4A79-B997-B23DAC1644C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305CEEFA-58BB-4AFA-AD31-BEE38B013E0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113808"/>
            <a:ext cx="1620000" cy="783544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BEEE40C3-341F-4063-8D33-B1328863FB3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5258975"/>
            <a:ext cx="1620000" cy="72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D09CE291-B951-4300-9D67-154E4BB557E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375703" y="4113808"/>
            <a:ext cx="1620000" cy="783544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D3A393C-4D8C-49BC-934D-B57BE1B2840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375703" y="5258975"/>
            <a:ext cx="1620000" cy="72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3" name="Text Placeholder 8">
            <a:extLst>
              <a:ext uri="{FF2B5EF4-FFF2-40B4-BE49-F238E27FC236}">
                <a16:creationId xmlns:a16="http://schemas.microsoft.com/office/drawing/2014/main" id="{08906184-3520-4606-AF8B-59ECFFA6D7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319606" y="4113808"/>
            <a:ext cx="1620000" cy="783544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8A64BEB9-7FB0-4DF9-BFE9-62016E83E89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319606" y="5258975"/>
            <a:ext cx="1620000" cy="72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5" name="Text Placeholder 8">
            <a:extLst>
              <a:ext uri="{FF2B5EF4-FFF2-40B4-BE49-F238E27FC236}">
                <a16:creationId xmlns:a16="http://schemas.microsoft.com/office/drawing/2014/main" id="{4CCC1C98-37FD-4404-8383-72ED535FE57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263509" y="4113808"/>
            <a:ext cx="1620000" cy="783544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B24BD1AE-AB0E-40FA-AEA8-8D687D84B56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263509" y="5258975"/>
            <a:ext cx="1620000" cy="72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CA2F0EA7-F3F7-443F-BA0D-4916B618C56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207412" y="4113808"/>
            <a:ext cx="1620000" cy="783544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2BB6E6C3-1F6A-41B6-8EE0-6FDCBA34413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207412" y="5258975"/>
            <a:ext cx="1620000" cy="72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738624-9DAA-4152-9A77-80BBB71AD5F1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431800" y="2246681"/>
            <a:ext cx="1620000" cy="16200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9" name="Picture Placeholder 15">
            <a:extLst>
              <a:ext uri="{FF2B5EF4-FFF2-40B4-BE49-F238E27FC236}">
                <a16:creationId xmlns:a16="http://schemas.microsoft.com/office/drawing/2014/main" id="{522AE46C-0845-4BB0-9861-06071BCF56F6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2375703" y="2246681"/>
            <a:ext cx="1620000" cy="16200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0" name="Picture Placeholder 15">
            <a:extLst>
              <a:ext uri="{FF2B5EF4-FFF2-40B4-BE49-F238E27FC236}">
                <a16:creationId xmlns:a16="http://schemas.microsoft.com/office/drawing/2014/main" id="{D791A6AF-478F-443B-A785-F82A8DBA9F3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19606" y="2246681"/>
            <a:ext cx="1620000" cy="16200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1" name="Picture Placeholder 15">
            <a:extLst>
              <a:ext uri="{FF2B5EF4-FFF2-40B4-BE49-F238E27FC236}">
                <a16:creationId xmlns:a16="http://schemas.microsoft.com/office/drawing/2014/main" id="{1A65AFE9-2875-44A5-BF13-6E8438892669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6263509" y="2246681"/>
            <a:ext cx="1620000" cy="16200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2" name="Picture Placeholder 15">
            <a:extLst>
              <a:ext uri="{FF2B5EF4-FFF2-40B4-BE49-F238E27FC236}">
                <a16:creationId xmlns:a16="http://schemas.microsoft.com/office/drawing/2014/main" id="{069B9167-077F-4123-82C5-01EB62AFB3E6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8207412" y="2246681"/>
            <a:ext cx="1620000" cy="16200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8">
            <a:extLst>
              <a:ext uri="{FF2B5EF4-FFF2-40B4-BE49-F238E27FC236}">
                <a16:creationId xmlns:a16="http://schemas.microsoft.com/office/drawing/2014/main" id="{F9EF21D5-1862-4F5B-86BF-B76AF2A72B3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151313" y="4113808"/>
            <a:ext cx="1620000" cy="783544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80EC8DA4-EC6B-4362-949F-968E973A545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0151313" y="5258975"/>
            <a:ext cx="1620000" cy="72000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3" name="Picture Placeholder 15">
            <a:extLst>
              <a:ext uri="{FF2B5EF4-FFF2-40B4-BE49-F238E27FC236}">
                <a16:creationId xmlns:a16="http://schemas.microsoft.com/office/drawing/2014/main" id="{FC64B5FD-0E87-4FAB-AFEA-D10DFED9F653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0151313" y="2246681"/>
            <a:ext cx="1620000" cy="1620000"/>
          </a:xfrm>
          <a:solidFill>
            <a:schemeClr val="bg1">
              <a:lumMod val="95000"/>
              <a:alpha val="70000"/>
            </a:schemeClr>
          </a:solidFill>
          <a:ln w="95250" cap="sq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620516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5211B-014A-4E6E-98C7-FDAF78553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6FC21-A32D-44DC-BED7-08CEBB3B909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C6D2B-0FF5-4A5F-A062-480FFA6DA0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1612B32-057C-422E-8B4A-7B464DE04A7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4342674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592846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A4E56-DEE9-4FB2-89FF-0F12DB08AD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525B7-4C8D-4482-98E3-A68789AAB0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02381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FF978957-D101-43B4-A717-19B1820B4F1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786563"/>
          </a:xfrm>
          <a:solidFill>
            <a:schemeClr val="tx1">
              <a:lumMod val="75000"/>
              <a:lumOff val="25000"/>
            </a:schemeClr>
          </a:solidFill>
        </p:spPr>
        <p:txBody>
          <a:bodyPr lIns="1044000" rIns="0" anchor="ctr"/>
          <a:lstStyle>
            <a:lvl1pPr marL="0" indent="0" algn="l">
              <a:buNone/>
              <a:defRPr sz="1100" i="1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DD3616-4E40-4CE5-88C8-2AF6E47D2086}"/>
              </a:ext>
            </a:extLst>
          </p:cNvPr>
          <p:cNvSpPr/>
          <p:nvPr userDrawn="1"/>
        </p:nvSpPr>
        <p:spPr>
          <a:xfrm>
            <a:off x="6336000" y="0"/>
            <a:ext cx="3979575" cy="6786563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A3B184-0AF0-4DF5-B2BD-E6D1806BE1BF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FC9062-5711-4550-8470-F1324E804FFF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433A2F-8949-4AAC-AE96-175254493AF4}"/>
              </a:ext>
            </a:extLst>
          </p:cNvPr>
          <p:cNvSpPr/>
          <p:nvPr userDrawn="1"/>
        </p:nvSpPr>
        <p:spPr>
          <a:xfrm>
            <a:off x="6336000" y="0"/>
            <a:ext cx="3979575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5B1DD-2DBA-49BF-BF09-5B70713A4CD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539896" y="2377000"/>
            <a:ext cx="3571782" cy="2387600"/>
          </a:xfrm>
        </p:spPr>
        <p:txBody>
          <a:bodyPr anchor="b"/>
          <a:lstStyle>
            <a:lvl1pPr algn="l">
              <a:defRPr sz="5400" spc="-3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60831-AA5D-4359-AACC-37D7271F2BF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05624" y="5057775"/>
            <a:ext cx="3206053" cy="247650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EABB85-2AAF-4939-BDF4-E3CF2F31B3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905625" y="5400675"/>
            <a:ext cx="3206750" cy="247650"/>
          </a:xfrm>
        </p:spPr>
        <p:txBody>
          <a:bodyPr vert="horz" lIns="0" tIns="0" rIns="0" bIns="0" rtlCol="0">
            <a:noAutofit/>
          </a:bodyPr>
          <a:lstStyle>
            <a:lvl1pPr marL="0" indent="0">
              <a:buNone/>
              <a:defRPr lang="en-US" sz="1400" dirty="0" smtClean="0">
                <a:solidFill>
                  <a:schemeClr val="bg1"/>
                </a:solidFill>
              </a:defRPr>
            </a:lvl1pPr>
            <a:lvl2pPr>
              <a:defRPr lang="en-US" sz="2000" dirty="0" smtClean="0"/>
            </a:lvl2pPr>
            <a:lvl3pPr>
              <a:defRPr lang="en-US" sz="1800" dirty="0" smtClean="0"/>
            </a:lvl3pPr>
            <a:lvl4pPr>
              <a:defRPr lang="en-US" sz="1600" dirty="0" smtClean="0"/>
            </a:lvl4pPr>
            <a:lvl5pPr>
              <a:defRPr lang="en-ZA" sz="1600" dirty="0"/>
            </a:lvl5pPr>
          </a:lstStyle>
          <a:p>
            <a:pPr marL="266700" lvl="0" indent="-266700"/>
            <a:r>
              <a:rPr lang="en-US" noProof="0"/>
              <a:t>Contact Number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4E7DF27-55E9-4F17-91D3-29228A4020F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05625" y="5751513"/>
            <a:ext cx="3206750" cy="247650"/>
          </a:xfrm>
        </p:spPr>
        <p:txBody>
          <a:bodyPr vert="horz" lIns="0" tIns="0" rIns="0" bIns="0" rtlCol="0">
            <a:noAutofit/>
          </a:bodyPr>
          <a:lstStyle>
            <a:lvl1pPr marL="0" indent="0">
              <a:buNone/>
              <a:defRPr lang="en-US" sz="1400" smtClean="0">
                <a:solidFill>
                  <a:schemeClr val="bg1"/>
                </a:solidFill>
              </a:defRPr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ZA" sz="1600"/>
            </a:lvl5pPr>
          </a:lstStyle>
          <a:p>
            <a:pPr marL="266700" lvl="0" indent="-266700"/>
            <a:r>
              <a:rPr lang="en-US" noProof="0"/>
              <a:t>Email or Social Media Handle</a:t>
            </a:r>
          </a:p>
        </p:txBody>
      </p:sp>
    </p:spTree>
    <p:extLst>
      <p:ext uri="{BB962C8B-B14F-4D97-AF65-F5344CB8AC3E}">
        <p14:creationId xmlns:p14="http://schemas.microsoft.com/office/powerpoint/2010/main" val="41008153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App Previe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creen of a cell phone&#10;&#10;Description generated with high confidence">
            <a:extLst>
              <a:ext uri="{FF2B5EF4-FFF2-40B4-BE49-F238E27FC236}">
                <a16:creationId xmlns:a16="http://schemas.microsoft.com/office/drawing/2014/main" id="{68055F11-596F-47BF-A832-A501EC346C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3307" y="915497"/>
            <a:ext cx="4666142" cy="4684105"/>
          </a:xfrm>
          <a:prstGeom prst="rect">
            <a:avLst/>
          </a:prstGeom>
        </p:spPr>
      </p:pic>
      <p:pic>
        <p:nvPicPr>
          <p:cNvPr id="9" name="Picture 8" descr="Screen of a cell phone&#10;&#10;Description generated with high confidence">
            <a:extLst>
              <a:ext uri="{FF2B5EF4-FFF2-40B4-BE49-F238E27FC236}">
                <a16:creationId xmlns:a16="http://schemas.microsoft.com/office/drawing/2014/main" id="{80EBF765-2A5E-4BDA-B092-25691E47915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2929" y="915497"/>
            <a:ext cx="4666142" cy="4684105"/>
          </a:xfrm>
          <a:prstGeom prst="rect">
            <a:avLst/>
          </a:prstGeom>
        </p:spPr>
      </p:pic>
      <p:pic>
        <p:nvPicPr>
          <p:cNvPr id="10" name="Picture 9" descr="Screen of a cell phone&#10;&#10;Description generated with high confidence">
            <a:extLst>
              <a:ext uri="{FF2B5EF4-FFF2-40B4-BE49-F238E27FC236}">
                <a16:creationId xmlns:a16="http://schemas.microsoft.com/office/drawing/2014/main" id="{E97A6530-14B5-4A05-B7A3-7BA661FCD5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2551" y="915497"/>
            <a:ext cx="4666142" cy="46841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F5211B-014A-4E6E-98C7-FDAF78553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6FC21-A32D-44DC-BED7-08CEBB3B909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C6D2B-0FF5-4A5F-A062-480FFA6DA0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47EC9494-5A42-419D-AADF-96EF1EFD7B64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15505" y="5752808"/>
            <a:ext cx="1980000" cy="54894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Mockup Details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E2D3309-00A3-42D9-8706-6F2A6AD3BB0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15505" y="5291099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Mockup Name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4E4C70C-AC1E-4EDE-B2C1-23A54123479F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177148" y="5752808"/>
            <a:ext cx="1980000" cy="54894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Mockup Details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4B1BB7D-C6D3-4D9C-A235-6CBB5A13EEC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77148" y="5291099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Mockup Name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718515F4-6451-4FB7-ACE4-5D9C2CD207A4}"/>
              </a:ext>
            </a:extLst>
          </p:cNvPr>
          <p:cNvSpPr>
            <a:spLocks noGrp="1"/>
          </p:cNvSpPr>
          <p:nvPr>
            <p:ph sz="half" idx="17" hasCustomPrompt="1"/>
          </p:nvPr>
        </p:nvSpPr>
        <p:spPr>
          <a:xfrm>
            <a:off x="8699878" y="5752808"/>
            <a:ext cx="1980000" cy="54894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Mockup Details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B362C889-34FC-4EB1-967B-DC98349082C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99878" y="5291099"/>
            <a:ext cx="198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Mockup Name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C4EB921-BD58-4C2E-BDD5-FC8D2629829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751679" y="1450182"/>
            <a:ext cx="1772571" cy="3183732"/>
          </a:xfrm>
          <a:solidFill>
            <a:schemeClr val="bg1">
              <a:lumMod val="95000"/>
              <a:alpha val="70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Picture Placeholder 3">
            <a:extLst>
              <a:ext uri="{FF2B5EF4-FFF2-40B4-BE49-F238E27FC236}">
                <a16:creationId xmlns:a16="http://schemas.microsoft.com/office/drawing/2014/main" id="{3CB44DE3-C599-4EA7-BFDA-4E39AE89FC0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281301" y="1450182"/>
            <a:ext cx="1772571" cy="3183732"/>
          </a:xfrm>
          <a:solidFill>
            <a:schemeClr val="bg1">
              <a:lumMod val="95000"/>
              <a:alpha val="70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Picture Placeholder 3">
            <a:extLst>
              <a:ext uri="{FF2B5EF4-FFF2-40B4-BE49-F238E27FC236}">
                <a16:creationId xmlns:a16="http://schemas.microsoft.com/office/drawing/2014/main" id="{A4392E45-2A0B-49BF-9952-79C42AF8DE9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810923" y="1450182"/>
            <a:ext cx="1772571" cy="3183732"/>
          </a:xfrm>
          <a:solidFill>
            <a:schemeClr val="bg1">
              <a:lumMod val="95000"/>
              <a:alpha val="70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01276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imoni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5E10-5A18-4C86-8310-FA9CF8D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E533DB-3399-4A25-BB80-899E9CC78DB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09F9E9-0483-4A79-B997-B23DAC1644C1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9CC2AE-E299-42B4-A2C4-357708A0054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800" y="1836744"/>
            <a:ext cx="3541655" cy="2224950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 anchor="ctr"/>
          <a:lstStyle>
            <a:lvl1pPr marL="0" indent="0" algn="ctr">
              <a:buNone/>
              <a:defRPr i="0"/>
            </a:lvl1pPr>
          </a:lstStyle>
          <a:p>
            <a:pPr lvl="0"/>
            <a:r>
              <a:rPr lang="en-US" noProof="0"/>
              <a:t>Testimonial goes here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99551C8-D5B2-495A-97BB-0711CD8C67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82556" y="3693626"/>
            <a:ext cx="3251132" cy="231102"/>
          </a:xfrm>
        </p:spPr>
        <p:txBody>
          <a:bodyPr anchor="t"/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Name and Title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03139A49-E537-4395-967A-08C99782070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325172" y="3591659"/>
            <a:ext cx="3541655" cy="2224950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 anchor="ctr"/>
          <a:lstStyle>
            <a:lvl1pPr marL="0" indent="0" algn="ctr">
              <a:buNone/>
              <a:defRPr i="0"/>
            </a:lvl1pPr>
          </a:lstStyle>
          <a:p>
            <a:pPr lvl="0"/>
            <a:r>
              <a:rPr lang="en-US" noProof="0"/>
              <a:t>Testimonial goes here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EE1C8A1-F171-46D2-A92F-1B0E9C52B1A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468052" y="5448541"/>
            <a:ext cx="3251132" cy="231102"/>
          </a:xfrm>
        </p:spPr>
        <p:txBody>
          <a:bodyPr anchor="t"/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Name and Title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3E7FB48-98BE-4677-A80F-969F9F30720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218545" y="1836744"/>
            <a:ext cx="3541655" cy="2224950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 anchor="ctr"/>
          <a:lstStyle>
            <a:lvl1pPr marL="0" indent="0" algn="ctr">
              <a:buNone/>
              <a:defRPr i="0"/>
            </a:lvl1pPr>
          </a:lstStyle>
          <a:p>
            <a:pPr lvl="0"/>
            <a:r>
              <a:rPr lang="en-US" noProof="0"/>
              <a:t>Testimonial goes here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0146F28A-70F5-4E8B-8A3A-ADB1B6A080D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369301" y="3693626"/>
            <a:ext cx="3251132" cy="231102"/>
          </a:xfrm>
        </p:spPr>
        <p:txBody>
          <a:bodyPr anchor="t"/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Name and Title</a:t>
            </a:r>
          </a:p>
        </p:txBody>
      </p:sp>
    </p:spTree>
    <p:extLst>
      <p:ext uri="{BB962C8B-B14F-4D97-AF65-F5344CB8AC3E}">
        <p14:creationId xmlns:p14="http://schemas.microsoft.com/office/powerpoint/2010/main" val="23627155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433A2F-8949-4AAC-AE96-175254493AF4}"/>
              </a:ext>
            </a:extLst>
          </p:cNvPr>
          <p:cNvSpPr/>
          <p:nvPr userDrawn="1"/>
        </p:nvSpPr>
        <p:spPr>
          <a:xfrm>
            <a:off x="0" y="0"/>
            <a:ext cx="6336000" cy="6786563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5B1DD-2DBA-49BF-BF09-5B70713A4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000" y="2377000"/>
            <a:ext cx="5472000" cy="2387600"/>
          </a:xfrm>
        </p:spPr>
        <p:txBody>
          <a:bodyPr anchor="b"/>
          <a:lstStyle>
            <a:lvl1pPr algn="l">
              <a:defRPr sz="4200" spc="-3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60831-AA5D-4359-AACC-37D7271F2B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000" y="4962525"/>
            <a:ext cx="5472000" cy="1219200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8EA9D3-63E1-4170-B9FF-2F1AF08CCA45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AE9C85-4EEF-40CA-AA18-4DC9F703F4FD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3102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05D700-F00E-4505-8483-501219FB8BD2}"/>
              </a:ext>
            </a:extLst>
          </p:cNvPr>
          <p:cNvSpPr/>
          <p:nvPr userDrawn="1"/>
        </p:nvSpPr>
        <p:spPr>
          <a:xfrm>
            <a:off x="0" y="0"/>
            <a:ext cx="12192000" cy="636536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433A2F-8949-4AAC-AE96-175254493AF4}"/>
              </a:ext>
            </a:extLst>
          </p:cNvPr>
          <p:cNvSpPr/>
          <p:nvPr userDrawn="1"/>
        </p:nvSpPr>
        <p:spPr>
          <a:xfrm>
            <a:off x="432000" y="1"/>
            <a:ext cx="11760000" cy="6365362"/>
          </a:xfrm>
          <a:prstGeom prst="rect">
            <a:avLst/>
          </a:prstGeom>
          <a:gradFill>
            <a:gsLst>
              <a:gs pos="36000">
                <a:schemeClr val="tx1">
                  <a:alpha val="60000"/>
                </a:schemeClr>
              </a:gs>
              <a:gs pos="100000">
                <a:schemeClr val="tx1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5B1DD-2DBA-49BF-BF09-5B70713A4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728" y="2377000"/>
            <a:ext cx="6299682" cy="2387600"/>
          </a:xfrm>
        </p:spPr>
        <p:txBody>
          <a:bodyPr anchor="b"/>
          <a:lstStyle>
            <a:lvl1pPr algn="l">
              <a:defRPr sz="4200" spc="-3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60831-AA5D-4359-AACC-37D7271F2B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728" y="4962525"/>
            <a:ext cx="6299682" cy="1219200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384471-818E-4B2E-BA19-852421944514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BA5E93-E4C5-4917-B92A-53FC468CFEBD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09B30-9CC9-4BE8-AB10-1BA398CAB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F77174B-114F-48DF-AFBF-1AA3416ACD4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41868349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428A921-D1FB-449F-8402-7C032AAABB1C}"/>
              </a:ext>
            </a:extLst>
          </p:cNvPr>
          <p:cNvSpPr/>
          <p:nvPr userDrawn="1"/>
        </p:nvSpPr>
        <p:spPr>
          <a:xfrm>
            <a:off x="5353050" y="1"/>
            <a:ext cx="6406950" cy="6857998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100000">
                <a:schemeClr val="tx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1EC63334-B325-4256-8AA0-6F5A11030DE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365363"/>
            <a:ext cx="4416225" cy="412431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F80631D-0113-45B5-9716-6AED2430C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1AC65F5-382D-4CF6-95CF-DD3FC6D96F3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F554488-3F7D-4F3A-9AAF-73FB0977D73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805962" y="457200"/>
            <a:ext cx="5501126" cy="5411787"/>
          </a:xfrm>
        </p:spPr>
        <p:txBody>
          <a:bodyPr/>
          <a:lstStyle>
            <a:lvl1pPr>
              <a:buClr>
                <a:schemeClr val="bg1"/>
              </a:buCl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996757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428A921-D1FB-449F-8402-7C032AAABB1C}"/>
              </a:ext>
            </a:extLst>
          </p:cNvPr>
          <p:cNvSpPr/>
          <p:nvPr userDrawn="1"/>
        </p:nvSpPr>
        <p:spPr>
          <a:xfrm>
            <a:off x="5353050" y="1"/>
            <a:ext cx="6406950" cy="6857998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100000">
                <a:schemeClr val="tx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A57786-309B-4137-8B30-4011FC0D4F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1EC63334-B325-4256-8AA0-6F5A11030DE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365363"/>
            <a:ext cx="4416225" cy="412431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F80631D-0113-45B5-9716-6AED2430C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1AC65F5-382D-4CF6-95CF-DD3FC6D96F3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56321125-B861-4CD5-8023-6E40351765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04181" y="457201"/>
            <a:ext cx="5504688" cy="5403850"/>
          </a:xfrm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7188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6A7F847-7F52-4026-B418-55C25C28C4CB}"/>
              </a:ext>
            </a:extLst>
          </p:cNvPr>
          <p:cNvSpPr/>
          <p:nvPr userDrawn="1"/>
        </p:nvSpPr>
        <p:spPr>
          <a:xfrm>
            <a:off x="0" y="6365364"/>
            <a:ext cx="12192000" cy="421200"/>
          </a:xfrm>
          <a:prstGeom prst="rect">
            <a:avLst/>
          </a:prstGeom>
          <a:gradFill>
            <a:gsLst>
              <a:gs pos="53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47D8FD-2235-485B-95E1-2EBD5AB47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F4A233-446A-4EDA-9622-BBF0631DF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728000"/>
            <a:ext cx="11340000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A2955-0629-484D-8B16-D4500802A4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72000" y="6365363"/>
            <a:ext cx="420000" cy="421200"/>
          </a:xfrm>
          <a:prstGeom prst="rect">
            <a:avLst/>
          </a:prstGeom>
          <a:solidFill>
            <a:schemeClr val="bg1">
              <a:lumMod val="95000"/>
            </a:schemeClr>
          </a:solidFill>
          <a:ln w="6350">
            <a:noFill/>
          </a:ln>
        </p:spPr>
        <p:txBody>
          <a:bodyPr vert="horz" lIns="0" tIns="0" rIns="0" bIns="0" rtlCol="0" anchor="ctr"/>
          <a:lstStyle>
            <a:lvl1pPr algn="ctr">
              <a:defRPr sz="1200" b="0" i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fld id="{4B73C415-D670-4716-A5EC-CC4D52CA2BA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BD150CE-DC66-461D-A66C-7CF3307043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363"/>
            <a:ext cx="5472000" cy="412431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ED0A63-77FF-4992-99DD-A09E96E22ACC}"/>
              </a:ext>
            </a:extLst>
          </p:cNvPr>
          <p:cNvSpPr/>
          <p:nvPr userDrawn="1"/>
        </p:nvSpPr>
        <p:spPr>
          <a:xfrm>
            <a:off x="-1" y="6786563"/>
            <a:ext cx="11771999" cy="71437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335A3F-070E-4B0E-A4FA-9B3279A2897C}"/>
              </a:ext>
            </a:extLst>
          </p:cNvPr>
          <p:cNvSpPr/>
          <p:nvPr userDrawn="1"/>
        </p:nvSpPr>
        <p:spPr>
          <a:xfrm>
            <a:off x="11771999" y="6786563"/>
            <a:ext cx="420000" cy="714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7EB16B-9FE5-4954-8D9A-47381E739BF5}"/>
              </a:ext>
            </a:extLst>
          </p:cNvPr>
          <p:cNvSpPr txBox="1"/>
          <p:nvPr userDrawn="1"/>
        </p:nvSpPr>
        <p:spPr>
          <a:xfrm>
            <a:off x="9529311" y="6365363"/>
            <a:ext cx="2047875" cy="42996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/>
          <a:p>
            <a:pPr algn="r"/>
            <a:r>
              <a:rPr lang="en-US" sz="1200" b="0" noProof="0" dirty="0">
                <a:solidFill>
                  <a:schemeClr val="bg1">
                    <a:lumMod val="65000"/>
                  </a:schemeClr>
                </a:solidFill>
                <a:latin typeface="+mn-lt"/>
              </a:rPr>
              <a:t>NAME OR LOGO</a:t>
            </a:r>
          </a:p>
        </p:txBody>
      </p:sp>
    </p:spTree>
    <p:extLst>
      <p:ext uri="{BB962C8B-B14F-4D97-AF65-F5344CB8AC3E}">
        <p14:creationId xmlns:p14="http://schemas.microsoft.com/office/powerpoint/2010/main" val="22448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6" r:id="rId2"/>
    <p:sldLayoutId id="2147483662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4" r:id="rId9"/>
    <p:sldLayoutId id="2147483665" r:id="rId10"/>
    <p:sldLayoutId id="2147483666" r:id="rId11"/>
    <p:sldLayoutId id="2147483667" r:id="rId12"/>
    <p:sldLayoutId id="2147483650" r:id="rId13"/>
    <p:sldLayoutId id="2147483652" r:id="rId14"/>
    <p:sldLayoutId id="2147483653" r:id="rId15"/>
    <p:sldLayoutId id="2147483668" r:id="rId16"/>
    <p:sldLayoutId id="2147483669" r:id="rId17"/>
    <p:sldLayoutId id="2147483671" r:id="rId18"/>
    <p:sldLayoutId id="2147483672" r:id="rId19"/>
    <p:sldLayoutId id="2147483654" r:id="rId20"/>
    <p:sldLayoutId id="2147483678" r:id="rId21"/>
    <p:sldLayoutId id="2147483655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9" r:id="rId28"/>
    <p:sldLayoutId id="2147483680" r:id="rId2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000"/>
        </a:spcBef>
        <a:spcAft>
          <a:spcPts val="500"/>
        </a:spcAft>
        <a:buClr>
          <a:schemeClr val="accent1"/>
        </a:buClr>
        <a:buFont typeface="Arial" panose="020B0604020202020204" pitchFamily="34" charset="0"/>
        <a:buChar char="○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10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10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10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10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ihr-05-2023-0025" TargetMode="External"/><Relationship Id="rId3" Type="http://schemas.openxmlformats.org/officeDocument/2006/relationships/hyperlink" Target="https://doi.org/10.1002/sd.70146" TargetMode="External"/><Relationship Id="rId7" Type="http://schemas.openxmlformats.org/officeDocument/2006/relationships/hyperlink" Target="https://doi.org/10.21834/ebpj.v7isi7.3812" TargetMode="External"/><Relationship Id="rId2" Type="http://schemas.openxmlformats.org/officeDocument/2006/relationships/hyperlink" Target="https://doi.org/10.63125/grqtf978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market.us/report/ai-in-tourism-market/" TargetMode="External"/><Relationship Id="rId5" Type="http://schemas.openxmlformats.org/officeDocument/2006/relationships/hyperlink" Target="https://www.pharmiweb.com/press-release/2024-03-20/generative-ai-in-hospitality-market-projected-to-grow-at-402-cagr-crossing-us-439-billion-by-203" TargetMode="External"/><Relationship Id="rId4" Type="http://schemas.openxmlformats.org/officeDocument/2006/relationships/hyperlink" Target="https://doi.org/10.46793/icemit23.137m" TargetMode="External"/><Relationship Id="rId9" Type="http://schemas.openxmlformats.org/officeDocument/2006/relationships/hyperlink" Target="https://www.thebusinessresearchcompany.com/report/ai-in-hospitality-and-tourism-global-market-report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ONE Hotel, Khlong Luang: Hotel Reviews, Rooms &amp; Prices | Hotels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93CFE69-79B0-440B-949E-DA17AD834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80448" y="384466"/>
            <a:ext cx="4386309" cy="5493328"/>
          </a:xfrm>
          <a:prstGeom prst="rect">
            <a:avLst/>
          </a:prstGeom>
          <a:solidFill>
            <a:schemeClr val="bg2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3753AF9-461F-4049-BB9D-621E76A51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008418" y="3498273"/>
            <a:ext cx="3571782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230624" y="2347317"/>
            <a:ext cx="409468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solidFill>
                  <a:schemeClr val="bg1"/>
                </a:solidFill>
              </a:rPr>
              <a:t>  Student Name: Petru Piron</a:t>
            </a:r>
          </a:p>
          <a:p>
            <a:r>
              <a:rPr lang="en-US" b="1" dirty="0">
                <a:solidFill>
                  <a:schemeClr val="bg1"/>
                </a:solidFill>
              </a:rPr>
              <a:t>  Student ID: 2233575 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5643" y="1696395"/>
            <a:ext cx="3829428" cy="212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958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ONE Hotel, Khlong Luang: Hotel Reviews, Rooms &amp; Prices | Hotels.c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93CFE69-79B0-440B-949E-DA17AD834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8267" y="4920917"/>
            <a:ext cx="11795461" cy="1576865"/>
          </a:xfrm>
          <a:prstGeom prst="rect">
            <a:avLst/>
          </a:prstGeom>
          <a:solidFill>
            <a:schemeClr val="bg2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321" y="5124439"/>
            <a:ext cx="11105351" cy="118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708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384DC-DAEE-4E7F-9DD5-4E5066C0652B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278510" y="784747"/>
            <a:ext cx="5472000" cy="1044053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CFACDF-9E04-4412-89F5-EA362056D7F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71313" y="6365875"/>
            <a:ext cx="420687" cy="420688"/>
          </a:xfrm>
        </p:spPr>
        <p:txBody>
          <a:bodyPr/>
          <a:lstStyle/>
          <a:p>
            <a:fld id="{4B73C415-D670-4716-A5EC-CC4D52CA2BAC}" type="slidenum">
              <a:rPr lang="en-US" smtClean="0"/>
              <a:pPr/>
              <a:t>3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F4C8A63-F9E3-41F6-B725-B846F2010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 bwMode="gray">
          <a:xfrm>
            <a:off x="278510" y="2078267"/>
            <a:ext cx="4974545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511635" y="1385586"/>
            <a:ext cx="5259678" cy="437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Theme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and Human Collaboration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Impact on hotel complaint handling &amp; guest experience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Enhances service quality, satisfaction, and loyalty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hotels using AI-driven service tools report up to 30% faster complaint resolution (The Business Research Company, 2026).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316" y="2327735"/>
            <a:ext cx="5571029" cy="322771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8830" y="5804914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1: AI in Hospitality and Tourism Market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i="1" dirty="0">
                <a:solidFill>
                  <a:schemeClr val="bg1"/>
                </a:solidFill>
              </a:rPr>
              <a:t>(The Business Research Company, 2026).</a:t>
            </a:r>
            <a:endParaRPr lang="en-US" altLang="en-US" sz="1200" i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616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384DC-DAEE-4E7F-9DD5-4E5066C0652B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278510" y="784747"/>
            <a:ext cx="5472000" cy="1856509"/>
          </a:xfrm>
        </p:spPr>
        <p:txBody>
          <a:bodyPr/>
          <a:lstStyle/>
          <a:p>
            <a:r>
              <a:rPr lang="en-US" dirty="0"/>
              <a:t>Literature Review – Complaint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CFACDF-9E04-4412-89F5-EA362056D7F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71313" y="6365875"/>
            <a:ext cx="420687" cy="420688"/>
          </a:xfrm>
        </p:spPr>
        <p:txBody>
          <a:bodyPr/>
          <a:lstStyle/>
          <a:p>
            <a:fld id="{4B73C415-D670-4716-A5EC-CC4D52CA2BAC}" type="slidenum">
              <a:rPr lang="en-US" smtClean="0"/>
              <a:pPr/>
              <a:t>4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F4C8A63-F9E3-41F6-B725-B846F2010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 bwMode="gray">
          <a:xfrm>
            <a:off x="278511" y="2951104"/>
            <a:ext cx="4974545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 descr="https://wiredrelease.com/wp-content/uploads/2024/03/generative-ai-in-hospitality-market-by-type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72"/>
          <a:stretch/>
        </p:blipFill>
        <p:spPr bwMode="auto">
          <a:xfrm>
            <a:off x="185242" y="3113600"/>
            <a:ext cx="5658535" cy="286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511635" y="1554864"/>
            <a:ext cx="5259678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Complaint management boosts satisfaction, trust, and loyalty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Sukhu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AI tools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chatbots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CRM, sentiment analysis) improve response efficiency.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Human empathy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judgement remain crucial.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Generative AI in hospitality is expected to grow at a 40.2% CAGR, surpassing USD 439 billion by 2030 (Market.US, 2024).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6042709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2: Generative Ai in Hospitality Market</a:t>
            </a:r>
          </a:p>
          <a:p>
            <a:pPr lvl="0" algn="ctr"/>
            <a:r>
              <a:rPr 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altLang="en-US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(Market.us, 2024)</a:t>
            </a:r>
          </a:p>
        </p:txBody>
      </p:sp>
    </p:spTree>
    <p:extLst>
      <p:ext uri="{BB962C8B-B14F-4D97-AF65-F5344CB8AC3E}">
        <p14:creationId xmlns:p14="http://schemas.microsoft.com/office/powerpoint/2010/main" val="2843819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384DC-DAEE-4E7F-9DD5-4E5066C0652B}"/>
              </a:ext>
            </a:extLst>
          </p:cNvPr>
          <p:cNvSpPr>
            <a:spLocks noGrp="1"/>
          </p:cNvSpPr>
          <p:nvPr>
            <p:ph type="ctrTitle"/>
          </p:nvPr>
        </p:nvSpPr>
        <p:spPr bwMode="gray"/>
        <p:txBody>
          <a:bodyPr/>
          <a:lstStyle/>
          <a:p>
            <a:r>
              <a:rPr lang="en-US" dirty="0"/>
              <a:t>Methodology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CFACDF-9E04-4412-89F5-EA362056D7F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71313" y="6365875"/>
            <a:ext cx="420687" cy="420688"/>
          </a:xfrm>
        </p:spPr>
        <p:txBody>
          <a:bodyPr/>
          <a:lstStyle/>
          <a:p>
            <a:fld id="{4B73C415-D670-4716-A5EC-CC4D52CA2BAC}" type="slidenum">
              <a:rPr lang="en-US" smtClean="0"/>
              <a:pPr/>
              <a:t>5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F4C8A63-F9E3-41F6-B725-B846F2010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 bwMode="gray">
          <a:xfrm>
            <a:off x="278511" y="4932415"/>
            <a:ext cx="4974545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747162" y="1902278"/>
            <a:ext cx="443345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Secondary research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using academic and industry sources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PESTLE &amp; STAR analyses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assess environment and practice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Goal: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evaluate AI–human collaboration in hotel complaint handling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service recovery efficiency, empathy, and technology use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Outcome</a:t>
            </a:r>
            <a:r>
              <a:rPr lang="en-US" altLang="en-US" b="1" dirty="0">
                <a:latin typeface="Arial" panose="020B0604020202020204" pitchFamily="34" charset="0"/>
              </a:rPr>
              <a:t>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gives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insights to improve guest satisfaction and competitiveness</a:t>
            </a:r>
          </a:p>
        </p:txBody>
      </p:sp>
    </p:spTree>
    <p:extLst>
      <p:ext uri="{BB962C8B-B14F-4D97-AF65-F5344CB8AC3E}">
        <p14:creationId xmlns:p14="http://schemas.microsoft.com/office/powerpoint/2010/main" val="117053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384DC-DAEE-4E7F-9DD5-4E5066C0652B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xfrm>
            <a:off x="5681783" y="4646842"/>
            <a:ext cx="5749483" cy="1343026"/>
          </a:xfrm>
        </p:spPr>
        <p:txBody>
          <a:bodyPr/>
          <a:lstStyle/>
          <a:p>
            <a:r>
              <a:rPr lang="en-US" dirty="0"/>
              <a:t>PESTLE Analysis – Key Insights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F4C8A63-F9E3-41F6-B725-B846F2010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 bwMode="gray">
          <a:xfrm>
            <a:off x="5768940" y="6236164"/>
            <a:ext cx="4974545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CFACDF-9E04-4412-89F5-EA362056D7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4" name="Picture 13"/>
          <p:cNvPicPr/>
          <p:nvPr/>
        </p:nvPicPr>
        <p:blipFill>
          <a:blip r:embed="rId3"/>
          <a:stretch>
            <a:fillRect/>
          </a:stretch>
        </p:blipFill>
        <p:spPr>
          <a:xfrm>
            <a:off x="5306291" y="135384"/>
            <a:ext cx="6298722" cy="3065016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52400" y="1333794"/>
            <a:ext cx="4807527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Political: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AI tourism supported; market growing 35% CAGR (Market.us, 2024)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Economic: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AI cuts costs, boosts retention.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Instant, empathetic service needed; human role key.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Technological: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Chatbots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improve efficiency; humans still needed.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Comply with data privacy &amp; AI ethics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Mohd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2022)</a:t>
            </a:r>
          </a:p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Digital systems reduce paper, aid sustainability.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03819" y="3262030"/>
            <a:ext cx="4724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Figure 3: Global AI in Tourism Market</a:t>
            </a:r>
          </a:p>
          <a:p>
            <a:pPr lvl="0" algn="ctr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alt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(Market.us,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857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STAR Analysis – Practical Implementation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00958"/>
              </p:ext>
            </p:extLst>
          </p:nvPr>
        </p:nvGraphicFramePr>
        <p:xfrm>
          <a:off x="431801" y="1330036"/>
          <a:ext cx="11122890" cy="4750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62978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704073"/>
          </a:xfrm>
        </p:spPr>
        <p:txBody>
          <a:bodyPr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Findings &amp; Impacts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7551377"/>
              </p:ext>
            </p:extLst>
          </p:nvPr>
        </p:nvGraphicFramePr>
        <p:xfrm>
          <a:off x="1454726" y="1551708"/>
          <a:ext cx="9393383" cy="4239492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583534">
                  <a:extLst>
                    <a:ext uri="{9D8B030D-6E8A-4147-A177-3AD203B41FA5}">
                      <a16:colId xmlns:a16="http://schemas.microsoft.com/office/drawing/2014/main" val="3390616327"/>
                    </a:ext>
                  </a:extLst>
                </a:gridCol>
                <a:gridCol w="6809849">
                  <a:extLst>
                    <a:ext uri="{9D8B030D-6E8A-4147-A177-3AD203B41FA5}">
                      <a16:colId xmlns:a16="http://schemas.microsoft.com/office/drawing/2014/main" val="50463137"/>
                    </a:ext>
                  </a:extLst>
                </a:gridCol>
              </a:tblGrid>
              <a:tr h="529936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Aspect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Key Points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6107938"/>
                  </a:ext>
                </a:extLst>
              </a:tr>
              <a:tr h="927389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AI Benefits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Improves complaint response time and operational efficiency.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78388543"/>
                  </a:ext>
                </a:extLst>
              </a:tr>
              <a:tr h="927389"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Human Role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Empathy ensures personalized, emotionally sensitive resolution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39559034"/>
                  </a:ext>
                </a:extLst>
              </a:tr>
              <a:tr h="927389"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Hybrid Approach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Combines AI and human input to enhance loyalty, reputation, and satisfaction (</a:t>
                      </a:r>
                      <a:r>
                        <a:rPr lang="en-US" sz="1800" dirty="0" err="1"/>
                        <a:t>Sukhu</a:t>
                      </a:r>
                      <a:r>
                        <a:rPr lang="en-US" sz="1800" dirty="0"/>
                        <a:t> et al., 2023)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60500029"/>
                  </a:ext>
                </a:extLst>
              </a:tr>
              <a:tr h="927389"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Barriers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Implementation cost, technology adoption, staff training.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87987838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4792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384DC-DAEE-4E7F-9DD5-4E5066C0652B}"/>
              </a:ext>
            </a:extLst>
          </p:cNvPr>
          <p:cNvSpPr>
            <a:spLocks noGrp="1"/>
          </p:cNvSpPr>
          <p:nvPr>
            <p:ph type="ctrTitle"/>
          </p:nvPr>
        </p:nvSpPr>
        <p:spPr bwMode="gray"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CFACDF-9E04-4412-89F5-EA362056D7F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71313" y="6365875"/>
            <a:ext cx="420687" cy="420688"/>
          </a:xfrm>
        </p:spPr>
        <p:txBody>
          <a:bodyPr/>
          <a:lstStyle/>
          <a:p>
            <a:fld id="{4B73C415-D670-4716-A5EC-CC4D52CA2BAC}" type="slidenum">
              <a:rPr lang="en-US" smtClean="0"/>
              <a:pPr/>
              <a:t>9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F4C8A63-F9E3-41F6-B725-B846F2010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 bwMode="gray">
          <a:xfrm>
            <a:off x="432000" y="5061672"/>
            <a:ext cx="4974545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669384" y="1440613"/>
            <a:ext cx="4483526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AI speeds responses, optimizes workflows, and provides insights.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Humans provide empathy, emotional intelligence, and personalization.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AI-human collaboration boosts satisfaction, loyalty, and brand competitiveness.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success requires culture, training, and strategic alignment.</a:t>
            </a:r>
          </a:p>
        </p:txBody>
      </p:sp>
    </p:spTree>
    <p:extLst>
      <p:ext uri="{BB962C8B-B14F-4D97-AF65-F5344CB8AC3E}">
        <p14:creationId xmlns:p14="http://schemas.microsoft.com/office/powerpoint/2010/main" val="616286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E384DC-DAEE-4E7F-9DD5-4E5066C0652B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xfrm>
            <a:off x="5658103" y="4258542"/>
            <a:ext cx="5749483" cy="1343026"/>
          </a:xfrm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F4C8A63-F9E3-41F6-B725-B846F2010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 bwMode="gray">
          <a:xfrm>
            <a:off x="5658103" y="5768254"/>
            <a:ext cx="4974545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CFACDF-9E04-4412-89F5-EA362056D7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24691" y="1797443"/>
            <a:ext cx="5167745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hotel must use AI (</a:t>
            </a:r>
            <a:r>
              <a:rPr lang="en-US" sz="2000" dirty="0" err="1"/>
              <a:t>chatbots</a:t>
            </a:r>
            <a:r>
              <a:rPr lang="en-US" sz="2000" dirty="0"/>
              <a:t>, CRM) for initial complaints.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Make sure to keep humans for complex or sensitive cases; provide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Try to set clear AI-human roles and escalation procedures.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Track metrics: response time, resolution rate, guest satisfaction.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Follow ethical AI practices: privacy, transparency, communication.</a:t>
            </a:r>
          </a:p>
        </p:txBody>
      </p:sp>
      <p:pic>
        <p:nvPicPr>
          <p:cNvPr id="7175" name="Picture 7" descr="Recommendations are Highly Recommended: Part 2 - The Mauler Institu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113" y="384753"/>
            <a:ext cx="5860473" cy="313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385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73C415-D670-4716-A5EC-CC4D52CA2BAC}" type="slidenum">
              <a:rPr lang="en-US" noProof="0" smtClean="0"/>
              <a:pPr/>
              <a:t>11</a:t>
            </a:fld>
            <a:endParaRPr lang="en-US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791888" y="110836"/>
            <a:ext cx="10487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0327" y="803564"/>
            <a:ext cx="11231673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Babar, Z., Paul, R., Rahman, M.A.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Barua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T. (2025). A Systematic Review Of Human-Ai Collaboration In IT Support Services: Enhancing User Experience And Workflow Automation.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Development and Policy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01(01), pp.65–89.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https://doi.org/10.63125/grqtf978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V., Ashton, M.,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Derqui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B. and Hernandez‐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Maskivker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G. (2025). Exploring How Artificial Intelligence (AI) Can Enable Sustainability in the Hospitality Industry.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https://doi.org/10.1002/sd.70146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Mandić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Panić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Šain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M.Č. (2023). Automated service delivery in hotels: balancing efficiency and human interaction for optimal guest satisfaction. 1(1).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https://doi.org/10.46793/icemit23.137m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Market. US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Generative AI in Hospitality Market projected to grow at 40.2% CAGR, crossing USD 439 billion by 2030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 March.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https://www.pharmiweb.com/press-release/2024-03-20/generative-ai-in-hospitality-market-projected-to-grow-at-402-cagr-crossing-us-439-billion-by-203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Market.us (2024) AI in Tourism Market Size, Share | CAGR of 35%.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https://market.us/report/ai-in-tourism-market/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Mohd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Hartini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Saripan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Sintia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Syazni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Nadzirah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Ya’cob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(2022). Artificial Intelligence in the Tourism Industry: A privacy impasse.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Environment-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proceedings journal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7(SI7), pp.433–440.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https://doi.org/10.21834/ebpj.v7isi7.3812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Sukhu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Bilgihan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 (2023). Service recovery strategies: mitigating negative word-of-mouth in the hotel industry through enhanced customer engagement.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Hospitality Review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https://doi.org/10.1108/ihr-05-2023-0025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Research Company (2026)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AI in Hospitality and Tourism Global Market Report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February 2026.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https://www.thebusinessresearchcompany.com/report/ai-in-hospitality-and-tourism-global-market-report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503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Placeholder 47" descr="A group of people in a room through a glass wall">
            <a:extLst>
              <a:ext uri="{FF2B5EF4-FFF2-40B4-BE49-F238E27FC236}">
                <a16:creationId xmlns:a16="http://schemas.microsoft.com/office/drawing/2014/main" id="{AC966987-B293-404A-BBED-86957A06039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786563"/>
          </a:xfr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851B3CA-790D-465D-9B97-AA9876E35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36000" y="0"/>
            <a:ext cx="3979575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8F2B1-EF8F-4772-ADA1-4195B20EBA74}"/>
              </a:ext>
            </a:extLst>
          </p:cNvPr>
          <p:cNvSpPr>
            <a:spLocks noGrp="1"/>
          </p:cNvSpPr>
          <p:nvPr>
            <p:ph type="ctrTitle"/>
          </p:nvPr>
        </p:nvSpPr>
        <p:spPr bwMode="gray"/>
        <p:txBody>
          <a:bodyPr/>
          <a:lstStyle/>
          <a:p>
            <a:r>
              <a:rPr lang="en-US" dirty="0"/>
              <a:t>Thank You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3753AF9-461F-4049-BB9D-621E76A51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539896" y="4848225"/>
            <a:ext cx="3571782" cy="0"/>
          </a:xfrm>
          <a:prstGeom prst="line">
            <a:avLst/>
          </a:prstGeom>
          <a:ln>
            <a:gradFill>
              <a:gsLst>
                <a:gs pos="0">
                  <a:schemeClr val="accent1"/>
                </a:gs>
                <a:gs pos="51300">
                  <a:schemeClr val="accent2"/>
                </a:gs>
                <a:gs pos="100000">
                  <a:schemeClr val="accent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67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at Pitch Decks - Technology">
      <a:dk1>
        <a:sysClr val="windowText" lastClr="000000"/>
      </a:dk1>
      <a:lt1>
        <a:sysClr val="window" lastClr="FFFFFF"/>
      </a:lt1>
      <a:dk2>
        <a:srgbClr val="12121E"/>
      </a:dk2>
      <a:lt2>
        <a:srgbClr val="F2F2F2"/>
      </a:lt2>
      <a:accent1>
        <a:srgbClr val="00B0F0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ECCF3"/>
      </a:hlink>
      <a:folHlink>
        <a:srgbClr val="7F7F7F"/>
      </a:folHlink>
    </a:clrScheme>
    <a:fontScheme name="Custom 141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33781529_Tech pitch deck_RVA_v5" id="{A2EB78D0-E53B-4F6A-BDEB-161D0EE79897}" vid="{43D59DC8-94C0-4D1D-B6DD-8A7938E09C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at Pitch Decks - Technology">
    <a:dk1>
      <a:sysClr val="windowText" lastClr="000000"/>
    </a:dk1>
    <a:lt1>
      <a:sysClr val="window" lastClr="FFFFFF"/>
    </a:lt1>
    <a:dk2>
      <a:srgbClr val="12121E"/>
    </a:dk2>
    <a:lt2>
      <a:srgbClr val="F2F2F2"/>
    </a:lt2>
    <a:accent1>
      <a:srgbClr val="00B0F0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ECCF3"/>
    </a:hlink>
    <a:folHlink>
      <a:srgbClr val="7F7F7F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E3E58C-5E8A-4781-9921-C2B23BC09E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9C0BFDF-D948-4F4A-854E-477525F57792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13094F6-5ADD-4195-AF81-00AF033C96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 pitch deck</Template>
  <TotalTime>0</TotalTime>
  <Words>915</Words>
  <Application>Microsoft Office PowerPoint</Application>
  <PresentationFormat>Widescreen</PresentationFormat>
  <Paragraphs>100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Black</vt:lpstr>
      <vt:lpstr>Calibri</vt:lpstr>
      <vt:lpstr>Tahoma</vt:lpstr>
      <vt:lpstr>Times New Roman</vt:lpstr>
      <vt:lpstr>Office Theme</vt:lpstr>
      <vt:lpstr>PowerPoint Presentation</vt:lpstr>
      <vt:lpstr>PowerPoint Presentation</vt:lpstr>
      <vt:lpstr>Introduction</vt:lpstr>
      <vt:lpstr>Literature Review – Complaint Management</vt:lpstr>
      <vt:lpstr>Methodology</vt:lpstr>
      <vt:lpstr>PESTLE Analysis – Key Insights</vt:lpstr>
      <vt:lpstr>STAR Analysis – Practical Implementation</vt:lpstr>
      <vt:lpstr>Key Findings &amp; Impacts</vt:lpstr>
      <vt:lpstr>Conclusion</vt:lpstr>
      <vt:lpstr>Recommendations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2026-02-17T11:27:50Z</dcterms:created>
  <dcterms:modified xsi:type="dcterms:W3CDTF">2026-02-25T18:40:23Z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