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8" r:id="rId7"/>
    <p:sldId id="272" r:id="rId8"/>
    <p:sldId id="267" r:id="rId9"/>
    <p:sldId id="276" r:id="rId10"/>
    <p:sldId id="273" r:id="rId11"/>
    <p:sldId id="275" r:id="rId12"/>
    <p:sldId id="266" r:id="rId13"/>
    <p:sldId id="263" r:id="rId14"/>
    <p:sldId id="270" r:id="rId15"/>
    <p:sldId id="264" r:id="rId16"/>
    <p:sldId id="265"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9E822D-F85F-4607-8B45-B953CC528A4A}">
          <p14:sldIdLst>
            <p14:sldId id="256"/>
            <p14:sldId id="257"/>
            <p14:sldId id="258"/>
            <p14:sldId id="259"/>
            <p14:sldId id="260"/>
            <p14:sldId id="268"/>
            <p14:sldId id="272"/>
            <p14:sldId id="267"/>
            <p14:sldId id="276"/>
            <p14:sldId id="273"/>
            <p14:sldId id="275"/>
          </p14:sldIdLst>
        </p14:section>
        <p14:section name="Untitled Section" id="{3324A6E0-DE47-40AF-8B47-5CE235812DF7}">
          <p14:sldIdLst>
            <p14:sldId id="266"/>
            <p14:sldId id="263"/>
            <p14:sldId id="270"/>
            <p14:sldId id="264"/>
            <p14:sldId id="265"/>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chatgpt://generic-entity?number=1" TargetMode="External"/><Relationship Id="rId2" Type="http://schemas.openxmlformats.org/officeDocument/2006/relationships/hyperlink" Target="chatgpt://generic-entity?number=0" TargetMode="External"/><Relationship Id="rId1" Type="http://schemas.openxmlformats.org/officeDocument/2006/relationships/slideLayout" Target="../slideLayouts/slideLayout2.xml"/><Relationship Id="rId5" Type="http://schemas.openxmlformats.org/officeDocument/2006/relationships/hyperlink" Target="chatgpt://generic-entity?number=3" TargetMode="External"/><Relationship Id="rId4" Type="http://schemas.openxmlformats.org/officeDocument/2006/relationships/hyperlink" Target="chatgpt://generic-entity?number=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dirty="0"/>
              <a:t>Assessment 1: Group Presentation 4</a:t>
            </a:r>
          </a:p>
          <a:p>
            <a:pPr>
              <a:lnSpc>
                <a:spcPct val="100000"/>
              </a:lnSpc>
            </a:pPr>
            <a:r>
              <a:rPr lang="en-GB" sz="2600" dirty="0"/>
              <a:t>Programme: Certificate of Higher Education in Health and Social Care</a:t>
            </a:r>
          </a:p>
          <a:p>
            <a:pPr>
              <a:lnSpc>
                <a:spcPct val="100000"/>
              </a:lnSpc>
            </a:pPr>
            <a:r>
              <a:rPr lang="en-GB" sz="2600" dirty="0"/>
              <a:t>Lecturer name: Dr </a:t>
            </a:r>
            <a:r>
              <a:rPr lang="en-GB" sz="2600" dirty="0" err="1"/>
              <a:t>Sadeque</a:t>
            </a:r>
            <a:r>
              <a:rPr lang="en-GB" sz="2600" dirty="0"/>
              <a:t> Imam Shaikh</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7310455" y="-371779"/>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985580459"/>
              </p:ext>
            </p:extLst>
          </p:nvPr>
        </p:nvGraphicFramePr>
        <p:xfrm>
          <a:off x="6313228" y="756478"/>
          <a:ext cx="4088554" cy="453345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2000" dirty="0"/>
                        <a:t>BAI KARGBO (GROUP M 1)</a:t>
                      </a:r>
                    </a:p>
                  </a:txBody>
                  <a:tcPr marL="167640" marR="167640" marT="83820" marB="83820"/>
                </a:tc>
                <a:tc>
                  <a:txBody>
                    <a:bodyPr/>
                    <a:lstStyle/>
                    <a:p>
                      <a:r>
                        <a:rPr lang="en-GB" sz="2000" dirty="0"/>
                        <a:t>2412356</a:t>
                      </a:r>
                    </a:p>
                  </a:txBody>
                  <a:tcPr marL="167640" marR="167640" marT="83820" marB="83820"/>
                </a:tc>
                <a:extLst>
                  <a:ext uri="{0D108BD9-81ED-4DB2-BD59-A6C34878D82A}">
                    <a16:rowId xmlns:a16="http://schemas.microsoft.com/office/drawing/2014/main" val="3576773117"/>
                  </a:ext>
                </a:extLst>
              </a:tr>
              <a:tr h="664950">
                <a:tc>
                  <a:txBody>
                    <a:bodyPr/>
                    <a:lstStyle/>
                    <a:p>
                      <a:endParaRPr lang="en-GB" sz="2000" dirty="0"/>
                    </a:p>
                  </a:txBody>
                  <a:tcPr marL="167640" marR="167640" marT="83820" marB="83820"/>
                </a:tc>
                <a:tc>
                  <a:txBody>
                    <a:bodyPr/>
                    <a:lstStyle/>
                    <a:p>
                      <a:endParaRPr lang="en-GB" sz="2000" dirty="0"/>
                    </a:p>
                  </a:txBody>
                  <a:tcPr marL="167640" marR="167640" marT="83820" marB="83820"/>
                </a:tc>
                <a:extLst>
                  <a:ext uri="{0D108BD9-81ED-4DB2-BD59-A6C34878D82A}">
                    <a16:rowId xmlns:a16="http://schemas.microsoft.com/office/drawing/2014/main" val="1747151769"/>
                  </a:ext>
                </a:extLst>
              </a:tr>
              <a:tr h="664950">
                <a:tc>
                  <a:txBody>
                    <a:bodyPr/>
                    <a:lstStyle/>
                    <a:p>
                      <a:r>
                        <a:rPr lang="en-GB" sz="2000" dirty="0"/>
                        <a:t>PRINCE CONTEH (GROUP M 2)</a:t>
                      </a:r>
                    </a:p>
                  </a:txBody>
                  <a:tcPr marL="167640" marR="167640" marT="83820" marB="83820"/>
                </a:tc>
                <a:tc>
                  <a:txBody>
                    <a:bodyPr/>
                    <a:lstStyle/>
                    <a:p>
                      <a:r>
                        <a:rPr lang="en-GB" sz="2000" dirty="0"/>
                        <a:t>2532871</a:t>
                      </a:r>
                    </a:p>
                  </a:txBody>
                  <a:tcPr marL="167640" marR="167640" marT="83820" marB="83820"/>
                </a:tc>
                <a:extLst>
                  <a:ext uri="{0D108BD9-81ED-4DB2-BD59-A6C34878D82A}">
                    <a16:rowId xmlns:a16="http://schemas.microsoft.com/office/drawing/2014/main" val="3145154892"/>
                  </a:ext>
                </a:extLst>
              </a:tr>
              <a:tr h="664950">
                <a:tc>
                  <a:txBody>
                    <a:bodyPr/>
                    <a:lstStyle/>
                    <a:p>
                      <a:endParaRPr lang="en-GB" sz="2000" dirty="0"/>
                    </a:p>
                  </a:txBody>
                  <a:tcPr marL="167640" marR="167640" marT="83820" marB="83820"/>
                </a:tc>
                <a:tc>
                  <a:txBody>
                    <a:bodyPr/>
                    <a:lstStyle/>
                    <a:p>
                      <a:endParaRPr lang="en-GB" sz="2000" dirty="0"/>
                    </a:p>
                  </a:txBody>
                  <a:tcPr marL="167640" marR="167640" marT="83820" marB="83820"/>
                </a:tc>
                <a:extLst>
                  <a:ext uri="{0D108BD9-81ED-4DB2-BD59-A6C34878D82A}">
                    <a16:rowId xmlns:a16="http://schemas.microsoft.com/office/drawing/2014/main" val="1459886703"/>
                  </a:ext>
                </a:extLst>
              </a:tr>
              <a:tr h="664950">
                <a:tc>
                  <a:txBody>
                    <a:bodyPr/>
                    <a:lstStyle/>
                    <a:p>
                      <a:r>
                        <a:rPr lang="en-GB" sz="2000" dirty="0"/>
                        <a:t>FATMATU  </a:t>
                      </a:r>
                      <a:r>
                        <a:rPr lang="en-GB" sz="2000" b="0" dirty="0"/>
                        <a:t>ABUBACAR BANGURA </a:t>
                      </a:r>
                      <a:r>
                        <a:rPr lang="en-GB" sz="2000" dirty="0"/>
                        <a:t>(GROUP M 3)</a:t>
                      </a:r>
                    </a:p>
                  </a:txBody>
                  <a:tcPr marL="167640" marR="167640" marT="83820" marB="83820"/>
                </a:tc>
                <a:tc>
                  <a:txBody>
                    <a:bodyPr/>
                    <a:lstStyle/>
                    <a:p>
                      <a:r>
                        <a:rPr lang="en-GB" sz="2000" dirty="0"/>
                        <a:t>2532078</a:t>
                      </a:r>
                    </a:p>
                  </a:txBody>
                  <a:tcPr marL="167640" marR="167640" marT="83820" marB="83820"/>
                </a:tc>
                <a:extLst>
                  <a:ext uri="{0D108BD9-81ED-4DB2-BD59-A6C34878D82A}">
                    <a16:rowId xmlns:a16="http://schemas.microsoft.com/office/drawing/2014/main" val="3759920117"/>
                  </a:ext>
                </a:extLst>
              </a:tr>
            </a:tbl>
          </a:graphicData>
        </a:graphic>
      </p:graphicFrame>
      <p:sp>
        <p:nvSpPr>
          <p:cNvPr id="3" name="Title 2">
            <a:extLst>
              <a:ext uri="{FF2B5EF4-FFF2-40B4-BE49-F238E27FC236}">
                <a16:creationId xmlns:a16="http://schemas.microsoft.com/office/drawing/2014/main" id="{625FA16D-76FA-527E-4C9F-C5E4E949D541}"/>
              </a:ext>
            </a:extLst>
          </p:cNvPr>
          <p:cNvSpPr>
            <a:spLocks noGrp="1"/>
          </p:cNvSpPr>
          <p:nvPr>
            <p:ph type="ctrTitle"/>
          </p:nvPr>
        </p:nvSpPr>
        <p:spPr>
          <a:xfrm>
            <a:off x="643278" y="629265"/>
            <a:ext cx="10595583" cy="5608516"/>
          </a:xfrm>
        </p:spPr>
        <p:txBody>
          <a:bodyPr/>
          <a:lstStyle/>
          <a:p>
            <a:r>
              <a:rPr lang="en-GB" sz="2800" b="1" dirty="0"/>
              <a:t>GROUP 4 PRESENTATION</a:t>
            </a:r>
            <a:br>
              <a:rPr lang="en-GB" b="1" dirty="0"/>
            </a:br>
            <a:br>
              <a:rPr lang="en-GB" b="1" dirty="0"/>
            </a:br>
            <a:br>
              <a:rPr lang="en-GB" b="1" dirty="0"/>
            </a:br>
            <a:endParaRPr lang="en-GB" b="1" dirty="0"/>
          </a:p>
        </p:txBody>
      </p:sp>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12/03/2026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lstStyle/>
          <a:p>
            <a:r>
              <a:rPr lang="en-GB" dirty="0">
                <a:solidFill>
                  <a:srgbClr val="FF0000"/>
                </a:solidFill>
              </a:rPr>
              <a:t>Define Greenfield’s Needs: Briefly explain that the agency provides person-</a:t>
            </a:r>
            <a:r>
              <a:rPr lang="en-GB" dirty="0" err="1">
                <a:solidFill>
                  <a:srgbClr val="FF0000"/>
                </a:solidFill>
              </a:rPr>
              <a:t>centere</a:t>
            </a:r>
            <a:r>
              <a:rPr lang="en-GB" dirty="0">
                <a:solidFill>
                  <a:srgbClr val="FF0000"/>
                </a:solidFill>
              </a:rPr>
              <a:t> support for older adults and is currently struggling to adapt to Microsoft 365.</a:t>
            </a:r>
          </a:p>
          <a:p>
            <a:endParaRPr lang="en-GB" dirty="0">
              <a:solidFill>
                <a:srgbClr val="FF0000"/>
              </a:solidFill>
            </a:endParaRPr>
          </a:p>
          <a:p>
            <a:r>
              <a:rPr lang="en-GB" dirty="0">
                <a:solidFill>
                  <a:srgbClr val="FF0000"/>
                </a:solidFill>
              </a:rPr>
              <a:t>Set the Objective: State that the presentation evaluates how digital tools improve efficiency, data safety, and staff collaboration.</a:t>
            </a:r>
          </a:p>
          <a:p>
            <a:endParaRPr lang="en-GB" dirty="0"/>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logo with white text&#10;&#10;AI-generated content may be incorrect.">
            <a:extLst>
              <a:ext uri="{FF2B5EF4-FFF2-40B4-BE49-F238E27FC236}">
                <a16:creationId xmlns:a16="http://schemas.microsoft.com/office/drawing/2014/main" id="{C8C96DDE-D0DD-A14D-3E18-A078F78A4757}"/>
              </a:ext>
            </a:extLst>
          </p:cNvPr>
          <p:cNvPicPr>
            <a:picLocks noChangeAspect="1"/>
          </p:cNvPicPr>
          <p:nvPr/>
        </p:nvPicPr>
        <p:blipFill>
          <a:blip r:embed="rId2">
            <a:alphaModFix/>
          </a:blip>
          <a:stretch>
            <a:fillRect/>
          </a:stretch>
        </p:blipFill>
        <p:spPr>
          <a:xfrm>
            <a:off x="333830" y="0"/>
            <a:ext cx="10351104" cy="6900735"/>
          </a:xfrm>
          <a:prstGeom prst="rect">
            <a:avLst/>
          </a:prstGeom>
        </p:spPr>
      </p:pic>
      <p:sp>
        <p:nvSpPr>
          <p:cNvPr id="9" name="Subtitle 8">
            <a:extLst>
              <a:ext uri="{FF2B5EF4-FFF2-40B4-BE49-F238E27FC236}">
                <a16:creationId xmlns:a16="http://schemas.microsoft.com/office/drawing/2014/main" id="{0EB31ADB-3495-94B1-0D87-DCA796FF42D2}"/>
              </a:ext>
            </a:extLst>
          </p:cNvPr>
          <p:cNvSpPr>
            <a:spLocks noGrp="1"/>
          </p:cNvSpPr>
          <p:nvPr>
            <p:ph type="subTitle" idx="1"/>
          </p:nvPr>
        </p:nvSpPr>
        <p:spPr/>
        <p:txBody>
          <a:bodyPr/>
          <a:lstStyle/>
          <a:p>
            <a:r>
              <a:rPr lang="en-US" dirty="0"/>
              <a:t>.</a:t>
            </a:r>
          </a:p>
        </p:txBody>
      </p:sp>
    </p:spTree>
    <p:extLst>
      <p:ext uri="{BB962C8B-B14F-4D97-AF65-F5344CB8AC3E}">
        <p14:creationId xmlns:p14="http://schemas.microsoft.com/office/powerpoint/2010/main" val="1318979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627D-D81A-677F-A059-EE25A3798AB1}"/>
              </a:ext>
            </a:extLst>
          </p:cNvPr>
          <p:cNvSpPr>
            <a:spLocks noGrp="1"/>
          </p:cNvSpPr>
          <p:nvPr>
            <p:ph type="title"/>
          </p:nvPr>
        </p:nvSpPr>
        <p:spPr/>
        <p:txBody>
          <a:bodyPr/>
          <a:lstStyle/>
          <a:p>
            <a:r>
              <a:rPr lang="en-GB" dirty="0"/>
              <a:t>	BENEFITS OF MICROSOFT EXCEL IN GREENFIELD AGENCY.</a:t>
            </a:r>
          </a:p>
        </p:txBody>
      </p:sp>
      <p:sp>
        <p:nvSpPr>
          <p:cNvPr id="3" name="Content Placeholder 2">
            <a:extLst>
              <a:ext uri="{FF2B5EF4-FFF2-40B4-BE49-F238E27FC236}">
                <a16:creationId xmlns:a16="http://schemas.microsoft.com/office/drawing/2014/main" id="{82B7BFD4-2CCD-B2A3-EE5F-12B76E5621CC}"/>
              </a:ext>
            </a:extLst>
          </p:cNvPr>
          <p:cNvSpPr>
            <a:spLocks noGrp="1"/>
          </p:cNvSpPr>
          <p:nvPr>
            <p:ph idx="1"/>
          </p:nvPr>
        </p:nvSpPr>
        <p:spPr/>
        <p:txBody>
          <a:bodyPr/>
          <a:lstStyle/>
          <a:p>
            <a:r>
              <a:rPr lang="en-GB" dirty="0"/>
              <a:t>It is not expensive which will be beneficial for the Agency</a:t>
            </a:r>
          </a:p>
          <a:p>
            <a:r>
              <a:rPr lang="en-GB" dirty="0"/>
              <a:t>It will help the staff of Greenfield agency for efficient </a:t>
            </a:r>
            <a:r>
              <a:rPr lang="en-GB" dirty="0" err="1"/>
              <a:t>schedlulling</a:t>
            </a:r>
            <a:endParaRPr lang="en-GB" dirty="0"/>
          </a:p>
          <a:p>
            <a:r>
              <a:rPr lang="en-GB" dirty="0"/>
              <a:t>It help to reduce errors </a:t>
            </a:r>
          </a:p>
          <a:p>
            <a:r>
              <a:rPr lang="en-GB" dirty="0"/>
              <a:t>It will make it easy to arrange data (Microsoft, 2024).</a:t>
            </a:r>
          </a:p>
          <a:p>
            <a:endParaRPr lang="en-GB" dirty="0"/>
          </a:p>
        </p:txBody>
      </p:sp>
    </p:spTree>
    <p:extLst>
      <p:ext uri="{BB962C8B-B14F-4D97-AF65-F5344CB8AC3E}">
        <p14:creationId xmlns:p14="http://schemas.microsoft.com/office/powerpoint/2010/main" val="4111867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2026344059"/>
              </p:ext>
            </p:extLst>
          </p:nvPr>
        </p:nvGraphicFramePr>
        <p:xfrm>
          <a:off x="1140542" y="1830489"/>
          <a:ext cx="10215716" cy="4023360"/>
        </p:xfrm>
        <a:graphic>
          <a:graphicData uri="http://schemas.openxmlformats.org/drawingml/2006/table">
            <a:tbl>
              <a:tblPr firstRow="1" bandRow="1">
                <a:tableStyleId>{5C22544A-7EE6-4342-B048-85BDC9FD1C3A}</a:tableStyleId>
              </a:tblPr>
              <a:tblGrid>
                <a:gridCol w="5083277">
                  <a:extLst>
                    <a:ext uri="{9D8B030D-6E8A-4147-A177-3AD203B41FA5}">
                      <a16:colId xmlns:a16="http://schemas.microsoft.com/office/drawing/2014/main" val="1109808954"/>
                    </a:ext>
                  </a:extLst>
                </a:gridCol>
                <a:gridCol w="5132439">
                  <a:extLst>
                    <a:ext uri="{9D8B030D-6E8A-4147-A177-3AD203B41FA5}">
                      <a16:colId xmlns:a16="http://schemas.microsoft.com/office/drawing/2014/main" val="4102497299"/>
                    </a:ext>
                  </a:extLst>
                </a:gridCol>
              </a:tblGrid>
              <a:tr h="280999">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1334743">
                <a:tc>
                  <a:txBody>
                    <a:bodyPr/>
                    <a:lstStyle/>
                    <a:p>
                      <a:r>
                        <a:rPr lang="en-GB" dirty="0"/>
                        <a:t>Organises staff tasks and schedules more efficiently</a:t>
                      </a:r>
                    </a:p>
                  </a:txBody>
                  <a:tcPr/>
                </a:tc>
                <a:tc>
                  <a:txBody>
                    <a:bodyPr/>
                    <a:lstStyle/>
                    <a:p>
                      <a:pPr rtl="0" fontAlgn="base"/>
                      <a:r>
                        <a:rPr lang="en-GB" sz="1800" b="0" i="0" u="none" strike="noStrike" kern="1200" dirty="0">
                          <a:solidFill>
                            <a:schemeClr val="dk1"/>
                          </a:solidFill>
                          <a:effectLst/>
                          <a:latin typeface="+mn-lt"/>
                          <a:ea typeface="+mn-ea"/>
                          <a:cs typeface="+mn-cs"/>
                        </a:rPr>
                        <a:t>Missed or overlapping visits</a:t>
                      </a:r>
                      <a:r>
                        <a:rPr lang="en-US"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2567844958"/>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Reduces errors in medication logs and client records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Hard‑to‑read entries</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816450203"/>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Supports secure collaboration through Microsoft 365</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Slow access to client information</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3754902980"/>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Provides quick insights using charts, formulas, and filters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Frequent calculation errors</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B0C2C-8C34-67B6-51AB-53AC7EC9E1AA}"/>
              </a:ext>
            </a:extLst>
          </p:cNvPr>
          <p:cNvSpPr>
            <a:spLocks noGrp="1"/>
          </p:cNvSpPr>
          <p:nvPr>
            <p:ph type="title"/>
          </p:nvPr>
        </p:nvSpPr>
        <p:spPr/>
        <p:txBody>
          <a:bodyPr>
            <a:normAutofit/>
          </a:bodyPr>
          <a:lstStyle/>
          <a:p>
            <a:r>
              <a:rPr lang="en-GB" dirty="0"/>
              <a:t>INTRODUCTION OF MICROSOFT TEAMS</a:t>
            </a:r>
          </a:p>
        </p:txBody>
      </p:sp>
      <p:sp>
        <p:nvSpPr>
          <p:cNvPr id="3" name="Content Placeholder 2">
            <a:extLst>
              <a:ext uri="{FF2B5EF4-FFF2-40B4-BE49-F238E27FC236}">
                <a16:creationId xmlns:a16="http://schemas.microsoft.com/office/drawing/2014/main" id="{1160590D-EE7D-3328-2215-5A230F19DD74}"/>
              </a:ext>
            </a:extLst>
          </p:cNvPr>
          <p:cNvSpPr>
            <a:spLocks noGrp="1"/>
          </p:cNvSpPr>
          <p:nvPr>
            <p:ph idx="1"/>
          </p:nvPr>
        </p:nvSpPr>
        <p:spPr/>
        <p:txBody>
          <a:bodyPr/>
          <a:lstStyle/>
          <a:p>
            <a:r>
              <a:rPr lang="en-GB" dirty="0"/>
              <a:t>Microsoft Teams is a teamwork of communication platform developed by Microsoft 365and it is generally used by </a:t>
            </a:r>
            <a:r>
              <a:rPr lang="en-GB" dirty="0" err="1"/>
              <a:t>businesss</a:t>
            </a:r>
            <a:r>
              <a:rPr lang="en-GB" dirty="0"/>
              <a:t> people, schools, organisations to communicate effectively.</a:t>
            </a:r>
          </a:p>
          <a:p>
            <a:r>
              <a:rPr lang="en-GB" dirty="0"/>
              <a:t>It is also important for chats, messaging, video calls and webinars.</a:t>
            </a:r>
          </a:p>
          <a:p>
            <a:r>
              <a:rPr lang="en-GB" dirty="0"/>
              <a:t>It can help staff in the office and carers working in a good and safe </a:t>
            </a:r>
            <a:r>
              <a:rPr lang="en-GB" dirty="0" err="1"/>
              <a:t>enviroment</a:t>
            </a:r>
            <a:r>
              <a:rPr lang="en-GB" dirty="0"/>
              <a:t> (Microsoft 2024)</a:t>
            </a:r>
          </a:p>
          <a:p>
            <a:endParaRPr lang="en-GB" dirty="0"/>
          </a:p>
        </p:txBody>
      </p:sp>
    </p:spTree>
    <p:extLst>
      <p:ext uri="{BB962C8B-B14F-4D97-AF65-F5344CB8AC3E}">
        <p14:creationId xmlns:p14="http://schemas.microsoft.com/office/powerpoint/2010/main" val="1108073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2664F-562A-9AFB-D1FC-74B452FCCD1E}"/>
              </a:ext>
            </a:extLst>
          </p:cNvPr>
          <p:cNvSpPr>
            <a:spLocks noGrp="1"/>
          </p:cNvSpPr>
          <p:nvPr>
            <p:ph type="title"/>
          </p:nvPr>
        </p:nvSpPr>
        <p:spPr/>
        <p:txBody>
          <a:bodyPr>
            <a:normAutofit fontScale="90000"/>
          </a:bodyPr>
          <a:lstStyle/>
          <a:p>
            <a:r>
              <a:rPr lang="en-GB" dirty="0"/>
              <a:t>GROUP 2 EVALUATION OF MICROSOFT TEAMS WITHIN GREENFIELD AGENCY.</a:t>
            </a:r>
          </a:p>
        </p:txBody>
      </p:sp>
      <p:sp>
        <p:nvSpPr>
          <p:cNvPr id="3" name="Content Placeholder 2">
            <a:extLst>
              <a:ext uri="{FF2B5EF4-FFF2-40B4-BE49-F238E27FC236}">
                <a16:creationId xmlns:a16="http://schemas.microsoft.com/office/drawing/2014/main" id="{C26BDA98-A695-CA44-9DFA-6F15A1FBC88C}"/>
              </a:ext>
            </a:extLst>
          </p:cNvPr>
          <p:cNvSpPr>
            <a:spLocks noGrp="1"/>
          </p:cNvSpPr>
          <p:nvPr>
            <p:ph idx="1"/>
          </p:nvPr>
        </p:nvSpPr>
        <p:spPr>
          <a:xfrm>
            <a:off x="838200" y="1929383"/>
            <a:ext cx="10515600" cy="5326823"/>
          </a:xfrm>
        </p:spPr>
        <p:txBody>
          <a:bodyPr>
            <a:normAutofit/>
          </a:bodyPr>
          <a:lstStyle/>
          <a:p>
            <a:endParaRPr lang="en-GB" dirty="0"/>
          </a:p>
          <a:p>
            <a:r>
              <a:rPr lang="en-GB" dirty="0"/>
              <a:t>Is a tool used to communicate within Microsoft Teams 365 which enable staff to send messages, hold video meetings, voice and message chats and can also help in sharing documents in one place (Microsoft, 2023). In Greenfield agency, it can help staff in the office and carers working in the community stay connected during the day.</a:t>
            </a:r>
          </a:p>
          <a:p>
            <a:r>
              <a:rPr lang="en-GB" dirty="0"/>
              <a:t>For example, if a carer is running late because a previous visit took longer than expected, they can send a quick message to the care manager through Teams.</a:t>
            </a:r>
          </a:p>
          <a:p>
            <a:r>
              <a:rPr lang="en-GB" dirty="0"/>
              <a:t>This helps the office update the next service user and adjust the rota if needed</a:t>
            </a:r>
          </a:p>
          <a:p>
            <a:r>
              <a:rPr lang="en-GB" dirty="0"/>
              <a:t>For safeguarding concerns, a carer can message a manager instantly instead of back to the office </a:t>
            </a:r>
          </a:p>
          <a:p>
            <a:r>
              <a:rPr lang="en-GB" dirty="0"/>
              <a:t>This can allow staff to open the latest version on their phone or laptop(Bennett, 2022).</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15641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175F1-B9AE-D16E-55F7-FBF705BB2F1A}"/>
              </a:ext>
            </a:extLst>
          </p:cNvPr>
          <p:cNvSpPr>
            <a:spLocks noGrp="1"/>
          </p:cNvSpPr>
          <p:nvPr>
            <p:ph type="title"/>
          </p:nvPr>
        </p:nvSpPr>
        <p:spPr/>
        <p:txBody>
          <a:bodyPr>
            <a:normAutofit/>
          </a:bodyPr>
          <a:lstStyle/>
          <a:p>
            <a:r>
              <a:rPr lang="en-GB" dirty="0"/>
              <a:t>BENEFITS OF MICROSOFT TEAMS FOR GREENFIELD AGENCY.</a:t>
            </a:r>
          </a:p>
        </p:txBody>
      </p:sp>
      <p:sp>
        <p:nvSpPr>
          <p:cNvPr id="3" name="Content Placeholder 2">
            <a:extLst>
              <a:ext uri="{FF2B5EF4-FFF2-40B4-BE49-F238E27FC236}">
                <a16:creationId xmlns:a16="http://schemas.microsoft.com/office/drawing/2014/main" id="{E97DBE2F-A129-A00C-A2CA-DECEA59A9E4F}"/>
              </a:ext>
            </a:extLst>
          </p:cNvPr>
          <p:cNvSpPr>
            <a:spLocks noGrp="1"/>
          </p:cNvSpPr>
          <p:nvPr>
            <p:ph idx="1"/>
          </p:nvPr>
        </p:nvSpPr>
        <p:spPr/>
        <p:txBody>
          <a:bodyPr/>
          <a:lstStyle/>
          <a:p>
            <a:r>
              <a:rPr lang="en-GB" dirty="0"/>
              <a:t>It will improve communication between all the  staff of Greenfield Agency ( carers and managers)</a:t>
            </a:r>
          </a:p>
          <a:p>
            <a:r>
              <a:rPr lang="en-GB" dirty="0"/>
              <a:t>It will help to secure data control and help to secure information of service users</a:t>
            </a:r>
          </a:p>
          <a:p>
            <a:r>
              <a:rPr lang="en-GB" dirty="0"/>
              <a:t>It will serve as a hub for mobile working in Greenfield </a:t>
            </a:r>
          </a:p>
          <a:p>
            <a:r>
              <a:rPr lang="en-GB" dirty="0"/>
              <a:t>Microsoft Teams will develop online staff training and knowledge, how to share materials and how they can record meetings online (Microsoft 2024).</a:t>
            </a:r>
          </a:p>
          <a:p>
            <a:endParaRPr lang="en-GB" dirty="0"/>
          </a:p>
          <a:p>
            <a:endParaRPr lang="en-GB" dirty="0"/>
          </a:p>
        </p:txBody>
      </p:sp>
    </p:spTree>
    <p:extLst>
      <p:ext uri="{BB962C8B-B14F-4D97-AF65-F5344CB8AC3E}">
        <p14:creationId xmlns:p14="http://schemas.microsoft.com/office/powerpoint/2010/main" val="2401816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6" name="Content Placeholder 5">
            <a:extLst>
              <a:ext uri="{FF2B5EF4-FFF2-40B4-BE49-F238E27FC236}">
                <a16:creationId xmlns:a16="http://schemas.microsoft.com/office/drawing/2014/main" id="{4369C202-22D3-C5FD-10B5-95DAEF38FE21}"/>
              </a:ext>
            </a:extLst>
          </p:cNvPr>
          <p:cNvGraphicFramePr>
            <a:graphicFrameLocks noGrp="1"/>
          </p:cNvGraphicFramePr>
          <p:nvPr>
            <p:ph idx="1"/>
            <p:extLst>
              <p:ext uri="{D42A27DB-BD31-4B8C-83A1-F6EECF244321}">
                <p14:modId xmlns:p14="http://schemas.microsoft.com/office/powerpoint/2010/main" val="1163652948"/>
              </p:ext>
            </p:extLst>
          </p:nvPr>
        </p:nvGraphicFramePr>
        <p:xfrm>
          <a:off x="838200" y="1928813"/>
          <a:ext cx="10515600" cy="27635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642637146"/>
                    </a:ext>
                  </a:extLst>
                </a:gridCol>
                <a:gridCol w="5257800">
                  <a:extLst>
                    <a:ext uri="{9D8B030D-6E8A-4147-A177-3AD203B41FA5}">
                      <a16:colId xmlns:a16="http://schemas.microsoft.com/office/drawing/2014/main" val="902517542"/>
                    </a:ext>
                  </a:extLst>
                </a:gridCol>
              </a:tblGrid>
              <a:tr h="370840">
                <a:tc>
                  <a:txBody>
                    <a:bodyPr/>
                    <a:lstStyle/>
                    <a:p>
                      <a:endParaRPr lang="en-GB"/>
                    </a:p>
                  </a:txBody>
                  <a:tcPr/>
                </a:tc>
                <a:tc>
                  <a:txBody>
                    <a:bodyPr/>
                    <a:lstStyle/>
                    <a:p>
                      <a:endParaRPr lang="en-GB"/>
                    </a:p>
                  </a:txBody>
                  <a:tcPr/>
                </a:tc>
                <a:extLst>
                  <a:ext uri="{0D108BD9-81ED-4DB2-BD59-A6C34878D82A}">
                    <a16:rowId xmlns:a16="http://schemas.microsoft.com/office/drawing/2014/main" val="3348214692"/>
                  </a:ext>
                </a:extLst>
              </a:tr>
              <a:tr h="370840">
                <a:tc>
                  <a:txBody>
                    <a:bodyPr/>
                    <a:lstStyle/>
                    <a:p>
                      <a:r>
                        <a:rPr lang="en-GB" dirty="0"/>
                        <a:t>Microsoft teams allows 100 people on a meeting</a:t>
                      </a:r>
                    </a:p>
                    <a:p>
                      <a:endParaRPr lang="en-GB" dirty="0"/>
                    </a:p>
                  </a:txBody>
                  <a:tcPr/>
                </a:tc>
                <a:tc>
                  <a:txBody>
                    <a:bodyPr/>
                    <a:lstStyle/>
                    <a:p>
                      <a:r>
                        <a:rPr lang="en-GB" dirty="0"/>
                        <a:t>You can not access it without internet connection</a:t>
                      </a:r>
                    </a:p>
                  </a:txBody>
                  <a:tcPr/>
                </a:tc>
                <a:extLst>
                  <a:ext uri="{0D108BD9-81ED-4DB2-BD59-A6C34878D82A}">
                    <a16:rowId xmlns:a16="http://schemas.microsoft.com/office/drawing/2014/main" val="2886920140"/>
                  </a:ext>
                </a:extLst>
              </a:tr>
              <a:tr h="370840">
                <a:tc>
                  <a:txBody>
                    <a:bodyPr/>
                    <a:lstStyle/>
                    <a:p>
                      <a:r>
                        <a:rPr lang="en-GB" dirty="0"/>
                        <a:t>It enables people to send messages to groups and people</a:t>
                      </a:r>
                    </a:p>
                  </a:txBody>
                  <a:tcPr/>
                </a:tc>
                <a:tc>
                  <a:txBody>
                    <a:bodyPr/>
                    <a:lstStyle/>
                    <a:p>
                      <a:r>
                        <a:rPr lang="en-GB" dirty="0"/>
                        <a:t>Its features can be of disturbing to people</a:t>
                      </a:r>
                    </a:p>
                  </a:txBody>
                  <a:tcPr/>
                </a:tc>
                <a:extLst>
                  <a:ext uri="{0D108BD9-81ED-4DB2-BD59-A6C34878D82A}">
                    <a16:rowId xmlns:a16="http://schemas.microsoft.com/office/drawing/2014/main" val="2826846397"/>
                  </a:ext>
                </a:extLst>
              </a:tr>
              <a:tr h="370840">
                <a:tc>
                  <a:txBody>
                    <a:bodyPr/>
                    <a:lstStyle/>
                    <a:p>
                      <a:r>
                        <a:rPr lang="en-GB" dirty="0"/>
                        <a:t>Microsoft 365 also is easy to work with its application like Excel, Word and Power point</a:t>
                      </a:r>
                    </a:p>
                  </a:txBody>
                  <a:tcPr/>
                </a:tc>
                <a:tc>
                  <a:txBody>
                    <a:bodyPr/>
                    <a:lstStyle/>
                    <a:p>
                      <a:r>
                        <a:rPr lang="en-GB" dirty="0"/>
                        <a:t>Free Microsoft Teams has limit on numbers of participants</a:t>
                      </a:r>
                    </a:p>
                  </a:txBody>
                  <a:tcPr/>
                </a:tc>
                <a:extLst>
                  <a:ext uri="{0D108BD9-81ED-4DB2-BD59-A6C34878D82A}">
                    <a16:rowId xmlns:a16="http://schemas.microsoft.com/office/drawing/2014/main" val="2461035123"/>
                  </a:ext>
                </a:extLst>
              </a:tr>
              <a:tr h="370840">
                <a:tc>
                  <a:txBody>
                    <a:bodyPr/>
                    <a:lstStyle/>
                    <a:p>
                      <a:r>
                        <a:rPr lang="en-GB" dirty="0"/>
                        <a:t>Microsoft can also enable people holding a meeting, chatting and even do video calls at the same time</a:t>
                      </a:r>
                    </a:p>
                  </a:txBody>
                  <a:tcPr/>
                </a:tc>
                <a:tc>
                  <a:txBody>
                    <a:bodyPr/>
                    <a:lstStyle/>
                    <a:p>
                      <a:r>
                        <a:rPr lang="en-GB" dirty="0"/>
                        <a:t>To record on Microsoft Teams can be up to four hours</a:t>
                      </a:r>
                    </a:p>
                  </a:txBody>
                  <a:tcPr/>
                </a:tc>
                <a:extLst>
                  <a:ext uri="{0D108BD9-81ED-4DB2-BD59-A6C34878D82A}">
                    <a16:rowId xmlns:a16="http://schemas.microsoft.com/office/drawing/2014/main" val="932492324"/>
                  </a:ext>
                </a:extLst>
              </a:tr>
              <a:tr h="370840">
                <a:tc>
                  <a:txBody>
                    <a:bodyPr/>
                    <a:lstStyle/>
                    <a:p>
                      <a:r>
                        <a:rPr lang="en-GB" dirty="0"/>
                        <a:t>Microsoft teams you can also store all documents and files in one place</a:t>
                      </a:r>
                    </a:p>
                  </a:txBody>
                  <a:tcPr/>
                </a:tc>
                <a:tc>
                  <a:txBody>
                    <a:bodyPr/>
                    <a:lstStyle/>
                    <a:p>
                      <a:r>
                        <a:rPr lang="en-GB" dirty="0"/>
                        <a:t>It has a limit on storage system</a:t>
                      </a:r>
                    </a:p>
                  </a:txBody>
                  <a:tcPr/>
                </a:tc>
                <a:extLst>
                  <a:ext uri="{0D108BD9-81ED-4DB2-BD59-A6C34878D82A}">
                    <a16:rowId xmlns:a16="http://schemas.microsoft.com/office/drawing/2014/main" val="1080565127"/>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lstStyle/>
          <a:p>
            <a:pPr marL="0" indent="0">
              <a:buNone/>
            </a:pPr>
            <a:endParaRPr lang="en-GB" dirty="0">
              <a:solidFill>
                <a:srgbClr val="FF0000"/>
              </a:solidFill>
            </a:endParaRPr>
          </a:p>
          <a:p>
            <a:r>
              <a:rPr lang="en-GB" dirty="0">
                <a:solidFill>
                  <a:srgbClr val="FF0000"/>
                </a:solidFill>
              </a:rPr>
              <a:t>Secure Access: (e.g., implementing Multi-Factor Authentication).</a:t>
            </a:r>
          </a:p>
          <a:p>
            <a:r>
              <a:rPr lang="en-GB" dirty="0">
                <a:solidFill>
                  <a:srgbClr val="FF0000"/>
                </a:solidFill>
              </a:rPr>
              <a:t>Email Awareness: (e.g., training staff to spot phishing).</a:t>
            </a:r>
          </a:p>
          <a:p>
            <a:r>
              <a:rPr lang="en-GB" dirty="0">
                <a:solidFill>
                  <a:srgbClr val="FF0000"/>
                </a:solidFill>
              </a:rPr>
              <a:t>Data Management: (e.g., safe document storage on OneDrive).</a:t>
            </a:r>
          </a:p>
          <a:p>
            <a:r>
              <a:rPr lang="en-GB" dirty="0">
                <a:solidFill>
                  <a:srgbClr val="FF0000"/>
                </a:solidFill>
              </a:rPr>
              <a:t>Confidentiality: (e.g., procedures to protect resident sensitive info).</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9986B32-E688-D3DE-E8FC-4A501402EC4D}"/>
              </a:ext>
            </a:extLst>
          </p:cNvPr>
          <p:cNvGraphicFramePr>
            <a:graphicFrameLocks noGrp="1"/>
          </p:cNvGraphicFramePr>
          <p:nvPr/>
        </p:nvGraphicFramePr>
        <p:xfrm>
          <a:off x="1249680" y="1729740"/>
          <a:ext cx="7876621" cy="4460581"/>
        </p:xfrm>
        <a:graphic>
          <a:graphicData uri="http://schemas.openxmlformats.org/drawingml/2006/table">
            <a:tbl>
              <a:tblPr/>
              <a:tblGrid>
                <a:gridCol w="4034087">
                  <a:extLst>
                    <a:ext uri="{9D8B030D-6E8A-4147-A177-3AD203B41FA5}">
                      <a16:colId xmlns:a16="http://schemas.microsoft.com/office/drawing/2014/main" val="3644428540"/>
                    </a:ext>
                  </a:extLst>
                </a:gridCol>
                <a:gridCol w="3842534">
                  <a:extLst>
                    <a:ext uri="{9D8B030D-6E8A-4147-A177-3AD203B41FA5}">
                      <a16:colId xmlns:a16="http://schemas.microsoft.com/office/drawing/2014/main" val="3796322250"/>
                    </a:ext>
                  </a:extLst>
                </a:gridCol>
              </a:tblGrid>
              <a:tr h="465947">
                <a:tc>
                  <a:txBody>
                    <a:bodyPr/>
                    <a:lstStyle/>
                    <a:p>
                      <a:pPr algn="l" rtl="0" fontAlgn="base">
                        <a:lnSpc>
                          <a:spcPts val="1500"/>
                        </a:lnSpc>
                        <a:buNone/>
                      </a:pPr>
                      <a:r>
                        <a:rPr lang="en-US" sz="1600" b="1" i="0" dirty="0">
                          <a:solidFill>
                            <a:srgbClr val="FFFFFF"/>
                          </a:solidFill>
                          <a:effectLst/>
                          <a:latin typeface="Calibri" panose="020F0502020204030204" pitchFamily="34" charset="0"/>
                        </a:rPr>
                        <a:t>Key Goal​</a:t>
                      </a:r>
                      <a:endParaRPr lang="en-US" sz="1600" b="1" i="0" dirty="0">
                        <a:solidFill>
                          <a:srgbClr val="FFFFFF"/>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0825" cap="flat" cmpd="sng" algn="ctr">
                      <a:solidFill>
                        <a:srgbClr val="FFFFFF"/>
                      </a:solidFill>
                      <a:prstDash val="solid"/>
                      <a:round/>
                      <a:headEnd type="none" w="med" len="med"/>
                      <a:tailEnd type="none" w="med" len="med"/>
                    </a:lnB>
                    <a:solidFill>
                      <a:srgbClr val="4F81BD"/>
                    </a:solidFill>
                  </a:tcPr>
                </a:tc>
                <a:tc>
                  <a:txBody>
                    <a:bodyPr/>
                    <a:lstStyle/>
                    <a:p>
                      <a:pPr algn="l" rtl="0" fontAlgn="base">
                        <a:lnSpc>
                          <a:spcPts val="1500"/>
                        </a:lnSpc>
                        <a:buNone/>
                      </a:pPr>
                      <a:r>
                        <a:rPr lang="en-GB" sz="1600" b="1" i="0">
                          <a:solidFill>
                            <a:srgbClr val="FFFFFF"/>
                          </a:solidFill>
                          <a:effectLst/>
                          <a:latin typeface="Calibri" panose="020F0502020204030204" pitchFamily="34" charset="0"/>
                        </a:rPr>
                        <a:t>Actions the Agency Should Take​</a:t>
                      </a:r>
                      <a:endParaRPr lang="en-GB" sz="1600" b="1" i="0">
                        <a:solidFill>
                          <a:srgbClr val="FFFFFF"/>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0825"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512153131"/>
                  </a:ext>
                </a:extLst>
              </a:tr>
              <a:tr h="1221860">
                <a:tc>
                  <a:txBody>
                    <a:bodyPr/>
                    <a:lstStyle/>
                    <a:p>
                      <a:pPr algn="l" rtl="0" fontAlgn="base">
                        <a:lnSpc>
                          <a:spcPts val="1500"/>
                        </a:lnSpc>
                        <a:buNone/>
                      </a:pPr>
                      <a:r>
                        <a:rPr lang="en-US" sz="1600" b="1" i="0" dirty="0">
                          <a:solidFill>
                            <a:srgbClr val="000000"/>
                          </a:solidFill>
                          <a:effectLst/>
                          <a:latin typeface="Calibri" panose="020F0502020204030204" pitchFamily="34" charset="0"/>
                        </a:rPr>
                        <a:t>Secure Access​</a:t>
                      </a:r>
                      <a:endParaRPr lang="en-US" sz="1600" b="1"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0825"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Use strong passwords for staff accounts​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Enable two-factor authentication​</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Only authorized staff access sensitive data​</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Log out of computers when not in use​</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0825"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115639447"/>
                  </a:ext>
                </a:extLst>
              </a:tr>
              <a:tr h="880133">
                <a:tc>
                  <a:txBody>
                    <a:bodyPr/>
                    <a:lstStyle/>
                    <a:p>
                      <a:pPr algn="l" rtl="0" fontAlgn="base">
                        <a:lnSpc>
                          <a:spcPts val="1500"/>
                        </a:lnSpc>
                        <a:buNone/>
                      </a:pPr>
                      <a:r>
                        <a:rPr lang="en-US" sz="1600" b="1" i="0" dirty="0">
                          <a:solidFill>
                            <a:srgbClr val="000000"/>
                          </a:solidFill>
                          <a:effectLst/>
                          <a:latin typeface="Calibri" panose="020F0502020204030204" pitchFamily="34" charset="0"/>
                        </a:rPr>
                        <a:t>Email Awareness​</a:t>
                      </a:r>
                      <a:endParaRPr lang="en-US" sz="1600" b="1"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Train staff to recognise phishing emails​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Do not click unknown links or attachments​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Report suspicious emails to IT​</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Use spam filters​</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656454995"/>
                  </a:ext>
                </a:extLst>
              </a:tr>
              <a:tr h="830580">
                <a:tc>
                  <a:txBody>
                    <a:bodyPr/>
                    <a:lstStyle/>
                    <a:p>
                      <a:pPr algn="l" rtl="0" fontAlgn="base">
                        <a:lnSpc>
                          <a:spcPts val="1500"/>
                        </a:lnSpc>
                        <a:buNone/>
                      </a:pPr>
                      <a:r>
                        <a:rPr lang="en-US" sz="1600" b="1" i="0" dirty="0">
                          <a:solidFill>
                            <a:srgbClr val="000000"/>
                          </a:solidFill>
                          <a:effectLst/>
                          <a:latin typeface="Calibri" panose="020F0502020204030204" pitchFamily="34" charset="0"/>
                        </a:rPr>
                        <a:t>Data</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Management</a:t>
                      </a:r>
                      <a:r>
                        <a:rPr lang="en-US" sz="1600" b="0" i="0" dirty="0">
                          <a:solidFill>
                            <a:srgbClr val="000000"/>
                          </a:solidFill>
                          <a:effectLst/>
                          <a:latin typeface="Calibri" panose="020F0502020204030204" pitchFamily="34" charset="0"/>
                        </a:rPr>
                        <a:t>​</a:t>
                      </a:r>
                      <a:endParaRPr lang="en-US"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Store data in secure encrypted systems​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Back up important, information regularly​</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Delete data that is no longer needed​</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Keep files organized and password protected​</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068139369"/>
                  </a:ext>
                </a:extLst>
              </a:tr>
              <a:tr h="1061908">
                <a:tc>
                  <a:txBody>
                    <a:bodyPr/>
                    <a:lstStyle/>
                    <a:p>
                      <a:pPr algn="l" rtl="0" fontAlgn="base">
                        <a:lnSpc>
                          <a:spcPts val="1500"/>
                        </a:lnSpc>
                        <a:buNone/>
                      </a:pPr>
                      <a:r>
                        <a:rPr lang="en-US" sz="1600" b="1" i="0" dirty="0">
                          <a:solidFill>
                            <a:srgbClr val="000000"/>
                          </a:solidFill>
                          <a:effectLst/>
                          <a:latin typeface="Calibri" panose="020F0502020204030204" pitchFamily="34" charset="0"/>
                        </a:rPr>
                        <a:t>Confidentiality</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and</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Compliance</a:t>
                      </a:r>
                      <a:r>
                        <a:rPr lang="en-US" sz="1600" b="0" i="0" dirty="0">
                          <a:solidFill>
                            <a:srgbClr val="000000"/>
                          </a:solidFill>
                          <a:effectLst/>
                          <a:latin typeface="Calibri" panose="020F0502020204030204" pitchFamily="34" charset="0"/>
                        </a:rPr>
                        <a:t>​</a:t>
                      </a:r>
                      <a:endParaRPr lang="en-US"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Follow data protection laws and policies​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Keep service users’ information confidential​</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Only share information with authorized professionals​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Provide staff training on confidentiality​</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588411743"/>
                  </a:ext>
                </a:extLst>
              </a:tr>
            </a:tbl>
          </a:graphicData>
        </a:graphic>
      </p:graphicFrame>
    </p:spTree>
    <p:extLst>
      <p:ext uri="{BB962C8B-B14F-4D97-AF65-F5344CB8AC3E}">
        <p14:creationId xmlns:p14="http://schemas.microsoft.com/office/powerpoint/2010/main" val="2027383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r>
              <a:rPr lang="en-GB" dirty="0"/>
              <a:t>Microsoft excel improves efficiency reduces errors enhances communication, strengthens digital safety and supports better client care.</a:t>
            </a:r>
          </a:p>
          <a:p>
            <a:r>
              <a:rPr lang="en-GB" dirty="0"/>
              <a:t>Overall, Microsoft Teams can improve communication and teamwork in Greenfield, but it must be introduced with proper guidance and support, Again we can say is good for teamwork even though it can be sometimes challenging for some users as sometimes people can find it difficult to access the Microsoft Teams due to slow internet connection  is some areas generally it help users to do their work in a very safe and secure manner.</a:t>
            </a:r>
          </a:p>
        </p:txBody>
      </p:sp>
    </p:spTree>
    <p:extLst>
      <p:ext uri="{BB962C8B-B14F-4D97-AF65-F5344CB8AC3E}">
        <p14:creationId xmlns:p14="http://schemas.microsoft.com/office/powerpoint/2010/main" val="2527619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fontScale="32500" lnSpcReduction="20000"/>
          </a:bodyPr>
          <a:lstStyle/>
          <a:p>
            <a:pPr marL="0" indent="0">
              <a:buNone/>
            </a:pPr>
            <a:endParaRPr lang="en-GB" dirty="0">
              <a:solidFill>
                <a:srgbClr val="FF0000"/>
              </a:solidFill>
            </a:endParaRPr>
          </a:p>
          <a:p>
            <a:pPr algn="just">
              <a:lnSpc>
                <a:spcPct val="115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sz="4300" kern="100" dirty="0">
                <a:latin typeface="Aptos" panose="020B0004020202020204" pitchFamily="34" charset="0"/>
                <a:ea typeface="Aptos" panose="020B0004020202020204" pitchFamily="34" charset="0"/>
                <a:cs typeface="Times New Roman" panose="02020603050405020304" pitchFamily="18" charset="0"/>
              </a:rPr>
              <a:t>Microsoft Teams and remote working (2023) NHS choices. Available at: https://www.england.nhs.uk/long-read/microsoft-teams-and-remote-working/ (Accessed: 06 March 2026).</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Bennett, S. (2021) Collaborative working in digital healthcare environments. London: Health Tech Publishing.</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Duffy, J. (2022) ‘Managing digital communication overload in organisations’, Journal of Workplace Technology, 14(2), pp. 45 to 52.</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Microsoft (2023) What is Microsoft Teams? Available at: https://www.microsoft.com/microsoft-teams (Accessed: 2 March 2026).</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Mcguigan, D. (2024) </a:t>
            </a:r>
            <a:r>
              <a:rPr lang="en-GB" sz="4300" i="1" kern="100" dirty="0">
                <a:latin typeface="Aptos" panose="020B0004020202020204" pitchFamily="34" charset="0"/>
                <a:ea typeface="Aptos" panose="020B0004020202020204" pitchFamily="34" charset="0"/>
                <a:cs typeface="Times New Roman" panose="02020603050405020304" pitchFamily="18" charset="0"/>
              </a:rPr>
              <a:t>Is Microsoft 365 the key to NHS efficiency?</a:t>
            </a:r>
            <a:r>
              <a:rPr lang="en-GB" sz="4300" kern="100" dirty="0">
                <a:latin typeface="Aptos" panose="020B0004020202020204" pitchFamily="34" charset="0"/>
                <a:ea typeface="Aptos" panose="020B0004020202020204" pitchFamily="34" charset="0"/>
                <a:cs typeface="Times New Roman" panose="02020603050405020304" pitchFamily="18" charset="0"/>
              </a:rPr>
              <a:t> </a:t>
            </a:r>
            <a:r>
              <a:rPr lang="en-GB" sz="4300" i="1" kern="100" dirty="0">
                <a:latin typeface="Aptos" panose="020B0004020202020204" pitchFamily="34" charset="0"/>
                <a:ea typeface="Aptos" panose="020B0004020202020204" pitchFamily="34" charset="0"/>
                <a:cs typeface="Times New Roman" panose="02020603050405020304" pitchFamily="18" charset="0"/>
              </a:rPr>
              <a:t>Ethical Healthcare</a:t>
            </a:r>
            <a:r>
              <a:rPr lang="en-GB" sz="4300" kern="100" dirty="0">
                <a:latin typeface="Aptos" panose="020B0004020202020204" pitchFamily="34" charset="0"/>
                <a:ea typeface="Aptos" panose="020B0004020202020204" pitchFamily="34" charset="0"/>
                <a:cs typeface="Times New Roman" panose="02020603050405020304" pitchFamily="18" charset="0"/>
              </a:rPr>
              <a:t>. Available at: https://ethicalhealthcare.org.uk/2024/10/23/is-microsoft-365-the-key-to-nhs-efficiency/ (Accessed: 06 March 2026). </a:t>
            </a:r>
          </a:p>
          <a:p>
            <a:pPr algn="just">
              <a:lnSpc>
                <a:spcPct val="115000"/>
              </a:lnSpc>
              <a:spcAft>
                <a:spcPts val="800"/>
              </a:spcAft>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788003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5ECE-47E7-E882-5396-5531582C3D80}"/>
              </a:ext>
            </a:extLst>
          </p:cNvPr>
          <p:cNvSpPr>
            <a:spLocks noGrp="1"/>
          </p:cNvSpPr>
          <p:nvPr>
            <p:ph type="title"/>
          </p:nvPr>
        </p:nvSpPr>
        <p:spPr/>
        <p:txBody>
          <a:bodyPr/>
          <a:lstStyle/>
          <a:p>
            <a:endParaRPr lang="en-GB"/>
          </a:p>
        </p:txBody>
      </p:sp>
      <p:sp>
        <p:nvSpPr>
          <p:cNvPr id="4" name="TextBox 5">
            <a:extLst>
              <a:ext uri="{FF2B5EF4-FFF2-40B4-BE49-F238E27FC236}">
                <a16:creationId xmlns:a16="http://schemas.microsoft.com/office/drawing/2014/main" id="{6B3481A3-915D-E665-4F2F-88D772B391AA}"/>
              </a:ext>
            </a:extLst>
          </p:cNvPr>
          <p:cNvSpPr txBox="1">
            <a:spLocks noGrp="1"/>
          </p:cNvSpPr>
          <p:nvPr>
            <p:ph idx="1"/>
          </p:nvPr>
        </p:nvSpPr>
        <p:spPr>
          <a:xfrm>
            <a:off x="838200" y="1929384"/>
            <a:ext cx="10515600" cy="1811586"/>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buFont typeface="Arial" panose="020B0604020202020204" pitchFamily="34" charset="0"/>
              <a:buChar char="•"/>
            </a:pPr>
            <a:r>
              <a:rPr lang="en-GB" sz="2000" dirty="0">
                <a:hlinkClick r:id="rId2"/>
              </a:rPr>
              <a:t>Information Commissioner’s Office</a:t>
            </a:r>
            <a:r>
              <a:rPr lang="en-GB" sz="2000" dirty="0"/>
              <a:t> – Guide to Data Protection (UK GDPR)</a:t>
            </a:r>
          </a:p>
          <a:p>
            <a:pPr>
              <a:buFont typeface="Arial" panose="020B0604020202020204" pitchFamily="34" charset="0"/>
              <a:buChar char="•"/>
            </a:pPr>
            <a:r>
              <a:rPr lang="en-GB" sz="2000" b="1" dirty="0">
                <a:hlinkClick r:id="rId3"/>
              </a:rPr>
              <a:t>National Cyber Security Centre</a:t>
            </a:r>
            <a:r>
              <a:rPr lang="en-GB" sz="2000" b="1" dirty="0"/>
              <a:t> </a:t>
            </a:r>
            <a:r>
              <a:rPr lang="en-GB" sz="2000" dirty="0"/>
              <a:t>– Phishing and Email Security Advice</a:t>
            </a:r>
          </a:p>
          <a:p>
            <a:pPr>
              <a:buFont typeface="Arial" panose="020B0604020202020204" pitchFamily="34" charset="0"/>
              <a:buChar char="•"/>
            </a:pPr>
            <a:r>
              <a:rPr lang="en-GB" sz="2000" dirty="0">
                <a:hlinkClick r:id="rId4"/>
              </a:rPr>
              <a:t>NHS Digital</a:t>
            </a:r>
            <a:r>
              <a:rPr lang="en-GB" sz="2000" dirty="0"/>
              <a:t> – Data Security and Protection Toolkit</a:t>
            </a:r>
          </a:p>
          <a:p>
            <a:pPr>
              <a:buFont typeface="Arial" panose="020B0604020202020204" pitchFamily="34" charset="0"/>
              <a:buChar char="•"/>
            </a:pPr>
            <a:r>
              <a:rPr lang="en-GB" sz="2000" dirty="0">
                <a:hlinkClick r:id="rId5"/>
              </a:rPr>
              <a:t>UK Government</a:t>
            </a:r>
            <a:r>
              <a:rPr lang="en-GB" sz="2000" dirty="0"/>
              <a:t> – Data Protection Guidance</a:t>
            </a:r>
          </a:p>
        </p:txBody>
      </p:sp>
    </p:spTree>
    <p:extLst>
      <p:ext uri="{BB962C8B-B14F-4D97-AF65-F5344CB8AC3E}">
        <p14:creationId xmlns:p14="http://schemas.microsoft.com/office/powerpoint/2010/main" val="393769093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3557</TotalTime>
  <Words>1238</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Calibri</vt:lpstr>
      <vt:lpstr>The Hand Bold</vt:lpstr>
      <vt:lpstr>The Serif Hand Black</vt:lpstr>
      <vt:lpstr>SketchyVTI</vt:lpstr>
      <vt:lpstr>Digital Skills and Research Method LCHS4007</vt:lpstr>
      <vt:lpstr>GROUP 4 PRESENTATION   </vt:lpstr>
      <vt:lpstr>Acknowledgement of the use of AI</vt:lpstr>
      <vt:lpstr>Content</vt:lpstr>
      <vt:lpstr>Group Member 1: Introduction</vt:lpstr>
      <vt:lpstr>PowerPoint Presentation</vt:lpstr>
      <vt:lpstr> BENEFITS OF MICROSOFT EXCEL IN GREENFIELD AGENCY.</vt:lpstr>
      <vt:lpstr>Benefits and limitation</vt:lpstr>
      <vt:lpstr>INTRODUCTION OF MICROSOFT TEAMS</vt:lpstr>
      <vt:lpstr>GROUP 2 EVALUATION OF MICROSOFT TEAMS WITHIN GREENFIELD AGENCY.</vt:lpstr>
      <vt:lpstr>BENEFITS OF MICROSOFT TEAMS FOR GREENFIELD AGENCY.</vt:lpstr>
      <vt:lpstr>Advantages and limitation of using teams</vt:lpstr>
      <vt:lpstr>Group Member 3: Digital safety action plan</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Prince Conteh</cp:lastModifiedBy>
  <cp:revision>9</cp:revision>
  <dcterms:created xsi:type="dcterms:W3CDTF">2026-03-02T15:07:48Z</dcterms:created>
  <dcterms:modified xsi:type="dcterms:W3CDTF">2026-03-15T16:56:37Z</dcterms:modified>
</cp:coreProperties>
</file>