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gif" ContentType="image/gif"/>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9"/>
  </p:notesMasterIdLst>
  <p:handoutMasterIdLst>
    <p:handoutMasterId r:id="rId30"/>
  </p:handoutMasterIdLst>
  <p:sldIdLst>
    <p:sldId id="256" r:id="rId2"/>
    <p:sldId id="280" r:id="rId3"/>
    <p:sldId id="272" r:id="rId4"/>
    <p:sldId id="298" r:id="rId5"/>
    <p:sldId id="300" r:id="rId6"/>
    <p:sldId id="295" r:id="rId7"/>
    <p:sldId id="286" r:id="rId8"/>
    <p:sldId id="296" r:id="rId9"/>
    <p:sldId id="297" r:id="rId10"/>
    <p:sldId id="268" r:id="rId11"/>
    <p:sldId id="269" r:id="rId12"/>
    <p:sldId id="277" r:id="rId13"/>
    <p:sldId id="281" r:id="rId14"/>
    <p:sldId id="266" r:id="rId15"/>
    <p:sldId id="267" r:id="rId16"/>
    <p:sldId id="301" r:id="rId17"/>
    <p:sldId id="292" r:id="rId18"/>
    <p:sldId id="260" r:id="rId19"/>
    <p:sldId id="273" r:id="rId20"/>
    <p:sldId id="258" r:id="rId21"/>
    <p:sldId id="288" r:id="rId22"/>
    <p:sldId id="290" r:id="rId23"/>
    <p:sldId id="294" r:id="rId24"/>
    <p:sldId id="291" r:id="rId25"/>
    <p:sldId id="261" r:id="rId26"/>
    <p:sldId id="293" r:id="rId27"/>
    <p:sldId id="289" r:id="rId2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prnPr prnWhat="handouts2" frameSlides="1"/>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3" d="100"/>
          <a:sy n="93" d="100"/>
        </p:scale>
        <p:origin x="-1832"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handoutMaster" Target="handoutMasters/handoutMaster1.xml"/><Relationship Id="rId31" Type="http://schemas.openxmlformats.org/officeDocument/2006/relationships/printerSettings" Target="printerSettings/printerSettings1.bin"/><Relationship Id="rId32" Type="http://schemas.openxmlformats.org/officeDocument/2006/relationships/presProps" Target="presProps.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viewProps" Target="viewProps.xml"/><Relationship Id="rId34" Type="http://schemas.openxmlformats.org/officeDocument/2006/relationships/theme" Target="theme/theme1.xml"/><Relationship Id="rId3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27A32A-E4C8-214F-8022-8BE99A2B751B}" type="doc">
      <dgm:prSet loTypeId="urn:microsoft.com/office/officeart/2005/8/layout/radial3" loCatId="" qsTypeId="urn:microsoft.com/office/officeart/2005/8/quickstyle/simple4" qsCatId="simple" csTypeId="urn:microsoft.com/office/officeart/2005/8/colors/accent1_2" csCatId="accent1" phldr="1"/>
      <dgm:spPr/>
      <dgm:t>
        <a:bodyPr/>
        <a:lstStyle/>
        <a:p>
          <a:endParaRPr lang="en-US"/>
        </a:p>
      </dgm:t>
    </dgm:pt>
    <dgm:pt modelId="{6E08CAF7-9E08-4642-960E-AE33DA6F5595}">
      <dgm:prSet phldrT="[Text]" custT="1"/>
      <dgm:spPr/>
      <dgm:t>
        <a:bodyPr/>
        <a:lstStyle/>
        <a:p>
          <a:r>
            <a:rPr lang="en-US" sz="1600" dirty="0" smtClean="0">
              <a:latin typeface="Arial"/>
              <a:cs typeface="Arial"/>
            </a:rPr>
            <a:t>ESDGC</a:t>
          </a:r>
          <a:endParaRPr lang="en-US" sz="1600" dirty="0">
            <a:latin typeface="Arial"/>
            <a:cs typeface="Arial"/>
          </a:endParaRPr>
        </a:p>
      </dgm:t>
    </dgm:pt>
    <dgm:pt modelId="{661EBCFF-3F1D-F545-AB1B-E33DFFFBEE75}" type="parTrans" cxnId="{841A82FC-5D4D-3746-BB03-8FBBA32BEFA5}">
      <dgm:prSet/>
      <dgm:spPr/>
      <dgm:t>
        <a:bodyPr/>
        <a:lstStyle/>
        <a:p>
          <a:endParaRPr lang="en-US"/>
        </a:p>
      </dgm:t>
    </dgm:pt>
    <dgm:pt modelId="{5C8BEACA-14BD-0C46-ADEF-CC1F4071C45B}" type="sibTrans" cxnId="{841A82FC-5D4D-3746-BB03-8FBBA32BEFA5}">
      <dgm:prSet/>
      <dgm:spPr/>
      <dgm:t>
        <a:bodyPr/>
        <a:lstStyle/>
        <a:p>
          <a:endParaRPr lang="en-US"/>
        </a:p>
      </dgm:t>
    </dgm:pt>
    <dgm:pt modelId="{C3E1AC53-A71C-D640-99B7-538B0B859C0A}">
      <dgm:prSet phldrT="[Text]" custT="1"/>
      <dgm:spPr>
        <a:solidFill>
          <a:schemeClr val="accent6">
            <a:lumMod val="20000"/>
            <a:lumOff val="80000"/>
          </a:schemeClr>
        </a:solidFill>
      </dgm:spPr>
      <dgm:t>
        <a:bodyPr/>
        <a:lstStyle/>
        <a:p>
          <a:r>
            <a:rPr lang="en-US" sz="1600" dirty="0" smtClean="0">
              <a:latin typeface="Arial"/>
              <a:cs typeface="Arial"/>
            </a:rPr>
            <a:t>Wealth and Poverty</a:t>
          </a:r>
          <a:endParaRPr lang="en-US" sz="1600" dirty="0">
            <a:latin typeface="Arial"/>
            <a:cs typeface="Arial"/>
          </a:endParaRPr>
        </a:p>
      </dgm:t>
    </dgm:pt>
    <dgm:pt modelId="{150CB737-BB55-FD40-8731-BD0A2B5296C1}" type="parTrans" cxnId="{C2B91D3B-C2DC-3F46-B5E2-773F9E9AF318}">
      <dgm:prSet/>
      <dgm:spPr/>
      <dgm:t>
        <a:bodyPr/>
        <a:lstStyle/>
        <a:p>
          <a:endParaRPr lang="en-US"/>
        </a:p>
      </dgm:t>
    </dgm:pt>
    <dgm:pt modelId="{8F7DF2AE-9066-8641-9DB1-B1D7C32765B4}" type="sibTrans" cxnId="{C2B91D3B-C2DC-3F46-B5E2-773F9E9AF318}">
      <dgm:prSet/>
      <dgm:spPr/>
      <dgm:t>
        <a:bodyPr/>
        <a:lstStyle/>
        <a:p>
          <a:endParaRPr lang="en-US"/>
        </a:p>
      </dgm:t>
    </dgm:pt>
    <dgm:pt modelId="{C62DCC91-8AB0-0943-82A2-8AAF6F735FB4}">
      <dgm:prSet phldrT="[Text]" custT="1"/>
      <dgm:spPr>
        <a:solidFill>
          <a:schemeClr val="accent2">
            <a:lumMod val="40000"/>
            <a:lumOff val="60000"/>
          </a:schemeClr>
        </a:solidFill>
      </dgm:spPr>
      <dgm:t>
        <a:bodyPr/>
        <a:lstStyle/>
        <a:p>
          <a:r>
            <a:rPr lang="en-US" sz="1600" dirty="0" smtClean="0">
              <a:latin typeface="Arial"/>
              <a:cs typeface="Arial"/>
            </a:rPr>
            <a:t>Consumption and Waste</a:t>
          </a:r>
          <a:endParaRPr lang="en-US" sz="1600" dirty="0">
            <a:latin typeface="Arial"/>
            <a:cs typeface="Arial"/>
          </a:endParaRPr>
        </a:p>
      </dgm:t>
    </dgm:pt>
    <dgm:pt modelId="{4CAB4C08-E68C-224B-9E1D-3FA652448ECC}" type="parTrans" cxnId="{DA07C0DC-3427-0245-AC1A-0AE4AEB7720F}">
      <dgm:prSet/>
      <dgm:spPr/>
      <dgm:t>
        <a:bodyPr/>
        <a:lstStyle/>
        <a:p>
          <a:endParaRPr lang="en-US"/>
        </a:p>
      </dgm:t>
    </dgm:pt>
    <dgm:pt modelId="{E9811CEB-EB98-C84A-BBE9-CE4F2D7C184D}" type="sibTrans" cxnId="{DA07C0DC-3427-0245-AC1A-0AE4AEB7720F}">
      <dgm:prSet/>
      <dgm:spPr/>
      <dgm:t>
        <a:bodyPr/>
        <a:lstStyle/>
        <a:p>
          <a:endParaRPr lang="en-US"/>
        </a:p>
      </dgm:t>
    </dgm:pt>
    <dgm:pt modelId="{60AE3FDA-5B11-6B44-84D2-B9AE62B68EC9}">
      <dgm:prSet phldrT="[Text]" custT="1"/>
      <dgm:spPr>
        <a:solidFill>
          <a:schemeClr val="bg2">
            <a:lumMod val="75000"/>
          </a:schemeClr>
        </a:solidFill>
      </dgm:spPr>
      <dgm:t>
        <a:bodyPr/>
        <a:lstStyle/>
        <a:p>
          <a:r>
            <a:rPr lang="en-US" sz="1600" dirty="0" smtClean="0">
              <a:latin typeface="Arial"/>
              <a:cs typeface="Arial"/>
            </a:rPr>
            <a:t>Climate Change</a:t>
          </a:r>
          <a:endParaRPr lang="en-US" sz="1600" dirty="0">
            <a:latin typeface="Arial"/>
            <a:cs typeface="Arial"/>
          </a:endParaRPr>
        </a:p>
      </dgm:t>
    </dgm:pt>
    <dgm:pt modelId="{690DB899-773C-0E4E-8C14-30310E0BBD98}" type="parTrans" cxnId="{E1AACF6D-7443-5D43-9E2B-CADDD4E8025F}">
      <dgm:prSet/>
      <dgm:spPr/>
      <dgm:t>
        <a:bodyPr/>
        <a:lstStyle/>
        <a:p>
          <a:endParaRPr lang="en-US"/>
        </a:p>
      </dgm:t>
    </dgm:pt>
    <dgm:pt modelId="{B64F60CA-430D-2A43-8143-186DF3D2292E}" type="sibTrans" cxnId="{E1AACF6D-7443-5D43-9E2B-CADDD4E8025F}">
      <dgm:prSet/>
      <dgm:spPr/>
      <dgm:t>
        <a:bodyPr/>
        <a:lstStyle/>
        <a:p>
          <a:endParaRPr lang="en-US"/>
        </a:p>
      </dgm:t>
    </dgm:pt>
    <dgm:pt modelId="{C22817B3-4B0F-3743-9F45-8BD25ECD3CB4}">
      <dgm:prSet phldrT="[Text]" custT="1"/>
      <dgm:spPr>
        <a:solidFill>
          <a:schemeClr val="bg1">
            <a:lumMod val="85000"/>
          </a:schemeClr>
        </a:solidFill>
      </dgm:spPr>
      <dgm:t>
        <a:bodyPr/>
        <a:lstStyle/>
        <a:p>
          <a:r>
            <a:rPr lang="en-US" sz="1200" dirty="0" smtClean="0">
              <a:latin typeface="Arial"/>
              <a:cs typeface="Arial"/>
            </a:rPr>
            <a:t>Natural Environment</a:t>
          </a:r>
          <a:endParaRPr lang="en-US" sz="1200" dirty="0">
            <a:latin typeface="Arial"/>
            <a:cs typeface="Arial"/>
          </a:endParaRPr>
        </a:p>
      </dgm:t>
    </dgm:pt>
    <dgm:pt modelId="{54ACF43A-44C8-8A46-AA3E-B31CAD60781F}" type="parTrans" cxnId="{555DE283-8D2B-374D-8DFF-941AA6FC9223}">
      <dgm:prSet/>
      <dgm:spPr/>
      <dgm:t>
        <a:bodyPr/>
        <a:lstStyle/>
        <a:p>
          <a:endParaRPr lang="en-US"/>
        </a:p>
      </dgm:t>
    </dgm:pt>
    <dgm:pt modelId="{DF273F27-41AB-C342-A9F8-FA1209A3BB4F}" type="sibTrans" cxnId="{555DE283-8D2B-374D-8DFF-941AA6FC9223}">
      <dgm:prSet/>
      <dgm:spPr/>
      <dgm:t>
        <a:bodyPr/>
        <a:lstStyle/>
        <a:p>
          <a:endParaRPr lang="en-US"/>
        </a:p>
      </dgm:t>
    </dgm:pt>
    <dgm:pt modelId="{8CFAE7C1-92D6-6D43-A347-59D77932BE89}">
      <dgm:prSet custT="1"/>
      <dgm:spPr>
        <a:solidFill>
          <a:schemeClr val="accent4">
            <a:lumMod val="60000"/>
            <a:lumOff val="40000"/>
          </a:schemeClr>
        </a:solidFill>
      </dgm:spPr>
      <dgm:t>
        <a:bodyPr/>
        <a:lstStyle/>
        <a:p>
          <a:r>
            <a:rPr lang="en-US" sz="1600" dirty="0" smtClean="0">
              <a:latin typeface="Arial"/>
              <a:cs typeface="Arial"/>
            </a:rPr>
            <a:t>Choices and Decision</a:t>
          </a:r>
          <a:endParaRPr lang="en-US" sz="1600" dirty="0">
            <a:latin typeface="Arial"/>
            <a:cs typeface="Arial"/>
          </a:endParaRPr>
        </a:p>
      </dgm:t>
    </dgm:pt>
    <dgm:pt modelId="{82C8B9B8-F1B3-3047-938D-D23D7A1D826D}" type="parTrans" cxnId="{A622C3C1-8FCD-1546-AE33-F5426465A0A1}">
      <dgm:prSet/>
      <dgm:spPr/>
      <dgm:t>
        <a:bodyPr/>
        <a:lstStyle/>
        <a:p>
          <a:endParaRPr lang="en-US"/>
        </a:p>
      </dgm:t>
    </dgm:pt>
    <dgm:pt modelId="{F275189C-9756-FD4C-8549-3DEDF9A2B78F}" type="sibTrans" cxnId="{A622C3C1-8FCD-1546-AE33-F5426465A0A1}">
      <dgm:prSet/>
      <dgm:spPr/>
      <dgm:t>
        <a:bodyPr/>
        <a:lstStyle/>
        <a:p>
          <a:endParaRPr lang="en-US"/>
        </a:p>
      </dgm:t>
    </dgm:pt>
    <dgm:pt modelId="{16D36A63-46E5-C841-9C32-67B32305B5AE}">
      <dgm:prSet custT="1"/>
      <dgm:spPr>
        <a:solidFill>
          <a:schemeClr val="accent3">
            <a:lumMod val="40000"/>
            <a:lumOff val="60000"/>
          </a:schemeClr>
        </a:solidFill>
      </dgm:spPr>
      <dgm:t>
        <a:bodyPr/>
        <a:lstStyle/>
        <a:p>
          <a:r>
            <a:rPr lang="en-US" sz="1600" dirty="0" smtClean="0">
              <a:latin typeface="Arial"/>
              <a:cs typeface="Arial"/>
            </a:rPr>
            <a:t>Health</a:t>
          </a:r>
          <a:endParaRPr lang="en-US" sz="1600" dirty="0">
            <a:latin typeface="Arial"/>
            <a:cs typeface="Arial"/>
          </a:endParaRPr>
        </a:p>
      </dgm:t>
    </dgm:pt>
    <dgm:pt modelId="{6CEA7709-D201-7446-846F-4F6C0EE93CA7}" type="parTrans" cxnId="{DF94F78C-746F-644D-8432-1A94E9A428A5}">
      <dgm:prSet/>
      <dgm:spPr/>
      <dgm:t>
        <a:bodyPr/>
        <a:lstStyle/>
        <a:p>
          <a:endParaRPr lang="en-US"/>
        </a:p>
      </dgm:t>
    </dgm:pt>
    <dgm:pt modelId="{E306F958-B4CE-194B-B8AA-9D0BC8712283}" type="sibTrans" cxnId="{DF94F78C-746F-644D-8432-1A94E9A428A5}">
      <dgm:prSet/>
      <dgm:spPr/>
      <dgm:t>
        <a:bodyPr/>
        <a:lstStyle/>
        <a:p>
          <a:endParaRPr lang="en-US"/>
        </a:p>
      </dgm:t>
    </dgm:pt>
    <dgm:pt modelId="{72867BF0-6CA2-F24B-A962-EE62947B380D}">
      <dgm:prSet custT="1"/>
      <dgm:spPr>
        <a:solidFill>
          <a:schemeClr val="accent5">
            <a:lumMod val="20000"/>
            <a:lumOff val="80000"/>
          </a:schemeClr>
        </a:solidFill>
      </dgm:spPr>
      <dgm:t>
        <a:bodyPr/>
        <a:lstStyle/>
        <a:p>
          <a:r>
            <a:rPr lang="en-US" sz="1600" dirty="0" smtClean="0">
              <a:latin typeface="Arial"/>
              <a:cs typeface="Arial"/>
            </a:rPr>
            <a:t>Identity and Culture</a:t>
          </a:r>
          <a:endParaRPr lang="en-US" sz="1600" dirty="0">
            <a:latin typeface="Arial"/>
            <a:cs typeface="Arial"/>
          </a:endParaRPr>
        </a:p>
      </dgm:t>
    </dgm:pt>
    <dgm:pt modelId="{486BB31E-B056-5C45-B6C0-ACA377255161}" type="parTrans" cxnId="{5FC0A35B-CDCF-4747-B9D1-462C84CEF7C7}">
      <dgm:prSet/>
      <dgm:spPr/>
      <dgm:t>
        <a:bodyPr/>
        <a:lstStyle/>
        <a:p>
          <a:endParaRPr lang="en-US"/>
        </a:p>
      </dgm:t>
    </dgm:pt>
    <dgm:pt modelId="{E6484BC8-9FE2-664C-B9B6-133662A7F3A7}" type="sibTrans" cxnId="{5FC0A35B-CDCF-4747-B9D1-462C84CEF7C7}">
      <dgm:prSet/>
      <dgm:spPr/>
      <dgm:t>
        <a:bodyPr/>
        <a:lstStyle/>
        <a:p>
          <a:endParaRPr lang="en-US"/>
        </a:p>
      </dgm:t>
    </dgm:pt>
    <dgm:pt modelId="{73B53C8D-143A-CA47-84EB-67F3B6C4ECF6}" type="pres">
      <dgm:prSet presAssocID="{AA27A32A-E4C8-214F-8022-8BE99A2B751B}" presName="composite" presStyleCnt="0">
        <dgm:presLayoutVars>
          <dgm:chMax val="1"/>
          <dgm:dir/>
          <dgm:resizeHandles val="exact"/>
        </dgm:presLayoutVars>
      </dgm:prSet>
      <dgm:spPr/>
      <dgm:t>
        <a:bodyPr/>
        <a:lstStyle/>
        <a:p>
          <a:endParaRPr lang="en-US"/>
        </a:p>
      </dgm:t>
    </dgm:pt>
    <dgm:pt modelId="{4BC7D5A5-AC6C-154D-A8A5-8DED303769F8}" type="pres">
      <dgm:prSet presAssocID="{AA27A32A-E4C8-214F-8022-8BE99A2B751B}" presName="radial" presStyleCnt="0">
        <dgm:presLayoutVars>
          <dgm:animLvl val="ctr"/>
        </dgm:presLayoutVars>
      </dgm:prSet>
      <dgm:spPr/>
    </dgm:pt>
    <dgm:pt modelId="{F4D42DC5-DFA1-BC42-B4FA-57EE2B10EA54}" type="pres">
      <dgm:prSet presAssocID="{6E08CAF7-9E08-4642-960E-AE33DA6F5595}" presName="centerShape" presStyleLbl="vennNode1" presStyleIdx="0" presStyleCnt="8" custScaleX="64514" custScaleY="67317"/>
      <dgm:spPr/>
      <dgm:t>
        <a:bodyPr/>
        <a:lstStyle/>
        <a:p>
          <a:endParaRPr lang="en-US"/>
        </a:p>
      </dgm:t>
    </dgm:pt>
    <dgm:pt modelId="{08CD311A-0851-A743-B0B0-9B4EBDED042E}" type="pres">
      <dgm:prSet presAssocID="{C3E1AC53-A71C-D640-99B7-538B0B859C0A}" presName="node" presStyleLbl="vennNode1" presStyleIdx="1" presStyleCnt="8">
        <dgm:presLayoutVars>
          <dgm:bulletEnabled val="1"/>
        </dgm:presLayoutVars>
      </dgm:prSet>
      <dgm:spPr/>
      <dgm:t>
        <a:bodyPr/>
        <a:lstStyle/>
        <a:p>
          <a:endParaRPr lang="en-US"/>
        </a:p>
      </dgm:t>
    </dgm:pt>
    <dgm:pt modelId="{24FDA59B-4394-8445-9040-712D5438887E}" type="pres">
      <dgm:prSet presAssocID="{72867BF0-6CA2-F24B-A962-EE62947B380D}" presName="node" presStyleLbl="vennNode1" presStyleIdx="2" presStyleCnt="8">
        <dgm:presLayoutVars>
          <dgm:bulletEnabled val="1"/>
        </dgm:presLayoutVars>
      </dgm:prSet>
      <dgm:spPr/>
      <dgm:t>
        <a:bodyPr/>
        <a:lstStyle/>
        <a:p>
          <a:endParaRPr lang="en-US"/>
        </a:p>
      </dgm:t>
    </dgm:pt>
    <dgm:pt modelId="{3873CF52-DE1B-7844-BA4D-1E4B2EFCFBF1}" type="pres">
      <dgm:prSet presAssocID="{16D36A63-46E5-C841-9C32-67B32305B5AE}" presName="node" presStyleLbl="vennNode1" presStyleIdx="3" presStyleCnt="8">
        <dgm:presLayoutVars>
          <dgm:bulletEnabled val="1"/>
        </dgm:presLayoutVars>
      </dgm:prSet>
      <dgm:spPr/>
      <dgm:t>
        <a:bodyPr/>
        <a:lstStyle/>
        <a:p>
          <a:endParaRPr lang="en-US"/>
        </a:p>
      </dgm:t>
    </dgm:pt>
    <dgm:pt modelId="{F7878B47-FC6F-2545-948D-3D04809C53A0}" type="pres">
      <dgm:prSet presAssocID="{C62DCC91-8AB0-0943-82A2-8AAF6F735FB4}" presName="node" presStyleLbl="vennNode1" presStyleIdx="4" presStyleCnt="8">
        <dgm:presLayoutVars>
          <dgm:bulletEnabled val="1"/>
        </dgm:presLayoutVars>
      </dgm:prSet>
      <dgm:spPr/>
      <dgm:t>
        <a:bodyPr/>
        <a:lstStyle/>
        <a:p>
          <a:endParaRPr lang="en-US"/>
        </a:p>
      </dgm:t>
    </dgm:pt>
    <dgm:pt modelId="{D90BE457-1F9F-7248-B127-619A676D6E4C}" type="pres">
      <dgm:prSet presAssocID="{60AE3FDA-5B11-6B44-84D2-B9AE62B68EC9}" presName="node" presStyleLbl="vennNode1" presStyleIdx="5" presStyleCnt="8">
        <dgm:presLayoutVars>
          <dgm:bulletEnabled val="1"/>
        </dgm:presLayoutVars>
      </dgm:prSet>
      <dgm:spPr/>
      <dgm:t>
        <a:bodyPr/>
        <a:lstStyle/>
        <a:p>
          <a:endParaRPr lang="en-US"/>
        </a:p>
      </dgm:t>
    </dgm:pt>
    <dgm:pt modelId="{1144DBDE-4805-B848-ACFE-1007547B9DAB}" type="pres">
      <dgm:prSet presAssocID="{C22817B3-4B0F-3743-9F45-8BD25ECD3CB4}" presName="node" presStyleLbl="vennNode1" presStyleIdx="6" presStyleCnt="8">
        <dgm:presLayoutVars>
          <dgm:bulletEnabled val="1"/>
        </dgm:presLayoutVars>
      </dgm:prSet>
      <dgm:spPr/>
      <dgm:t>
        <a:bodyPr/>
        <a:lstStyle/>
        <a:p>
          <a:endParaRPr lang="en-US"/>
        </a:p>
      </dgm:t>
    </dgm:pt>
    <dgm:pt modelId="{7E2D28AD-3D2D-4C4A-9FA6-B858C09ED663}" type="pres">
      <dgm:prSet presAssocID="{8CFAE7C1-92D6-6D43-A347-59D77932BE89}" presName="node" presStyleLbl="vennNode1" presStyleIdx="7" presStyleCnt="8">
        <dgm:presLayoutVars>
          <dgm:bulletEnabled val="1"/>
        </dgm:presLayoutVars>
      </dgm:prSet>
      <dgm:spPr/>
      <dgm:t>
        <a:bodyPr/>
        <a:lstStyle/>
        <a:p>
          <a:endParaRPr lang="en-US"/>
        </a:p>
      </dgm:t>
    </dgm:pt>
  </dgm:ptLst>
  <dgm:cxnLst>
    <dgm:cxn modelId="{DF94F78C-746F-644D-8432-1A94E9A428A5}" srcId="{6E08CAF7-9E08-4642-960E-AE33DA6F5595}" destId="{16D36A63-46E5-C841-9C32-67B32305B5AE}" srcOrd="2" destOrd="0" parTransId="{6CEA7709-D201-7446-846F-4F6C0EE93CA7}" sibTransId="{E306F958-B4CE-194B-B8AA-9D0BC8712283}"/>
    <dgm:cxn modelId="{C2B91D3B-C2DC-3F46-B5E2-773F9E9AF318}" srcId="{6E08CAF7-9E08-4642-960E-AE33DA6F5595}" destId="{C3E1AC53-A71C-D640-99B7-538B0B859C0A}" srcOrd="0" destOrd="0" parTransId="{150CB737-BB55-FD40-8731-BD0A2B5296C1}" sibTransId="{8F7DF2AE-9066-8641-9DB1-B1D7C32765B4}"/>
    <dgm:cxn modelId="{DA07C0DC-3427-0245-AC1A-0AE4AEB7720F}" srcId="{6E08CAF7-9E08-4642-960E-AE33DA6F5595}" destId="{C62DCC91-8AB0-0943-82A2-8AAF6F735FB4}" srcOrd="3" destOrd="0" parTransId="{4CAB4C08-E68C-224B-9E1D-3FA652448ECC}" sibTransId="{E9811CEB-EB98-C84A-BBE9-CE4F2D7C184D}"/>
    <dgm:cxn modelId="{555DE283-8D2B-374D-8DFF-941AA6FC9223}" srcId="{6E08CAF7-9E08-4642-960E-AE33DA6F5595}" destId="{C22817B3-4B0F-3743-9F45-8BD25ECD3CB4}" srcOrd="5" destOrd="0" parTransId="{54ACF43A-44C8-8A46-AA3E-B31CAD60781F}" sibTransId="{DF273F27-41AB-C342-A9F8-FA1209A3BB4F}"/>
    <dgm:cxn modelId="{22D8307A-D323-F340-82B4-DACE70F1DAA7}" type="presOf" srcId="{C3E1AC53-A71C-D640-99B7-538B0B859C0A}" destId="{08CD311A-0851-A743-B0B0-9B4EBDED042E}" srcOrd="0" destOrd="0" presId="urn:microsoft.com/office/officeart/2005/8/layout/radial3"/>
    <dgm:cxn modelId="{7C80A83B-E51E-DF49-AE00-B141A0C554B5}" type="presOf" srcId="{8CFAE7C1-92D6-6D43-A347-59D77932BE89}" destId="{7E2D28AD-3D2D-4C4A-9FA6-B858C09ED663}" srcOrd="0" destOrd="0" presId="urn:microsoft.com/office/officeart/2005/8/layout/radial3"/>
    <dgm:cxn modelId="{B1FCD479-9D89-2A4C-8266-F3F4048676FA}" type="presOf" srcId="{C62DCC91-8AB0-0943-82A2-8AAF6F735FB4}" destId="{F7878B47-FC6F-2545-948D-3D04809C53A0}" srcOrd="0" destOrd="0" presId="urn:microsoft.com/office/officeart/2005/8/layout/radial3"/>
    <dgm:cxn modelId="{D952FD30-7DCD-0144-9F30-7D9F51560A96}" type="presOf" srcId="{16D36A63-46E5-C841-9C32-67B32305B5AE}" destId="{3873CF52-DE1B-7844-BA4D-1E4B2EFCFBF1}" srcOrd="0" destOrd="0" presId="urn:microsoft.com/office/officeart/2005/8/layout/radial3"/>
    <dgm:cxn modelId="{841A82FC-5D4D-3746-BB03-8FBBA32BEFA5}" srcId="{AA27A32A-E4C8-214F-8022-8BE99A2B751B}" destId="{6E08CAF7-9E08-4642-960E-AE33DA6F5595}" srcOrd="0" destOrd="0" parTransId="{661EBCFF-3F1D-F545-AB1B-E33DFFFBEE75}" sibTransId="{5C8BEACA-14BD-0C46-ADEF-CC1F4071C45B}"/>
    <dgm:cxn modelId="{A622C3C1-8FCD-1546-AE33-F5426465A0A1}" srcId="{6E08CAF7-9E08-4642-960E-AE33DA6F5595}" destId="{8CFAE7C1-92D6-6D43-A347-59D77932BE89}" srcOrd="6" destOrd="0" parTransId="{82C8B9B8-F1B3-3047-938D-D23D7A1D826D}" sibTransId="{F275189C-9756-FD4C-8549-3DEDF9A2B78F}"/>
    <dgm:cxn modelId="{5FC0A35B-CDCF-4747-B9D1-462C84CEF7C7}" srcId="{6E08CAF7-9E08-4642-960E-AE33DA6F5595}" destId="{72867BF0-6CA2-F24B-A962-EE62947B380D}" srcOrd="1" destOrd="0" parTransId="{486BB31E-B056-5C45-B6C0-ACA377255161}" sibTransId="{E6484BC8-9FE2-664C-B9B6-133662A7F3A7}"/>
    <dgm:cxn modelId="{FB7137ED-F172-1C4E-A134-4654C49C167C}" type="presOf" srcId="{C22817B3-4B0F-3743-9F45-8BD25ECD3CB4}" destId="{1144DBDE-4805-B848-ACFE-1007547B9DAB}" srcOrd="0" destOrd="0" presId="urn:microsoft.com/office/officeart/2005/8/layout/radial3"/>
    <dgm:cxn modelId="{493C9E5D-2E1A-9548-BD0C-676C6A0C9A96}" type="presOf" srcId="{6E08CAF7-9E08-4642-960E-AE33DA6F5595}" destId="{F4D42DC5-DFA1-BC42-B4FA-57EE2B10EA54}" srcOrd="0" destOrd="0" presId="urn:microsoft.com/office/officeart/2005/8/layout/radial3"/>
    <dgm:cxn modelId="{1A1461E5-485C-464E-AD53-2D0EBF166AD4}" type="presOf" srcId="{60AE3FDA-5B11-6B44-84D2-B9AE62B68EC9}" destId="{D90BE457-1F9F-7248-B127-619A676D6E4C}" srcOrd="0" destOrd="0" presId="urn:microsoft.com/office/officeart/2005/8/layout/radial3"/>
    <dgm:cxn modelId="{E1AACF6D-7443-5D43-9E2B-CADDD4E8025F}" srcId="{6E08CAF7-9E08-4642-960E-AE33DA6F5595}" destId="{60AE3FDA-5B11-6B44-84D2-B9AE62B68EC9}" srcOrd="4" destOrd="0" parTransId="{690DB899-773C-0E4E-8C14-30310E0BBD98}" sibTransId="{B64F60CA-430D-2A43-8143-186DF3D2292E}"/>
    <dgm:cxn modelId="{5B229112-A0B6-A640-AE81-54AB88E35DDC}" type="presOf" srcId="{72867BF0-6CA2-F24B-A962-EE62947B380D}" destId="{24FDA59B-4394-8445-9040-712D5438887E}" srcOrd="0" destOrd="0" presId="urn:microsoft.com/office/officeart/2005/8/layout/radial3"/>
    <dgm:cxn modelId="{18A02D47-0488-1C44-9EAB-14BF36B18D3A}" type="presOf" srcId="{AA27A32A-E4C8-214F-8022-8BE99A2B751B}" destId="{73B53C8D-143A-CA47-84EB-67F3B6C4ECF6}" srcOrd="0" destOrd="0" presId="urn:microsoft.com/office/officeart/2005/8/layout/radial3"/>
    <dgm:cxn modelId="{14097E30-BC0A-994E-BE70-BA2754962D0D}" type="presParOf" srcId="{73B53C8D-143A-CA47-84EB-67F3B6C4ECF6}" destId="{4BC7D5A5-AC6C-154D-A8A5-8DED303769F8}" srcOrd="0" destOrd="0" presId="urn:microsoft.com/office/officeart/2005/8/layout/radial3"/>
    <dgm:cxn modelId="{EC8BEF90-3BDB-8147-867C-581906832F31}" type="presParOf" srcId="{4BC7D5A5-AC6C-154D-A8A5-8DED303769F8}" destId="{F4D42DC5-DFA1-BC42-B4FA-57EE2B10EA54}" srcOrd="0" destOrd="0" presId="urn:microsoft.com/office/officeart/2005/8/layout/radial3"/>
    <dgm:cxn modelId="{C78592EC-DFEF-E441-866B-6585550D8E6B}" type="presParOf" srcId="{4BC7D5A5-AC6C-154D-A8A5-8DED303769F8}" destId="{08CD311A-0851-A743-B0B0-9B4EBDED042E}" srcOrd="1" destOrd="0" presId="urn:microsoft.com/office/officeart/2005/8/layout/radial3"/>
    <dgm:cxn modelId="{778F7636-CD35-F941-AB1E-A54061AF1AB0}" type="presParOf" srcId="{4BC7D5A5-AC6C-154D-A8A5-8DED303769F8}" destId="{24FDA59B-4394-8445-9040-712D5438887E}" srcOrd="2" destOrd="0" presId="urn:microsoft.com/office/officeart/2005/8/layout/radial3"/>
    <dgm:cxn modelId="{7F9049AD-F99C-7442-B4CC-98ED0232D526}" type="presParOf" srcId="{4BC7D5A5-AC6C-154D-A8A5-8DED303769F8}" destId="{3873CF52-DE1B-7844-BA4D-1E4B2EFCFBF1}" srcOrd="3" destOrd="0" presId="urn:microsoft.com/office/officeart/2005/8/layout/radial3"/>
    <dgm:cxn modelId="{AFE53C3B-7949-124E-88C9-B8060D747D6C}" type="presParOf" srcId="{4BC7D5A5-AC6C-154D-A8A5-8DED303769F8}" destId="{F7878B47-FC6F-2545-948D-3D04809C53A0}" srcOrd="4" destOrd="0" presId="urn:microsoft.com/office/officeart/2005/8/layout/radial3"/>
    <dgm:cxn modelId="{1F93A04C-5CA3-2047-A903-B47D36E88D78}" type="presParOf" srcId="{4BC7D5A5-AC6C-154D-A8A5-8DED303769F8}" destId="{D90BE457-1F9F-7248-B127-619A676D6E4C}" srcOrd="5" destOrd="0" presId="urn:microsoft.com/office/officeart/2005/8/layout/radial3"/>
    <dgm:cxn modelId="{AD5AE9C8-63C4-6F42-BA42-5C07DB692685}" type="presParOf" srcId="{4BC7D5A5-AC6C-154D-A8A5-8DED303769F8}" destId="{1144DBDE-4805-B848-ACFE-1007547B9DAB}" srcOrd="6" destOrd="0" presId="urn:microsoft.com/office/officeart/2005/8/layout/radial3"/>
    <dgm:cxn modelId="{1A343321-3E23-6949-B04E-678184EC0D2C}" type="presParOf" srcId="{4BC7D5A5-AC6C-154D-A8A5-8DED303769F8}" destId="{7E2D28AD-3D2D-4C4A-9FA6-B858C09ED663}" srcOrd="7"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D42DC5-DFA1-BC42-B4FA-57EE2B10EA54}">
      <dsp:nvSpPr>
        <dsp:cNvPr id="0" name=""/>
        <dsp:cNvSpPr/>
      </dsp:nvSpPr>
      <dsp:spPr>
        <a:xfrm>
          <a:off x="2477360" y="1471522"/>
          <a:ext cx="1632588" cy="1703521"/>
        </a:xfrm>
        <a:prstGeom prst="ellipse">
          <a:avLst/>
        </a:prstGeom>
        <a:gradFill rotWithShape="0">
          <a:gsLst>
            <a:gs pos="0">
              <a:schemeClr val="accent1">
                <a:alpha val="50000"/>
                <a:hueOff val="0"/>
                <a:satOff val="0"/>
                <a:lumOff val="0"/>
                <a:alphaOff val="0"/>
                <a:tint val="100000"/>
                <a:shade val="100000"/>
                <a:satMod val="130000"/>
              </a:schemeClr>
            </a:gs>
            <a:gs pos="100000">
              <a:schemeClr val="accent1">
                <a:alpha val="50000"/>
                <a:hueOff val="0"/>
                <a:satOff val="0"/>
                <a:lumOff val="0"/>
                <a:alphaOff val="0"/>
                <a:tint val="50000"/>
                <a:shade val="100000"/>
                <a:satMod val="350000"/>
              </a:schemeClr>
            </a:gs>
          </a:gsLst>
          <a:lin ang="162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latin typeface="Arial"/>
              <a:cs typeface="Arial"/>
            </a:rPr>
            <a:t>ESDGC</a:t>
          </a:r>
          <a:endParaRPr lang="en-US" sz="1600" kern="1200" dirty="0">
            <a:latin typeface="Arial"/>
            <a:cs typeface="Arial"/>
          </a:endParaRPr>
        </a:p>
      </dsp:txBody>
      <dsp:txXfrm>
        <a:off x="2716447" y="1720997"/>
        <a:ext cx="1154414" cy="1204571"/>
      </dsp:txXfrm>
    </dsp:sp>
    <dsp:sp modelId="{08CD311A-0851-A743-B0B0-9B4EBDED042E}">
      <dsp:nvSpPr>
        <dsp:cNvPr id="0" name=""/>
        <dsp:cNvSpPr/>
      </dsp:nvSpPr>
      <dsp:spPr>
        <a:xfrm>
          <a:off x="2661005" y="41704"/>
          <a:ext cx="1265298" cy="1265298"/>
        </a:xfrm>
        <a:prstGeom prst="ellipse">
          <a:avLst/>
        </a:prstGeom>
        <a:solidFill>
          <a:schemeClr val="accent6">
            <a:lumMod val="20000"/>
            <a:lumOff val="80000"/>
          </a:schemeClr>
        </a:soli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latin typeface="Arial"/>
              <a:cs typeface="Arial"/>
            </a:rPr>
            <a:t>Wealth and Poverty</a:t>
          </a:r>
          <a:endParaRPr lang="en-US" sz="1600" kern="1200" dirty="0">
            <a:latin typeface="Arial"/>
            <a:cs typeface="Arial"/>
          </a:endParaRPr>
        </a:p>
      </dsp:txBody>
      <dsp:txXfrm>
        <a:off x="2846304" y="227003"/>
        <a:ext cx="894700" cy="894700"/>
      </dsp:txXfrm>
    </dsp:sp>
    <dsp:sp modelId="{24FDA59B-4394-8445-9040-712D5438887E}">
      <dsp:nvSpPr>
        <dsp:cNvPr id="0" name=""/>
        <dsp:cNvSpPr/>
      </dsp:nvSpPr>
      <dsp:spPr>
        <a:xfrm>
          <a:off x="3950191" y="662543"/>
          <a:ext cx="1265298" cy="1265298"/>
        </a:xfrm>
        <a:prstGeom prst="ellipse">
          <a:avLst/>
        </a:prstGeom>
        <a:solidFill>
          <a:schemeClr val="accent5">
            <a:lumMod val="20000"/>
            <a:lumOff val="80000"/>
          </a:schemeClr>
        </a:soli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latin typeface="Arial"/>
              <a:cs typeface="Arial"/>
            </a:rPr>
            <a:t>Identity and Culture</a:t>
          </a:r>
          <a:endParaRPr lang="en-US" sz="1600" kern="1200" dirty="0">
            <a:latin typeface="Arial"/>
            <a:cs typeface="Arial"/>
          </a:endParaRPr>
        </a:p>
      </dsp:txBody>
      <dsp:txXfrm>
        <a:off x="4135490" y="847842"/>
        <a:ext cx="894700" cy="894700"/>
      </dsp:txXfrm>
    </dsp:sp>
    <dsp:sp modelId="{3873CF52-DE1B-7844-BA4D-1E4B2EFCFBF1}">
      <dsp:nvSpPr>
        <dsp:cNvPr id="0" name=""/>
        <dsp:cNvSpPr/>
      </dsp:nvSpPr>
      <dsp:spPr>
        <a:xfrm>
          <a:off x="4268593" y="2057555"/>
          <a:ext cx="1265298" cy="1265298"/>
        </a:xfrm>
        <a:prstGeom prst="ellipse">
          <a:avLst/>
        </a:prstGeom>
        <a:solidFill>
          <a:schemeClr val="accent3">
            <a:lumMod val="40000"/>
            <a:lumOff val="60000"/>
          </a:schemeClr>
        </a:soli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latin typeface="Arial"/>
              <a:cs typeface="Arial"/>
            </a:rPr>
            <a:t>Health</a:t>
          </a:r>
          <a:endParaRPr lang="en-US" sz="1600" kern="1200" dirty="0">
            <a:latin typeface="Arial"/>
            <a:cs typeface="Arial"/>
          </a:endParaRPr>
        </a:p>
      </dsp:txBody>
      <dsp:txXfrm>
        <a:off x="4453892" y="2242854"/>
        <a:ext cx="894700" cy="894700"/>
      </dsp:txXfrm>
    </dsp:sp>
    <dsp:sp modelId="{F7878B47-FC6F-2545-948D-3D04809C53A0}">
      <dsp:nvSpPr>
        <dsp:cNvPr id="0" name=""/>
        <dsp:cNvSpPr/>
      </dsp:nvSpPr>
      <dsp:spPr>
        <a:xfrm>
          <a:off x="3376449" y="3176268"/>
          <a:ext cx="1265298" cy="1265298"/>
        </a:xfrm>
        <a:prstGeom prst="ellipse">
          <a:avLst/>
        </a:prstGeom>
        <a:solidFill>
          <a:schemeClr val="accent2">
            <a:lumMod val="40000"/>
            <a:lumOff val="60000"/>
          </a:schemeClr>
        </a:soli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latin typeface="Arial"/>
              <a:cs typeface="Arial"/>
            </a:rPr>
            <a:t>Consumption and Waste</a:t>
          </a:r>
          <a:endParaRPr lang="en-US" sz="1600" kern="1200" dirty="0">
            <a:latin typeface="Arial"/>
            <a:cs typeface="Arial"/>
          </a:endParaRPr>
        </a:p>
      </dsp:txBody>
      <dsp:txXfrm>
        <a:off x="3561748" y="3361567"/>
        <a:ext cx="894700" cy="894700"/>
      </dsp:txXfrm>
    </dsp:sp>
    <dsp:sp modelId="{D90BE457-1F9F-7248-B127-619A676D6E4C}">
      <dsp:nvSpPr>
        <dsp:cNvPr id="0" name=""/>
        <dsp:cNvSpPr/>
      </dsp:nvSpPr>
      <dsp:spPr>
        <a:xfrm>
          <a:off x="1945561" y="3176268"/>
          <a:ext cx="1265298" cy="1265298"/>
        </a:xfrm>
        <a:prstGeom prst="ellipse">
          <a:avLst/>
        </a:prstGeom>
        <a:solidFill>
          <a:schemeClr val="bg2">
            <a:lumMod val="75000"/>
          </a:schemeClr>
        </a:soli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latin typeface="Arial"/>
              <a:cs typeface="Arial"/>
            </a:rPr>
            <a:t>Climate Change</a:t>
          </a:r>
          <a:endParaRPr lang="en-US" sz="1600" kern="1200" dirty="0">
            <a:latin typeface="Arial"/>
            <a:cs typeface="Arial"/>
          </a:endParaRPr>
        </a:p>
      </dsp:txBody>
      <dsp:txXfrm>
        <a:off x="2130860" y="3361567"/>
        <a:ext cx="894700" cy="894700"/>
      </dsp:txXfrm>
    </dsp:sp>
    <dsp:sp modelId="{1144DBDE-4805-B848-ACFE-1007547B9DAB}">
      <dsp:nvSpPr>
        <dsp:cNvPr id="0" name=""/>
        <dsp:cNvSpPr/>
      </dsp:nvSpPr>
      <dsp:spPr>
        <a:xfrm>
          <a:off x="1053417" y="2057555"/>
          <a:ext cx="1265298" cy="1265298"/>
        </a:xfrm>
        <a:prstGeom prst="ellipse">
          <a:avLst/>
        </a:prstGeom>
        <a:solidFill>
          <a:schemeClr val="bg1">
            <a:lumMod val="85000"/>
          </a:schemeClr>
        </a:soli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latin typeface="Arial"/>
              <a:cs typeface="Arial"/>
            </a:rPr>
            <a:t>Natural Environment</a:t>
          </a:r>
          <a:endParaRPr lang="en-US" sz="1200" kern="1200" dirty="0">
            <a:latin typeface="Arial"/>
            <a:cs typeface="Arial"/>
          </a:endParaRPr>
        </a:p>
      </dsp:txBody>
      <dsp:txXfrm>
        <a:off x="1238716" y="2242854"/>
        <a:ext cx="894700" cy="894700"/>
      </dsp:txXfrm>
    </dsp:sp>
    <dsp:sp modelId="{7E2D28AD-3D2D-4C4A-9FA6-B858C09ED663}">
      <dsp:nvSpPr>
        <dsp:cNvPr id="0" name=""/>
        <dsp:cNvSpPr/>
      </dsp:nvSpPr>
      <dsp:spPr>
        <a:xfrm>
          <a:off x="1371820" y="662543"/>
          <a:ext cx="1265298" cy="1265298"/>
        </a:xfrm>
        <a:prstGeom prst="ellipse">
          <a:avLst/>
        </a:prstGeom>
        <a:solidFill>
          <a:schemeClr val="accent4">
            <a:lumMod val="60000"/>
            <a:lumOff val="40000"/>
          </a:schemeClr>
        </a:soli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latin typeface="Arial"/>
              <a:cs typeface="Arial"/>
            </a:rPr>
            <a:t>Choices and Decision</a:t>
          </a:r>
          <a:endParaRPr lang="en-US" sz="1600" kern="1200" dirty="0">
            <a:latin typeface="Arial"/>
            <a:cs typeface="Arial"/>
          </a:endParaRPr>
        </a:p>
      </dsp:txBody>
      <dsp:txXfrm>
        <a:off x="1557119" y="847842"/>
        <a:ext cx="894700" cy="894700"/>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ECB6DC4-9A79-0E4B-B268-3F8F31EAACD9}" type="datetimeFigureOut">
              <a:rPr lang="en-US" smtClean="0"/>
              <a:t>14/04/20</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E086476-4D3C-C44C-B9F5-C9B32FE58A12}" type="slidenum">
              <a:rPr lang="en-US" smtClean="0"/>
              <a:t>‹#›</a:t>
            </a:fld>
            <a:endParaRPr lang="en-US"/>
          </a:p>
        </p:txBody>
      </p:sp>
    </p:spTree>
    <p:extLst>
      <p:ext uri="{BB962C8B-B14F-4D97-AF65-F5344CB8AC3E}">
        <p14:creationId xmlns:p14="http://schemas.microsoft.com/office/powerpoint/2010/main" val="24447144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2272465-F836-9A4B-897F-419730DF6B0C}" type="datetimeFigureOut">
              <a:rPr lang="en-US" smtClean="0"/>
              <a:t>14/04/20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13D076C-DBFD-224B-9E3A-A35D17CB3797}" type="slidenum">
              <a:rPr lang="en-US" smtClean="0"/>
              <a:t>‹#›</a:t>
            </a:fld>
            <a:endParaRPr lang="en-US"/>
          </a:p>
        </p:txBody>
      </p:sp>
    </p:spTree>
    <p:extLst>
      <p:ext uri="{BB962C8B-B14F-4D97-AF65-F5344CB8AC3E}">
        <p14:creationId xmlns:p14="http://schemas.microsoft.com/office/powerpoint/2010/main" val="1673084456"/>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13D076C-DBFD-224B-9E3A-A35D17CB3797}" type="slidenum">
              <a:rPr lang="en-US" smtClean="0"/>
              <a:t>1</a:t>
            </a:fld>
            <a:endParaRPr lang="en-US" dirty="0"/>
          </a:p>
        </p:txBody>
      </p:sp>
    </p:spTree>
    <p:extLst>
      <p:ext uri="{BB962C8B-B14F-4D97-AF65-F5344CB8AC3E}">
        <p14:creationId xmlns:p14="http://schemas.microsoft.com/office/powerpoint/2010/main" val="1406436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13D076C-DBFD-224B-9E3A-A35D17CB3797}" type="slidenum">
              <a:rPr lang="en-US" smtClean="0"/>
              <a:t>2</a:t>
            </a:fld>
            <a:endParaRPr lang="en-US" dirty="0"/>
          </a:p>
        </p:txBody>
      </p:sp>
    </p:spTree>
    <p:extLst>
      <p:ext uri="{BB962C8B-B14F-4D97-AF65-F5344CB8AC3E}">
        <p14:creationId xmlns:p14="http://schemas.microsoft.com/office/powerpoint/2010/main" val="10884290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E13D076C-DBFD-224B-9E3A-A35D17CB3797}" type="slidenum">
              <a:rPr lang="en-US" smtClean="0"/>
              <a:t>3</a:t>
            </a:fld>
            <a:endParaRPr lang="en-US" dirty="0"/>
          </a:p>
        </p:txBody>
      </p:sp>
    </p:spTree>
    <p:extLst>
      <p:ext uri="{BB962C8B-B14F-4D97-AF65-F5344CB8AC3E}">
        <p14:creationId xmlns:p14="http://schemas.microsoft.com/office/powerpoint/2010/main" val="26151558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13D076C-DBFD-224B-9E3A-A35D17CB3797}" type="slidenum">
              <a:rPr lang="en-US" smtClean="0"/>
              <a:t>5</a:t>
            </a:fld>
            <a:endParaRPr lang="en-US"/>
          </a:p>
        </p:txBody>
      </p:sp>
    </p:spTree>
    <p:extLst>
      <p:ext uri="{BB962C8B-B14F-4D97-AF65-F5344CB8AC3E}">
        <p14:creationId xmlns:p14="http://schemas.microsoft.com/office/powerpoint/2010/main" val="38029496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13D076C-DBFD-224B-9E3A-A35D17CB3797}" type="slidenum">
              <a:rPr lang="en-US" smtClean="0"/>
              <a:t>7</a:t>
            </a:fld>
            <a:endParaRPr lang="en-US" dirty="0"/>
          </a:p>
        </p:txBody>
      </p:sp>
    </p:spTree>
    <p:extLst>
      <p:ext uri="{BB962C8B-B14F-4D97-AF65-F5344CB8AC3E}">
        <p14:creationId xmlns:p14="http://schemas.microsoft.com/office/powerpoint/2010/main" val="3287265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13D076C-DBFD-224B-9E3A-A35D17CB3797}" type="slidenum">
              <a:rPr lang="en-US" smtClean="0"/>
              <a:t>10</a:t>
            </a:fld>
            <a:endParaRPr lang="en-US" dirty="0"/>
          </a:p>
        </p:txBody>
      </p:sp>
    </p:spTree>
    <p:extLst>
      <p:ext uri="{BB962C8B-B14F-4D97-AF65-F5344CB8AC3E}">
        <p14:creationId xmlns:p14="http://schemas.microsoft.com/office/powerpoint/2010/main" val="342365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13D076C-DBFD-224B-9E3A-A35D17CB3797}" type="slidenum">
              <a:rPr lang="en-US" smtClean="0"/>
              <a:t>11</a:t>
            </a:fld>
            <a:endParaRPr lang="en-US" dirty="0"/>
          </a:p>
        </p:txBody>
      </p:sp>
    </p:spTree>
    <p:extLst>
      <p:ext uri="{BB962C8B-B14F-4D97-AF65-F5344CB8AC3E}">
        <p14:creationId xmlns:p14="http://schemas.microsoft.com/office/powerpoint/2010/main" val="41143006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13D076C-DBFD-224B-9E3A-A35D17CB3797}" type="slidenum">
              <a:rPr lang="en-US" smtClean="0"/>
              <a:t>12</a:t>
            </a:fld>
            <a:endParaRPr lang="en-US" dirty="0"/>
          </a:p>
        </p:txBody>
      </p:sp>
    </p:spTree>
    <p:extLst>
      <p:ext uri="{BB962C8B-B14F-4D97-AF65-F5344CB8AC3E}">
        <p14:creationId xmlns:p14="http://schemas.microsoft.com/office/powerpoint/2010/main" val="37077372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E13D076C-DBFD-224B-9E3A-A35D17CB3797}" type="slidenum">
              <a:rPr lang="en-US" smtClean="0"/>
              <a:t>13</a:t>
            </a:fld>
            <a:endParaRPr lang="en-US" dirty="0"/>
          </a:p>
        </p:txBody>
      </p:sp>
    </p:spTree>
    <p:extLst>
      <p:ext uri="{BB962C8B-B14F-4D97-AF65-F5344CB8AC3E}">
        <p14:creationId xmlns:p14="http://schemas.microsoft.com/office/powerpoint/2010/main" val="41935012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13D076C-DBFD-224B-9E3A-A35D17CB3797}" type="slidenum">
              <a:rPr lang="en-US" smtClean="0"/>
              <a:t>14</a:t>
            </a:fld>
            <a:endParaRPr lang="en-US" dirty="0"/>
          </a:p>
        </p:txBody>
      </p:sp>
    </p:spTree>
    <p:extLst>
      <p:ext uri="{BB962C8B-B14F-4D97-AF65-F5344CB8AC3E}">
        <p14:creationId xmlns:p14="http://schemas.microsoft.com/office/powerpoint/2010/main" val="11093733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p:txBody>
      </p:sp>
      <p:sp>
        <p:nvSpPr>
          <p:cNvPr id="4" name="Slide Number Placeholder 3"/>
          <p:cNvSpPr>
            <a:spLocks noGrp="1"/>
          </p:cNvSpPr>
          <p:nvPr>
            <p:ph type="sldNum" sz="quarter" idx="10"/>
          </p:nvPr>
        </p:nvSpPr>
        <p:spPr/>
        <p:txBody>
          <a:bodyPr/>
          <a:lstStyle/>
          <a:p>
            <a:fld id="{E13D076C-DBFD-224B-9E3A-A35D17CB3797}" type="slidenum">
              <a:rPr lang="en-US" smtClean="0"/>
              <a:t>15</a:t>
            </a:fld>
            <a:endParaRPr lang="en-US" dirty="0"/>
          </a:p>
        </p:txBody>
      </p:sp>
    </p:spTree>
    <p:extLst>
      <p:ext uri="{BB962C8B-B14F-4D97-AF65-F5344CB8AC3E}">
        <p14:creationId xmlns:p14="http://schemas.microsoft.com/office/powerpoint/2010/main" val="23471448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13D076C-DBFD-224B-9E3A-A35D17CB3797}" type="slidenum">
              <a:rPr lang="en-US" smtClean="0"/>
              <a:t>16</a:t>
            </a:fld>
            <a:endParaRPr lang="en-US"/>
          </a:p>
        </p:txBody>
      </p:sp>
    </p:spTree>
    <p:extLst>
      <p:ext uri="{BB962C8B-B14F-4D97-AF65-F5344CB8AC3E}">
        <p14:creationId xmlns:p14="http://schemas.microsoft.com/office/powerpoint/2010/main" val="7525108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13D076C-DBFD-224B-9E3A-A35D17CB3797}" type="slidenum">
              <a:rPr lang="en-US" smtClean="0"/>
              <a:t>17</a:t>
            </a:fld>
            <a:endParaRPr lang="en-US"/>
          </a:p>
        </p:txBody>
      </p:sp>
    </p:spTree>
    <p:extLst>
      <p:ext uri="{BB962C8B-B14F-4D97-AF65-F5344CB8AC3E}">
        <p14:creationId xmlns:p14="http://schemas.microsoft.com/office/powerpoint/2010/main" val="29144569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13D076C-DBFD-224B-9E3A-A35D17CB3797}" type="slidenum">
              <a:rPr lang="en-US" smtClean="0"/>
              <a:t>18</a:t>
            </a:fld>
            <a:endParaRPr lang="en-US" dirty="0"/>
          </a:p>
        </p:txBody>
      </p:sp>
    </p:spTree>
    <p:extLst>
      <p:ext uri="{BB962C8B-B14F-4D97-AF65-F5344CB8AC3E}">
        <p14:creationId xmlns:p14="http://schemas.microsoft.com/office/powerpoint/2010/main" val="972675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13D076C-DBFD-224B-9E3A-A35D17CB3797}" type="slidenum">
              <a:rPr lang="en-US" smtClean="0"/>
              <a:t>19</a:t>
            </a:fld>
            <a:endParaRPr lang="en-US" dirty="0"/>
          </a:p>
        </p:txBody>
      </p:sp>
    </p:spTree>
    <p:extLst>
      <p:ext uri="{BB962C8B-B14F-4D97-AF65-F5344CB8AC3E}">
        <p14:creationId xmlns:p14="http://schemas.microsoft.com/office/powerpoint/2010/main" val="1812333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13D076C-DBFD-224B-9E3A-A35D17CB3797}" type="slidenum">
              <a:rPr lang="en-US" smtClean="0"/>
              <a:t>20</a:t>
            </a:fld>
            <a:endParaRPr lang="en-US"/>
          </a:p>
        </p:txBody>
      </p:sp>
    </p:spTree>
    <p:extLst>
      <p:ext uri="{BB962C8B-B14F-4D97-AF65-F5344CB8AC3E}">
        <p14:creationId xmlns:p14="http://schemas.microsoft.com/office/powerpoint/2010/main" val="7599356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13D076C-DBFD-224B-9E3A-A35D17CB3797}" type="slidenum">
              <a:rPr lang="en-US" smtClean="0"/>
              <a:t>21</a:t>
            </a:fld>
            <a:endParaRPr lang="en-US"/>
          </a:p>
        </p:txBody>
      </p:sp>
    </p:spTree>
    <p:extLst>
      <p:ext uri="{BB962C8B-B14F-4D97-AF65-F5344CB8AC3E}">
        <p14:creationId xmlns:p14="http://schemas.microsoft.com/office/powerpoint/2010/main" val="7124183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13D076C-DBFD-224B-9E3A-A35D17CB3797}" type="slidenum">
              <a:rPr lang="en-US" smtClean="0"/>
              <a:t>22</a:t>
            </a:fld>
            <a:endParaRPr lang="en-US"/>
          </a:p>
        </p:txBody>
      </p:sp>
    </p:spTree>
    <p:extLst>
      <p:ext uri="{BB962C8B-B14F-4D97-AF65-F5344CB8AC3E}">
        <p14:creationId xmlns:p14="http://schemas.microsoft.com/office/powerpoint/2010/main" val="15693560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13D076C-DBFD-224B-9E3A-A35D17CB3797}" type="slidenum">
              <a:rPr lang="en-US" smtClean="0"/>
              <a:t>24</a:t>
            </a:fld>
            <a:endParaRPr lang="en-US"/>
          </a:p>
        </p:txBody>
      </p:sp>
    </p:spTree>
    <p:extLst>
      <p:ext uri="{BB962C8B-B14F-4D97-AF65-F5344CB8AC3E}">
        <p14:creationId xmlns:p14="http://schemas.microsoft.com/office/powerpoint/2010/main" val="19080431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13D076C-DBFD-224B-9E3A-A35D17CB3797}" type="slidenum">
              <a:rPr lang="en-US" smtClean="0"/>
              <a:t>25</a:t>
            </a:fld>
            <a:endParaRPr lang="en-US"/>
          </a:p>
        </p:txBody>
      </p:sp>
    </p:spTree>
    <p:extLst>
      <p:ext uri="{BB962C8B-B14F-4D97-AF65-F5344CB8AC3E}">
        <p14:creationId xmlns:p14="http://schemas.microsoft.com/office/powerpoint/2010/main" val="3821587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13D076C-DBFD-224B-9E3A-A35D17CB3797}" type="slidenum">
              <a:rPr lang="en-US" smtClean="0"/>
              <a:t>27</a:t>
            </a:fld>
            <a:endParaRPr lang="en-US"/>
          </a:p>
        </p:txBody>
      </p:sp>
    </p:spTree>
    <p:extLst>
      <p:ext uri="{BB962C8B-B14F-4D97-AF65-F5344CB8AC3E}">
        <p14:creationId xmlns:p14="http://schemas.microsoft.com/office/powerpoint/2010/main" val="6886975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30687F0E-45C1-4445-9C1E-06FDDEFF0ADA}" type="datetimeFigureOut">
              <a:rPr lang="en-US" smtClean="0"/>
              <a:t>14/04/20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2A7DBF-FC89-AE44-B126-C0B70E81B5D9}" type="slidenum">
              <a:rPr lang="en-US" smtClean="0"/>
              <a:t>‹#›</a:t>
            </a:fld>
            <a:endParaRPr lang="en-US"/>
          </a:p>
        </p:txBody>
      </p:sp>
    </p:spTree>
    <p:extLst>
      <p:ext uri="{BB962C8B-B14F-4D97-AF65-F5344CB8AC3E}">
        <p14:creationId xmlns:p14="http://schemas.microsoft.com/office/powerpoint/2010/main" val="1421595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30687F0E-45C1-4445-9C1E-06FDDEFF0ADA}" type="datetimeFigureOut">
              <a:rPr lang="en-US" smtClean="0"/>
              <a:t>14/04/20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2A7DBF-FC89-AE44-B126-C0B70E81B5D9}" type="slidenum">
              <a:rPr lang="en-US" smtClean="0"/>
              <a:t>‹#›</a:t>
            </a:fld>
            <a:endParaRPr lang="en-US"/>
          </a:p>
        </p:txBody>
      </p:sp>
    </p:spTree>
    <p:extLst>
      <p:ext uri="{BB962C8B-B14F-4D97-AF65-F5344CB8AC3E}">
        <p14:creationId xmlns:p14="http://schemas.microsoft.com/office/powerpoint/2010/main" val="19994172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30687F0E-45C1-4445-9C1E-06FDDEFF0ADA}" type="datetimeFigureOut">
              <a:rPr lang="en-US" smtClean="0"/>
              <a:t>14/04/20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2A7DBF-FC89-AE44-B126-C0B70E81B5D9}" type="slidenum">
              <a:rPr lang="en-US" smtClean="0"/>
              <a:t>‹#›</a:t>
            </a:fld>
            <a:endParaRPr lang="en-US"/>
          </a:p>
        </p:txBody>
      </p:sp>
    </p:spTree>
    <p:extLst>
      <p:ext uri="{BB962C8B-B14F-4D97-AF65-F5344CB8AC3E}">
        <p14:creationId xmlns:p14="http://schemas.microsoft.com/office/powerpoint/2010/main" val="3690242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30687F0E-45C1-4445-9C1E-06FDDEFF0ADA}" type="datetimeFigureOut">
              <a:rPr lang="en-US" smtClean="0"/>
              <a:t>14/04/20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2A7DBF-FC89-AE44-B126-C0B70E81B5D9}" type="slidenum">
              <a:rPr lang="en-US" smtClean="0"/>
              <a:t>‹#›</a:t>
            </a:fld>
            <a:endParaRPr lang="en-US"/>
          </a:p>
        </p:txBody>
      </p:sp>
    </p:spTree>
    <p:extLst>
      <p:ext uri="{BB962C8B-B14F-4D97-AF65-F5344CB8AC3E}">
        <p14:creationId xmlns:p14="http://schemas.microsoft.com/office/powerpoint/2010/main" val="1812522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30687F0E-45C1-4445-9C1E-06FDDEFF0ADA}" type="datetimeFigureOut">
              <a:rPr lang="en-US" smtClean="0"/>
              <a:t>14/04/20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2A7DBF-FC89-AE44-B126-C0B70E81B5D9}" type="slidenum">
              <a:rPr lang="en-US" smtClean="0"/>
              <a:t>‹#›</a:t>
            </a:fld>
            <a:endParaRPr lang="en-US"/>
          </a:p>
        </p:txBody>
      </p:sp>
    </p:spTree>
    <p:extLst>
      <p:ext uri="{BB962C8B-B14F-4D97-AF65-F5344CB8AC3E}">
        <p14:creationId xmlns:p14="http://schemas.microsoft.com/office/powerpoint/2010/main" val="3334261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30687F0E-45C1-4445-9C1E-06FDDEFF0ADA}" type="datetimeFigureOut">
              <a:rPr lang="en-US" smtClean="0"/>
              <a:t>14/04/20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2A7DBF-FC89-AE44-B126-C0B70E81B5D9}" type="slidenum">
              <a:rPr lang="en-US" smtClean="0"/>
              <a:t>‹#›</a:t>
            </a:fld>
            <a:endParaRPr lang="en-US"/>
          </a:p>
        </p:txBody>
      </p:sp>
    </p:spTree>
    <p:extLst>
      <p:ext uri="{BB962C8B-B14F-4D97-AF65-F5344CB8AC3E}">
        <p14:creationId xmlns:p14="http://schemas.microsoft.com/office/powerpoint/2010/main" val="753837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687F0E-45C1-4445-9C1E-06FDDEFF0ADA}" type="datetimeFigureOut">
              <a:rPr lang="en-US" smtClean="0"/>
              <a:t>14/04/20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2A7DBF-FC89-AE44-B126-C0B70E81B5D9}" type="slidenum">
              <a:rPr lang="en-US" smtClean="0"/>
              <a:t>‹#›</a:t>
            </a:fld>
            <a:endParaRPr lang="en-US"/>
          </a:p>
        </p:txBody>
      </p:sp>
    </p:spTree>
    <p:extLst>
      <p:ext uri="{BB962C8B-B14F-4D97-AF65-F5344CB8AC3E}">
        <p14:creationId xmlns:p14="http://schemas.microsoft.com/office/powerpoint/2010/main" val="2327663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30687F0E-45C1-4445-9C1E-06FDDEFF0ADA}" type="datetimeFigureOut">
              <a:rPr lang="en-US" smtClean="0"/>
              <a:t>14/04/20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2A7DBF-FC89-AE44-B126-C0B70E81B5D9}" type="slidenum">
              <a:rPr lang="en-US" smtClean="0"/>
              <a:t>‹#›</a:t>
            </a:fld>
            <a:endParaRPr lang="en-US"/>
          </a:p>
        </p:txBody>
      </p:sp>
    </p:spTree>
    <p:extLst>
      <p:ext uri="{BB962C8B-B14F-4D97-AF65-F5344CB8AC3E}">
        <p14:creationId xmlns:p14="http://schemas.microsoft.com/office/powerpoint/2010/main" val="20684760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30687F0E-45C1-4445-9C1E-06FDDEFF0ADA}" type="datetimeFigureOut">
              <a:rPr lang="en-US" smtClean="0"/>
              <a:t>14/04/20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2A7DBF-FC89-AE44-B126-C0B70E81B5D9}" type="slidenum">
              <a:rPr lang="en-US" smtClean="0"/>
              <a:t>‹#›</a:t>
            </a:fld>
            <a:endParaRPr lang="en-US"/>
          </a:p>
        </p:txBody>
      </p:sp>
    </p:spTree>
    <p:extLst>
      <p:ext uri="{BB962C8B-B14F-4D97-AF65-F5344CB8AC3E}">
        <p14:creationId xmlns:p14="http://schemas.microsoft.com/office/powerpoint/2010/main" val="318869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30687F0E-45C1-4445-9C1E-06FDDEFF0ADA}" type="datetimeFigureOut">
              <a:rPr lang="en-US" smtClean="0"/>
              <a:t>14/04/20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2A7DBF-FC89-AE44-B126-C0B70E81B5D9}" type="slidenum">
              <a:rPr lang="en-US" smtClean="0"/>
              <a:t>‹#›</a:t>
            </a:fld>
            <a:endParaRPr lang="en-US"/>
          </a:p>
        </p:txBody>
      </p:sp>
    </p:spTree>
    <p:extLst>
      <p:ext uri="{BB962C8B-B14F-4D97-AF65-F5344CB8AC3E}">
        <p14:creationId xmlns:p14="http://schemas.microsoft.com/office/powerpoint/2010/main" val="2755900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30687F0E-45C1-4445-9C1E-06FDDEFF0ADA}" type="datetimeFigureOut">
              <a:rPr lang="en-US" smtClean="0"/>
              <a:t>14/04/20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2A7DBF-FC89-AE44-B126-C0B70E81B5D9}" type="slidenum">
              <a:rPr lang="en-US" smtClean="0"/>
              <a:t>‹#›</a:t>
            </a:fld>
            <a:endParaRPr lang="en-US"/>
          </a:p>
        </p:txBody>
      </p:sp>
    </p:spTree>
    <p:extLst>
      <p:ext uri="{BB962C8B-B14F-4D97-AF65-F5344CB8AC3E}">
        <p14:creationId xmlns:p14="http://schemas.microsoft.com/office/powerpoint/2010/main" val="2672862004"/>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0687F0E-45C1-4445-9C1E-06FDDEFF0ADA}" type="datetimeFigureOut">
              <a:rPr lang="en-US" smtClean="0"/>
              <a:t>14/04/20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2A7DBF-FC89-AE44-B126-C0B70E81B5D9}" type="slidenum">
              <a:rPr lang="en-US" smtClean="0"/>
              <a:t>‹#›</a:t>
            </a:fld>
            <a:endParaRPr lang="en-US"/>
          </a:p>
        </p:txBody>
      </p:sp>
    </p:spTree>
    <p:extLst>
      <p:ext uri="{BB962C8B-B14F-4D97-AF65-F5344CB8AC3E}">
        <p14:creationId xmlns:p14="http://schemas.microsoft.com/office/powerpoint/2010/main" val="17846683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image" Target="../media/image5.png"/><Relationship Id="rId5" Type="http://schemas.openxmlformats.org/officeDocument/2006/relationships/image" Target="../media/image6.png"/><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8" Type="http://schemas.openxmlformats.org/officeDocument/2006/relationships/image" Target="../media/image1.png"/><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 Id="rId3"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8.png"/><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1.png"/><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hyperlink" Target="https://www.youtube.com/watch?v=9U0fsT0gH7U" TargetMode="External"/><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4" Type="http://schemas.openxmlformats.org/officeDocument/2006/relationships/image" Target="../media/image1.png"/><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1.png"/><Relationship Id="rId5" Type="http://schemas.openxmlformats.org/officeDocument/2006/relationships/image" Target="../media/image3.png"/><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9.xml.rels><?xml version="1.0" encoding="UTF-8" standalone="yes"?>
<Relationships xmlns="http://schemas.openxmlformats.org/package/2006/relationships"><Relationship Id="rId3" Type="http://schemas.openxmlformats.org/officeDocument/2006/relationships/image" Target="../media/image11.gif"/><Relationship Id="rId4" Type="http://schemas.openxmlformats.org/officeDocument/2006/relationships/image" Target="../media/image1.png"/><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20.xml.rels><?xml version="1.0" encoding="UTF-8" standalone="yes"?>
<Relationships xmlns="http://schemas.openxmlformats.org/package/2006/relationships"><Relationship Id="rId3" Type="http://schemas.openxmlformats.org/officeDocument/2006/relationships/hyperlink" Target="https://www.estyn.gov.wales/sites/www.estyn.gov.wales/files/documents/ESDGC:%20Progress%20in%20education%20for%20sustainable%20development%20and%20global%20citizenship%20-%20June%202014.pdf" TargetMode="External"/><Relationship Id="rId4" Type="http://schemas.openxmlformats.org/officeDocument/2006/relationships/hyperlink" Target="https://www.estyn.gov.wales/sites/www.estyn.gov.wales/files/documents/Supplementary%20guidance%20-%20ESDGC.pdf" TargetMode="External"/><Relationship Id="rId5" Type="http://schemas.openxmlformats.org/officeDocument/2006/relationships/hyperlink" Target="https://www.equalityhumanrights.com/sites/default/files/is-britain-fairer-2018-is-wales-fairer.pdf" TargetMode="External"/><Relationship Id="rId6" Type="http://schemas.openxmlformats.org/officeDocument/2006/relationships/hyperlink" Target="https://gov.wales/sites/default/files/publications/2018-03/teaching-tomorrow's-teachers.pdf" TargetMode="External"/><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21.xml.rels><?xml version="1.0" encoding="UTF-8" standalone="yes"?>
<Relationships xmlns="http://schemas.openxmlformats.org/package/2006/relationships"><Relationship Id="rId3" Type="http://schemas.openxmlformats.org/officeDocument/2006/relationships/hyperlink" Target="http://d6vsczyu1rky0.cloudfront.net/31605_b/wp-content/uploads/2017/06/Four-Purposes-300x300.jpg" TargetMode="External"/><Relationship Id="rId4" Type="http://schemas.openxmlformats.org/officeDocument/2006/relationships/hyperlink" Target="https://www.google.co.uk" TargetMode="External"/><Relationship Id="rId5" Type="http://schemas.openxmlformats.org/officeDocument/2006/relationships/hyperlink" Target="https://4.bp.blogspot.com/-8fwgxYPsgNs/WLakgE9Yecl/AAAAAAAAh44/Co_2_1dqxck2FbvaMJ0pHNit02dSdi_oACLcB/s1600/united_nations_sustainable_development_goals.png" TargetMode="External"/><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22.xml.rels><?xml version="1.0" encoding="UTF-8" standalone="yes"?>
<Relationships xmlns="http://schemas.openxmlformats.org/package/2006/relationships"><Relationship Id="rId3" Type="http://schemas.openxmlformats.org/officeDocument/2006/relationships/hyperlink" Target="https://www.google.co.uk" TargetMode="External"/><Relationship Id="rId4" Type="http://schemas.openxmlformats.org/officeDocument/2006/relationships/hyperlink" Target="https://www.publichealthnetwork.cymru/files/3014/5466/3567/Goals_and_Sustainable_Development_Principle_English.png" TargetMode="External"/><Relationship Id="rId5" Type="http://schemas.openxmlformats.org/officeDocument/2006/relationships/hyperlink" Target="https://www.youcanmarketonlinenow.com/wp-content/uploads/2015/05/global_teamwork_holding_hands_1873.gif" TargetMode="External"/><Relationship Id="rId6" Type="http://schemas.openxmlformats.org/officeDocument/2006/relationships/hyperlink" Target="https://assets.publishing.service.gov.uk/government/uploads/system/uploads/attachment_data/file/85039/easy-read.pdf" TargetMode="External"/><Relationship Id="rId7" Type="http://schemas.openxmlformats.org/officeDocument/2006/relationships/hyperlink" Target="https://moodle.uwtsd.ac.uk/pluginfile.php/349072/mod_resource/content/1/1711-presentation-history-of-the-ib-en.pdf" TargetMode="External"/><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23.xml.rels><?xml version="1.0" encoding="UTF-8" standalone="yes"?>
<Relationships xmlns="http://schemas.openxmlformats.org/package/2006/relationships"><Relationship Id="rId3" Type="http://schemas.openxmlformats.org/officeDocument/2006/relationships/hyperlink" Target="https://oxfamapps.org/cymru/poverty-in-wales/" TargetMode="External"/><Relationship Id="rId4" Type="http://schemas.openxmlformats.org/officeDocument/2006/relationships/hyperlink" Target="https://oxfamapps.org/cymru/oxfams-projects-in-wales" TargetMode="External"/><Relationship Id="rId5" Type="http://schemas.openxmlformats.org/officeDocument/2006/relationships/hyperlink" Target="https://statswales.gov.wales/Catalogue/Sustainable-Development/Sustainable-Development-Indicators/population-in-relative-low-income" TargetMode="External"/><Relationship Id="rId6" Type="http://schemas.openxmlformats.org/officeDocument/2006/relationships/hyperlink" Target="https://statswales.gov.wales/Catalogue/Equality-and-Diversity/Religion/religion-by-region" TargetMode="External"/><Relationship Id="rId1" Type="http://schemas.openxmlformats.org/officeDocument/2006/relationships/slideLayout" Target="../slideLayouts/slideLayout2.xml"/><Relationship Id="rId2" Type="http://schemas.openxmlformats.org/officeDocument/2006/relationships/hyperlink" Target="https://www.oxfam.org.uk/education/who-we-are/what-is-global-citizenship"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moodle.swanseamet.uwtsd.ac.uk/pluginfile.php?file=/106617/mod_resource/content/1/150225-successful-futures-en.pdf" TargetMode="External"/><Relationship Id="rId4" Type="http://schemas.openxmlformats.org/officeDocument/2006/relationships/hyperlink" Target="https://moodle.uwtsd.ac.uk/pluginfile.php/349332/mod_resource/content/1/2030%20Agenda%20for%20Sustainabable%20Deveopment%20web.pdf" TargetMode="External"/><Relationship Id="rId5" Type="http://schemas.openxmlformats.org/officeDocument/2006/relationships/hyperlink" Target="https://en.unesco.org/news/learning-people-planet-prosperity-and-peace" TargetMode="External"/><Relationship Id="rId6" Type="http://schemas.openxmlformats.org/officeDocument/2006/relationships/hyperlink" Target="https://downloads.unicef.org.uk/wp-content/uploads/2019/10/UNCRC_summary-1_1.pdf?_ga=2.133216654.1259678597.1581085584-50614823.1445595477" TargetMode="External"/><Relationship Id="rId7" Type="http://schemas.openxmlformats.org/officeDocument/2006/relationships/hyperlink" Target="https://sustainbledevelopment.un.org/post2015/transformingourworld" TargetMode="External"/><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5.xml.rels><?xml version="1.0" encoding="UTF-8" standalone="yes"?>
<Relationships xmlns="http://schemas.openxmlformats.org/package/2006/relationships"><Relationship Id="rId3" Type="http://schemas.openxmlformats.org/officeDocument/2006/relationships/hyperlink" Target="https://www.un.org/en/universal-declaration-human-rights/" TargetMode="External"/><Relationship Id="rId4" Type="http://schemas.openxmlformats.org/officeDocument/2006/relationships/hyperlink" Target="http://www.uwtsd.ac.uk/teacher-education/" TargetMode="External"/><Relationship Id="rId5" Type="http://schemas.openxmlformats.org/officeDocument/2006/relationships/hyperlink" Target="https://hwb.gov.wales/storage/eaf467e6-30fe-45c9-93ef-cb30f31f1c90/common-understanding-for-school.pdf" TargetMode="External"/><Relationship Id="rId6" Type="http://schemas.openxmlformats.org/officeDocument/2006/relationships/hyperlink" Target="https://www.youtube.com/watch?v=9U0fsT0gH7U" TargetMode="External"/><Relationship Id="rId7" Type="http://schemas.openxmlformats.org/officeDocument/2006/relationships/hyperlink" Target="https://gov.wales/sites/default/files/publications/2020-04/annual-report-on-equality-2018-19.pdf" TargetMode="External"/><Relationship Id="rId8" Type="http://schemas.openxmlformats.org/officeDocument/2006/relationships/hyperlink" Target="https://curriculumforwales.gov.wales/2020/03/02/areas-of-learning-and-experience-as-a-central-element-of-the-new-curriculum/" TargetMode="External"/><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6.xml.rels><?xml version="1.0" encoding="UTF-8" standalone="yes"?>
<Relationships xmlns="http://schemas.openxmlformats.org/package/2006/relationships"><Relationship Id="rId3" Type="http://schemas.openxmlformats.org/officeDocument/2006/relationships/hyperlink" Target="https://hwb.gov.wales/storage/331eb63b-481f-4b0b-a607-5e6c3e41ae0f/curriculum-for-wales-guidance-070220.pdf" TargetMode="External"/><Relationship Id="rId4" Type="http://schemas.openxmlformats.org/officeDocument/2006/relationships/hyperlink" Target="https://gov.wales/sites/default/files/publications/2018-12/cymraeg-2050-welsh-language-strategy.pdf" TargetMode="External"/><Relationship Id="rId5" Type="http://schemas.openxmlformats.org/officeDocument/2006/relationships/hyperlink" Target="https://dera.ioe.ac.uk/14894/7/120508esdgcen_Redacted.pdf" TargetMode="External"/><Relationship Id="rId6" Type="http://schemas.openxmlformats.org/officeDocument/2006/relationships/hyperlink" Target="https://gov.wales/statement-minister-education-kirsty-williams-school-closures-wales" TargetMode="External"/><Relationship Id="rId7" Type="http://schemas.openxmlformats.org/officeDocument/2006/relationships/hyperlink" Target="https://gov.wales/sites/default/files/publications/2019-07/supplementary-report-to-the-uk-review-of-progress-towards-the-sustainable-development-goals-2030_0.pdf" TargetMode="External"/><Relationship Id="rId1" Type="http://schemas.openxmlformats.org/officeDocument/2006/relationships/slideLayout" Target="../slideLayouts/slideLayout2.xml"/><Relationship Id="rId2" Type="http://schemas.openxmlformats.org/officeDocument/2006/relationships/hyperlink" Target="https://hwb.gov.wales/curriculum-for-wales/cross-curricular-skills-frameworks/"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futuregenerations.wales/wp-content/uploads/2019/07/Wales-_-SDGs-_-VNR-_-Supplementary-Report-for-Wales-_-Version-10.1-Final-w-cover-ENG.pdf" TargetMode="External"/><Relationship Id="rId4" Type="http://schemas.openxmlformats.org/officeDocument/2006/relationships/hyperlink" Target="https://gov.wales/sites/default/files/publications/2019-10/impact-assessment-delivery-of-skills-challenge-certificate-welsh-baccalaureate.pdf" TargetMode="External"/><Relationship Id="rId5" Type="http://schemas.openxmlformats.org/officeDocument/2006/relationships/hyperlink" Target="https://futuregenerations.wales/wp-content/uploads/2017/02/150623-guide-to-the-fg-act-en.pdf" TargetMode="External"/><Relationship Id="rId6" Type="http://schemas.openxmlformats.org/officeDocument/2006/relationships/hyperlink" Target="https://gov.wales/well-being-wales-national-indicators" TargetMode="External"/><Relationship Id="rId7" Type="http://schemas.openxmlformats.org/officeDocument/2006/relationships/hyperlink" Target="https://gov.wales/welsh-baccalaureate" TargetMode="External"/><Relationship Id="rId8" Type="http://schemas.openxmlformats.org/officeDocument/2006/relationships/hyperlink" Target="https://www.wjec.co.uk/qualifications/welsh-baccalaureate/welsh-bacc-from-2015/" TargetMode="External"/><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95126" y="1472749"/>
            <a:ext cx="9048873" cy="2664581"/>
          </a:xfrm>
        </p:spPr>
        <p:txBody>
          <a:bodyPr>
            <a:normAutofit fontScale="40000" lnSpcReduction="20000"/>
          </a:bodyPr>
          <a:lstStyle/>
          <a:p>
            <a:r>
              <a:rPr lang="cy-GB" sz="9000" dirty="0" smtClean="0">
                <a:solidFill>
                  <a:schemeClr val="tx1"/>
                </a:solidFill>
                <a:latin typeface="Arial"/>
                <a:cs typeface="Arial"/>
              </a:rPr>
              <a:t>An </a:t>
            </a:r>
            <a:r>
              <a:rPr lang="cy-GB" sz="9000" dirty="0">
                <a:solidFill>
                  <a:schemeClr val="tx1"/>
                </a:solidFill>
                <a:latin typeface="Arial"/>
                <a:cs typeface="Arial"/>
              </a:rPr>
              <a:t>E</a:t>
            </a:r>
            <a:r>
              <a:rPr lang="cy-GB" sz="9000" dirty="0" smtClean="0">
                <a:solidFill>
                  <a:schemeClr val="tx1"/>
                </a:solidFill>
                <a:latin typeface="Arial"/>
                <a:cs typeface="Arial"/>
              </a:rPr>
              <a:t>valuation </a:t>
            </a:r>
          </a:p>
          <a:p>
            <a:r>
              <a:rPr lang="cy-GB" sz="9000" dirty="0">
                <a:solidFill>
                  <a:schemeClr val="tx1"/>
                </a:solidFill>
                <a:latin typeface="Arial"/>
                <a:cs typeface="Arial"/>
              </a:rPr>
              <a:t>o</a:t>
            </a:r>
            <a:r>
              <a:rPr lang="cy-GB" sz="9000" dirty="0" smtClean="0">
                <a:solidFill>
                  <a:schemeClr val="tx1"/>
                </a:solidFill>
                <a:latin typeface="Arial"/>
                <a:cs typeface="Arial"/>
              </a:rPr>
              <a:t>f Wales’ Promotion </a:t>
            </a:r>
          </a:p>
          <a:p>
            <a:r>
              <a:rPr lang="cy-GB" sz="9000" dirty="0" smtClean="0">
                <a:solidFill>
                  <a:schemeClr val="tx1"/>
                </a:solidFill>
                <a:latin typeface="Arial"/>
                <a:cs typeface="Arial"/>
              </a:rPr>
              <a:t>and Engagement </a:t>
            </a:r>
            <a:r>
              <a:rPr lang="cy-GB" sz="9000" dirty="0">
                <a:solidFill>
                  <a:schemeClr val="tx1"/>
                </a:solidFill>
                <a:latin typeface="Arial"/>
                <a:cs typeface="Arial"/>
              </a:rPr>
              <a:t>with </a:t>
            </a:r>
            <a:r>
              <a:rPr lang="cy-GB" sz="9000" dirty="0" smtClean="0">
                <a:solidFill>
                  <a:schemeClr val="tx1"/>
                </a:solidFill>
                <a:latin typeface="Arial"/>
                <a:cs typeface="Arial"/>
              </a:rPr>
              <a:t>Issues </a:t>
            </a:r>
            <a:r>
              <a:rPr lang="cy-GB" sz="9000" dirty="0">
                <a:solidFill>
                  <a:schemeClr val="tx1"/>
                </a:solidFill>
                <a:latin typeface="Arial"/>
                <a:cs typeface="Arial"/>
              </a:rPr>
              <a:t>of </a:t>
            </a:r>
            <a:r>
              <a:rPr lang="cy-GB" sz="9000" dirty="0" smtClean="0">
                <a:solidFill>
                  <a:schemeClr val="tx1"/>
                </a:solidFill>
                <a:latin typeface="Arial"/>
                <a:cs typeface="Arial"/>
              </a:rPr>
              <a:t>Global</a:t>
            </a:r>
          </a:p>
          <a:p>
            <a:r>
              <a:rPr lang="cy-GB" sz="9000" dirty="0" smtClean="0">
                <a:solidFill>
                  <a:schemeClr val="tx1"/>
                </a:solidFill>
                <a:latin typeface="Arial"/>
                <a:cs typeface="Arial"/>
              </a:rPr>
              <a:t> </a:t>
            </a:r>
            <a:r>
              <a:rPr lang="cy-GB" sz="9000" dirty="0">
                <a:solidFill>
                  <a:schemeClr val="tx1"/>
                </a:solidFill>
                <a:latin typeface="Arial"/>
                <a:cs typeface="Arial"/>
              </a:rPr>
              <a:t>C</a:t>
            </a:r>
            <a:r>
              <a:rPr lang="cy-GB" sz="9000" dirty="0" smtClean="0">
                <a:solidFill>
                  <a:schemeClr val="tx1"/>
                </a:solidFill>
                <a:latin typeface="Arial"/>
                <a:cs typeface="Arial"/>
              </a:rPr>
              <a:t>itizenship </a:t>
            </a:r>
            <a:r>
              <a:rPr lang="cy-GB" sz="9000" dirty="0">
                <a:solidFill>
                  <a:schemeClr val="tx1"/>
                </a:solidFill>
                <a:latin typeface="Arial"/>
                <a:cs typeface="Arial"/>
              </a:rPr>
              <a:t>and </a:t>
            </a:r>
            <a:r>
              <a:rPr lang="cy-GB" sz="9000" dirty="0" smtClean="0">
                <a:solidFill>
                  <a:schemeClr val="tx1"/>
                </a:solidFill>
                <a:latin typeface="Arial"/>
                <a:cs typeface="Arial"/>
              </a:rPr>
              <a:t>Human </a:t>
            </a:r>
            <a:r>
              <a:rPr lang="cy-GB" sz="9000" dirty="0">
                <a:solidFill>
                  <a:schemeClr val="tx1"/>
                </a:solidFill>
                <a:latin typeface="Arial"/>
                <a:cs typeface="Arial"/>
              </a:rPr>
              <a:t>R</a:t>
            </a:r>
            <a:r>
              <a:rPr lang="cy-GB" sz="9000" dirty="0" smtClean="0">
                <a:solidFill>
                  <a:schemeClr val="tx1"/>
                </a:solidFill>
                <a:latin typeface="Arial"/>
                <a:cs typeface="Arial"/>
              </a:rPr>
              <a:t>ights</a:t>
            </a:r>
            <a:endParaRPr lang="en-GB" sz="9000" dirty="0">
              <a:solidFill>
                <a:schemeClr val="tx1"/>
              </a:solidFill>
              <a:latin typeface="Arial"/>
              <a:cs typeface="Arial"/>
            </a:endParaRPr>
          </a:p>
          <a:p>
            <a:endParaRPr lang="en-US" dirty="0"/>
          </a:p>
        </p:txBody>
      </p:sp>
      <p:pic>
        <p:nvPicPr>
          <p:cNvPr id="6" name="Picture 5"/>
          <p:cNvPicPr>
            <a:picLocks noChangeAspect="1"/>
          </p:cNvPicPr>
          <p:nvPr/>
        </p:nvPicPr>
        <p:blipFill>
          <a:blip r:embed="rId3"/>
          <a:stretch>
            <a:fillRect/>
          </a:stretch>
        </p:blipFill>
        <p:spPr>
          <a:xfrm>
            <a:off x="7223248" y="164417"/>
            <a:ext cx="1920752" cy="2148998"/>
          </a:xfrm>
          <a:prstGeom prst="rect">
            <a:avLst/>
          </a:prstGeom>
        </p:spPr>
      </p:pic>
      <p:sp>
        <p:nvSpPr>
          <p:cNvPr id="7" name="TextBox 6"/>
          <p:cNvSpPr txBox="1"/>
          <p:nvPr/>
        </p:nvSpPr>
        <p:spPr>
          <a:xfrm>
            <a:off x="6756796" y="6470316"/>
            <a:ext cx="2226291" cy="338554"/>
          </a:xfrm>
          <a:prstGeom prst="rect">
            <a:avLst/>
          </a:prstGeom>
          <a:noFill/>
        </p:spPr>
        <p:txBody>
          <a:bodyPr wrap="none" rtlCol="0">
            <a:spAutoFit/>
          </a:bodyPr>
          <a:lstStyle/>
          <a:p>
            <a:r>
              <a:rPr lang="en-US" sz="1600" dirty="0" smtClean="0">
                <a:latin typeface="Arial"/>
                <a:cs typeface="Arial"/>
              </a:rPr>
              <a:t>Google Images (2020)</a:t>
            </a:r>
            <a:endParaRPr lang="en-US" sz="1600" dirty="0">
              <a:latin typeface="Arial"/>
              <a:cs typeface="Arial"/>
            </a:endParaRPr>
          </a:p>
        </p:txBody>
      </p:sp>
      <p:pic>
        <p:nvPicPr>
          <p:cNvPr id="9" name="Picture 8"/>
          <p:cNvPicPr>
            <a:picLocks noChangeAspect="1"/>
          </p:cNvPicPr>
          <p:nvPr/>
        </p:nvPicPr>
        <p:blipFill>
          <a:blip r:embed="rId4"/>
          <a:stretch>
            <a:fillRect/>
          </a:stretch>
        </p:blipFill>
        <p:spPr>
          <a:xfrm>
            <a:off x="307722" y="4021499"/>
            <a:ext cx="4111757" cy="2428568"/>
          </a:xfrm>
          <a:prstGeom prst="rect">
            <a:avLst/>
          </a:prstGeom>
        </p:spPr>
      </p:pic>
      <p:pic>
        <p:nvPicPr>
          <p:cNvPr id="10" name="Picture 9"/>
          <p:cNvPicPr>
            <a:picLocks noChangeAspect="1"/>
          </p:cNvPicPr>
          <p:nvPr/>
        </p:nvPicPr>
        <p:blipFill>
          <a:blip r:embed="rId5"/>
          <a:stretch>
            <a:fillRect/>
          </a:stretch>
        </p:blipFill>
        <p:spPr>
          <a:xfrm>
            <a:off x="4793048" y="3860211"/>
            <a:ext cx="4190040" cy="2610105"/>
          </a:xfrm>
          <a:prstGeom prst="rect">
            <a:avLst/>
          </a:prstGeom>
        </p:spPr>
      </p:pic>
    </p:spTree>
    <p:extLst>
      <p:ext uri="{BB962C8B-B14F-4D97-AF65-F5344CB8AC3E}">
        <p14:creationId xmlns:p14="http://schemas.microsoft.com/office/powerpoint/2010/main" val="1349685017"/>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0209" y="22492"/>
            <a:ext cx="8923985" cy="2308324"/>
          </a:xfrm>
          <a:prstGeom prst="rect">
            <a:avLst/>
          </a:prstGeom>
          <a:noFill/>
        </p:spPr>
        <p:txBody>
          <a:bodyPr wrap="square" rtlCol="0">
            <a:spAutoFit/>
          </a:bodyPr>
          <a:lstStyle/>
          <a:p>
            <a:r>
              <a:rPr lang="en-US" sz="2400" dirty="0" smtClean="0">
                <a:latin typeface="Arial"/>
                <a:cs typeface="Arial"/>
              </a:rPr>
              <a:t>Following the end </a:t>
            </a:r>
            <a:r>
              <a:rPr lang="en-US" sz="2400" dirty="0" smtClean="0">
                <a:latin typeface="Arial"/>
                <a:cs typeface="Arial"/>
              </a:rPr>
              <a:t>of WWII </a:t>
            </a:r>
            <a:r>
              <a:rPr lang="en-US" sz="2400" dirty="0" smtClean="0">
                <a:latin typeface="Arial"/>
                <a:cs typeface="Arial"/>
              </a:rPr>
              <a:t>in 1945 and revelations about the monstrous acts committed against specified groups, came the founding of the </a:t>
            </a:r>
            <a:r>
              <a:rPr lang="en-US" sz="2400" dirty="0" err="1" smtClean="0">
                <a:latin typeface="Arial"/>
                <a:cs typeface="Arial"/>
              </a:rPr>
              <a:t>organisation</a:t>
            </a:r>
            <a:r>
              <a:rPr lang="en-US" sz="2400" dirty="0" smtClean="0">
                <a:latin typeface="Arial"/>
                <a:cs typeface="Arial"/>
              </a:rPr>
              <a:t> the United Nations. Convened in San Francisco, the UN’s mission was to seek a peaceful settlement for all disputes and to protect human rights (UNICEF, 2019). </a:t>
            </a:r>
          </a:p>
        </p:txBody>
      </p:sp>
      <p:pic>
        <p:nvPicPr>
          <p:cNvPr id="8" name="Picture 7"/>
          <p:cNvPicPr>
            <a:picLocks noChangeAspect="1"/>
          </p:cNvPicPr>
          <p:nvPr/>
        </p:nvPicPr>
        <p:blipFill>
          <a:blip r:embed="rId3"/>
          <a:stretch>
            <a:fillRect/>
          </a:stretch>
        </p:blipFill>
        <p:spPr>
          <a:xfrm>
            <a:off x="5380230" y="1980675"/>
            <a:ext cx="2564609" cy="1584095"/>
          </a:xfrm>
          <a:prstGeom prst="rect">
            <a:avLst/>
          </a:prstGeom>
        </p:spPr>
      </p:pic>
      <p:sp>
        <p:nvSpPr>
          <p:cNvPr id="9" name="TextBox 8"/>
          <p:cNvSpPr txBox="1"/>
          <p:nvPr/>
        </p:nvSpPr>
        <p:spPr>
          <a:xfrm>
            <a:off x="3420716" y="6472260"/>
            <a:ext cx="5567951" cy="338554"/>
          </a:xfrm>
          <a:prstGeom prst="rect">
            <a:avLst/>
          </a:prstGeom>
          <a:noFill/>
        </p:spPr>
        <p:txBody>
          <a:bodyPr wrap="none" rtlCol="0">
            <a:spAutoFit/>
          </a:bodyPr>
          <a:lstStyle/>
          <a:p>
            <a:r>
              <a:rPr lang="en-US" sz="1600" dirty="0" smtClean="0">
                <a:latin typeface="Arial"/>
                <a:cs typeface="Arial"/>
              </a:rPr>
              <a:t>Google Images (2020) </a:t>
            </a:r>
            <a:r>
              <a:rPr lang="en-US" sz="1600" dirty="0" err="1" smtClean="0">
                <a:latin typeface="Arial"/>
                <a:cs typeface="Arial"/>
              </a:rPr>
              <a:t>Unicef</a:t>
            </a:r>
            <a:r>
              <a:rPr lang="en-US" sz="1600" dirty="0">
                <a:latin typeface="Arial"/>
                <a:cs typeface="Arial"/>
              </a:rPr>
              <a:t> </a:t>
            </a:r>
            <a:r>
              <a:rPr lang="en-US" sz="1600" dirty="0" smtClean="0">
                <a:latin typeface="Arial"/>
                <a:cs typeface="Arial"/>
              </a:rPr>
              <a:t>(2019) United Nations (2019)</a:t>
            </a:r>
            <a:endParaRPr lang="en-US" sz="1600" dirty="0">
              <a:latin typeface="Arial"/>
              <a:cs typeface="Arial"/>
            </a:endParaRPr>
          </a:p>
        </p:txBody>
      </p:sp>
      <p:pic>
        <p:nvPicPr>
          <p:cNvPr id="10" name="Picture 9"/>
          <p:cNvPicPr>
            <a:picLocks noChangeAspect="1"/>
          </p:cNvPicPr>
          <p:nvPr/>
        </p:nvPicPr>
        <p:blipFill>
          <a:blip r:embed="rId4"/>
          <a:stretch>
            <a:fillRect/>
          </a:stretch>
        </p:blipFill>
        <p:spPr>
          <a:xfrm>
            <a:off x="7307926" y="2590695"/>
            <a:ext cx="1680741" cy="2499723"/>
          </a:xfrm>
          <a:prstGeom prst="rect">
            <a:avLst/>
          </a:prstGeom>
        </p:spPr>
      </p:pic>
      <p:sp>
        <p:nvSpPr>
          <p:cNvPr id="11" name="TextBox 10"/>
          <p:cNvSpPr txBox="1"/>
          <p:nvPr/>
        </p:nvSpPr>
        <p:spPr>
          <a:xfrm>
            <a:off x="287739" y="4259421"/>
            <a:ext cx="5092491" cy="830997"/>
          </a:xfrm>
          <a:prstGeom prst="rect">
            <a:avLst/>
          </a:prstGeom>
          <a:noFill/>
        </p:spPr>
        <p:txBody>
          <a:bodyPr wrap="square" rtlCol="0">
            <a:spAutoFit/>
          </a:bodyPr>
          <a:lstStyle/>
          <a:p>
            <a:pPr marL="342900" indent="-342900">
              <a:buFont typeface="Arial"/>
              <a:buChar char="•"/>
            </a:pPr>
            <a:r>
              <a:rPr lang="en-US" sz="2400" dirty="0" smtClean="0">
                <a:latin typeface="Arial"/>
                <a:cs typeface="Arial"/>
              </a:rPr>
              <a:t>In 1989 the UN Convention of the Rights of the Child were adopted.   </a:t>
            </a:r>
            <a:endParaRPr lang="en-US" sz="2400" dirty="0">
              <a:latin typeface="Arial"/>
              <a:cs typeface="Arial"/>
            </a:endParaRPr>
          </a:p>
        </p:txBody>
      </p:sp>
      <p:sp>
        <p:nvSpPr>
          <p:cNvPr id="12" name="TextBox 11"/>
          <p:cNvSpPr txBox="1"/>
          <p:nvPr/>
        </p:nvSpPr>
        <p:spPr>
          <a:xfrm>
            <a:off x="287739" y="2810379"/>
            <a:ext cx="4969592" cy="1200328"/>
          </a:xfrm>
          <a:prstGeom prst="rect">
            <a:avLst/>
          </a:prstGeom>
          <a:noFill/>
        </p:spPr>
        <p:txBody>
          <a:bodyPr wrap="square" rtlCol="0">
            <a:spAutoFit/>
          </a:bodyPr>
          <a:lstStyle/>
          <a:p>
            <a:pPr marL="342900" indent="-342900">
              <a:buFont typeface="Arial"/>
              <a:buChar char="•"/>
            </a:pPr>
            <a:r>
              <a:rPr lang="en-US" sz="2400" dirty="0" smtClean="0">
                <a:latin typeface="Arial"/>
                <a:cs typeface="Arial"/>
              </a:rPr>
              <a:t>In 1948 the Universal Declaration of Human Rights was adopted.</a:t>
            </a:r>
            <a:endParaRPr lang="en-US" sz="2400" dirty="0">
              <a:latin typeface="Arial"/>
              <a:cs typeface="Arial"/>
            </a:endParaRPr>
          </a:p>
        </p:txBody>
      </p:sp>
      <p:pic>
        <p:nvPicPr>
          <p:cNvPr id="13" name="Picture 12"/>
          <p:cNvPicPr>
            <a:picLocks noChangeAspect="1"/>
          </p:cNvPicPr>
          <p:nvPr/>
        </p:nvPicPr>
        <p:blipFill>
          <a:blip r:embed="rId5"/>
          <a:stretch>
            <a:fillRect/>
          </a:stretch>
        </p:blipFill>
        <p:spPr>
          <a:xfrm rot="708265">
            <a:off x="5965585" y="3176494"/>
            <a:ext cx="1612122" cy="2091054"/>
          </a:xfrm>
          <a:prstGeom prst="rect">
            <a:avLst/>
          </a:prstGeom>
        </p:spPr>
      </p:pic>
      <p:sp>
        <p:nvSpPr>
          <p:cNvPr id="15" name="TextBox 14"/>
          <p:cNvSpPr txBox="1"/>
          <p:nvPr/>
        </p:nvSpPr>
        <p:spPr>
          <a:xfrm>
            <a:off x="287739" y="5410335"/>
            <a:ext cx="8263214" cy="1200328"/>
          </a:xfrm>
          <a:prstGeom prst="rect">
            <a:avLst/>
          </a:prstGeom>
          <a:noFill/>
        </p:spPr>
        <p:txBody>
          <a:bodyPr wrap="square" rtlCol="0">
            <a:spAutoFit/>
          </a:bodyPr>
          <a:lstStyle/>
          <a:p>
            <a:pPr marL="342900" indent="-342900">
              <a:buFont typeface="Arial"/>
              <a:buChar char="•"/>
            </a:pPr>
            <a:r>
              <a:rPr lang="en-US" sz="2400" dirty="0" smtClean="0">
                <a:latin typeface="Arial"/>
                <a:cs typeface="Arial"/>
              </a:rPr>
              <a:t>In 2015 the 2030 Agenda for Sustainable Development (2020).</a:t>
            </a:r>
          </a:p>
          <a:p>
            <a:r>
              <a:rPr lang="en-US" sz="2400" dirty="0" smtClean="0">
                <a:latin typeface="Arial"/>
                <a:cs typeface="Arial"/>
              </a:rPr>
              <a:t>   </a:t>
            </a:r>
            <a:endParaRPr lang="en-US" sz="2400" dirty="0">
              <a:latin typeface="Arial"/>
              <a:cs typeface="Arial"/>
            </a:endParaRPr>
          </a:p>
        </p:txBody>
      </p:sp>
    </p:spTree>
    <p:extLst>
      <p:ext uri="{BB962C8B-B14F-4D97-AF65-F5344CB8AC3E}">
        <p14:creationId xmlns:p14="http://schemas.microsoft.com/office/powerpoint/2010/main" val="2100310524"/>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0208" y="164417"/>
            <a:ext cx="8870894" cy="6370974"/>
          </a:xfrm>
          <a:prstGeom prst="rect">
            <a:avLst/>
          </a:prstGeom>
          <a:noFill/>
        </p:spPr>
        <p:txBody>
          <a:bodyPr wrap="square" rtlCol="0">
            <a:spAutoFit/>
          </a:bodyPr>
          <a:lstStyle/>
          <a:p>
            <a:r>
              <a:rPr lang="en-US" sz="2400" b="1" dirty="0" smtClean="0">
                <a:latin typeface="Arial"/>
                <a:cs typeface="Arial"/>
              </a:rPr>
              <a:t>The concept of global citizenship</a:t>
            </a:r>
          </a:p>
          <a:p>
            <a:endParaRPr lang="en-US" sz="2400" dirty="0" smtClean="0">
              <a:latin typeface="Arial"/>
              <a:cs typeface="Arial"/>
            </a:endParaRPr>
          </a:p>
          <a:p>
            <a:pPr marL="342900" indent="-342900">
              <a:buFont typeface="Arial"/>
              <a:buChar char="•"/>
            </a:pPr>
            <a:r>
              <a:rPr lang="en-US" sz="2400" dirty="0" smtClean="0">
                <a:latin typeface="Arial"/>
                <a:cs typeface="Arial"/>
              </a:rPr>
              <a:t>According to the United Nations (no date, p.6) </a:t>
            </a:r>
            <a:r>
              <a:rPr lang="en-US" sz="2400" i="1" dirty="0" smtClean="0">
                <a:latin typeface="Arial"/>
                <a:cs typeface="Arial"/>
              </a:rPr>
              <a:t>‘Global citizenship is based on the universal values of human rights, democracy, non-discrimination and diversity. Its about civic actions that will promote a better world and future’.</a:t>
            </a:r>
          </a:p>
          <a:p>
            <a:endParaRPr lang="en-US" sz="2400" dirty="0">
              <a:latin typeface="Arial"/>
              <a:cs typeface="Arial"/>
            </a:endParaRPr>
          </a:p>
          <a:p>
            <a:pPr marL="342900" indent="-342900">
              <a:buFont typeface="Arial"/>
              <a:buChar char="•"/>
            </a:pPr>
            <a:r>
              <a:rPr lang="en-US" sz="2400" dirty="0" smtClean="0">
                <a:latin typeface="Arial"/>
                <a:cs typeface="Arial"/>
              </a:rPr>
              <a:t>For Oxfam (no date, p.1), global citizenship</a:t>
            </a:r>
            <a:r>
              <a:rPr lang="en-US" sz="2400" i="1" dirty="0" smtClean="0">
                <a:latin typeface="Arial"/>
                <a:cs typeface="Arial"/>
              </a:rPr>
              <a:t> ‘is all </a:t>
            </a:r>
            <a:r>
              <a:rPr lang="en-US" sz="2400" i="1" dirty="0">
                <a:latin typeface="Arial"/>
                <a:cs typeface="Arial"/>
              </a:rPr>
              <a:t>about encouraging young people to develop the knowledge, skills and values they need to engage with the </a:t>
            </a:r>
            <a:r>
              <a:rPr lang="en-US" sz="2400" i="1" dirty="0" smtClean="0">
                <a:latin typeface="Arial"/>
                <a:cs typeface="Arial"/>
              </a:rPr>
              <a:t>world. And it's about </a:t>
            </a:r>
            <a:r>
              <a:rPr lang="en-US" sz="2400" i="1" dirty="0">
                <a:latin typeface="Arial"/>
                <a:cs typeface="Arial"/>
              </a:rPr>
              <a:t>the belief </a:t>
            </a:r>
            <a:r>
              <a:rPr lang="en-US" sz="2400" i="1" dirty="0" smtClean="0">
                <a:latin typeface="Arial"/>
                <a:cs typeface="Arial"/>
              </a:rPr>
              <a:t>that we can all make </a:t>
            </a:r>
            <a:r>
              <a:rPr lang="en-US" sz="2400" i="1" dirty="0">
                <a:latin typeface="Arial"/>
                <a:cs typeface="Arial"/>
              </a:rPr>
              <a:t>a </a:t>
            </a:r>
            <a:r>
              <a:rPr lang="en-US" sz="2400" i="1" dirty="0" smtClean="0">
                <a:latin typeface="Arial"/>
                <a:cs typeface="Arial"/>
              </a:rPr>
              <a:t>difference’.</a:t>
            </a:r>
          </a:p>
          <a:p>
            <a:pPr marL="342900" indent="-342900">
              <a:buFont typeface="Arial"/>
              <a:buChar char="•"/>
            </a:pPr>
            <a:endParaRPr lang="en-US" sz="2400" i="1" dirty="0">
              <a:latin typeface="Arial"/>
              <a:cs typeface="Arial"/>
            </a:endParaRPr>
          </a:p>
          <a:p>
            <a:pPr marL="342900" indent="-342900">
              <a:buFont typeface="Arial"/>
              <a:buChar char="•"/>
            </a:pPr>
            <a:r>
              <a:rPr lang="en-US" sz="2400" dirty="0">
                <a:latin typeface="Arial"/>
                <a:cs typeface="Arial"/>
              </a:rPr>
              <a:t>Oxfam </a:t>
            </a:r>
            <a:r>
              <a:rPr lang="en-US" sz="2400" dirty="0" err="1">
                <a:latin typeface="Arial"/>
                <a:cs typeface="Arial"/>
              </a:rPr>
              <a:t>Cymru</a:t>
            </a:r>
            <a:r>
              <a:rPr lang="en-US" sz="2400" dirty="0">
                <a:latin typeface="Arial"/>
                <a:cs typeface="Arial"/>
              </a:rPr>
              <a:t> (2020), suggest a global citizen is one whom is aware and comprehends existing world challenges and the role they can play. Moreover, they take an active role in their communities and collaborate with others. Consequently, helping to ensure equality, fairness and global sustainability</a:t>
            </a:r>
            <a:r>
              <a:rPr lang="en-US" sz="2400" dirty="0" smtClean="0">
                <a:latin typeface="Arial"/>
                <a:cs typeface="Arial"/>
              </a:rPr>
              <a:t>.</a:t>
            </a:r>
            <a:endParaRPr lang="en-US" sz="2400" dirty="0">
              <a:latin typeface="Arial"/>
              <a:cs typeface="Arial"/>
            </a:endParaRPr>
          </a:p>
        </p:txBody>
      </p:sp>
      <p:pic>
        <p:nvPicPr>
          <p:cNvPr id="6" name="Picture 5"/>
          <p:cNvPicPr>
            <a:picLocks noChangeAspect="1"/>
          </p:cNvPicPr>
          <p:nvPr/>
        </p:nvPicPr>
        <p:blipFill>
          <a:blip r:embed="rId3"/>
          <a:stretch>
            <a:fillRect/>
          </a:stretch>
        </p:blipFill>
        <p:spPr>
          <a:xfrm>
            <a:off x="8043033" y="164417"/>
            <a:ext cx="978069" cy="1094294"/>
          </a:xfrm>
          <a:prstGeom prst="rect">
            <a:avLst/>
          </a:prstGeom>
        </p:spPr>
      </p:pic>
      <p:sp>
        <p:nvSpPr>
          <p:cNvPr id="2" name="TextBox 1"/>
          <p:cNvSpPr txBox="1"/>
          <p:nvPr/>
        </p:nvSpPr>
        <p:spPr>
          <a:xfrm>
            <a:off x="7638767" y="6413443"/>
            <a:ext cx="1439416" cy="338554"/>
          </a:xfrm>
          <a:prstGeom prst="rect">
            <a:avLst/>
          </a:prstGeom>
          <a:noFill/>
        </p:spPr>
        <p:txBody>
          <a:bodyPr wrap="none" rtlCol="0">
            <a:spAutoFit/>
          </a:bodyPr>
          <a:lstStyle/>
          <a:p>
            <a:r>
              <a:rPr lang="en-US" sz="1600" dirty="0" smtClean="0">
                <a:latin typeface="Arial"/>
                <a:cs typeface="Arial"/>
              </a:rPr>
              <a:t>Hanna (2019) </a:t>
            </a:r>
            <a:endParaRPr lang="en-US" sz="1600" dirty="0">
              <a:latin typeface="Arial"/>
              <a:cs typeface="Arial"/>
            </a:endParaRPr>
          </a:p>
        </p:txBody>
      </p:sp>
    </p:spTree>
    <p:extLst>
      <p:ext uri="{BB962C8B-B14F-4D97-AF65-F5344CB8AC3E}">
        <p14:creationId xmlns:p14="http://schemas.microsoft.com/office/powerpoint/2010/main" val="1182663093"/>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53490" y="137364"/>
            <a:ext cx="8990510" cy="6740306"/>
          </a:xfrm>
          <a:prstGeom prst="rect">
            <a:avLst/>
          </a:prstGeom>
        </p:spPr>
        <p:txBody>
          <a:bodyPr wrap="square">
            <a:spAutoFit/>
          </a:bodyPr>
          <a:lstStyle/>
          <a:p>
            <a:r>
              <a:rPr lang="en-US" sz="2400" b="1" dirty="0" smtClean="0">
                <a:latin typeface="Arial"/>
                <a:cs typeface="Arial"/>
              </a:rPr>
              <a:t>A global citizen exhibits qualities and skills</a:t>
            </a:r>
            <a:r>
              <a:rPr lang="en-US" sz="2400" dirty="0" smtClean="0">
                <a:latin typeface="Arial"/>
                <a:cs typeface="Arial"/>
              </a:rPr>
              <a:t>:</a:t>
            </a:r>
          </a:p>
          <a:p>
            <a:endParaRPr lang="en-US" sz="2400" dirty="0" smtClean="0">
              <a:latin typeface="Arial"/>
              <a:cs typeface="Arial"/>
            </a:endParaRPr>
          </a:p>
          <a:p>
            <a:pPr marL="342900" indent="-342900">
              <a:buFont typeface="Arial"/>
              <a:buChar char="•"/>
            </a:pPr>
            <a:r>
              <a:rPr lang="en-US" sz="2400" dirty="0" smtClean="0">
                <a:latin typeface="Arial"/>
                <a:cs typeface="Arial"/>
              </a:rPr>
              <a:t>Empathy</a:t>
            </a:r>
          </a:p>
          <a:p>
            <a:pPr marL="342900" indent="-342900">
              <a:buFont typeface="Arial"/>
              <a:buChar char="•"/>
            </a:pPr>
            <a:r>
              <a:rPr lang="en-US" sz="2400" dirty="0" smtClean="0">
                <a:latin typeface="Arial"/>
                <a:cs typeface="Arial"/>
              </a:rPr>
              <a:t>Morality</a:t>
            </a:r>
          </a:p>
          <a:p>
            <a:pPr marL="342900" indent="-342900">
              <a:buFont typeface="Arial"/>
              <a:buChar char="•"/>
            </a:pPr>
            <a:r>
              <a:rPr lang="en-US" sz="2400" dirty="0" smtClean="0">
                <a:latin typeface="Arial"/>
                <a:cs typeface="Arial"/>
              </a:rPr>
              <a:t>Awareness of self/others</a:t>
            </a:r>
          </a:p>
          <a:p>
            <a:pPr marL="342900" indent="-342900">
              <a:buFont typeface="Arial"/>
              <a:buChar char="•"/>
            </a:pPr>
            <a:r>
              <a:rPr lang="en-US" sz="2400" dirty="0" smtClean="0">
                <a:latin typeface="Arial"/>
                <a:cs typeface="Arial"/>
              </a:rPr>
              <a:t>Knowledge and understanding of community/global issues</a:t>
            </a:r>
          </a:p>
          <a:p>
            <a:pPr marL="342900" indent="-342900">
              <a:buFont typeface="Arial"/>
              <a:buChar char="•"/>
            </a:pPr>
            <a:r>
              <a:rPr lang="en-US" sz="2400" dirty="0">
                <a:latin typeface="Arial"/>
                <a:cs typeface="Arial"/>
              </a:rPr>
              <a:t>Problem solving</a:t>
            </a:r>
          </a:p>
          <a:p>
            <a:pPr marL="342900" indent="-342900">
              <a:buFont typeface="Arial"/>
              <a:buChar char="•"/>
            </a:pPr>
            <a:r>
              <a:rPr lang="en-US" sz="2400" dirty="0">
                <a:latin typeface="Arial"/>
                <a:cs typeface="Arial"/>
              </a:rPr>
              <a:t>Critical thinking</a:t>
            </a:r>
          </a:p>
          <a:p>
            <a:pPr marL="342900" indent="-342900">
              <a:buFont typeface="Arial"/>
              <a:buChar char="•"/>
            </a:pPr>
            <a:r>
              <a:rPr lang="en-US" sz="2400" dirty="0" smtClean="0">
                <a:latin typeface="Arial"/>
                <a:cs typeface="Arial"/>
              </a:rPr>
              <a:t>Resilience</a:t>
            </a:r>
            <a:endParaRPr lang="en-US" sz="2400" dirty="0">
              <a:latin typeface="Arial"/>
              <a:cs typeface="Arial"/>
            </a:endParaRPr>
          </a:p>
          <a:p>
            <a:pPr algn="ctr"/>
            <a:r>
              <a:rPr lang="en-US" sz="2400" b="1" dirty="0" smtClean="0">
                <a:latin typeface="Arial"/>
                <a:cs typeface="Arial"/>
              </a:rPr>
              <a:t>ESDGC</a:t>
            </a:r>
          </a:p>
          <a:p>
            <a:r>
              <a:rPr lang="en-GB" sz="2400" dirty="0">
                <a:latin typeface="Arial"/>
                <a:cs typeface="Arial"/>
              </a:rPr>
              <a:t>According to WAG (2008, p. 4), </a:t>
            </a:r>
            <a:r>
              <a:rPr lang="en-US" sz="2400" i="1" dirty="0">
                <a:latin typeface="Arial"/>
                <a:cs typeface="Arial"/>
              </a:rPr>
              <a:t>‘Education for Sustainable Development and Global Citizenship (ESDGC) is education that will prepare young people for life in the 21st century’. </a:t>
            </a:r>
          </a:p>
          <a:p>
            <a:endParaRPr lang="en-US" sz="2400" dirty="0" smtClean="0">
              <a:latin typeface="Arial"/>
              <a:cs typeface="Arial"/>
            </a:endParaRPr>
          </a:p>
          <a:p>
            <a:r>
              <a:rPr lang="en-US" sz="2400" dirty="0" smtClean="0">
                <a:latin typeface="Arial"/>
                <a:cs typeface="Arial"/>
              </a:rPr>
              <a:t>In Wales, </a:t>
            </a:r>
            <a:r>
              <a:rPr lang="en-US" sz="2400" dirty="0" err="1" smtClean="0">
                <a:latin typeface="Arial"/>
                <a:cs typeface="Arial"/>
              </a:rPr>
              <a:t>Estyn</a:t>
            </a:r>
            <a:r>
              <a:rPr lang="en-US" sz="2400" dirty="0" smtClean="0">
                <a:latin typeface="Arial"/>
                <a:cs typeface="Arial"/>
              </a:rPr>
              <a:t> (2013), offer guidance to schools and inspect progress</a:t>
            </a:r>
            <a:r>
              <a:rPr lang="en-GB" sz="2400" dirty="0" smtClean="0">
                <a:latin typeface="Arial"/>
                <a:cs typeface="Arial"/>
              </a:rPr>
              <a:t> </a:t>
            </a:r>
            <a:r>
              <a:rPr lang="en-GB" sz="2400" dirty="0">
                <a:latin typeface="Arial"/>
                <a:cs typeface="Arial"/>
              </a:rPr>
              <a:t>in </a:t>
            </a:r>
            <a:r>
              <a:rPr lang="en-GB" sz="2400" dirty="0" smtClean="0">
                <a:latin typeface="Arial"/>
                <a:cs typeface="Arial"/>
              </a:rPr>
              <a:t>Education </a:t>
            </a:r>
            <a:r>
              <a:rPr lang="en-GB" sz="2400" dirty="0">
                <a:latin typeface="Arial"/>
                <a:cs typeface="Arial"/>
              </a:rPr>
              <a:t>for </a:t>
            </a:r>
            <a:r>
              <a:rPr lang="en-GB" sz="2400" dirty="0" smtClean="0">
                <a:latin typeface="Arial"/>
                <a:cs typeface="Arial"/>
              </a:rPr>
              <a:t>Sustainable Development </a:t>
            </a:r>
            <a:r>
              <a:rPr lang="en-GB" sz="2400" dirty="0">
                <a:latin typeface="Arial"/>
                <a:cs typeface="Arial"/>
              </a:rPr>
              <a:t>and </a:t>
            </a:r>
            <a:r>
              <a:rPr lang="en-GB" sz="2400" dirty="0" smtClean="0">
                <a:latin typeface="Arial"/>
                <a:cs typeface="Arial"/>
              </a:rPr>
              <a:t>Global </a:t>
            </a:r>
            <a:r>
              <a:rPr lang="en-GB" sz="2400" dirty="0">
                <a:latin typeface="Arial"/>
                <a:cs typeface="Arial"/>
              </a:rPr>
              <a:t>C</a:t>
            </a:r>
            <a:r>
              <a:rPr lang="en-GB" sz="2400" dirty="0" smtClean="0">
                <a:latin typeface="Arial"/>
                <a:cs typeface="Arial"/>
              </a:rPr>
              <a:t>itizenship (ESDGC) (</a:t>
            </a:r>
            <a:r>
              <a:rPr lang="en-GB" sz="2400" dirty="0" err="1" smtClean="0">
                <a:latin typeface="Arial"/>
                <a:cs typeface="Arial"/>
              </a:rPr>
              <a:t>Estyn</a:t>
            </a:r>
            <a:r>
              <a:rPr lang="en-GB" sz="2400" dirty="0" smtClean="0">
                <a:latin typeface="Arial"/>
                <a:cs typeface="Arial"/>
              </a:rPr>
              <a:t>, 2014). </a:t>
            </a:r>
          </a:p>
          <a:p>
            <a:endParaRPr lang="en-GB" sz="2400" dirty="0">
              <a:latin typeface="Arial"/>
              <a:cs typeface="Arial"/>
            </a:endParaRPr>
          </a:p>
        </p:txBody>
      </p:sp>
      <p:pic>
        <p:nvPicPr>
          <p:cNvPr id="7" name="Picture 6"/>
          <p:cNvPicPr>
            <a:picLocks noChangeAspect="1"/>
          </p:cNvPicPr>
          <p:nvPr/>
        </p:nvPicPr>
        <p:blipFill>
          <a:blip r:embed="rId2"/>
          <a:stretch>
            <a:fillRect/>
          </a:stretch>
        </p:blipFill>
        <p:spPr>
          <a:xfrm>
            <a:off x="7537783" y="0"/>
            <a:ext cx="1606217" cy="1797085"/>
          </a:xfrm>
          <a:prstGeom prst="rect">
            <a:avLst/>
          </a:prstGeom>
        </p:spPr>
      </p:pic>
      <p:sp>
        <p:nvSpPr>
          <p:cNvPr id="8" name="TextBox 7"/>
          <p:cNvSpPr txBox="1"/>
          <p:nvPr/>
        </p:nvSpPr>
        <p:spPr>
          <a:xfrm>
            <a:off x="4477338" y="6508338"/>
            <a:ext cx="4666662" cy="338554"/>
          </a:xfrm>
          <a:prstGeom prst="rect">
            <a:avLst/>
          </a:prstGeom>
          <a:noFill/>
        </p:spPr>
        <p:txBody>
          <a:bodyPr wrap="none" rtlCol="0">
            <a:spAutoFit/>
          </a:bodyPr>
          <a:lstStyle/>
          <a:p>
            <a:r>
              <a:rPr lang="en-US" sz="1600" dirty="0" smtClean="0">
                <a:latin typeface="Arial"/>
                <a:cs typeface="Arial"/>
              </a:rPr>
              <a:t>Google Image (2020) Oxfam (2020) Smith (2016) </a:t>
            </a:r>
            <a:endParaRPr lang="en-US" sz="1600" dirty="0">
              <a:latin typeface="Arial"/>
              <a:cs typeface="Arial"/>
            </a:endParaRPr>
          </a:p>
        </p:txBody>
      </p:sp>
    </p:spTree>
    <p:extLst>
      <p:ext uri="{BB962C8B-B14F-4D97-AF65-F5344CB8AC3E}">
        <p14:creationId xmlns:p14="http://schemas.microsoft.com/office/powerpoint/2010/main" val="3283772418"/>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335072" y="177510"/>
            <a:ext cx="4414991" cy="800219"/>
          </a:xfrm>
          <a:prstGeom prst="rect">
            <a:avLst/>
          </a:prstGeom>
          <a:noFill/>
        </p:spPr>
        <p:txBody>
          <a:bodyPr wrap="none" rtlCol="0">
            <a:spAutoFit/>
          </a:bodyPr>
          <a:lstStyle/>
          <a:p>
            <a:r>
              <a:rPr lang="en-US" sz="2800" b="1" dirty="0" smtClean="0">
                <a:latin typeface="Arial"/>
                <a:cs typeface="Arial"/>
              </a:rPr>
              <a:t>7 </a:t>
            </a:r>
            <a:r>
              <a:rPr lang="en-US" sz="2800" b="1" dirty="0">
                <a:latin typeface="Arial"/>
                <a:cs typeface="Arial"/>
              </a:rPr>
              <a:t>K</a:t>
            </a:r>
            <a:r>
              <a:rPr lang="en-US" sz="2800" b="1" dirty="0" smtClean="0">
                <a:latin typeface="Arial"/>
                <a:cs typeface="Arial"/>
              </a:rPr>
              <a:t>ey </a:t>
            </a:r>
            <a:r>
              <a:rPr lang="en-US" sz="2800" b="1" dirty="0">
                <a:latin typeface="Arial"/>
                <a:cs typeface="Arial"/>
              </a:rPr>
              <a:t>T</a:t>
            </a:r>
            <a:r>
              <a:rPr lang="en-US" sz="2800" b="1" dirty="0" smtClean="0">
                <a:latin typeface="Arial"/>
                <a:cs typeface="Arial"/>
              </a:rPr>
              <a:t>hemes of ESDGC</a:t>
            </a:r>
          </a:p>
          <a:p>
            <a:endParaRPr lang="en-US" dirty="0"/>
          </a:p>
        </p:txBody>
      </p:sp>
      <p:graphicFrame>
        <p:nvGraphicFramePr>
          <p:cNvPr id="8" name="Diagram 7"/>
          <p:cNvGraphicFramePr/>
          <p:nvPr>
            <p:extLst>
              <p:ext uri="{D42A27DB-BD31-4B8C-83A1-F6EECF244321}">
                <p14:modId xmlns:p14="http://schemas.microsoft.com/office/powerpoint/2010/main" val="1960824098"/>
              </p:ext>
            </p:extLst>
          </p:nvPr>
        </p:nvGraphicFramePr>
        <p:xfrm>
          <a:off x="0" y="1262353"/>
          <a:ext cx="6587310" cy="44832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p:cNvPicPr>
            <a:picLocks noChangeAspect="1"/>
          </p:cNvPicPr>
          <p:nvPr/>
        </p:nvPicPr>
        <p:blipFill>
          <a:blip r:embed="rId8"/>
          <a:stretch>
            <a:fillRect/>
          </a:stretch>
        </p:blipFill>
        <p:spPr>
          <a:xfrm>
            <a:off x="8015722" y="1"/>
            <a:ext cx="1128278" cy="1262352"/>
          </a:xfrm>
          <a:prstGeom prst="rect">
            <a:avLst/>
          </a:prstGeom>
        </p:spPr>
      </p:pic>
      <p:sp>
        <p:nvSpPr>
          <p:cNvPr id="10" name="TextBox 9"/>
          <p:cNvSpPr txBox="1"/>
          <p:nvPr/>
        </p:nvSpPr>
        <p:spPr>
          <a:xfrm>
            <a:off x="3439896" y="6376678"/>
            <a:ext cx="5567550" cy="338554"/>
          </a:xfrm>
          <a:prstGeom prst="rect">
            <a:avLst/>
          </a:prstGeom>
          <a:noFill/>
        </p:spPr>
        <p:txBody>
          <a:bodyPr wrap="none" rtlCol="0">
            <a:spAutoFit/>
          </a:bodyPr>
          <a:lstStyle/>
          <a:p>
            <a:r>
              <a:rPr lang="en-US" sz="1600" dirty="0" err="1" smtClean="0">
                <a:latin typeface="Arial"/>
                <a:cs typeface="Arial"/>
              </a:rPr>
              <a:t>Estyn</a:t>
            </a:r>
            <a:r>
              <a:rPr lang="en-US" sz="1600" dirty="0" smtClean="0">
                <a:latin typeface="Arial"/>
                <a:cs typeface="Arial"/>
              </a:rPr>
              <a:t> (2013, 2014) WAG (2008) Welsh Government (2012)</a:t>
            </a:r>
            <a:endParaRPr lang="en-US" sz="1600" dirty="0">
              <a:latin typeface="Arial"/>
              <a:cs typeface="Arial"/>
            </a:endParaRPr>
          </a:p>
        </p:txBody>
      </p:sp>
      <p:sp>
        <p:nvSpPr>
          <p:cNvPr id="11" name="TextBox 10"/>
          <p:cNvSpPr txBox="1"/>
          <p:nvPr/>
        </p:nvSpPr>
        <p:spPr>
          <a:xfrm>
            <a:off x="5648408" y="1262353"/>
            <a:ext cx="3359038" cy="3785652"/>
          </a:xfrm>
          <a:prstGeom prst="rect">
            <a:avLst/>
          </a:prstGeom>
          <a:noFill/>
        </p:spPr>
        <p:txBody>
          <a:bodyPr wrap="square" rtlCol="0">
            <a:spAutoFit/>
          </a:bodyPr>
          <a:lstStyle/>
          <a:p>
            <a:pPr marL="342900" indent="-342900">
              <a:buFont typeface="Arial"/>
              <a:buChar char="•"/>
            </a:pPr>
            <a:r>
              <a:rPr lang="en-US" sz="2000" dirty="0" smtClean="0">
                <a:latin typeface="Arial"/>
                <a:cs typeface="Arial"/>
              </a:rPr>
              <a:t>Holistic approach.</a:t>
            </a:r>
          </a:p>
          <a:p>
            <a:pPr marL="342900" indent="-342900">
              <a:buFont typeface="Arial"/>
              <a:buChar char="•"/>
            </a:pPr>
            <a:endParaRPr lang="en-US" sz="2000" dirty="0">
              <a:latin typeface="Arial"/>
              <a:cs typeface="Arial"/>
            </a:endParaRPr>
          </a:p>
          <a:p>
            <a:pPr marL="342900" indent="-342900">
              <a:buFont typeface="Arial"/>
              <a:buChar char="•"/>
            </a:pPr>
            <a:r>
              <a:rPr lang="en-US" sz="2000" dirty="0" smtClean="0">
                <a:latin typeface="Arial"/>
                <a:cs typeface="Arial"/>
              </a:rPr>
              <a:t>Skills/values/</a:t>
            </a:r>
            <a:r>
              <a:rPr lang="en-US" sz="2000" dirty="0" smtClean="0">
                <a:latin typeface="Arial"/>
                <a:cs typeface="Arial"/>
              </a:rPr>
              <a:t>attitudes.</a:t>
            </a:r>
            <a:endParaRPr lang="en-US" sz="2000" dirty="0" smtClean="0">
              <a:latin typeface="Arial"/>
              <a:cs typeface="Arial"/>
            </a:endParaRPr>
          </a:p>
          <a:p>
            <a:pPr marL="342900" indent="-342900">
              <a:buFont typeface="Arial"/>
              <a:buChar char="•"/>
            </a:pPr>
            <a:endParaRPr lang="en-US" sz="2000" dirty="0">
              <a:latin typeface="Arial"/>
              <a:cs typeface="Arial"/>
            </a:endParaRPr>
          </a:p>
          <a:p>
            <a:pPr marL="342900" indent="-342900">
              <a:buFont typeface="Arial"/>
              <a:buChar char="•"/>
            </a:pPr>
            <a:r>
              <a:rPr lang="en-US" sz="2000" dirty="0" smtClean="0">
                <a:latin typeface="Arial"/>
                <a:cs typeface="Arial"/>
              </a:rPr>
              <a:t>Embedded </a:t>
            </a:r>
            <a:r>
              <a:rPr lang="en-US" sz="2000" dirty="0" smtClean="0">
                <a:latin typeface="Arial"/>
                <a:cs typeface="Arial"/>
              </a:rPr>
              <a:t>in learning.</a:t>
            </a:r>
            <a:endParaRPr lang="en-US" sz="2000" dirty="0" smtClean="0">
              <a:latin typeface="Arial"/>
              <a:cs typeface="Arial"/>
            </a:endParaRPr>
          </a:p>
          <a:p>
            <a:pPr marL="342900" indent="-342900">
              <a:buFont typeface="Arial"/>
              <a:buChar char="•"/>
            </a:pPr>
            <a:endParaRPr lang="en-US" sz="2000" dirty="0">
              <a:latin typeface="Arial"/>
              <a:cs typeface="Arial"/>
            </a:endParaRPr>
          </a:p>
          <a:p>
            <a:pPr marL="342900" indent="-342900">
              <a:buFont typeface="Arial"/>
              <a:buChar char="•"/>
            </a:pPr>
            <a:r>
              <a:rPr lang="en-US" sz="2000" dirty="0" smtClean="0">
                <a:latin typeface="Arial"/>
                <a:cs typeface="Arial"/>
              </a:rPr>
              <a:t>Part of teacher training.</a:t>
            </a:r>
          </a:p>
          <a:p>
            <a:pPr marL="342900" indent="-342900">
              <a:buFont typeface="Arial"/>
              <a:buChar char="•"/>
            </a:pPr>
            <a:endParaRPr lang="en-US" sz="2000" dirty="0">
              <a:latin typeface="Arial"/>
              <a:cs typeface="Arial"/>
            </a:endParaRPr>
          </a:p>
          <a:p>
            <a:pPr marL="342900" indent="-342900">
              <a:buFont typeface="Arial"/>
              <a:buChar char="•"/>
            </a:pPr>
            <a:r>
              <a:rPr lang="en-US" sz="2000" dirty="0" smtClean="0">
                <a:latin typeface="Arial"/>
                <a:cs typeface="Arial"/>
              </a:rPr>
              <a:t>Included in </a:t>
            </a:r>
            <a:r>
              <a:rPr lang="en-US" sz="2000" dirty="0" err="1" smtClean="0">
                <a:latin typeface="Arial"/>
                <a:cs typeface="Arial"/>
              </a:rPr>
              <a:t>Estyn’s</a:t>
            </a:r>
            <a:r>
              <a:rPr lang="en-US" sz="2000" dirty="0" smtClean="0">
                <a:latin typeface="Arial"/>
                <a:cs typeface="Arial"/>
              </a:rPr>
              <a:t> school inspection.</a:t>
            </a:r>
          </a:p>
          <a:p>
            <a:endParaRPr lang="en-US" sz="2000" dirty="0">
              <a:latin typeface="Arial"/>
              <a:cs typeface="Arial"/>
            </a:endParaRPr>
          </a:p>
          <a:p>
            <a:endParaRPr lang="en-US" sz="2000" dirty="0">
              <a:latin typeface="Arial"/>
              <a:cs typeface="Arial"/>
            </a:endParaRPr>
          </a:p>
        </p:txBody>
      </p:sp>
    </p:spTree>
    <p:extLst>
      <p:ext uri="{BB962C8B-B14F-4D97-AF65-F5344CB8AC3E}">
        <p14:creationId xmlns:p14="http://schemas.microsoft.com/office/powerpoint/2010/main" val="2485447479"/>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654" y="423290"/>
            <a:ext cx="9125224" cy="5940088"/>
          </a:xfrm>
          <a:prstGeom prst="rect">
            <a:avLst/>
          </a:prstGeom>
          <a:noFill/>
        </p:spPr>
        <p:txBody>
          <a:bodyPr wrap="square" rtlCol="0">
            <a:spAutoFit/>
          </a:bodyPr>
          <a:lstStyle/>
          <a:p>
            <a:pPr marL="342900" indent="-342900">
              <a:buFont typeface="Arial"/>
              <a:buChar char="•"/>
            </a:pPr>
            <a:r>
              <a:rPr lang="en-US" sz="2000" dirty="0">
                <a:latin typeface="Arial"/>
                <a:cs typeface="Arial"/>
              </a:rPr>
              <a:t>Children are intrinsically motivated to </a:t>
            </a:r>
            <a:r>
              <a:rPr lang="en-US" sz="2000" dirty="0" smtClean="0">
                <a:latin typeface="Arial"/>
                <a:cs typeface="Arial"/>
              </a:rPr>
              <a:t>learn and </a:t>
            </a:r>
            <a:r>
              <a:rPr lang="en-US" sz="2000" dirty="0">
                <a:latin typeface="Arial"/>
                <a:cs typeface="Arial"/>
              </a:rPr>
              <a:t>need to be able to apply their knowledge and understanding of </a:t>
            </a:r>
            <a:r>
              <a:rPr lang="en-US" sz="2000" dirty="0" smtClean="0">
                <a:latin typeface="Arial"/>
                <a:cs typeface="Arial"/>
              </a:rPr>
              <a:t>citizenship. </a:t>
            </a:r>
          </a:p>
          <a:p>
            <a:pPr marL="342900" indent="-342900">
              <a:buFont typeface="Arial"/>
              <a:buChar char="•"/>
            </a:pPr>
            <a:endParaRPr lang="en-US" sz="2000" dirty="0">
              <a:latin typeface="Arial"/>
              <a:cs typeface="Arial"/>
            </a:endParaRPr>
          </a:p>
          <a:p>
            <a:pPr marL="342900" indent="-342900">
              <a:buFont typeface="Arial"/>
              <a:buChar char="•"/>
            </a:pPr>
            <a:r>
              <a:rPr lang="en-US" sz="2000" dirty="0" smtClean="0">
                <a:latin typeface="Arial"/>
                <a:cs typeface="Arial"/>
              </a:rPr>
              <a:t>Difficulties </a:t>
            </a:r>
            <a:r>
              <a:rPr lang="en-US" sz="2000" dirty="0">
                <a:latin typeface="Arial"/>
                <a:cs typeface="Arial"/>
              </a:rPr>
              <a:t>arise when parents, family, peers or even teachers views are different.</a:t>
            </a:r>
          </a:p>
          <a:p>
            <a:endParaRPr lang="en-US" sz="2000" dirty="0">
              <a:latin typeface="Arial"/>
              <a:cs typeface="Arial"/>
            </a:endParaRPr>
          </a:p>
          <a:p>
            <a:pPr marL="342900" indent="-342900">
              <a:buFont typeface="Arial"/>
              <a:buChar char="•"/>
            </a:pPr>
            <a:r>
              <a:rPr lang="en-US" sz="2000" dirty="0">
                <a:latin typeface="Arial"/>
                <a:cs typeface="Arial"/>
              </a:rPr>
              <a:t>Where values are modeled, others will </a:t>
            </a:r>
            <a:r>
              <a:rPr lang="en-US" sz="2000" dirty="0" smtClean="0">
                <a:latin typeface="Arial"/>
                <a:cs typeface="Arial"/>
              </a:rPr>
              <a:t>follow.</a:t>
            </a:r>
            <a:endParaRPr lang="en-US" sz="2000" dirty="0">
              <a:latin typeface="Arial"/>
              <a:cs typeface="Arial"/>
            </a:endParaRPr>
          </a:p>
          <a:p>
            <a:endParaRPr lang="en-US" sz="2000" dirty="0">
              <a:latin typeface="Arial"/>
              <a:cs typeface="Arial"/>
            </a:endParaRPr>
          </a:p>
          <a:p>
            <a:pPr algn="ctr"/>
            <a:r>
              <a:rPr lang="en-US" sz="2000" b="1" dirty="0" smtClean="0">
                <a:latin typeface="Arial"/>
                <a:cs typeface="Arial"/>
              </a:rPr>
              <a:t>Citizenship education includes various elements of </a:t>
            </a:r>
            <a:r>
              <a:rPr lang="en-US" sz="2000" b="1" dirty="0" smtClean="0">
                <a:latin typeface="Arial"/>
                <a:cs typeface="Arial"/>
              </a:rPr>
              <a:t>learning and develops:</a:t>
            </a:r>
            <a:endParaRPr lang="en-US" sz="2000" b="1" dirty="0" smtClean="0">
              <a:latin typeface="Arial"/>
              <a:cs typeface="Arial"/>
            </a:endParaRPr>
          </a:p>
          <a:p>
            <a:endParaRPr lang="en-US" sz="2000" dirty="0" smtClean="0">
              <a:latin typeface="Arial"/>
              <a:cs typeface="Arial"/>
            </a:endParaRPr>
          </a:p>
          <a:p>
            <a:pPr marL="342900" indent="-342900">
              <a:buFont typeface="Arial"/>
              <a:buChar char="•"/>
            </a:pPr>
            <a:r>
              <a:rPr lang="en-US" sz="2000" b="1" dirty="0" smtClean="0">
                <a:latin typeface="Arial"/>
                <a:cs typeface="Arial"/>
              </a:rPr>
              <a:t>Skills</a:t>
            </a:r>
            <a:r>
              <a:rPr lang="en-US" sz="2000" dirty="0" smtClean="0">
                <a:latin typeface="Arial"/>
                <a:cs typeface="Arial"/>
              </a:rPr>
              <a:t> – discussion, debate, analysis, critical thinking, negotiation, conflict resolution. </a:t>
            </a:r>
          </a:p>
          <a:p>
            <a:pPr marL="342900" indent="-342900">
              <a:buFont typeface="Arial"/>
              <a:buChar char="•"/>
            </a:pPr>
            <a:endParaRPr lang="en-US" sz="2000" dirty="0">
              <a:latin typeface="Arial"/>
              <a:cs typeface="Arial"/>
            </a:endParaRPr>
          </a:p>
          <a:p>
            <a:pPr marL="342900" indent="-342900">
              <a:buFont typeface="Arial"/>
              <a:buChar char="•"/>
            </a:pPr>
            <a:r>
              <a:rPr lang="en-US" sz="2000" b="1" dirty="0" smtClean="0">
                <a:latin typeface="Arial"/>
                <a:cs typeface="Arial"/>
              </a:rPr>
              <a:t>Knowledge</a:t>
            </a:r>
            <a:r>
              <a:rPr lang="en-US" sz="2000" dirty="0" smtClean="0">
                <a:latin typeface="Arial"/>
                <a:cs typeface="Arial"/>
              </a:rPr>
              <a:t> – understanding human rights, sustainable development, diversity, equality, justice, laws, democracy, rules, media.</a:t>
            </a:r>
          </a:p>
          <a:p>
            <a:pPr marL="342900" indent="-342900">
              <a:buFont typeface="Arial"/>
              <a:buChar char="•"/>
            </a:pPr>
            <a:endParaRPr lang="en-US" sz="2000" dirty="0" smtClean="0">
              <a:latin typeface="Arial"/>
              <a:cs typeface="Arial"/>
            </a:endParaRPr>
          </a:p>
          <a:p>
            <a:pPr marL="342900" indent="-342900">
              <a:buFont typeface="Arial"/>
              <a:buChar char="•"/>
            </a:pPr>
            <a:r>
              <a:rPr lang="en-US" sz="2000" b="1" dirty="0">
                <a:latin typeface="Arial"/>
                <a:cs typeface="Arial"/>
              </a:rPr>
              <a:t>V</a:t>
            </a:r>
            <a:r>
              <a:rPr lang="en-US" sz="2000" b="1" dirty="0" smtClean="0">
                <a:latin typeface="Arial"/>
                <a:cs typeface="Arial"/>
              </a:rPr>
              <a:t>alues</a:t>
            </a:r>
            <a:r>
              <a:rPr lang="en-US" sz="2000" dirty="0" smtClean="0">
                <a:latin typeface="Arial"/>
                <a:cs typeface="Arial"/>
              </a:rPr>
              <a:t> – respect for others and the law, tolerance, express and defend point of view and listen to others, defend others.</a:t>
            </a:r>
            <a:endParaRPr lang="en-US" sz="2000" dirty="0">
              <a:latin typeface="Arial"/>
              <a:cs typeface="Arial"/>
            </a:endParaRPr>
          </a:p>
        </p:txBody>
      </p:sp>
      <p:sp>
        <p:nvSpPr>
          <p:cNvPr id="5" name="TextBox 4"/>
          <p:cNvSpPr txBox="1"/>
          <p:nvPr/>
        </p:nvSpPr>
        <p:spPr>
          <a:xfrm>
            <a:off x="4331597" y="6466336"/>
            <a:ext cx="4689505" cy="338554"/>
          </a:xfrm>
          <a:prstGeom prst="rect">
            <a:avLst/>
          </a:prstGeom>
          <a:noFill/>
        </p:spPr>
        <p:txBody>
          <a:bodyPr wrap="none" rtlCol="0">
            <a:spAutoFit/>
          </a:bodyPr>
          <a:lstStyle/>
          <a:p>
            <a:r>
              <a:rPr lang="en-US" sz="1600" dirty="0" smtClean="0">
                <a:latin typeface="Arial"/>
                <a:cs typeface="Arial"/>
              </a:rPr>
              <a:t>Claire (2004) </a:t>
            </a:r>
            <a:r>
              <a:rPr lang="en-US" sz="1600" dirty="0" err="1" smtClean="0">
                <a:latin typeface="Arial"/>
                <a:cs typeface="Arial"/>
              </a:rPr>
              <a:t>Dweck</a:t>
            </a:r>
            <a:r>
              <a:rPr lang="en-US" sz="1600" dirty="0" smtClean="0">
                <a:latin typeface="Arial"/>
                <a:cs typeface="Arial"/>
              </a:rPr>
              <a:t> (2017) Google Image (2020) </a:t>
            </a:r>
            <a:endParaRPr lang="en-US" sz="1600" dirty="0">
              <a:latin typeface="Arial"/>
              <a:cs typeface="Arial"/>
            </a:endParaRPr>
          </a:p>
        </p:txBody>
      </p:sp>
      <p:pic>
        <p:nvPicPr>
          <p:cNvPr id="7" name="Picture 6"/>
          <p:cNvPicPr>
            <a:picLocks noChangeAspect="1"/>
          </p:cNvPicPr>
          <p:nvPr/>
        </p:nvPicPr>
        <p:blipFill>
          <a:blip r:embed="rId2"/>
          <a:stretch>
            <a:fillRect/>
          </a:stretch>
        </p:blipFill>
        <p:spPr>
          <a:xfrm>
            <a:off x="0" y="6227580"/>
            <a:ext cx="1461128" cy="630419"/>
          </a:xfrm>
          <a:prstGeom prst="rect">
            <a:avLst/>
          </a:prstGeom>
        </p:spPr>
      </p:pic>
      <p:pic>
        <p:nvPicPr>
          <p:cNvPr id="8" name="Picture 7"/>
          <p:cNvPicPr>
            <a:picLocks noChangeAspect="1"/>
          </p:cNvPicPr>
          <p:nvPr/>
        </p:nvPicPr>
        <p:blipFill>
          <a:blip r:embed="rId3"/>
          <a:stretch>
            <a:fillRect/>
          </a:stretch>
        </p:blipFill>
        <p:spPr>
          <a:xfrm>
            <a:off x="8526769" y="83052"/>
            <a:ext cx="584801" cy="654294"/>
          </a:xfrm>
          <a:prstGeom prst="rect">
            <a:avLst/>
          </a:prstGeom>
        </p:spPr>
      </p:pic>
      <p:sp>
        <p:nvSpPr>
          <p:cNvPr id="9" name="TextBox 8"/>
          <p:cNvSpPr txBox="1"/>
          <p:nvPr/>
        </p:nvSpPr>
        <p:spPr>
          <a:xfrm>
            <a:off x="0" y="23180"/>
            <a:ext cx="3974891" cy="400110"/>
          </a:xfrm>
          <a:prstGeom prst="rect">
            <a:avLst/>
          </a:prstGeom>
          <a:noFill/>
        </p:spPr>
        <p:txBody>
          <a:bodyPr wrap="none" rtlCol="0">
            <a:spAutoFit/>
          </a:bodyPr>
          <a:lstStyle/>
          <a:p>
            <a:r>
              <a:rPr lang="en-US" sz="2000" b="1" dirty="0" smtClean="0">
                <a:latin typeface="Arial"/>
                <a:cs typeface="Arial"/>
              </a:rPr>
              <a:t>Global Citizenship continued…</a:t>
            </a:r>
            <a:endParaRPr lang="en-US" sz="2000" b="1" dirty="0">
              <a:latin typeface="Arial"/>
              <a:cs typeface="Arial"/>
            </a:endParaRPr>
          </a:p>
        </p:txBody>
      </p:sp>
    </p:spTree>
    <p:extLst>
      <p:ext uri="{BB962C8B-B14F-4D97-AF65-F5344CB8AC3E}">
        <p14:creationId xmlns:p14="http://schemas.microsoft.com/office/powerpoint/2010/main" val="3356490768"/>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8105" y="2072105"/>
            <a:ext cx="184666" cy="646331"/>
          </a:xfrm>
          <a:prstGeom prst="rect">
            <a:avLst/>
          </a:prstGeom>
          <a:noFill/>
        </p:spPr>
        <p:txBody>
          <a:bodyPr wrap="none" rtlCol="0">
            <a:spAutoFit/>
          </a:bodyPr>
          <a:lstStyle/>
          <a:p>
            <a:endParaRPr lang="en-US" dirty="0"/>
          </a:p>
          <a:p>
            <a:endParaRPr lang="en-US" dirty="0"/>
          </a:p>
        </p:txBody>
      </p:sp>
      <p:sp>
        <p:nvSpPr>
          <p:cNvPr id="5" name="Rectangle 4"/>
          <p:cNvSpPr/>
          <p:nvPr/>
        </p:nvSpPr>
        <p:spPr>
          <a:xfrm>
            <a:off x="4479667" y="3244334"/>
            <a:ext cx="184666" cy="369332"/>
          </a:xfrm>
          <a:prstGeom prst="rect">
            <a:avLst/>
          </a:prstGeom>
        </p:spPr>
        <p:txBody>
          <a:bodyPr wrap="none">
            <a:spAutoFit/>
          </a:bodyPr>
          <a:lstStyle/>
          <a:p>
            <a:r>
              <a:rPr lang="en-US" dirty="0"/>
              <a:t>￼</a:t>
            </a:r>
          </a:p>
        </p:txBody>
      </p:sp>
      <p:sp>
        <p:nvSpPr>
          <p:cNvPr id="6" name="Rectangle 5"/>
          <p:cNvSpPr/>
          <p:nvPr/>
        </p:nvSpPr>
        <p:spPr>
          <a:xfrm>
            <a:off x="4479667" y="3244334"/>
            <a:ext cx="184666" cy="369332"/>
          </a:xfrm>
          <a:prstGeom prst="rect">
            <a:avLst/>
          </a:prstGeom>
        </p:spPr>
        <p:txBody>
          <a:bodyPr wrap="none">
            <a:spAutoFit/>
          </a:bodyPr>
          <a:lstStyle/>
          <a:p>
            <a:r>
              <a:rPr lang="en-US" dirty="0"/>
              <a:t>￼</a:t>
            </a:r>
          </a:p>
        </p:txBody>
      </p:sp>
      <p:sp>
        <p:nvSpPr>
          <p:cNvPr id="7" name="Rectangle 6"/>
          <p:cNvSpPr/>
          <p:nvPr/>
        </p:nvSpPr>
        <p:spPr>
          <a:xfrm>
            <a:off x="4479667" y="3244334"/>
            <a:ext cx="184666" cy="369332"/>
          </a:xfrm>
          <a:prstGeom prst="rect">
            <a:avLst/>
          </a:prstGeom>
        </p:spPr>
        <p:txBody>
          <a:bodyPr wrap="none">
            <a:spAutoFit/>
          </a:bodyPr>
          <a:lstStyle/>
          <a:p>
            <a:r>
              <a:rPr lang="en-US" dirty="0"/>
              <a:t>￼</a:t>
            </a:r>
          </a:p>
        </p:txBody>
      </p:sp>
      <p:pic>
        <p:nvPicPr>
          <p:cNvPr id="8" name="Picture 7"/>
          <p:cNvPicPr>
            <a:picLocks noChangeAspect="1"/>
          </p:cNvPicPr>
          <p:nvPr/>
        </p:nvPicPr>
        <p:blipFill>
          <a:blip r:embed="rId3"/>
          <a:stretch>
            <a:fillRect/>
          </a:stretch>
        </p:blipFill>
        <p:spPr>
          <a:xfrm>
            <a:off x="193231" y="3922061"/>
            <a:ext cx="3803928" cy="2669022"/>
          </a:xfrm>
          <a:prstGeom prst="rect">
            <a:avLst/>
          </a:prstGeom>
        </p:spPr>
      </p:pic>
      <p:pic>
        <p:nvPicPr>
          <p:cNvPr id="9" name="Picture 8"/>
          <p:cNvPicPr>
            <a:picLocks noChangeAspect="1"/>
          </p:cNvPicPr>
          <p:nvPr/>
        </p:nvPicPr>
        <p:blipFill>
          <a:blip r:embed="rId4"/>
          <a:stretch>
            <a:fillRect/>
          </a:stretch>
        </p:blipFill>
        <p:spPr>
          <a:xfrm>
            <a:off x="5532782" y="3966814"/>
            <a:ext cx="2354586" cy="2584562"/>
          </a:xfrm>
          <a:prstGeom prst="rect">
            <a:avLst/>
          </a:prstGeom>
        </p:spPr>
      </p:pic>
      <p:sp>
        <p:nvSpPr>
          <p:cNvPr id="11" name="TextBox 10"/>
          <p:cNvSpPr txBox="1"/>
          <p:nvPr/>
        </p:nvSpPr>
        <p:spPr>
          <a:xfrm>
            <a:off x="0" y="470422"/>
            <a:ext cx="9083707" cy="1938992"/>
          </a:xfrm>
          <a:prstGeom prst="rect">
            <a:avLst/>
          </a:prstGeom>
          <a:noFill/>
        </p:spPr>
        <p:txBody>
          <a:bodyPr wrap="square" rtlCol="0">
            <a:spAutoFit/>
          </a:bodyPr>
          <a:lstStyle/>
          <a:p>
            <a:r>
              <a:rPr lang="en-US" sz="2400" dirty="0" smtClean="0">
                <a:latin typeface="Arial"/>
                <a:cs typeface="Arial"/>
              </a:rPr>
              <a:t>According to the United Nations the notion of global citizenship is </a:t>
            </a:r>
            <a:r>
              <a:rPr lang="en-US" sz="2400" dirty="0">
                <a:latin typeface="Arial"/>
                <a:cs typeface="Arial"/>
              </a:rPr>
              <a:t>i</a:t>
            </a:r>
            <a:r>
              <a:rPr lang="en-US" sz="2400" dirty="0" smtClean="0">
                <a:latin typeface="Arial"/>
                <a:cs typeface="Arial"/>
              </a:rPr>
              <a:t>nstilled in all </a:t>
            </a:r>
            <a:r>
              <a:rPr lang="en-US" sz="2400" dirty="0" smtClean="0">
                <a:latin typeface="Arial"/>
                <a:cs typeface="Arial"/>
              </a:rPr>
              <a:t>SDG’s. </a:t>
            </a:r>
            <a:r>
              <a:rPr lang="en-US" sz="2400" dirty="0">
                <a:latin typeface="Arial"/>
                <a:cs typeface="Arial"/>
              </a:rPr>
              <a:t>F</a:t>
            </a:r>
            <a:r>
              <a:rPr lang="en-US" sz="2400" dirty="0" smtClean="0">
                <a:latin typeface="Arial"/>
                <a:cs typeface="Arial"/>
              </a:rPr>
              <a:t>or example, </a:t>
            </a:r>
            <a:r>
              <a:rPr lang="en-US" sz="2400" dirty="0" smtClean="0">
                <a:latin typeface="Arial"/>
                <a:cs typeface="Arial"/>
              </a:rPr>
              <a:t>SDG 4: Quality </a:t>
            </a:r>
            <a:r>
              <a:rPr lang="en-US" sz="2400" dirty="0" smtClean="0">
                <a:latin typeface="Arial"/>
                <a:cs typeface="Arial"/>
              </a:rPr>
              <a:t>Education: </a:t>
            </a:r>
            <a:r>
              <a:rPr lang="en-US" sz="2400" dirty="0" smtClean="0">
                <a:latin typeface="Arial"/>
                <a:cs typeface="Arial"/>
              </a:rPr>
              <a:t>‘</a:t>
            </a:r>
            <a:r>
              <a:rPr lang="en-US" sz="2400" i="1" dirty="0" smtClean="0">
                <a:latin typeface="Arial"/>
                <a:cs typeface="Arial"/>
              </a:rPr>
              <a:t>ensure inclusive and equitable quality education and promote lifelong learning opportunities for all</a:t>
            </a:r>
            <a:r>
              <a:rPr lang="en-US" sz="2400" dirty="0" smtClean="0">
                <a:latin typeface="Arial"/>
                <a:cs typeface="Arial"/>
              </a:rPr>
              <a:t>’ (United Nations, no date, p.2).</a:t>
            </a:r>
            <a:endParaRPr lang="en-US" sz="2400" dirty="0">
              <a:latin typeface="Arial"/>
              <a:cs typeface="Arial"/>
            </a:endParaRPr>
          </a:p>
        </p:txBody>
      </p:sp>
      <p:sp>
        <p:nvSpPr>
          <p:cNvPr id="16" name="TextBox 15"/>
          <p:cNvSpPr txBox="1"/>
          <p:nvPr/>
        </p:nvSpPr>
        <p:spPr>
          <a:xfrm>
            <a:off x="-8563" y="2352401"/>
            <a:ext cx="9143999" cy="1569660"/>
          </a:xfrm>
          <a:prstGeom prst="rect">
            <a:avLst/>
          </a:prstGeom>
          <a:noFill/>
        </p:spPr>
        <p:txBody>
          <a:bodyPr wrap="square" rtlCol="0">
            <a:spAutoFit/>
          </a:bodyPr>
          <a:lstStyle/>
          <a:p>
            <a:pPr marL="285750" indent="-285750">
              <a:buFont typeface="Arial"/>
              <a:buChar char="•"/>
            </a:pPr>
            <a:r>
              <a:rPr lang="en-US" sz="2400" dirty="0" smtClean="0">
                <a:latin typeface="Arial"/>
                <a:cs typeface="Arial"/>
              </a:rPr>
              <a:t>The 17 SDG’s,169 targets and Human rights are intertwined.</a:t>
            </a:r>
          </a:p>
          <a:p>
            <a:pPr marL="285750" indent="-285750">
              <a:buFont typeface="Arial"/>
              <a:buChar char="•"/>
            </a:pPr>
            <a:endParaRPr lang="en-US" sz="2400" dirty="0">
              <a:latin typeface="Arial"/>
              <a:cs typeface="Arial"/>
            </a:endParaRPr>
          </a:p>
          <a:p>
            <a:pPr marL="285750" indent="-285750">
              <a:buFont typeface="Arial"/>
              <a:buChar char="•"/>
            </a:pPr>
            <a:r>
              <a:rPr lang="en-US" sz="2400" dirty="0" smtClean="0">
                <a:latin typeface="Arial"/>
                <a:cs typeface="Arial"/>
              </a:rPr>
              <a:t>In response and to support the 2030 Agenda for Sustainable </a:t>
            </a:r>
            <a:r>
              <a:rPr lang="en-US" sz="2400" dirty="0">
                <a:latin typeface="Arial"/>
                <a:cs typeface="Arial"/>
              </a:rPr>
              <a:t>D</a:t>
            </a:r>
            <a:r>
              <a:rPr lang="en-US" sz="2400" dirty="0" smtClean="0">
                <a:latin typeface="Arial"/>
                <a:cs typeface="Arial"/>
              </a:rPr>
              <a:t>evelopment, </a:t>
            </a:r>
            <a:r>
              <a:rPr lang="en-US" sz="2400" dirty="0">
                <a:latin typeface="Arial"/>
                <a:cs typeface="Arial"/>
              </a:rPr>
              <a:t>W</a:t>
            </a:r>
            <a:r>
              <a:rPr lang="en-US" sz="2400" dirty="0" smtClean="0">
                <a:latin typeface="Arial"/>
                <a:cs typeface="Arial"/>
              </a:rPr>
              <a:t>ales devised its own 7 Well-being Goals. </a:t>
            </a:r>
            <a:endParaRPr lang="en-US" sz="2400" dirty="0">
              <a:latin typeface="Arial"/>
              <a:cs typeface="Arial"/>
            </a:endParaRPr>
          </a:p>
        </p:txBody>
      </p:sp>
      <p:sp>
        <p:nvSpPr>
          <p:cNvPr id="18" name="TextBox 17"/>
          <p:cNvSpPr txBox="1"/>
          <p:nvPr/>
        </p:nvSpPr>
        <p:spPr>
          <a:xfrm>
            <a:off x="21692" y="6512015"/>
            <a:ext cx="9122308" cy="338554"/>
          </a:xfrm>
          <a:prstGeom prst="rect">
            <a:avLst/>
          </a:prstGeom>
          <a:noFill/>
        </p:spPr>
        <p:txBody>
          <a:bodyPr wrap="none" rtlCol="0">
            <a:spAutoFit/>
          </a:bodyPr>
          <a:lstStyle/>
          <a:p>
            <a:r>
              <a:rPr lang="en-US" sz="1600" dirty="0" smtClean="0">
                <a:latin typeface="Arial"/>
                <a:cs typeface="Arial"/>
              </a:rPr>
              <a:t>Google Images (2020) United Nations (no date) </a:t>
            </a:r>
            <a:r>
              <a:rPr lang="en-US" sz="1600" dirty="0" smtClean="0">
                <a:latin typeface="Arial"/>
                <a:cs typeface="Arial"/>
              </a:rPr>
              <a:t>UNESCO (2020) Welsh </a:t>
            </a:r>
            <a:r>
              <a:rPr lang="en-US" sz="1600" dirty="0" smtClean="0">
                <a:latin typeface="Arial"/>
                <a:cs typeface="Arial"/>
              </a:rPr>
              <a:t>Government </a:t>
            </a:r>
            <a:r>
              <a:rPr lang="en-US" sz="1600" dirty="0" smtClean="0">
                <a:latin typeface="Arial"/>
                <a:cs typeface="Arial"/>
              </a:rPr>
              <a:t>(2015, 2019</a:t>
            </a:r>
            <a:r>
              <a:rPr lang="en-US" sz="1600" dirty="0" smtClean="0">
                <a:latin typeface="Arial"/>
                <a:cs typeface="Arial"/>
              </a:rPr>
              <a:t>) </a:t>
            </a:r>
            <a:endParaRPr lang="en-US" sz="1600" dirty="0">
              <a:latin typeface="Arial"/>
              <a:cs typeface="Arial"/>
            </a:endParaRPr>
          </a:p>
        </p:txBody>
      </p:sp>
      <p:sp>
        <p:nvSpPr>
          <p:cNvPr id="2" name="TextBox 1"/>
          <p:cNvSpPr txBox="1"/>
          <p:nvPr/>
        </p:nvSpPr>
        <p:spPr>
          <a:xfrm>
            <a:off x="1534427" y="67313"/>
            <a:ext cx="5890480" cy="400110"/>
          </a:xfrm>
          <a:prstGeom prst="rect">
            <a:avLst/>
          </a:prstGeom>
          <a:noFill/>
        </p:spPr>
        <p:txBody>
          <a:bodyPr wrap="none" rtlCol="0">
            <a:spAutoFit/>
          </a:bodyPr>
          <a:lstStyle/>
          <a:p>
            <a:r>
              <a:rPr lang="en-US" sz="2000" b="1" dirty="0" smtClean="0">
                <a:latin typeface="Arial"/>
                <a:cs typeface="Arial"/>
              </a:rPr>
              <a:t>The 2030 Agenda for Sustainable Development</a:t>
            </a:r>
            <a:endParaRPr lang="en-US" sz="2000" b="1" dirty="0">
              <a:latin typeface="Arial"/>
              <a:cs typeface="Arial"/>
            </a:endParaRPr>
          </a:p>
        </p:txBody>
      </p:sp>
    </p:spTree>
    <p:extLst>
      <p:ext uri="{BB962C8B-B14F-4D97-AF65-F5344CB8AC3E}">
        <p14:creationId xmlns:p14="http://schemas.microsoft.com/office/powerpoint/2010/main" val="3225081811"/>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823866"/>
            <a:ext cx="9144000" cy="5632310"/>
          </a:xfrm>
          <a:prstGeom prst="rect">
            <a:avLst/>
          </a:prstGeom>
          <a:noFill/>
        </p:spPr>
        <p:txBody>
          <a:bodyPr wrap="square" rtlCol="0">
            <a:spAutoFit/>
          </a:bodyPr>
          <a:lstStyle/>
          <a:p>
            <a:r>
              <a:rPr lang="en-US" sz="2400" b="1" dirty="0" smtClean="0">
                <a:latin typeface="Arial"/>
                <a:cs typeface="Arial"/>
              </a:rPr>
              <a:t>Welsh </a:t>
            </a:r>
            <a:r>
              <a:rPr lang="en-US" sz="2400" b="1" dirty="0">
                <a:latin typeface="Arial"/>
                <a:cs typeface="Arial"/>
              </a:rPr>
              <a:t>Government (2017) </a:t>
            </a:r>
            <a:r>
              <a:rPr lang="en-US" sz="2400" b="1" dirty="0" err="1">
                <a:latin typeface="Arial"/>
                <a:cs typeface="Arial"/>
              </a:rPr>
              <a:t>Cymraeg</a:t>
            </a:r>
            <a:r>
              <a:rPr lang="en-US" sz="2400" b="1" dirty="0">
                <a:latin typeface="Arial"/>
                <a:cs typeface="Arial"/>
              </a:rPr>
              <a:t> 2050: A Million Welsh            Speakers </a:t>
            </a:r>
            <a:r>
              <a:rPr lang="en-US" sz="2400" dirty="0">
                <a:latin typeface="Arial"/>
                <a:cs typeface="Arial"/>
              </a:rPr>
              <a:t>Education from nursery-Higher education, workplace and socially</a:t>
            </a:r>
            <a:r>
              <a:rPr lang="en-US" sz="2400" dirty="0" smtClean="0">
                <a:latin typeface="Arial"/>
                <a:cs typeface="Arial"/>
              </a:rPr>
              <a:t>.</a:t>
            </a:r>
          </a:p>
          <a:p>
            <a:endParaRPr lang="en-US" sz="2400" dirty="0">
              <a:latin typeface="Arial"/>
              <a:cs typeface="Arial"/>
            </a:endParaRPr>
          </a:p>
          <a:p>
            <a:r>
              <a:rPr lang="en-US" sz="2400" dirty="0" smtClean="0">
                <a:latin typeface="Arial"/>
                <a:cs typeface="Arial"/>
              </a:rPr>
              <a:t>Links to well being goal: </a:t>
            </a:r>
            <a:r>
              <a:rPr lang="en-US" sz="2400" b="1" dirty="0" smtClean="0">
                <a:latin typeface="Arial"/>
                <a:cs typeface="Arial"/>
              </a:rPr>
              <a:t>A Wales of vibrant culture and thriving Welsh language</a:t>
            </a:r>
          </a:p>
          <a:p>
            <a:endParaRPr lang="en-US" sz="2400" dirty="0" smtClean="0">
              <a:latin typeface="Arial"/>
              <a:cs typeface="Arial"/>
            </a:endParaRPr>
          </a:p>
          <a:p>
            <a:r>
              <a:rPr lang="en-US" sz="2400" dirty="0" smtClean="0">
                <a:latin typeface="Arial"/>
                <a:cs typeface="Arial"/>
              </a:rPr>
              <a:t>People in Wales are more likely to speak Welsh when:</a:t>
            </a:r>
            <a:endParaRPr lang="en-US" sz="2400" dirty="0">
              <a:latin typeface="Arial"/>
              <a:cs typeface="Arial"/>
            </a:endParaRPr>
          </a:p>
          <a:p>
            <a:pPr marL="342900" indent="-342900">
              <a:buFont typeface="Arial"/>
              <a:buChar char="•"/>
            </a:pPr>
            <a:r>
              <a:rPr lang="en-US" sz="2400" dirty="0" smtClean="0">
                <a:latin typeface="Arial"/>
                <a:cs typeface="Arial"/>
              </a:rPr>
              <a:t>Employed</a:t>
            </a:r>
          </a:p>
          <a:p>
            <a:pPr marL="342900" indent="-342900">
              <a:buFont typeface="Arial"/>
              <a:buChar char="•"/>
            </a:pPr>
            <a:r>
              <a:rPr lang="en-US" sz="2400" dirty="0" smtClean="0">
                <a:latin typeface="Arial"/>
                <a:cs typeface="Arial"/>
              </a:rPr>
              <a:t>Home owner</a:t>
            </a:r>
            <a:endParaRPr lang="en-US" sz="2400" dirty="0">
              <a:latin typeface="Arial"/>
              <a:cs typeface="Arial"/>
            </a:endParaRPr>
          </a:p>
          <a:p>
            <a:pPr marL="342900" indent="-342900">
              <a:buFont typeface="Arial"/>
              <a:buChar char="•"/>
            </a:pPr>
            <a:r>
              <a:rPr lang="en-US" sz="2400" dirty="0" smtClean="0">
                <a:latin typeface="Arial"/>
                <a:cs typeface="Arial"/>
              </a:rPr>
              <a:t>Christian</a:t>
            </a:r>
          </a:p>
          <a:p>
            <a:pPr marL="342900" indent="-342900">
              <a:buFont typeface="Arial"/>
              <a:buChar char="•"/>
            </a:pPr>
            <a:r>
              <a:rPr lang="en-US" sz="2400" dirty="0" smtClean="0">
                <a:latin typeface="Arial"/>
                <a:cs typeface="Arial"/>
              </a:rPr>
              <a:t>Female</a:t>
            </a:r>
          </a:p>
          <a:p>
            <a:pPr marL="342900" indent="-342900">
              <a:buFont typeface="Arial"/>
              <a:buChar char="•"/>
            </a:pPr>
            <a:r>
              <a:rPr lang="en-US" sz="2400" dirty="0" smtClean="0">
                <a:latin typeface="Arial"/>
                <a:cs typeface="Arial"/>
              </a:rPr>
              <a:t>16-24 years</a:t>
            </a:r>
          </a:p>
          <a:p>
            <a:pPr marL="342900" indent="-342900">
              <a:buFont typeface="Arial"/>
              <a:buChar char="•"/>
            </a:pPr>
            <a:r>
              <a:rPr lang="en-US" sz="2400" dirty="0" smtClean="0">
                <a:latin typeface="Arial"/>
                <a:cs typeface="Arial"/>
              </a:rPr>
              <a:t>Qualified to university degree standard</a:t>
            </a:r>
          </a:p>
          <a:p>
            <a:pPr marL="342900" indent="-342900">
              <a:buFont typeface="Arial"/>
              <a:buChar char="•"/>
            </a:pPr>
            <a:r>
              <a:rPr lang="en-US" sz="2400" dirty="0" smtClean="0">
                <a:latin typeface="Arial"/>
                <a:cs typeface="Arial"/>
              </a:rPr>
              <a:t>Feel a sense of belonging to their local community</a:t>
            </a:r>
          </a:p>
        </p:txBody>
      </p:sp>
      <p:sp>
        <p:nvSpPr>
          <p:cNvPr id="6" name="Rectangle 5"/>
          <p:cNvSpPr/>
          <p:nvPr/>
        </p:nvSpPr>
        <p:spPr>
          <a:xfrm>
            <a:off x="5576527" y="6467842"/>
            <a:ext cx="3454091" cy="338554"/>
          </a:xfrm>
          <a:prstGeom prst="rect">
            <a:avLst/>
          </a:prstGeom>
        </p:spPr>
        <p:txBody>
          <a:bodyPr wrap="none">
            <a:spAutoFit/>
          </a:bodyPr>
          <a:lstStyle/>
          <a:p>
            <a:r>
              <a:rPr lang="en-US" sz="1600" dirty="0">
                <a:latin typeface="Arial"/>
                <a:cs typeface="Arial"/>
              </a:rPr>
              <a:t>(Welsh Government 2020, pp. 7-10)</a:t>
            </a:r>
          </a:p>
        </p:txBody>
      </p:sp>
      <p:pic>
        <p:nvPicPr>
          <p:cNvPr id="7" name="Picture 6"/>
          <p:cNvPicPr>
            <a:picLocks noChangeAspect="1"/>
          </p:cNvPicPr>
          <p:nvPr/>
        </p:nvPicPr>
        <p:blipFill>
          <a:blip r:embed="rId2"/>
          <a:stretch>
            <a:fillRect/>
          </a:stretch>
        </p:blipFill>
        <p:spPr>
          <a:xfrm>
            <a:off x="8289699" y="0"/>
            <a:ext cx="854301" cy="955819"/>
          </a:xfrm>
          <a:prstGeom prst="rect">
            <a:avLst/>
          </a:prstGeom>
        </p:spPr>
      </p:pic>
      <p:sp>
        <p:nvSpPr>
          <p:cNvPr id="8" name="TextBox 7"/>
          <p:cNvSpPr txBox="1"/>
          <p:nvPr/>
        </p:nvSpPr>
        <p:spPr>
          <a:xfrm>
            <a:off x="2280452" y="154548"/>
            <a:ext cx="4972535" cy="523220"/>
          </a:xfrm>
          <a:prstGeom prst="rect">
            <a:avLst/>
          </a:prstGeom>
          <a:noFill/>
        </p:spPr>
        <p:txBody>
          <a:bodyPr wrap="none" rtlCol="0">
            <a:spAutoFit/>
          </a:bodyPr>
          <a:lstStyle/>
          <a:p>
            <a:r>
              <a:rPr lang="en-US" sz="2800" b="1" dirty="0" smtClean="0">
                <a:latin typeface="Arial"/>
                <a:cs typeface="Arial"/>
              </a:rPr>
              <a:t>Promotion and Engagement</a:t>
            </a:r>
            <a:endParaRPr lang="en-US" sz="2800" b="1" dirty="0">
              <a:latin typeface="Arial"/>
              <a:cs typeface="Arial"/>
            </a:endParaRPr>
          </a:p>
        </p:txBody>
      </p:sp>
    </p:spTree>
    <p:extLst>
      <p:ext uri="{BB962C8B-B14F-4D97-AF65-F5344CB8AC3E}">
        <p14:creationId xmlns:p14="http://schemas.microsoft.com/office/powerpoint/2010/main" val="3292435815"/>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7689" y="1011318"/>
            <a:ext cx="8761221" cy="5016758"/>
          </a:xfrm>
          <a:prstGeom prst="rect">
            <a:avLst/>
          </a:prstGeom>
        </p:spPr>
        <p:txBody>
          <a:bodyPr wrap="square">
            <a:spAutoFit/>
          </a:bodyPr>
          <a:lstStyle/>
          <a:p>
            <a:r>
              <a:rPr lang="en-US" sz="2000" b="1" dirty="0" err="1" smtClean="0">
                <a:latin typeface="Arial"/>
                <a:cs typeface="Arial"/>
              </a:rPr>
              <a:t>Ofxam</a:t>
            </a:r>
            <a:r>
              <a:rPr lang="en-US" sz="2000" b="1" dirty="0" smtClean="0">
                <a:latin typeface="Arial"/>
                <a:cs typeface="Arial"/>
              </a:rPr>
              <a:t> </a:t>
            </a:r>
            <a:r>
              <a:rPr lang="en-US" sz="2000" b="1" dirty="0" err="1" smtClean="0">
                <a:latin typeface="Arial"/>
                <a:cs typeface="Arial"/>
              </a:rPr>
              <a:t>Cymru</a:t>
            </a:r>
            <a:r>
              <a:rPr lang="en-US" sz="2000" b="1" dirty="0" smtClean="0">
                <a:latin typeface="Arial"/>
                <a:cs typeface="Arial"/>
              </a:rPr>
              <a:t> (2020) </a:t>
            </a:r>
            <a:r>
              <a:rPr lang="en-US" sz="2000" dirty="0" smtClean="0">
                <a:latin typeface="Arial"/>
                <a:cs typeface="Arial"/>
              </a:rPr>
              <a:t>promotes global citizenship </a:t>
            </a:r>
            <a:r>
              <a:rPr lang="en-US" sz="2000" dirty="0" err="1" smtClean="0">
                <a:latin typeface="Arial"/>
                <a:cs typeface="Arial"/>
              </a:rPr>
              <a:t>programmes’</a:t>
            </a:r>
            <a:r>
              <a:rPr lang="en-US" sz="2000" dirty="0" smtClean="0">
                <a:latin typeface="Arial"/>
                <a:cs typeface="Arial"/>
              </a:rPr>
              <a:t> in schools and supports teachers/offers training. Provides resources for teaching and learning and WJEC</a:t>
            </a:r>
            <a:r>
              <a:rPr lang="en-US" sz="2000" dirty="0">
                <a:latin typeface="Arial"/>
                <a:cs typeface="Arial"/>
              </a:rPr>
              <a:t>,</a:t>
            </a:r>
            <a:r>
              <a:rPr lang="en-US" sz="2000" dirty="0" smtClean="0">
                <a:latin typeface="Arial"/>
                <a:cs typeface="Arial"/>
              </a:rPr>
              <a:t> in for example the Welsh Baccalaureate. </a:t>
            </a:r>
          </a:p>
          <a:p>
            <a:endParaRPr lang="en-US" sz="2000" b="1" dirty="0">
              <a:latin typeface="Arial"/>
              <a:cs typeface="Arial"/>
            </a:endParaRPr>
          </a:p>
          <a:p>
            <a:r>
              <a:rPr lang="en-US" sz="2000" b="1" dirty="0">
                <a:latin typeface="Arial"/>
                <a:cs typeface="Arial"/>
              </a:rPr>
              <a:t>Equality Act (Government Equalities </a:t>
            </a:r>
            <a:r>
              <a:rPr lang="en-US" sz="2000" b="1" dirty="0" smtClean="0">
                <a:latin typeface="Arial"/>
                <a:cs typeface="Arial"/>
              </a:rPr>
              <a:t>Office, 2010</a:t>
            </a:r>
            <a:r>
              <a:rPr lang="en-US" sz="2000" b="1" dirty="0">
                <a:latin typeface="Arial"/>
                <a:cs typeface="Arial"/>
              </a:rPr>
              <a:t>)</a:t>
            </a:r>
          </a:p>
          <a:p>
            <a:r>
              <a:rPr lang="en-US" sz="2000" dirty="0">
                <a:latin typeface="Arial"/>
                <a:cs typeface="Arial"/>
              </a:rPr>
              <a:t>Ensures equality for all, protects human rights are upheld and against </a:t>
            </a:r>
            <a:r>
              <a:rPr lang="en-US" sz="2000" dirty="0" smtClean="0">
                <a:latin typeface="Arial"/>
                <a:cs typeface="Arial"/>
              </a:rPr>
              <a:t>discrimination.</a:t>
            </a:r>
          </a:p>
          <a:p>
            <a:endParaRPr lang="en-US" sz="2000" dirty="0">
              <a:latin typeface="Arial"/>
              <a:cs typeface="Arial"/>
            </a:endParaRPr>
          </a:p>
          <a:p>
            <a:r>
              <a:rPr lang="en-US" sz="2000" b="1" dirty="0">
                <a:latin typeface="Arial"/>
                <a:cs typeface="Arial"/>
              </a:rPr>
              <a:t>Welsh Government Strategic Equality Action Plan (2016-2020)</a:t>
            </a:r>
          </a:p>
          <a:p>
            <a:r>
              <a:rPr lang="en-US" sz="2000" dirty="0">
                <a:latin typeface="Arial"/>
                <a:cs typeface="Arial"/>
              </a:rPr>
              <a:t>Offers advice and support to people, local </a:t>
            </a:r>
            <a:r>
              <a:rPr lang="en-US" sz="2000" dirty="0" err="1">
                <a:latin typeface="Arial"/>
                <a:cs typeface="Arial"/>
              </a:rPr>
              <a:t>organisations</a:t>
            </a:r>
            <a:r>
              <a:rPr lang="en-US" sz="2000" dirty="0">
                <a:latin typeface="Arial"/>
                <a:cs typeface="Arial"/>
              </a:rPr>
              <a:t> about equality and inclusion issues. Monitors and reviews data collected. </a:t>
            </a:r>
            <a:endParaRPr lang="en-US" sz="2000" dirty="0" smtClean="0">
              <a:latin typeface="Arial"/>
              <a:cs typeface="Arial"/>
            </a:endParaRPr>
          </a:p>
          <a:p>
            <a:endParaRPr lang="en-US" sz="2000" dirty="0">
              <a:latin typeface="Arial"/>
              <a:cs typeface="Arial"/>
            </a:endParaRPr>
          </a:p>
          <a:p>
            <a:r>
              <a:rPr lang="en-US" sz="2000" b="1" dirty="0">
                <a:latin typeface="Arial"/>
                <a:cs typeface="Arial"/>
              </a:rPr>
              <a:t>Equality and Human Rights Commission (EHRC) ‘is Wales Fairer’ report (2018)</a:t>
            </a:r>
          </a:p>
          <a:p>
            <a:r>
              <a:rPr lang="en-US" sz="2000" dirty="0">
                <a:latin typeface="Arial"/>
                <a:cs typeface="Arial"/>
              </a:rPr>
              <a:t>Identifies key inequalities and challenges in human rights in for example, education, health, justice, and </a:t>
            </a:r>
            <a:r>
              <a:rPr lang="en-US" sz="2000" dirty="0" smtClean="0">
                <a:latin typeface="Arial"/>
                <a:cs typeface="Arial"/>
              </a:rPr>
              <a:t>work.</a:t>
            </a:r>
            <a:endParaRPr lang="en-US" sz="2000" dirty="0">
              <a:latin typeface="Arial"/>
              <a:cs typeface="Arial"/>
            </a:endParaRPr>
          </a:p>
        </p:txBody>
      </p:sp>
      <p:pic>
        <p:nvPicPr>
          <p:cNvPr id="5" name="Picture 4"/>
          <p:cNvPicPr>
            <a:picLocks noChangeAspect="1"/>
          </p:cNvPicPr>
          <p:nvPr/>
        </p:nvPicPr>
        <p:blipFill>
          <a:blip r:embed="rId2"/>
          <a:stretch>
            <a:fillRect/>
          </a:stretch>
        </p:blipFill>
        <p:spPr>
          <a:xfrm>
            <a:off x="8316141" y="164417"/>
            <a:ext cx="704961" cy="788732"/>
          </a:xfrm>
          <a:prstGeom prst="rect">
            <a:avLst/>
          </a:prstGeom>
        </p:spPr>
      </p:pic>
      <p:sp>
        <p:nvSpPr>
          <p:cNvPr id="7" name="TextBox 6"/>
          <p:cNvSpPr txBox="1"/>
          <p:nvPr/>
        </p:nvSpPr>
        <p:spPr>
          <a:xfrm>
            <a:off x="1315416" y="219035"/>
            <a:ext cx="6329051" cy="523220"/>
          </a:xfrm>
          <a:prstGeom prst="rect">
            <a:avLst/>
          </a:prstGeom>
          <a:noFill/>
        </p:spPr>
        <p:txBody>
          <a:bodyPr wrap="none" rtlCol="0">
            <a:spAutoFit/>
          </a:bodyPr>
          <a:lstStyle/>
          <a:p>
            <a:r>
              <a:rPr lang="en-US" sz="2800" b="1" dirty="0" smtClean="0">
                <a:latin typeface="Arial"/>
                <a:cs typeface="Arial"/>
              </a:rPr>
              <a:t>Further Promotion and Engagement </a:t>
            </a:r>
            <a:endParaRPr lang="en-US" sz="2800" b="1" dirty="0">
              <a:latin typeface="Arial"/>
              <a:cs typeface="Arial"/>
            </a:endParaRPr>
          </a:p>
        </p:txBody>
      </p:sp>
      <p:sp>
        <p:nvSpPr>
          <p:cNvPr id="8" name="TextBox 7"/>
          <p:cNvSpPr txBox="1"/>
          <p:nvPr/>
        </p:nvSpPr>
        <p:spPr>
          <a:xfrm>
            <a:off x="4403632" y="6474352"/>
            <a:ext cx="4617470" cy="338554"/>
          </a:xfrm>
          <a:prstGeom prst="rect">
            <a:avLst/>
          </a:prstGeom>
          <a:noFill/>
        </p:spPr>
        <p:txBody>
          <a:bodyPr wrap="none" rtlCol="0">
            <a:spAutoFit/>
          </a:bodyPr>
          <a:lstStyle/>
          <a:p>
            <a:r>
              <a:rPr lang="en-US" sz="1600" dirty="0" smtClean="0">
                <a:latin typeface="Arial"/>
                <a:cs typeface="Arial"/>
              </a:rPr>
              <a:t>Google Images (2020</a:t>
            </a:r>
            <a:r>
              <a:rPr lang="en-US" sz="1600" dirty="0" smtClean="0">
                <a:latin typeface="Arial"/>
                <a:cs typeface="Arial"/>
              </a:rPr>
              <a:t>) Welsh Government (2020 </a:t>
            </a:r>
            <a:endParaRPr lang="en-US" sz="1600" dirty="0">
              <a:latin typeface="Arial"/>
              <a:cs typeface="Arial"/>
            </a:endParaRPr>
          </a:p>
        </p:txBody>
      </p:sp>
    </p:spTree>
    <p:extLst>
      <p:ext uri="{BB962C8B-B14F-4D97-AF65-F5344CB8AC3E}">
        <p14:creationId xmlns:p14="http://schemas.microsoft.com/office/powerpoint/2010/main" val="1204065948"/>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9144001" cy="409637"/>
          </a:xfrm>
        </p:spPr>
        <p:txBody>
          <a:bodyPr>
            <a:noAutofit/>
          </a:bodyPr>
          <a:lstStyle/>
          <a:p>
            <a:r>
              <a:rPr lang="en-US" sz="2000" b="1" dirty="0" smtClean="0">
                <a:latin typeface="Arial"/>
                <a:cs typeface="Arial"/>
              </a:rPr>
              <a:t>Equality and Human Rights Commission Wales (2018, p.12)</a:t>
            </a:r>
            <a:endParaRPr lang="en-US" sz="2000" b="1" dirty="0">
              <a:latin typeface="Arial"/>
              <a:cs typeface="Arial"/>
            </a:endParaRPr>
          </a:p>
        </p:txBody>
      </p:sp>
      <p:graphicFrame>
        <p:nvGraphicFramePr>
          <p:cNvPr id="4" name="Table 3"/>
          <p:cNvGraphicFramePr>
            <a:graphicFrameLocks noGrp="1"/>
          </p:cNvGraphicFramePr>
          <p:nvPr>
            <p:extLst>
              <p:ext uri="{D42A27DB-BD31-4B8C-83A1-F6EECF244321}">
                <p14:modId xmlns:p14="http://schemas.microsoft.com/office/powerpoint/2010/main" val="748183852"/>
              </p:ext>
            </p:extLst>
          </p:nvPr>
        </p:nvGraphicFramePr>
        <p:xfrm>
          <a:off x="95587" y="388112"/>
          <a:ext cx="8941465" cy="6485896"/>
        </p:xfrm>
        <a:graphic>
          <a:graphicData uri="http://schemas.openxmlformats.org/drawingml/2006/table">
            <a:tbl>
              <a:tblPr firstRow="1" bandRow="1">
                <a:tableStyleId>{5C22544A-7EE6-4342-B048-85BDC9FD1C3A}</a:tableStyleId>
              </a:tblPr>
              <a:tblGrid>
                <a:gridCol w="4001033"/>
                <a:gridCol w="4940432"/>
              </a:tblGrid>
              <a:tr h="721897">
                <a:tc>
                  <a:txBody>
                    <a:bodyPr/>
                    <a:lstStyle/>
                    <a:p>
                      <a:pPr algn="ctr"/>
                      <a:r>
                        <a:rPr lang="en-US" sz="1800" dirty="0" smtClean="0">
                          <a:solidFill>
                            <a:srgbClr val="000000"/>
                          </a:solidFill>
                          <a:latin typeface="Arial"/>
                          <a:cs typeface="Arial"/>
                        </a:rPr>
                        <a:t>Issues of</a:t>
                      </a:r>
                      <a:r>
                        <a:rPr lang="en-US" sz="1800" baseline="0" dirty="0" smtClean="0">
                          <a:solidFill>
                            <a:srgbClr val="000000"/>
                          </a:solidFill>
                          <a:latin typeface="Arial"/>
                          <a:cs typeface="Arial"/>
                        </a:rPr>
                        <a:t> Fairness and Human Rights in Wales</a:t>
                      </a:r>
                      <a:endParaRPr lang="en-US" sz="1800" dirty="0">
                        <a:solidFill>
                          <a:srgbClr val="000000"/>
                        </a:solidFill>
                        <a:latin typeface="Arial"/>
                        <a:cs typeface="Arial"/>
                      </a:endParaRPr>
                    </a:p>
                  </a:txBody>
                  <a:tcPr/>
                </a:tc>
                <a:tc>
                  <a:txBody>
                    <a:bodyPr/>
                    <a:lstStyle/>
                    <a:p>
                      <a:pPr algn="ctr"/>
                      <a:r>
                        <a:rPr lang="en-US" sz="1800" dirty="0" smtClean="0">
                          <a:solidFill>
                            <a:srgbClr val="000000"/>
                          </a:solidFill>
                          <a:latin typeface="Arial"/>
                          <a:cs typeface="Arial"/>
                        </a:rPr>
                        <a:t>Recommendations</a:t>
                      </a:r>
                      <a:endParaRPr lang="en-US" sz="1800" dirty="0">
                        <a:solidFill>
                          <a:srgbClr val="000000"/>
                        </a:solidFill>
                        <a:latin typeface="Arial"/>
                        <a:cs typeface="Arial"/>
                      </a:endParaRPr>
                    </a:p>
                  </a:txBody>
                  <a:tcPr/>
                </a:tc>
              </a:tr>
              <a:tr h="401053">
                <a:tc>
                  <a:txBody>
                    <a:bodyPr/>
                    <a:lstStyle/>
                    <a:p>
                      <a:pPr algn="l"/>
                      <a:r>
                        <a:rPr lang="en-US" sz="1800" b="1" dirty="0" smtClean="0">
                          <a:latin typeface="Arial"/>
                          <a:cs typeface="Arial"/>
                        </a:rPr>
                        <a:t>Poverty </a:t>
                      </a:r>
                      <a:r>
                        <a:rPr lang="en-US" sz="1800" b="0" dirty="0" smtClean="0">
                          <a:latin typeface="Arial"/>
                          <a:cs typeface="Arial"/>
                        </a:rPr>
                        <a:t>(relative income/fuel/material deprivation)</a:t>
                      </a:r>
                    </a:p>
                  </a:txBody>
                  <a:tcPr/>
                </a:tc>
                <a:tc>
                  <a:txBody>
                    <a:bodyPr/>
                    <a:lstStyle/>
                    <a:p>
                      <a:r>
                        <a:rPr lang="en-US" sz="1800" dirty="0" smtClean="0">
                          <a:latin typeface="Arial"/>
                          <a:cs typeface="Arial"/>
                        </a:rPr>
                        <a:t>End</a:t>
                      </a:r>
                      <a:r>
                        <a:rPr lang="en-US" sz="1800" baseline="0" dirty="0" smtClean="0">
                          <a:latin typeface="Arial"/>
                          <a:cs typeface="Arial"/>
                        </a:rPr>
                        <a:t> poverty-better jobs, pay and rights</a:t>
                      </a:r>
                      <a:endParaRPr lang="en-US" sz="1800" dirty="0">
                        <a:latin typeface="Arial"/>
                        <a:cs typeface="Arial"/>
                      </a:endParaRPr>
                    </a:p>
                  </a:txBody>
                  <a:tcPr/>
                </a:tc>
              </a:tr>
              <a:tr h="454526">
                <a:tc>
                  <a:txBody>
                    <a:bodyPr/>
                    <a:lstStyle/>
                    <a:p>
                      <a:pPr algn="l"/>
                      <a:r>
                        <a:rPr lang="en-US" sz="1800" b="1" dirty="0" smtClean="0">
                          <a:latin typeface="Arial"/>
                          <a:cs typeface="Arial"/>
                        </a:rPr>
                        <a:t>Health Care </a:t>
                      </a:r>
                      <a:r>
                        <a:rPr lang="en-US" sz="1800" b="0" dirty="0" smtClean="0">
                          <a:latin typeface="Arial"/>
                          <a:cs typeface="Arial"/>
                        </a:rPr>
                        <a:t>(poorer outcomes for disadvantaged)</a:t>
                      </a:r>
                      <a:endParaRPr lang="en-US" sz="1800" b="0" dirty="0">
                        <a:latin typeface="Arial"/>
                        <a:cs typeface="Arial"/>
                      </a:endParaRPr>
                    </a:p>
                  </a:txBody>
                  <a:tcPr/>
                </a:tc>
                <a:tc>
                  <a:txBody>
                    <a:bodyPr/>
                    <a:lstStyle/>
                    <a:p>
                      <a:r>
                        <a:rPr lang="en-US" sz="1800" dirty="0" smtClean="0">
                          <a:latin typeface="Arial"/>
                          <a:cs typeface="Arial"/>
                        </a:rPr>
                        <a:t>Timely access to quality health care for all</a:t>
                      </a:r>
                      <a:endParaRPr lang="en-US" sz="1800" dirty="0">
                        <a:latin typeface="Arial"/>
                        <a:cs typeface="Arial"/>
                      </a:endParaRPr>
                    </a:p>
                  </a:txBody>
                  <a:tcPr/>
                </a:tc>
              </a:tr>
              <a:tr h="667922">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800" b="1" dirty="0" smtClean="0">
                          <a:latin typeface="Arial"/>
                          <a:cs typeface="Arial"/>
                        </a:rPr>
                        <a:t>Gender Inequality </a:t>
                      </a:r>
                      <a:r>
                        <a:rPr lang="en-US" sz="1800" b="0" dirty="0" smtClean="0">
                          <a:latin typeface="Arial"/>
                          <a:cs typeface="Arial"/>
                        </a:rPr>
                        <a:t>(girls in school/women in work)</a:t>
                      </a:r>
                    </a:p>
                  </a:txBody>
                  <a:tcPr/>
                </a:tc>
                <a:tc>
                  <a:txBody>
                    <a:bodyPr/>
                    <a:lstStyle/>
                    <a:p>
                      <a:r>
                        <a:rPr lang="en-US" sz="1800" dirty="0" smtClean="0">
                          <a:latin typeface="Arial"/>
                          <a:cs typeface="Arial"/>
                        </a:rPr>
                        <a:t>Improve</a:t>
                      </a:r>
                      <a:r>
                        <a:rPr lang="en-US" sz="1800" baseline="0" dirty="0" smtClean="0">
                          <a:latin typeface="Arial"/>
                          <a:cs typeface="Arial"/>
                        </a:rPr>
                        <a:t> opportunities for girls in school/jobs and income for women</a:t>
                      </a:r>
                      <a:endParaRPr lang="en-US" sz="1800" dirty="0">
                        <a:latin typeface="Arial"/>
                        <a:cs typeface="Arial"/>
                      </a:endParaRPr>
                    </a:p>
                  </a:txBody>
                  <a:tcPr/>
                </a:tc>
              </a:tr>
              <a:tr h="468394">
                <a:tc>
                  <a:txBody>
                    <a:bodyPr/>
                    <a:lstStyle/>
                    <a:p>
                      <a:pPr algn="l"/>
                      <a:r>
                        <a:rPr lang="en-US" sz="1800" b="1" dirty="0" smtClean="0">
                          <a:latin typeface="Arial"/>
                          <a:cs typeface="Arial"/>
                        </a:rPr>
                        <a:t>Disabled People </a:t>
                      </a:r>
                      <a:r>
                        <a:rPr lang="en-US" sz="1800" b="0" dirty="0" smtClean="0">
                          <a:latin typeface="Arial"/>
                          <a:cs typeface="Arial"/>
                        </a:rPr>
                        <a:t>(jobs/income/crime)</a:t>
                      </a:r>
                      <a:endParaRPr lang="en-US" sz="1800" b="0" dirty="0">
                        <a:latin typeface="Arial"/>
                        <a:cs typeface="Arial"/>
                      </a:endParaRPr>
                    </a:p>
                  </a:txBody>
                  <a:tcPr/>
                </a:tc>
                <a:tc>
                  <a:txBody>
                    <a:bodyPr/>
                    <a:lstStyle/>
                    <a:p>
                      <a:r>
                        <a:rPr lang="en-US" sz="1800" dirty="0" smtClean="0">
                          <a:latin typeface="Arial"/>
                          <a:cs typeface="Arial"/>
                        </a:rPr>
                        <a:t>Better jobs/income/housing/protection</a:t>
                      </a:r>
                      <a:endParaRPr lang="en-US" sz="1800" dirty="0">
                        <a:latin typeface="Arial"/>
                        <a:cs typeface="Arial"/>
                      </a:endParaRPr>
                    </a:p>
                  </a:txBody>
                  <a:tcPr/>
                </a:tc>
              </a:tr>
              <a:tr h="667922">
                <a:tc>
                  <a:txBody>
                    <a:bodyPr/>
                    <a:lstStyle/>
                    <a:p>
                      <a:pPr algn="l"/>
                      <a:r>
                        <a:rPr lang="en-US" sz="1800" b="1" dirty="0" smtClean="0">
                          <a:latin typeface="Arial"/>
                          <a:cs typeface="Arial"/>
                        </a:rPr>
                        <a:t>Ethnic Minority</a:t>
                      </a:r>
                      <a:r>
                        <a:rPr lang="en-US" sz="1800" b="1" baseline="0" dirty="0" smtClean="0">
                          <a:latin typeface="Arial"/>
                          <a:cs typeface="Arial"/>
                        </a:rPr>
                        <a:t> Groups </a:t>
                      </a:r>
                      <a:r>
                        <a:rPr lang="en-US" sz="1800" b="0" baseline="0" dirty="0" smtClean="0">
                          <a:latin typeface="Arial"/>
                          <a:cs typeface="Arial"/>
                        </a:rPr>
                        <a:t>(jobs/income/victims of crime)</a:t>
                      </a:r>
                      <a:endParaRPr lang="en-US" sz="1800" b="0" dirty="0">
                        <a:latin typeface="Arial"/>
                        <a:cs typeface="Arial"/>
                      </a:endParaRPr>
                    </a:p>
                  </a:txBody>
                  <a:tcPr/>
                </a:tc>
                <a:tc>
                  <a:txBody>
                    <a:bodyPr/>
                    <a:lstStyle/>
                    <a:p>
                      <a:r>
                        <a:rPr lang="en-US" sz="1800" dirty="0" smtClean="0">
                          <a:latin typeface="Arial"/>
                          <a:cs typeface="Arial"/>
                        </a:rPr>
                        <a:t>Better jobs/income and protection against hate crimes</a:t>
                      </a:r>
                      <a:endParaRPr lang="en-US" sz="1800" dirty="0">
                        <a:latin typeface="Arial"/>
                        <a:cs typeface="Arial"/>
                      </a:endParaRPr>
                    </a:p>
                  </a:txBody>
                  <a:tcPr/>
                </a:tc>
              </a:tr>
              <a:tr h="667922">
                <a:tc>
                  <a:txBody>
                    <a:bodyPr/>
                    <a:lstStyle/>
                    <a:p>
                      <a:pPr algn="l"/>
                      <a:r>
                        <a:rPr lang="en-US" sz="1800" b="1" dirty="0" smtClean="0">
                          <a:latin typeface="Arial"/>
                          <a:cs typeface="Arial"/>
                        </a:rPr>
                        <a:t>Crime </a:t>
                      </a:r>
                      <a:r>
                        <a:rPr lang="en-US" sz="1800" b="0" dirty="0" smtClean="0">
                          <a:latin typeface="Arial"/>
                          <a:cs typeface="Arial"/>
                        </a:rPr>
                        <a:t>(ethnic minorities/disabled</a:t>
                      </a:r>
                      <a:r>
                        <a:rPr lang="en-US" sz="1800" b="0" baseline="0" dirty="0" smtClean="0">
                          <a:latin typeface="Arial"/>
                          <a:cs typeface="Arial"/>
                        </a:rPr>
                        <a:t> people/</a:t>
                      </a:r>
                      <a:r>
                        <a:rPr lang="en-US" sz="1800" b="0" dirty="0" smtClean="0">
                          <a:latin typeface="Arial"/>
                          <a:cs typeface="Arial"/>
                        </a:rPr>
                        <a:t>religion/sexual orientation)</a:t>
                      </a:r>
                      <a:endParaRPr lang="en-US" sz="1800" b="0" dirty="0">
                        <a:latin typeface="Arial"/>
                        <a:cs typeface="Arial"/>
                      </a:endParaRPr>
                    </a:p>
                  </a:txBody>
                  <a:tcPr/>
                </a:tc>
                <a:tc>
                  <a:txBody>
                    <a:bodyPr/>
                    <a:lstStyle/>
                    <a:p>
                      <a:r>
                        <a:rPr lang="en-US" sz="1800" dirty="0" smtClean="0">
                          <a:latin typeface="Arial"/>
                          <a:cs typeface="Arial"/>
                        </a:rPr>
                        <a:t>Tougher measures for hate crimes</a:t>
                      </a:r>
                      <a:endParaRPr lang="en-US" sz="1800" dirty="0">
                        <a:latin typeface="Arial"/>
                        <a:cs typeface="Arial"/>
                      </a:endParaRPr>
                    </a:p>
                  </a:txBody>
                  <a:tcPr/>
                </a:tc>
              </a:tr>
              <a:tr h="954174">
                <a:tc>
                  <a:txBody>
                    <a:bodyPr/>
                    <a:lstStyle/>
                    <a:p>
                      <a:pPr algn="l"/>
                      <a:r>
                        <a:rPr lang="en-US" sz="1800" b="1" dirty="0" smtClean="0">
                          <a:latin typeface="Arial"/>
                          <a:cs typeface="Arial"/>
                        </a:rPr>
                        <a:t>Education </a:t>
                      </a:r>
                      <a:r>
                        <a:rPr lang="en-US" sz="1800" b="0" dirty="0" smtClean="0">
                          <a:latin typeface="Arial"/>
                          <a:cs typeface="Arial"/>
                        </a:rPr>
                        <a:t>(attainment gap/bullying/continuing</a:t>
                      </a:r>
                      <a:r>
                        <a:rPr lang="en-US" sz="1800" b="0" baseline="0" dirty="0" smtClean="0">
                          <a:latin typeface="Arial"/>
                          <a:cs typeface="Arial"/>
                        </a:rPr>
                        <a:t> in education beyond compulsory age</a:t>
                      </a:r>
                      <a:r>
                        <a:rPr lang="en-US" sz="1800" b="0" baseline="0" dirty="0" smtClean="0">
                          <a:latin typeface="Arial"/>
                          <a:cs typeface="Arial"/>
                        </a:rPr>
                        <a:t>)</a:t>
                      </a:r>
                    </a:p>
                    <a:p>
                      <a:pPr algn="l"/>
                      <a:r>
                        <a:rPr lang="en-US" sz="1800" b="1" baseline="0" dirty="0" smtClean="0">
                          <a:latin typeface="Arial"/>
                          <a:cs typeface="Arial"/>
                        </a:rPr>
                        <a:t>COVID-19 </a:t>
                      </a:r>
                      <a:endParaRPr lang="en-US" sz="1800" b="1" dirty="0" smtClean="0">
                        <a:latin typeface="Arial"/>
                        <a:cs typeface="Arial"/>
                      </a:endParaRPr>
                    </a:p>
                  </a:txBody>
                  <a:tcPr/>
                </a:tc>
                <a:tc>
                  <a:txBody>
                    <a:bodyPr/>
                    <a:lstStyle/>
                    <a:p>
                      <a:r>
                        <a:rPr lang="en-US" sz="1800" dirty="0" smtClean="0">
                          <a:latin typeface="Arial"/>
                          <a:cs typeface="Arial"/>
                        </a:rPr>
                        <a:t>*Reduce educational attainment gap of children and young people (boys/girls, ALN, FSM, Adverse Childhood Experiences</a:t>
                      </a:r>
                      <a:r>
                        <a:rPr lang="en-US" sz="1800" baseline="0" dirty="0" smtClean="0">
                          <a:latin typeface="Arial"/>
                          <a:cs typeface="Arial"/>
                        </a:rPr>
                        <a:t> (ACE</a:t>
                      </a:r>
                      <a:r>
                        <a:rPr lang="en-US" sz="1800" dirty="0" smtClean="0">
                          <a:latin typeface="Arial"/>
                          <a:cs typeface="Arial"/>
                        </a:rPr>
                        <a:t>)</a:t>
                      </a:r>
                    </a:p>
                    <a:p>
                      <a:r>
                        <a:rPr lang="en-US" sz="1800" dirty="0" smtClean="0">
                          <a:latin typeface="Arial"/>
                          <a:cs typeface="Arial"/>
                        </a:rPr>
                        <a:t>*Reduce school exclusions/bullying</a:t>
                      </a:r>
                    </a:p>
                    <a:p>
                      <a:r>
                        <a:rPr lang="en-US" sz="1800" dirty="0" smtClean="0">
                          <a:latin typeface="Arial"/>
                          <a:cs typeface="Arial"/>
                        </a:rPr>
                        <a:t>*Reduce NEET</a:t>
                      </a:r>
                    </a:p>
                    <a:p>
                      <a:r>
                        <a:rPr lang="en-US" sz="1800" dirty="0" smtClean="0">
                          <a:latin typeface="Arial"/>
                          <a:cs typeface="Arial"/>
                        </a:rPr>
                        <a:t>*Improve experiences of Higher Education and lifelong learning</a:t>
                      </a:r>
                      <a:endParaRPr lang="en-US" sz="1800" dirty="0">
                        <a:latin typeface="Arial"/>
                        <a:cs typeface="Arial"/>
                      </a:endParaRPr>
                    </a:p>
                  </a:txBody>
                  <a:tcPr/>
                </a:tc>
              </a:tr>
            </a:tbl>
          </a:graphicData>
        </a:graphic>
      </p:graphicFrame>
      <p:sp>
        <p:nvSpPr>
          <p:cNvPr id="6" name="TextBox 5"/>
          <p:cNvSpPr txBox="1"/>
          <p:nvPr/>
        </p:nvSpPr>
        <p:spPr>
          <a:xfrm>
            <a:off x="95587" y="6275577"/>
            <a:ext cx="4041999" cy="584776"/>
          </a:xfrm>
          <a:prstGeom prst="rect">
            <a:avLst/>
          </a:prstGeom>
          <a:noFill/>
        </p:spPr>
        <p:txBody>
          <a:bodyPr wrap="square" rtlCol="0">
            <a:spAutoFit/>
          </a:bodyPr>
          <a:lstStyle/>
          <a:p>
            <a:r>
              <a:rPr lang="en-US" sz="1600" dirty="0" smtClean="0">
                <a:latin typeface="Arial"/>
                <a:cs typeface="Arial"/>
              </a:rPr>
              <a:t>Gilbert (2018) Stats </a:t>
            </a:r>
            <a:r>
              <a:rPr lang="en-US" sz="1600" dirty="0" smtClean="0">
                <a:latin typeface="Arial"/>
                <a:cs typeface="Arial"/>
              </a:rPr>
              <a:t>Wales (2020</a:t>
            </a:r>
            <a:r>
              <a:rPr lang="en-US" sz="1600" dirty="0" smtClean="0">
                <a:latin typeface="Arial"/>
                <a:cs typeface="Arial"/>
              </a:rPr>
              <a:t>) Welsh Government (2020)</a:t>
            </a:r>
            <a:endParaRPr lang="en-US" sz="1600" dirty="0">
              <a:latin typeface="Arial"/>
              <a:cs typeface="Arial"/>
            </a:endParaRPr>
          </a:p>
        </p:txBody>
      </p:sp>
      <p:pic>
        <p:nvPicPr>
          <p:cNvPr id="7" name="Picture 6"/>
          <p:cNvPicPr>
            <a:picLocks noChangeAspect="1"/>
          </p:cNvPicPr>
          <p:nvPr/>
        </p:nvPicPr>
        <p:blipFill>
          <a:blip r:embed="rId3"/>
          <a:stretch>
            <a:fillRect/>
          </a:stretch>
        </p:blipFill>
        <p:spPr>
          <a:xfrm>
            <a:off x="8777871" y="54618"/>
            <a:ext cx="366129" cy="409637"/>
          </a:xfrm>
          <a:prstGeom prst="rect">
            <a:avLst/>
          </a:prstGeom>
        </p:spPr>
      </p:pic>
    </p:spTree>
    <p:extLst>
      <p:ext uri="{BB962C8B-B14F-4D97-AF65-F5344CB8AC3E}">
        <p14:creationId xmlns:p14="http://schemas.microsoft.com/office/powerpoint/2010/main" val="3578036156"/>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788" y="98146"/>
            <a:ext cx="9043246" cy="530981"/>
          </a:xfrm>
        </p:spPr>
        <p:txBody>
          <a:bodyPr>
            <a:noAutofit/>
          </a:bodyPr>
          <a:lstStyle/>
          <a:p>
            <a:r>
              <a:rPr lang="en-US" sz="3200" dirty="0" smtClean="0">
                <a:latin typeface="Arial"/>
                <a:cs typeface="Arial"/>
              </a:rPr>
              <a:t>Promotion and Engagement Through Education</a:t>
            </a:r>
            <a:endParaRPr lang="en-US" sz="3200" dirty="0">
              <a:latin typeface="Arial"/>
              <a:cs typeface="Arial"/>
            </a:endParaRPr>
          </a:p>
        </p:txBody>
      </p:sp>
      <p:sp>
        <p:nvSpPr>
          <p:cNvPr id="4" name="TextBox 3"/>
          <p:cNvSpPr txBox="1"/>
          <p:nvPr/>
        </p:nvSpPr>
        <p:spPr>
          <a:xfrm>
            <a:off x="155376" y="2738111"/>
            <a:ext cx="8788914" cy="3416320"/>
          </a:xfrm>
          <a:prstGeom prst="rect">
            <a:avLst/>
          </a:prstGeom>
          <a:noFill/>
        </p:spPr>
        <p:txBody>
          <a:bodyPr wrap="square" rtlCol="0">
            <a:spAutoFit/>
          </a:bodyPr>
          <a:lstStyle/>
          <a:p>
            <a:r>
              <a:rPr lang="en-US" sz="2400" dirty="0" smtClean="0">
                <a:latin typeface="Arial"/>
                <a:cs typeface="Arial"/>
              </a:rPr>
              <a:t>A New Curriculum for Wales:</a:t>
            </a:r>
          </a:p>
          <a:p>
            <a:endParaRPr lang="en-US" sz="2400" dirty="0" smtClean="0">
              <a:latin typeface="Arial"/>
              <a:cs typeface="Arial"/>
            </a:endParaRPr>
          </a:p>
          <a:p>
            <a:pPr marL="342900" indent="-342900">
              <a:buFont typeface="Arial"/>
              <a:buChar char="•"/>
            </a:pPr>
            <a:r>
              <a:rPr lang="en-US" sz="2400" dirty="0" smtClean="0">
                <a:latin typeface="Arial"/>
                <a:cs typeface="Arial"/>
              </a:rPr>
              <a:t>Unique to Wales the curriculum takes </a:t>
            </a:r>
            <a:r>
              <a:rPr lang="en-US" sz="2400" dirty="0">
                <a:latin typeface="Arial"/>
                <a:cs typeface="Arial"/>
              </a:rPr>
              <a:t>a holistic approach </a:t>
            </a:r>
          </a:p>
          <a:p>
            <a:pPr marL="342900" indent="-342900">
              <a:buFont typeface="Arial"/>
              <a:buChar char="•"/>
            </a:pPr>
            <a:endParaRPr lang="en-US" sz="2400" dirty="0" smtClean="0">
              <a:latin typeface="Arial"/>
              <a:cs typeface="Arial"/>
            </a:endParaRPr>
          </a:p>
          <a:p>
            <a:pPr marL="342900" indent="-342900">
              <a:buFont typeface="Arial"/>
              <a:buChar char="•"/>
            </a:pPr>
            <a:r>
              <a:rPr lang="en-US" sz="2400" dirty="0" smtClean="0">
                <a:latin typeface="Arial"/>
                <a:cs typeface="Arial"/>
              </a:rPr>
              <a:t>4 purposes (created with UNCRC ingrained)</a:t>
            </a:r>
          </a:p>
          <a:p>
            <a:pPr marL="342900" indent="-342900">
              <a:buFont typeface="Arial"/>
              <a:buChar char="•"/>
            </a:pPr>
            <a:endParaRPr lang="en-US" sz="2400" dirty="0" smtClean="0">
              <a:latin typeface="Arial"/>
              <a:cs typeface="Arial"/>
            </a:endParaRPr>
          </a:p>
          <a:p>
            <a:pPr marL="342900" indent="-342900">
              <a:buFont typeface="Arial"/>
              <a:buChar char="•"/>
            </a:pPr>
            <a:r>
              <a:rPr lang="en-US" sz="2400" dirty="0" smtClean="0">
                <a:latin typeface="Arial"/>
                <a:cs typeface="Arial"/>
              </a:rPr>
              <a:t>6 Areas of Learning and Experience (7 ESDGC Key </a:t>
            </a:r>
            <a:r>
              <a:rPr lang="en-US" sz="2400" dirty="0">
                <a:latin typeface="Arial"/>
                <a:cs typeface="Arial"/>
              </a:rPr>
              <a:t>T</a:t>
            </a:r>
            <a:r>
              <a:rPr lang="en-US" sz="2400" dirty="0" smtClean="0">
                <a:latin typeface="Arial"/>
                <a:cs typeface="Arial"/>
              </a:rPr>
              <a:t>hemes embedded in teaching and learning)</a:t>
            </a:r>
          </a:p>
          <a:p>
            <a:pPr marL="342900" indent="-342900">
              <a:buFont typeface="Arial"/>
              <a:buChar char="•"/>
            </a:pPr>
            <a:endParaRPr lang="en-US" sz="2400" dirty="0" smtClean="0">
              <a:latin typeface="Arial"/>
              <a:cs typeface="Arial"/>
            </a:endParaRPr>
          </a:p>
        </p:txBody>
      </p:sp>
      <p:sp>
        <p:nvSpPr>
          <p:cNvPr id="5" name="TextBox 4"/>
          <p:cNvSpPr txBox="1"/>
          <p:nvPr/>
        </p:nvSpPr>
        <p:spPr>
          <a:xfrm>
            <a:off x="171836" y="6432612"/>
            <a:ext cx="8897788" cy="338554"/>
          </a:xfrm>
          <a:prstGeom prst="rect">
            <a:avLst/>
          </a:prstGeom>
          <a:noFill/>
        </p:spPr>
        <p:txBody>
          <a:bodyPr wrap="none" rtlCol="0">
            <a:spAutoFit/>
          </a:bodyPr>
          <a:lstStyle/>
          <a:p>
            <a:r>
              <a:rPr lang="en-US" sz="1600" dirty="0" smtClean="0">
                <a:latin typeface="Arial"/>
                <a:cs typeface="Arial"/>
              </a:rPr>
              <a:t>Google Images (2020) Successful Futures (2015) WAG </a:t>
            </a:r>
            <a:r>
              <a:rPr lang="en-US" sz="1600" dirty="0" smtClean="0">
                <a:latin typeface="Arial"/>
                <a:cs typeface="Arial"/>
              </a:rPr>
              <a:t>(2008) Welsh Government </a:t>
            </a:r>
            <a:r>
              <a:rPr lang="en-US" sz="1600" dirty="0" smtClean="0">
                <a:latin typeface="Arial"/>
                <a:cs typeface="Arial"/>
              </a:rPr>
              <a:t>(2018, 2020</a:t>
            </a:r>
            <a:r>
              <a:rPr lang="en-US" sz="1600" dirty="0" smtClean="0">
                <a:latin typeface="Arial"/>
                <a:cs typeface="Arial"/>
              </a:rPr>
              <a:t>) </a:t>
            </a:r>
            <a:endParaRPr lang="en-US" sz="1600" dirty="0">
              <a:latin typeface="Arial"/>
              <a:cs typeface="Arial"/>
            </a:endParaRPr>
          </a:p>
        </p:txBody>
      </p:sp>
      <p:pic>
        <p:nvPicPr>
          <p:cNvPr id="6" name="Picture 5"/>
          <p:cNvPicPr>
            <a:picLocks noChangeAspect="1"/>
          </p:cNvPicPr>
          <p:nvPr/>
        </p:nvPicPr>
        <p:blipFill>
          <a:blip r:embed="rId3"/>
          <a:stretch>
            <a:fillRect/>
          </a:stretch>
        </p:blipFill>
        <p:spPr>
          <a:xfrm>
            <a:off x="5079604" y="738362"/>
            <a:ext cx="2799563" cy="2799563"/>
          </a:xfrm>
          <a:prstGeom prst="rect">
            <a:avLst/>
          </a:prstGeom>
        </p:spPr>
      </p:pic>
      <p:pic>
        <p:nvPicPr>
          <p:cNvPr id="7" name="Picture 6"/>
          <p:cNvPicPr>
            <a:picLocks noChangeAspect="1"/>
          </p:cNvPicPr>
          <p:nvPr/>
        </p:nvPicPr>
        <p:blipFill>
          <a:blip r:embed="rId4"/>
          <a:stretch>
            <a:fillRect/>
          </a:stretch>
        </p:blipFill>
        <p:spPr>
          <a:xfrm>
            <a:off x="8097655" y="629127"/>
            <a:ext cx="1005379" cy="1124849"/>
          </a:xfrm>
          <a:prstGeom prst="rect">
            <a:avLst/>
          </a:prstGeom>
        </p:spPr>
      </p:pic>
    </p:spTree>
    <p:extLst>
      <p:ext uri="{BB962C8B-B14F-4D97-AF65-F5344CB8AC3E}">
        <p14:creationId xmlns:p14="http://schemas.microsoft.com/office/powerpoint/2010/main" val="2253472773"/>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6763" y="133527"/>
            <a:ext cx="8229600" cy="558290"/>
          </a:xfrm>
        </p:spPr>
        <p:txBody>
          <a:bodyPr>
            <a:normAutofit fontScale="90000"/>
          </a:bodyPr>
          <a:lstStyle/>
          <a:p>
            <a:pPr algn="l"/>
            <a:r>
              <a:rPr lang="en-US" sz="3600" dirty="0" smtClean="0">
                <a:latin typeface="Arial"/>
                <a:cs typeface="Arial"/>
              </a:rPr>
              <a:t>New Curriculum continued…</a:t>
            </a:r>
            <a:endParaRPr lang="en-US" sz="3600" dirty="0">
              <a:latin typeface="Arial"/>
              <a:cs typeface="Arial"/>
            </a:endParaRPr>
          </a:p>
        </p:txBody>
      </p:sp>
      <p:sp>
        <p:nvSpPr>
          <p:cNvPr id="4" name="Rectangle 3"/>
          <p:cNvSpPr/>
          <p:nvPr/>
        </p:nvSpPr>
        <p:spPr>
          <a:xfrm>
            <a:off x="117778" y="1524745"/>
            <a:ext cx="9026222" cy="3785652"/>
          </a:xfrm>
          <a:prstGeom prst="rect">
            <a:avLst/>
          </a:prstGeom>
        </p:spPr>
        <p:txBody>
          <a:bodyPr wrap="square">
            <a:spAutoFit/>
          </a:bodyPr>
          <a:lstStyle/>
          <a:p>
            <a:pPr marL="457200" indent="-457200">
              <a:buFont typeface="Arial"/>
              <a:buChar char="•"/>
            </a:pPr>
            <a:r>
              <a:rPr lang="en-US" sz="2400" dirty="0">
                <a:latin typeface="Arial"/>
                <a:cs typeface="Arial"/>
              </a:rPr>
              <a:t>Continuum of learning 3-16 year olds (no more Key Stages)</a:t>
            </a:r>
          </a:p>
          <a:p>
            <a:endParaRPr lang="en-US" sz="2400" dirty="0">
              <a:latin typeface="Arial"/>
              <a:cs typeface="Arial"/>
            </a:endParaRPr>
          </a:p>
          <a:p>
            <a:pPr marL="457200" indent="-457200">
              <a:buFont typeface="Arial"/>
              <a:buChar char="•"/>
            </a:pPr>
            <a:r>
              <a:rPr lang="en-US" sz="2400" dirty="0" smtClean="0">
                <a:latin typeface="Arial"/>
                <a:cs typeface="Arial"/>
              </a:rPr>
              <a:t>Three cross-curricula responsibilities, Literacy, Numeracy (LNF) and Digital Competence Framework (DCF).</a:t>
            </a:r>
          </a:p>
          <a:p>
            <a:pPr marL="457200" indent="-457200">
              <a:buFont typeface="Arial"/>
              <a:buChar char="•"/>
            </a:pPr>
            <a:endParaRPr lang="en-US" sz="2400" dirty="0" smtClean="0">
              <a:latin typeface="Arial"/>
              <a:cs typeface="Arial"/>
            </a:endParaRPr>
          </a:p>
          <a:p>
            <a:pPr marL="342900" indent="-342900">
              <a:buFont typeface="Arial"/>
              <a:buChar char="•"/>
            </a:pPr>
            <a:r>
              <a:rPr lang="en-US" sz="2400" dirty="0" smtClean="0">
                <a:latin typeface="Arial"/>
                <a:cs typeface="Arial"/>
              </a:rPr>
              <a:t>Welsh language compulsory until 16</a:t>
            </a:r>
            <a:endParaRPr lang="en-US" sz="2400" dirty="0">
              <a:latin typeface="Arial"/>
              <a:cs typeface="Arial"/>
            </a:endParaRPr>
          </a:p>
          <a:p>
            <a:r>
              <a:rPr lang="en-US" sz="2400" b="1" dirty="0" smtClean="0">
                <a:latin typeface="Arial"/>
                <a:cs typeface="Arial"/>
              </a:rPr>
              <a:t>    </a:t>
            </a:r>
            <a:endParaRPr lang="en-US" sz="2400" dirty="0" smtClean="0">
              <a:latin typeface="Arial"/>
              <a:cs typeface="Arial"/>
            </a:endParaRPr>
          </a:p>
          <a:p>
            <a:pPr marL="342900" indent="-342900">
              <a:buFont typeface="Arial"/>
              <a:buChar char="•"/>
            </a:pPr>
            <a:r>
              <a:rPr lang="en-US" sz="2400" dirty="0" smtClean="0">
                <a:latin typeface="Arial"/>
                <a:cs typeface="Arial"/>
              </a:rPr>
              <a:t>Religious values and ethics and relationships, and sexuality education (RSE) compulsory until 16</a:t>
            </a:r>
          </a:p>
          <a:p>
            <a:endParaRPr lang="en-US" sz="2400" dirty="0">
              <a:latin typeface="Arial"/>
              <a:cs typeface="Arial"/>
            </a:endParaRPr>
          </a:p>
        </p:txBody>
      </p:sp>
      <p:pic>
        <p:nvPicPr>
          <p:cNvPr id="8" name="Picture 7"/>
          <p:cNvPicPr>
            <a:picLocks noChangeAspect="1"/>
          </p:cNvPicPr>
          <p:nvPr/>
        </p:nvPicPr>
        <p:blipFill>
          <a:blip r:embed="rId3"/>
          <a:stretch>
            <a:fillRect/>
          </a:stretch>
        </p:blipFill>
        <p:spPr>
          <a:xfrm>
            <a:off x="8165931" y="0"/>
            <a:ext cx="978069" cy="1094294"/>
          </a:xfrm>
          <a:prstGeom prst="rect">
            <a:avLst/>
          </a:prstGeom>
        </p:spPr>
      </p:pic>
      <p:sp>
        <p:nvSpPr>
          <p:cNvPr id="9" name="TextBox 8"/>
          <p:cNvSpPr txBox="1"/>
          <p:nvPr/>
        </p:nvSpPr>
        <p:spPr>
          <a:xfrm>
            <a:off x="3787963" y="6407198"/>
            <a:ext cx="5153675" cy="338554"/>
          </a:xfrm>
          <a:prstGeom prst="rect">
            <a:avLst/>
          </a:prstGeom>
          <a:noFill/>
        </p:spPr>
        <p:txBody>
          <a:bodyPr wrap="none" rtlCol="0">
            <a:spAutoFit/>
          </a:bodyPr>
          <a:lstStyle/>
          <a:p>
            <a:r>
              <a:rPr lang="en-US" sz="1600" dirty="0" smtClean="0">
                <a:latin typeface="Arial"/>
                <a:cs typeface="Arial"/>
              </a:rPr>
              <a:t>Google Image (2020) Welsh Government (</a:t>
            </a:r>
            <a:r>
              <a:rPr lang="en-US" sz="1600" dirty="0" smtClean="0">
                <a:latin typeface="Arial"/>
                <a:cs typeface="Arial"/>
              </a:rPr>
              <a:t>2016, 2020) </a:t>
            </a:r>
            <a:endParaRPr lang="en-US" sz="1600" dirty="0">
              <a:latin typeface="Arial"/>
              <a:cs typeface="Arial"/>
            </a:endParaRPr>
          </a:p>
        </p:txBody>
      </p:sp>
    </p:spTree>
    <p:extLst>
      <p:ext uri="{BB962C8B-B14F-4D97-AF65-F5344CB8AC3E}">
        <p14:creationId xmlns:p14="http://schemas.microsoft.com/office/powerpoint/2010/main" val="2783591342"/>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280851633"/>
              </p:ext>
            </p:extLst>
          </p:nvPr>
        </p:nvGraphicFramePr>
        <p:xfrm>
          <a:off x="114792" y="1107213"/>
          <a:ext cx="8890414" cy="3078480"/>
        </p:xfrm>
        <a:graphic>
          <a:graphicData uri="http://schemas.openxmlformats.org/drawingml/2006/table">
            <a:tbl>
              <a:tblPr firstRow="1" bandRow="1">
                <a:tableStyleId>{5C22544A-7EE6-4342-B048-85BDC9FD1C3A}</a:tableStyleId>
              </a:tblPr>
              <a:tblGrid>
                <a:gridCol w="3911311"/>
                <a:gridCol w="4979103"/>
              </a:tblGrid>
              <a:tr h="359607">
                <a:tc gridSpan="2">
                  <a:txBody>
                    <a:bodyPr/>
                    <a:lstStyle/>
                    <a:p>
                      <a:pPr algn="ctr"/>
                      <a:r>
                        <a:rPr lang="en-US" sz="2000" dirty="0" smtClean="0">
                          <a:solidFill>
                            <a:srgbClr val="000000"/>
                          </a:solidFill>
                          <a:latin typeface="Arial"/>
                          <a:cs typeface="Arial"/>
                        </a:rPr>
                        <a:t>Annual Population Survey: Religion in Wales (population</a:t>
                      </a:r>
                      <a:r>
                        <a:rPr lang="en-US" sz="2000" baseline="0" dirty="0" smtClean="0">
                          <a:solidFill>
                            <a:srgbClr val="000000"/>
                          </a:solidFill>
                          <a:latin typeface="Arial"/>
                          <a:cs typeface="Arial"/>
                        </a:rPr>
                        <a:t> 3,072,500)</a:t>
                      </a:r>
                    </a:p>
                    <a:p>
                      <a:pPr algn="ctr"/>
                      <a:endParaRPr lang="en-US" sz="2000" dirty="0">
                        <a:solidFill>
                          <a:srgbClr val="000000"/>
                        </a:solidFill>
                        <a:latin typeface="Arial"/>
                        <a:cs typeface="Arial"/>
                      </a:endParaRPr>
                    </a:p>
                  </a:txBody>
                  <a:tcPr/>
                </a:tc>
                <a:tc hMerge="1">
                  <a:txBody>
                    <a:bodyPr/>
                    <a:lstStyle/>
                    <a:p>
                      <a:endParaRPr lang="en-US" dirty="0"/>
                    </a:p>
                  </a:txBody>
                  <a:tcPr/>
                </a:tc>
              </a:tr>
              <a:tr h="359607">
                <a:tc>
                  <a:txBody>
                    <a:bodyPr/>
                    <a:lstStyle/>
                    <a:p>
                      <a:pPr algn="ctr"/>
                      <a:r>
                        <a:rPr lang="en-US" sz="2000" dirty="0" smtClean="0">
                          <a:latin typeface="Arial"/>
                          <a:cs typeface="Arial"/>
                        </a:rPr>
                        <a:t>No Religion</a:t>
                      </a:r>
                      <a:endParaRPr lang="en-US" sz="2000" dirty="0">
                        <a:latin typeface="Arial"/>
                        <a:cs typeface="Arial"/>
                      </a:endParaRPr>
                    </a:p>
                  </a:txBody>
                  <a:tcPr/>
                </a:tc>
                <a:tc>
                  <a:txBody>
                    <a:bodyPr/>
                    <a:lstStyle/>
                    <a:p>
                      <a:pPr algn="ctr"/>
                      <a:r>
                        <a:rPr lang="en-US" sz="2000" dirty="0" smtClean="0">
                          <a:latin typeface="Arial"/>
                          <a:cs typeface="Arial"/>
                        </a:rPr>
                        <a:t>1,311,800</a:t>
                      </a:r>
                      <a:endParaRPr lang="en-US" sz="2000" dirty="0">
                        <a:latin typeface="Arial"/>
                        <a:cs typeface="Arial"/>
                      </a:endParaRPr>
                    </a:p>
                  </a:txBody>
                  <a:tcPr/>
                </a:tc>
              </a:tr>
              <a:tr h="359607">
                <a:tc>
                  <a:txBody>
                    <a:bodyPr/>
                    <a:lstStyle/>
                    <a:p>
                      <a:pPr algn="ctr"/>
                      <a:r>
                        <a:rPr lang="en-US" sz="2000" dirty="0" smtClean="0">
                          <a:latin typeface="Arial"/>
                          <a:cs typeface="Arial"/>
                        </a:rPr>
                        <a:t>Christian</a:t>
                      </a:r>
                      <a:endParaRPr lang="en-US" sz="2000" dirty="0">
                        <a:latin typeface="Arial"/>
                        <a:cs typeface="Arial"/>
                      </a:endParaRPr>
                    </a:p>
                  </a:txBody>
                  <a:tcPr/>
                </a:tc>
                <a:tc>
                  <a:txBody>
                    <a:bodyPr/>
                    <a:lstStyle/>
                    <a:p>
                      <a:pPr algn="ctr"/>
                      <a:r>
                        <a:rPr lang="en-US" sz="2000" dirty="0" smtClean="0">
                          <a:latin typeface="Arial"/>
                          <a:cs typeface="Arial"/>
                        </a:rPr>
                        <a:t>1,621,000</a:t>
                      </a:r>
                      <a:endParaRPr lang="en-US" sz="2000" dirty="0">
                        <a:latin typeface="Arial"/>
                        <a:cs typeface="Arial"/>
                      </a:endParaRPr>
                    </a:p>
                  </a:txBody>
                  <a:tcPr/>
                </a:tc>
              </a:tr>
              <a:tr h="359607">
                <a:tc>
                  <a:txBody>
                    <a:bodyPr/>
                    <a:lstStyle/>
                    <a:p>
                      <a:pPr algn="ctr"/>
                      <a:r>
                        <a:rPr lang="en-US" sz="2000" dirty="0" smtClean="0">
                          <a:latin typeface="Arial"/>
                          <a:cs typeface="Arial"/>
                        </a:rPr>
                        <a:t>Muslim</a:t>
                      </a:r>
                      <a:endParaRPr lang="en-US" sz="2000" dirty="0">
                        <a:latin typeface="Arial"/>
                        <a:cs typeface="Arial"/>
                      </a:endParaRPr>
                    </a:p>
                  </a:txBody>
                  <a:tcPr/>
                </a:tc>
                <a:tc>
                  <a:txBody>
                    <a:bodyPr/>
                    <a:lstStyle/>
                    <a:p>
                      <a:pPr algn="ctr"/>
                      <a:r>
                        <a:rPr lang="en-US" sz="2000" dirty="0" smtClean="0">
                          <a:latin typeface="Arial"/>
                          <a:cs typeface="Arial"/>
                        </a:rPr>
                        <a:t>49,200</a:t>
                      </a:r>
                      <a:endParaRPr lang="en-US" sz="2000" dirty="0">
                        <a:latin typeface="Arial"/>
                        <a:cs typeface="Arial"/>
                      </a:endParaRPr>
                    </a:p>
                  </a:txBody>
                  <a:tcPr/>
                </a:tc>
              </a:tr>
              <a:tr h="359607">
                <a:tc>
                  <a:txBody>
                    <a:bodyPr/>
                    <a:lstStyle/>
                    <a:p>
                      <a:pPr algn="ctr"/>
                      <a:r>
                        <a:rPr lang="en-US" sz="2000" dirty="0" smtClean="0">
                          <a:latin typeface="Arial"/>
                          <a:cs typeface="Arial"/>
                        </a:rPr>
                        <a:t>Other Religion</a:t>
                      </a:r>
                      <a:endParaRPr lang="en-US" sz="2000" dirty="0">
                        <a:latin typeface="Arial"/>
                        <a:cs typeface="Arial"/>
                      </a:endParaRPr>
                    </a:p>
                  </a:txBody>
                  <a:tcPr/>
                </a:tc>
                <a:tc>
                  <a:txBody>
                    <a:bodyPr/>
                    <a:lstStyle/>
                    <a:p>
                      <a:pPr algn="ctr"/>
                      <a:r>
                        <a:rPr lang="en-US" sz="2000" dirty="0" smtClean="0">
                          <a:latin typeface="Arial"/>
                          <a:cs typeface="Arial"/>
                        </a:rPr>
                        <a:t>82,200</a:t>
                      </a:r>
                      <a:endParaRPr lang="en-US" sz="2000" dirty="0">
                        <a:latin typeface="Arial"/>
                        <a:cs typeface="Arial"/>
                      </a:endParaRPr>
                    </a:p>
                  </a:txBody>
                  <a:tcPr/>
                </a:tc>
              </a:tr>
              <a:tr h="359607">
                <a:tc>
                  <a:txBody>
                    <a:bodyPr/>
                    <a:lstStyle/>
                    <a:p>
                      <a:pPr algn="ctr"/>
                      <a:r>
                        <a:rPr lang="en-US" sz="2000" dirty="0" smtClean="0">
                          <a:latin typeface="Arial"/>
                          <a:cs typeface="Arial"/>
                        </a:rPr>
                        <a:t>No response</a:t>
                      </a:r>
                      <a:endParaRPr lang="en-US" sz="2000" dirty="0">
                        <a:latin typeface="Arial"/>
                        <a:cs typeface="Arial"/>
                      </a:endParaRPr>
                    </a:p>
                  </a:txBody>
                  <a:tcPr/>
                </a:tc>
                <a:tc>
                  <a:txBody>
                    <a:bodyPr/>
                    <a:lstStyle/>
                    <a:p>
                      <a:pPr algn="ctr"/>
                      <a:r>
                        <a:rPr lang="en-US" sz="2000" dirty="0" smtClean="0">
                          <a:latin typeface="Arial"/>
                          <a:cs typeface="Arial"/>
                        </a:rPr>
                        <a:t>8,400</a:t>
                      </a:r>
                      <a:endParaRPr lang="en-US" sz="2000" dirty="0">
                        <a:latin typeface="Arial"/>
                        <a:cs typeface="Arial"/>
                      </a:endParaRPr>
                    </a:p>
                  </a:txBody>
                  <a:tcPr/>
                </a:tc>
              </a:tr>
              <a:tr h="359607">
                <a:tc>
                  <a:txBody>
                    <a:bodyPr/>
                    <a:lstStyle/>
                    <a:p>
                      <a:pPr algn="ctr"/>
                      <a:endParaRPr lang="en-US" sz="2000" dirty="0">
                        <a:latin typeface="Arial"/>
                        <a:cs typeface="Arial"/>
                      </a:endParaRPr>
                    </a:p>
                  </a:txBody>
                  <a:tcPr/>
                </a:tc>
                <a:tc>
                  <a:txBody>
                    <a:bodyPr/>
                    <a:lstStyle/>
                    <a:p>
                      <a:pPr algn="r"/>
                      <a:r>
                        <a:rPr lang="en-US" sz="1600" dirty="0" smtClean="0">
                          <a:latin typeface="Arial"/>
                          <a:cs typeface="Arial"/>
                        </a:rPr>
                        <a:t>Stats Wales</a:t>
                      </a:r>
                      <a:r>
                        <a:rPr lang="en-US" sz="1600" baseline="0" dirty="0" smtClean="0">
                          <a:latin typeface="Arial"/>
                          <a:cs typeface="Arial"/>
                        </a:rPr>
                        <a:t> (2019)</a:t>
                      </a:r>
                      <a:endParaRPr lang="en-US" sz="1600" dirty="0">
                        <a:latin typeface="Arial"/>
                        <a:cs typeface="Arial"/>
                      </a:endParaRPr>
                    </a:p>
                  </a:txBody>
                  <a:tcPr/>
                </a:tc>
              </a:tr>
            </a:tbl>
          </a:graphicData>
        </a:graphic>
      </p:graphicFrame>
      <p:pic>
        <p:nvPicPr>
          <p:cNvPr id="8" name="Picture 7"/>
          <p:cNvPicPr>
            <a:picLocks noChangeAspect="1"/>
          </p:cNvPicPr>
          <p:nvPr/>
        </p:nvPicPr>
        <p:blipFill>
          <a:blip r:embed="rId3"/>
          <a:stretch>
            <a:fillRect/>
          </a:stretch>
        </p:blipFill>
        <p:spPr>
          <a:xfrm>
            <a:off x="8247864" y="41741"/>
            <a:ext cx="896136" cy="1002626"/>
          </a:xfrm>
          <a:prstGeom prst="rect">
            <a:avLst/>
          </a:prstGeom>
        </p:spPr>
      </p:pic>
      <p:sp>
        <p:nvSpPr>
          <p:cNvPr id="9" name="TextBox 8"/>
          <p:cNvSpPr txBox="1"/>
          <p:nvPr/>
        </p:nvSpPr>
        <p:spPr>
          <a:xfrm>
            <a:off x="4560794" y="6466639"/>
            <a:ext cx="4583206" cy="338554"/>
          </a:xfrm>
          <a:prstGeom prst="rect">
            <a:avLst/>
          </a:prstGeom>
          <a:noFill/>
        </p:spPr>
        <p:txBody>
          <a:bodyPr wrap="none" rtlCol="0">
            <a:spAutoFit/>
          </a:bodyPr>
          <a:lstStyle/>
          <a:p>
            <a:r>
              <a:rPr lang="en-US" sz="1600" dirty="0" smtClean="0">
                <a:latin typeface="Arial"/>
                <a:cs typeface="Arial"/>
              </a:rPr>
              <a:t>Google Image (2020) Welsh Government (2020)</a:t>
            </a:r>
            <a:endParaRPr lang="en-US" sz="1600" dirty="0">
              <a:latin typeface="Arial"/>
              <a:cs typeface="Arial"/>
            </a:endParaRPr>
          </a:p>
        </p:txBody>
      </p:sp>
      <p:sp>
        <p:nvSpPr>
          <p:cNvPr id="10" name="Rectangle 9"/>
          <p:cNvSpPr/>
          <p:nvPr/>
        </p:nvSpPr>
        <p:spPr>
          <a:xfrm>
            <a:off x="114792" y="4422661"/>
            <a:ext cx="8890414" cy="1323439"/>
          </a:xfrm>
          <a:prstGeom prst="rect">
            <a:avLst/>
          </a:prstGeom>
        </p:spPr>
        <p:txBody>
          <a:bodyPr wrap="square">
            <a:spAutoFit/>
          </a:bodyPr>
          <a:lstStyle/>
          <a:p>
            <a:r>
              <a:rPr lang="en-US" sz="2000" dirty="0">
                <a:latin typeface="Arial"/>
                <a:cs typeface="Arial"/>
              </a:rPr>
              <a:t>Supporting learners in developing skills, attitudes </a:t>
            </a:r>
            <a:r>
              <a:rPr lang="en-US" sz="2000" dirty="0" smtClean="0">
                <a:latin typeface="Arial"/>
                <a:cs typeface="Arial"/>
              </a:rPr>
              <a:t>through</a:t>
            </a:r>
            <a:r>
              <a:rPr lang="en-US" sz="2000" dirty="0" smtClean="0">
                <a:latin typeface="Arial"/>
                <a:cs typeface="Arial"/>
              </a:rPr>
              <a:t> </a:t>
            </a:r>
            <a:r>
              <a:rPr lang="en-US" sz="2000" dirty="0">
                <a:latin typeface="Arial"/>
                <a:cs typeface="Arial"/>
              </a:rPr>
              <a:t>experiences that are </a:t>
            </a:r>
            <a:r>
              <a:rPr lang="en-US" sz="2000" dirty="0" smtClean="0">
                <a:latin typeface="Arial"/>
                <a:cs typeface="Arial"/>
              </a:rPr>
              <a:t>relevant</a:t>
            </a:r>
            <a:r>
              <a:rPr lang="en-US" sz="2000" dirty="0">
                <a:latin typeface="Arial"/>
                <a:cs typeface="Arial"/>
              </a:rPr>
              <a:t> </a:t>
            </a:r>
            <a:r>
              <a:rPr lang="en-US" sz="2000" dirty="0" smtClean="0">
                <a:latin typeface="Arial"/>
                <a:cs typeface="Arial"/>
              </a:rPr>
              <a:t>and</a:t>
            </a:r>
            <a:r>
              <a:rPr lang="en-US" sz="2000" dirty="0" smtClean="0">
                <a:latin typeface="Arial"/>
                <a:cs typeface="Arial"/>
              </a:rPr>
              <a:t> meaningful. Offers opportunities </a:t>
            </a:r>
            <a:r>
              <a:rPr lang="en-US" sz="2000" dirty="0">
                <a:latin typeface="Arial"/>
                <a:cs typeface="Arial"/>
              </a:rPr>
              <a:t>to explore issues within </a:t>
            </a:r>
            <a:r>
              <a:rPr lang="en-US" sz="2000" dirty="0" smtClean="0">
                <a:latin typeface="Arial"/>
                <a:cs typeface="Arial"/>
              </a:rPr>
              <a:t>the community </a:t>
            </a:r>
            <a:r>
              <a:rPr lang="en-US" sz="2000" dirty="0">
                <a:latin typeface="Arial"/>
                <a:cs typeface="Arial"/>
              </a:rPr>
              <a:t>and globally. </a:t>
            </a:r>
            <a:r>
              <a:rPr lang="en-US" sz="2000" dirty="0" smtClean="0">
                <a:latin typeface="Arial"/>
                <a:cs typeface="Arial"/>
              </a:rPr>
              <a:t>Helps </a:t>
            </a:r>
            <a:r>
              <a:rPr lang="en-US" sz="2000" dirty="0">
                <a:latin typeface="Arial"/>
                <a:cs typeface="Arial"/>
              </a:rPr>
              <a:t>to prepare learners for future education, employment and life in the 21</a:t>
            </a:r>
            <a:r>
              <a:rPr lang="en-US" sz="2000" baseline="30000" dirty="0">
                <a:latin typeface="Arial"/>
                <a:cs typeface="Arial"/>
              </a:rPr>
              <a:t>st</a:t>
            </a:r>
            <a:r>
              <a:rPr lang="en-US" sz="2000" dirty="0">
                <a:latin typeface="Arial"/>
                <a:cs typeface="Arial"/>
              </a:rPr>
              <a:t> century.</a:t>
            </a:r>
          </a:p>
        </p:txBody>
      </p:sp>
      <p:sp>
        <p:nvSpPr>
          <p:cNvPr id="12" name="TextBox 11"/>
          <p:cNvSpPr txBox="1"/>
          <p:nvPr/>
        </p:nvSpPr>
        <p:spPr>
          <a:xfrm>
            <a:off x="2640100" y="188990"/>
            <a:ext cx="3562894" cy="523220"/>
          </a:xfrm>
          <a:prstGeom prst="rect">
            <a:avLst/>
          </a:prstGeom>
          <a:noFill/>
        </p:spPr>
        <p:txBody>
          <a:bodyPr wrap="none" rtlCol="0">
            <a:spAutoFit/>
          </a:bodyPr>
          <a:lstStyle/>
          <a:p>
            <a:r>
              <a:rPr lang="en-US" sz="2800" b="1" dirty="0" smtClean="0">
                <a:latin typeface="Arial"/>
                <a:cs typeface="Arial"/>
              </a:rPr>
              <a:t>Multi-cultural Wales</a:t>
            </a:r>
            <a:endParaRPr lang="en-US" sz="2800" b="1" dirty="0">
              <a:latin typeface="Arial"/>
              <a:cs typeface="Arial"/>
            </a:endParaRPr>
          </a:p>
        </p:txBody>
      </p:sp>
      <p:sp>
        <p:nvSpPr>
          <p:cNvPr id="18" name="TextBox 17"/>
          <p:cNvSpPr txBox="1"/>
          <p:nvPr/>
        </p:nvSpPr>
        <p:spPr>
          <a:xfrm>
            <a:off x="114792" y="5937923"/>
            <a:ext cx="2652589" cy="369332"/>
          </a:xfrm>
          <a:prstGeom prst="rect">
            <a:avLst/>
          </a:prstGeom>
          <a:noFill/>
        </p:spPr>
        <p:txBody>
          <a:bodyPr wrap="none" rtlCol="0">
            <a:spAutoFit/>
          </a:bodyPr>
          <a:lstStyle/>
          <a:p>
            <a:r>
              <a:rPr lang="en-US" dirty="0" smtClean="0">
                <a:hlinkClick r:id="rId4"/>
              </a:rPr>
              <a:t>New Curriculum for Wales</a:t>
            </a:r>
            <a:endParaRPr lang="en-US" dirty="0"/>
          </a:p>
        </p:txBody>
      </p:sp>
    </p:spTree>
    <p:extLst>
      <p:ext uri="{BB962C8B-B14F-4D97-AF65-F5344CB8AC3E}">
        <p14:creationId xmlns:p14="http://schemas.microsoft.com/office/powerpoint/2010/main" val="3993922185"/>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031999" y="1039391"/>
            <a:ext cx="5014189" cy="5493707"/>
          </a:xfrm>
          <a:prstGeom prst="rect">
            <a:avLst/>
          </a:prstGeom>
        </p:spPr>
      </p:pic>
      <p:sp>
        <p:nvSpPr>
          <p:cNvPr id="5" name="TextBox 4"/>
          <p:cNvSpPr txBox="1"/>
          <p:nvPr/>
        </p:nvSpPr>
        <p:spPr>
          <a:xfrm>
            <a:off x="4081334" y="6519446"/>
            <a:ext cx="4982454" cy="338554"/>
          </a:xfrm>
          <a:prstGeom prst="rect">
            <a:avLst/>
          </a:prstGeom>
          <a:noFill/>
        </p:spPr>
        <p:txBody>
          <a:bodyPr wrap="none" rtlCol="0">
            <a:spAutoFit/>
          </a:bodyPr>
          <a:lstStyle/>
          <a:p>
            <a:r>
              <a:rPr lang="en-US" sz="1600" dirty="0" smtClean="0">
                <a:latin typeface="Arial"/>
                <a:cs typeface="Arial"/>
              </a:rPr>
              <a:t>Google Image (2020) Welsh Government (2019, p.3)</a:t>
            </a:r>
            <a:endParaRPr lang="en-US" sz="1600" dirty="0">
              <a:latin typeface="Arial"/>
              <a:cs typeface="Arial"/>
            </a:endParaRPr>
          </a:p>
        </p:txBody>
      </p:sp>
      <p:pic>
        <p:nvPicPr>
          <p:cNvPr id="7" name="Picture 6"/>
          <p:cNvPicPr>
            <a:picLocks noChangeAspect="1"/>
          </p:cNvPicPr>
          <p:nvPr/>
        </p:nvPicPr>
        <p:blipFill>
          <a:blip r:embed="rId4"/>
          <a:stretch>
            <a:fillRect/>
          </a:stretch>
        </p:blipFill>
        <p:spPr>
          <a:xfrm>
            <a:off x="7728959" y="154132"/>
            <a:ext cx="1334829" cy="1681209"/>
          </a:xfrm>
          <a:prstGeom prst="rect">
            <a:avLst/>
          </a:prstGeom>
        </p:spPr>
      </p:pic>
      <p:sp>
        <p:nvSpPr>
          <p:cNvPr id="8" name="TextBox 7"/>
          <p:cNvSpPr txBox="1"/>
          <p:nvPr/>
        </p:nvSpPr>
        <p:spPr>
          <a:xfrm>
            <a:off x="112446" y="22790"/>
            <a:ext cx="7903276" cy="1015663"/>
          </a:xfrm>
          <a:prstGeom prst="rect">
            <a:avLst/>
          </a:prstGeom>
          <a:noFill/>
        </p:spPr>
        <p:txBody>
          <a:bodyPr wrap="square" rtlCol="0">
            <a:spAutoFit/>
          </a:bodyPr>
          <a:lstStyle/>
          <a:p>
            <a:r>
              <a:rPr lang="en-US" sz="2000" dirty="0">
                <a:latin typeface="Arial"/>
                <a:cs typeface="Arial"/>
              </a:rPr>
              <a:t>P</a:t>
            </a:r>
            <a:r>
              <a:rPr lang="en-US" sz="2000" dirty="0" smtClean="0">
                <a:latin typeface="Arial"/>
                <a:cs typeface="Arial"/>
              </a:rPr>
              <a:t>romotion of Global Citizenship and Human Rights:</a:t>
            </a:r>
          </a:p>
          <a:p>
            <a:pPr algn="ctr"/>
            <a:endParaRPr lang="en-US" sz="2000" b="1" dirty="0" smtClean="0">
              <a:latin typeface="Arial"/>
              <a:cs typeface="Arial"/>
            </a:endParaRPr>
          </a:p>
          <a:p>
            <a:pPr algn="ctr"/>
            <a:r>
              <a:rPr lang="en-US" sz="2000" b="1" dirty="0" smtClean="0">
                <a:latin typeface="Arial"/>
                <a:cs typeface="Arial"/>
              </a:rPr>
              <a:t>                Welsh Baccalaureate and Skills Challenge Certificate</a:t>
            </a:r>
            <a:endParaRPr lang="en-US" sz="2000" b="1" dirty="0">
              <a:latin typeface="Arial"/>
              <a:cs typeface="Arial"/>
            </a:endParaRPr>
          </a:p>
        </p:txBody>
      </p:sp>
    </p:spTree>
    <p:extLst>
      <p:ext uri="{BB962C8B-B14F-4D97-AF65-F5344CB8AC3E}">
        <p14:creationId xmlns:p14="http://schemas.microsoft.com/office/powerpoint/2010/main" val="3775949001"/>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3684" y="4326115"/>
            <a:ext cx="8758569" cy="1631216"/>
          </a:xfrm>
          <a:prstGeom prst="rect">
            <a:avLst/>
          </a:prstGeom>
        </p:spPr>
        <p:txBody>
          <a:bodyPr wrap="square">
            <a:spAutoFit/>
          </a:bodyPr>
          <a:lstStyle/>
          <a:p>
            <a:r>
              <a:rPr lang="en-US" sz="2000" b="1" dirty="0" smtClean="0">
                <a:latin typeface="Arial"/>
                <a:cs typeface="Arial"/>
              </a:rPr>
              <a:t>T</a:t>
            </a:r>
            <a:r>
              <a:rPr lang="en-US" sz="2000" b="1" dirty="0" smtClean="0">
                <a:latin typeface="Arial"/>
                <a:cs typeface="Arial"/>
              </a:rPr>
              <a:t>he </a:t>
            </a:r>
            <a:r>
              <a:rPr lang="en-US" sz="2000" b="1" dirty="0">
                <a:latin typeface="Arial"/>
                <a:cs typeface="Arial"/>
              </a:rPr>
              <a:t>Global Citizenship and Community </a:t>
            </a:r>
            <a:r>
              <a:rPr lang="en-US" sz="2000" b="1" dirty="0" smtClean="0">
                <a:latin typeface="Arial"/>
                <a:cs typeface="Arial"/>
              </a:rPr>
              <a:t>challenge 15% each</a:t>
            </a:r>
            <a:endParaRPr lang="en-US" sz="2000" i="1" dirty="0">
              <a:latin typeface="Arial"/>
              <a:cs typeface="Arial"/>
            </a:endParaRPr>
          </a:p>
          <a:p>
            <a:r>
              <a:rPr lang="en-US" sz="2000" i="1" dirty="0" smtClean="0">
                <a:latin typeface="Arial"/>
                <a:cs typeface="Arial"/>
              </a:rPr>
              <a:t>‘learners </a:t>
            </a:r>
            <a:r>
              <a:rPr lang="en-US" sz="2000" i="1" dirty="0">
                <a:latin typeface="Arial"/>
                <a:cs typeface="Arial"/>
              </a:rPr>
              <a:t>will be given the opportunity to develop their knowledge and understanding of society, the community in which they live and an awareness of global issues, events and </a:t>
            </a:r>
            <a:r>
              <a:rPr lang="en-US" sz="2000" i="1" dirty="0" smtClean="0">
                <a:latin typeface="Arial"/>
                <a:cs typeface="Arial"/>
              </a:rPr>
              <a:t>perspectives-helping </a:t>
            </a:r>
            <a:r>
              <a:rPr lang="en-US" sz="2000" i="1" dirty="0">
                <a:latin typeface="Arial"/>
                <a:cs typeface="Arial"/>
              </a:rPr>
              <a:t>them to become ethical, informed citizens of Wales and the </a:t>
            </a:r>
            <a:r>
              <a:rPr lang="en-US" sz="2000" i="1" dirty="0" smtClean="0">
                <a:latin typeface="Arial"/>
                <a:cs typeface="Arial"/>
              </a:rPr>
              <a:t>world’</a:t>
            </a:r>
            <a:endParaRPr lang="en-US" sz="2000" i="1" dirty="0">
              <a:latin typeface="Arial"/>
              <a:cs typeface="Arial"/>
            </a:endParaRPr>
          </a:p>
        </p:txBody>
      </p:sp>
      <p:sp>
        <p:nvSpPr>
          <p:cNvPr id="5" name="Rectangle 4"/>
          <p:cNvSpPr/>
          <p:nvPr/>
        </p:nvSpPr>
        <p:spPr>
          <a:xfrm>
            <a:off x="133684" y="2974129"/>
            <a:ext cx="8716210" cy="1015663"/>
          </a:xfrm>
          <a:prstGeom prst="rect">
            <a:avLst/>
          </a:prstGeom>
        </p:spPr>
        <p:txBody>
          <a:bodyPr wrap="square">
            <a:spAutoFit/>
          </a:bodyPr>
          <a:lstStyle/>
          <a:p>
            <a:r>
              <a:rPr lang="en-US" sz="2000" b="1" dirty="0" smtClean="0">
                <a:latin typeface="Arial"/>
                <a:cs typeface="Arial"/>
              </a:rPr>
              <a:t>The </a:t>
            </a:r>
            <a:r>
              <a:rPr lang="en-US" sz="2000" b="1" dirty="0">
                <a:latin typeface="Arial"/>
                <a:cs typeface="Arial"/>
              </a:rPr>
              <a:t>Enterprise &amp; Employability Challenge </a:t>
            </a:r>
            <a:r>
              <a:rPr lang="en-US" sz="2000" b="1" dirty="0" smtClean="0">
                <a:latin typeface="Arial"/>
                <a:cs typeface="Arial"/>
              </a:rPr>
              <a:t>20%</a:t>
            </a:r>
          </a:p>
          <a:p>
            <a:r>
              <a:rPr lang="en-US" sz="2000" b="1" i="1" dirty="0" smtClean="0">
                <a:latin typeface="Arial"/>
                <a:cs typeface="Arial"/>
              </a:rPr>
              <a:t>‘</a:t>
            </a:r>
            <a:r>
              <a:rPr lang="en-US" sz="2000" i="1" dirty="0" smtClean="0">
                <a:latin typeface="Arial"/>
                <a:cs typeface="Arial"/>
              </a:rPr>
              <a:t>specifically </a:t>
            </a:r>
            <a:r>
              <a:rPr lang="en-US" sz="2000" i="1" dirty="0">
                <a:latin typeface="Arial"/>
                <a:cs typeface="Arial"/>
              </a:rPr>
              <a:t>supports learners to become enterprising, creative contributors who will be better prepared to play a full part in life and </a:t>
            </a:r>
            <a:r>
              <a:rPr lang="en-US" sz="2000" i="1" dirty="0" smtClean="0">
                <a:latin typeface="Arial"/>
                <a:cs typeface="Arial"/>
              </a:rPr>
              <a:t>work’.</a:t>
            </a:r>
            <a:endParaRPr lang="en-US" sz="2000" i="1" dirty="0" smtClean="0">
              <a:latin typeface="Arial"/>
              <a:cs typeface="Arial"/>
            </a:endParaRPr>
          </a:p>
        </p:txBody>
      </p:sp>
      <p:sp>
        <p:nvSpPr>
          <p:cNvPr id="6" name="TextBox 5"/>
          <p:cNvSpPr txBox="1"/>
          <p:nvPr/>
        </p:nvSpPr>
        <p:spPr>
          <a:xfrm>
            <a:off x="2045368" y="4986421"/>
            <a:ext cx="184666" cy="369332"/>
          </a:xfrm>
          <a:prstGeom prst="rect">
            <a:avLst/>
          </a:prstGeom>
          <a:noFill/>
        </p:spPr>
        <p:txBody>
          <a:bodyPr wrap="none" rtlCol="0">
            <a:spAutoFit/>
          </a:bodyPr>
          <a:lstStyle/>
          <a:p>
            <a:endParaRPr lang="en-US" dirty="0"/>
          </a:p>
        </p:txBody>
      </p:sp>
      <p:sp>
        <p:nvSpPr>
          <p:cNvPr id="7" name="Rectangle 6"/>
          <p:cNvSpPr/>
          <p:nvPr/>
        </p:nvSpPr>
        <p:spPr>
          <a:xfrm>
            <a:off x="133684" y="1307860"/>
            <a:ext cx="8875408" cy="1323439"/>
          </a:xfrm>
          <a:prstGeom prst="rect">
            <a:avLst/>
          </a:prstGeom>
        </p:spPr>
        <p:txBody>
          <a:bodyPr wrap="square">
            <a:spAutoFit/>
          </a:bodyPr>
          <a:lstStyle/>
          <a:p>
            <a:r>
              <a:rPr lang="en-US" sz="2000" b="1" dirty="0">
                <a:latin typeface="Arial"/>
                <a:cs typeface="Arial"/>
              </a:rPr>
              <a:t>The individual project </a:t>
            </a:r>
            <a:r>
              <a:rPr lang="en-US" sz="2000" b="1" dirty="0" smtClean="0">
                <a:latin typeface="Arial"/>
                <a:cs typeface="Arial"/>
              </a:rPr>
              <a:t>50%</a:t>
            </a:r>
          </a:p>
          <a:p>
            <a:r>
              <a:rPr lang="en-US" sz="2000" b="1" i="1" dirty="0" smtClean="0">
                <a:latin typeface="Arial"/>
                <a:cs typeface="Arial"/>
              </a:rPr>
              <a:t>‘</a:t>
            </a:r>
            <a:r>
              <a:rPr lang="en-US" sz="2000" i="1" dirty="0" smtClean="0">
                <a:latin typeface="Arial"/>
                <a:cs typeface="Arial"/>
              </a:rPr>
              <a:t>provides </a:t>
            </a:r>
            <a:r>
              <a:rPr lang="en-US" sz="2000" i="1" dirty="0">
                <a:latin typeface="Arial"/>
                <a:cs typeface="Arial"/>
              </a:rPr>
              <a:t>the learner with the opportunity to undertake work related to their studies, an area of particular interest to them or related to the further/higher education course they wish to </a:t>
            </a:r>
            <a:r>
              <a:rPr lang="en-US" sz="2000" i="1" dirty="0" smtClean="0">
                <a:latin typeface="Arial"/>
                <a:cs typeface="Arial"/>
              </a:rPr>
              <a:t>pursue’. </a:t>
            </a:r>
            <a:endParaRPr lang="en-US" sz="2000" i="1" dirty="0" smtClean="0">
              <a:latin typeface="Arial"/>
              <a:cs typeface="Arial"/>
            </a:endParaRPr>
          </a:p>
        </p:txBody>
      </p:sp>
      <p:sp>
        <p:nvSpPr>
          <p:cNvPr id="8" name="TextBox 7"/>
          <p:cNvSpPr txBox="1"/>
          <p:nvPr/>
        </p:nvSpPr>
        <p:spPr>
          <a:xfrm>
            <a:off x="133684" y="162913"/>
            <a:ext cx="8408738" cy="707886"/>
          </a:xfrm>
          <a:prstGeom prst="rect">
            <a:avLst/>
          </a:prstGeom>
          <a:noFill/>
        </p:spPr>
        <p:txBody>
          <a:bodyPr wrap="square" rtlCol="0">
            <a:spAutoFit/>
          </a:bodyPr>
          <a:lstStyle/>
          <a:p>
            <a:pPr algn="ctr"/>
            <a:r>
              <a:rPr lang="en-US" sz="2000" b="1" dirty="0" smtClean="0">
                <a:latin typeface="Arial"/>
                <a:cs typeface="Arial"/>
              </a:rPr>
              <a:t>Welsh Baccalaureate and Skills Challenge Certificate: Benefits to Learners (Welsh Government, 2019, p.5)</a:t>
            </a:r>
            <a:endParaRPr lang="en-US" sz="2000" b="1" dirty="0">
              <a:latin typeface="Arial"/>
              <a:cs typeface="Arial"/>
            </a:endParaRPr>
          </a:p>
        </p:txBody>
      </p:sp>
      <p:sp>
        <p:nvSpPr>
          <p:cNvPr id="10" name="TextBox 9"/>
          <p:cNvSpPr txBox="1"/>
          <p:nvPr/>
        </p:nvSpPr>
        <p:spPr>
          <a:xfrm>
            <a:off x="133684" y="6251289"/>
            <a:ext cx="9010316" cy="584776"/>
          </a:xfrm>
          <a:prstGeom prst="rect">
            <a:avLst/>
          </a:prstGeom>
          <a:noFill/>
        </p:spPr>
        <p:txBody>
          <a:bodyPr wrap="square" rtlCol="0">
            <a:spAutoFit/>
          </a:bodyPr>
          <a:lstStyle/>
          <a:p>
            <a:r>
              <a:rPr lang="en-US" sz="1600" dirty="0" smtClean="0">
                <a:latin typeface="Arial"/>
                <a:cs typeface="Arial"/>
              </a:rPr>
              <a:t>Google Image (2020) </a:t>
            </a:r>
            <a:r>
              <a:rPr lang="en-US" sz="1600" dirty="0" smtClean="0">
                <a:latin typeface="Arial"/>
                <a:cs typeface="Arial"/>
              </a:rPr>
              <a:t>WJEC </a:t>
            </a:r>
            <a:r>
              <a:rPr lang="en-US" sz="1600" dirty="0" smtClean="0">
                <a:latin typeface="Arial"/>
                <a:cs typeface="Arial"/>
              </a:rPr>
              <a:t>(</a:t>
            </a:r>
            <a:r>
              <a:rPr lang="en-US" sz="1600" dirty="0" smtClean="0">
                <a:latin typeface="Arial"/>
                <a:cs typeface="Arial"/>
              </a:rPr>
              <a:t>2015) </a:t>
            </a:r>
            <a:r>
              <a:rPr lang="en-US" sz="1600" dirty="0" smtClean="0">
                <a:latin typeface="Arial"/>
                <a:cs typeface="Arial"/>
              </a:rPr>
              <a:t>International Baccalaureate (2017) Oxfam </a:t>
            </a:r>
            <a:r>
              <a:rPr lang="en-US" sz="1600" dirty="0" err="1" smtClean="0">
                <a:latin typeface="Arial"/>
                <a:cs typeface="Arial"/>
              </a:rPr>
              <a:t>Cymru</a:t>
            </a:r>
            <a:r>
              <a:rPr lang="en-US" sz="1600" dirty="0" smtClean="0">
                <a:latin typeface="Arial"/>
                <a:cs typeface="Arial"/>
              </a:rPr>
              <a:t> (2020</a:t>
            </a:r>
            <a:r>
              <a:rPr lang="en-US" sz="1600" dirty="0" smtClean="0">
                <a:latin typeface="Arial"/>
                <a:cs typeface="Arial"/>
              </a:rPr>
              <a:t>)</a:t>
            </a:r>
          </a:p>
          <a:p>
            <a:r>
              <a:rPr lang="en-US" sz="1600" dirty="0" smtClean="0">
                <a:latin typeface="Arial"/>
                <a:cs typeface="Arial"/>
              </a:rPr>
              <a:t>Welsh Government (2019, p.5)</a:t>
            </a:r>
            <a:endParaRPr lang="en-US" sz="1600" dirty="0">
              <a:latin typeface="Arial"/>
              <a:cs typeface="Arial"/>
            </a:endParaRPr>
          </a:p>
        </p:txBody>
      </p:sp>
      <p:pic>
        <p:nvPicPr>
          <p:cNvPr id="11" name="Picture 10"/>
          <p:cNvPicPr>
            <a:picLocks noChangeAspect="1"/>
          </p:cNvPicPr>
          <p:nvPr/>
        </p:nvPicPr>
        <p:blipFill>
          <a:blip r:embed="rId3"/>
          <a:stretch>
            <a:fillRect/>
          </a:stretch>
        </p:blipFill>
        <p:spPr>
          <a:xfrm>
            <a:off x="8375631" y="11124"/>
            <a:ext cx="768369" cy="859675"/>
          </a:xfrm>
          <a:prstGeom prst="rect">
            <a:avLst/>
          </a:prstGeom>
        </p:spPr>
      </p:pic>
    </p:spTree>
    <p:extLst>
      <p:ext uri="{BB962C8B-B14F-4D97-AF65-F5344CB8AC3E}">
        <p14:creationId xmlns:p14="http://schemas.microsoft.com/office/powerpoint/2010/main" val="2660478315"/>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3682" y="154132"/>
            <a:ext cx="8930106" cy="6247864"/>
          </a:xfrm>
          <a:prstGeom prst="rect">
            <a:avLst/>
          </a:prstGeom>
          <a:noFill/>
        </p:spPr>
        <p:txBody>
          <a:bodyPr wrap="square" rtlCol="0">
            <a:spAutoFit/>
          </a:bodyPr>
          <a:lstStyle/>
          <a:p>
            <a:r>
              <a:rPr lang="en-US" sz="2400" b="1" dirty="0" smtClean="0">
                <a:latin typeface="Arial"/>
                <a:cs typeface="Arial"/>
              </a:rPr>
              <a:t>Welsh Baccalaureate and Skills Challenge Certificate</a:t>
            </a:r>
          </a:p>
          <a:p>
            <a:pPr algn="ctr"/>
            <a:r>
              <a:rPr lang="en-US" sz="2000" dirty="0" smtClean="0">
                <a:latin typeface="Arial"/>
                <a:cs typeface="Arial"/>
              </a:rPr>
              <a:t>(Studied at level 1, 2 and 3)</a:t>
            </a:r>
          </a:p>
          <a:p>
            <a:endParaRPr lang="en-US" sz="2000" dirty="0" smtClean="0">
              <a:latin typeface="Arial"/>
              <a:cs typeface="Arial"/>
            </a:endParaRPr>
          </a:p>
          <a:p>
            <a:endParaRPr lang="en-US" sz="2000" dirty="0">
              <a:latin typeface="Arial"/>
              <a:cs typeface="Arial"/>
            </a:endParaRPr>
          </a:p>
          <a:p>
            <a:pPr marL="342900" indent="-342900">
              <a:buFont typeface="Arial"/>
              <a:buChar char="•"/>
            </a:pPr>
            <a:r>
              <a:rPr lang="en-US" sz="2000" b="1" dirty="0" smtClean="0">
                <a:latin typeface="Arial"/>
                <a:cs typeface="Arial"/>
              </a:rPr>
              <a:t>Levels 1 and 2 (KS4)</a:t>
            </a:r>
          </a:p>
          <a:p>
            <a:r>
              <a:rPr lang="en-US" sz="2000" dirty="0" smtClean="0">
                <a:latin typeface="Arial"/>
                <a:cs typeface="Arial"/>
              </a:rPr>
              <a:t>Foundation and National (sat alongside GCSE’s)</a:t>
            </a:r>
          </a:p>
          <a:p>
            <a:endParaRPr lang="en-US" sz="2000" dirty="0" smtClean="0">
              <a:latin typeface="Arial"/>
              <a:cs typeface="Arial"/>
            </a:endParaRPr>
          </a:p>
          <a:p>
            <a:pPr marL="342900" indent="-342900">
              <a:buFont typeface="Arial"/>
              <a:buChar char="•"/>
            </a:pPr>
            <a:r>
              <a:rPr lang="en-US" sz="2000" b="1" dirty="0" smtClean="0">
                <a:latin typeface="Arial"/>
                <a:cs typeface="Arial"/>
              </a:rPr>
              <a:t>Levels 1 and 2 (post 16)</a:t>
            </a:r>
            <a:endParaRPr lang="en-US" sz="2000" b="1" dirty="0">
              <a:latin typeface="Arial"/>
              <a:cs typeface="Arial"/>
            </a:endParaRPr>
          </a:p>
          <a:p>
            <a:r>
              <a:rPr lang="en-US" sz="2000" dirty="0" smtClean="0">
                <a:latin typeface="Arial"/>
                <a:cs typeface="Arial"/>
              </a:rPr>
              <a:t>Foundation and National (college)</a:t>
            </a:r>
          </a:p>
          <a:p>
            <a:endParaRPr lang="en-US" sz="2000" dirty="0" smtClean="0">
              <a:latin typeface="Arial"/>
              <a:cs typeface="Arial"/>
            </a:endParaRPr>
          </a:p>
          <a:p>
            <a:pPr marL="342900" indent="-342900">
              <a:buFont typeface="Arial"/>
              <a:buChar char="•"/>
            </a:pPr>
            <a:r>
              <a:rPr lang="en-US" sz="2000" b="1" dirty="0" smtClean="0">
                <a:latin typeface="Arial"/>
                <a:cs typeface="Arial"/>
              </a:rPr>
              <a:t>Level 3 (college/sixth form)</a:t>
            </a:r>
          </a:p>
          <a:p>
            <a:r>
              <a:rPr lang="en-US" sz="2000" dirty="0" smtClean="0">
                <a:latin typeface="Arial"/>
                <a:cs typeface="Arial"/>
              </a:rPr>
              <a:t>Advanced (alongside A levels/other level 3 qualifications)</a:t>
            </a:r>
          </a:p>
          <a:p>
            <a:endParaRPr lang="en-US" sz="2000" dirty="0">
              <a:latin typeface="Arial"/>
              <a:cs typeface="Arial"/>
            </a:endParaRPr>
          </a:p>
          <a:p>
            <a:endParaRPr lang="en-US" sz="2000" dirty="0" smtClean="0">
              <a:latin typeface="Arial"/>
              <a:cs typeface="Arial"/>
            </a:endParaRPr>
          </a:p>
          <a:p>
            <a:r>
              <a:rPr lang="en-US" sz="2000" dirty="0" smtClean="0">
                <a:latin typeface="Arial"/>
                <a:cs typeface="Arial"/>
              </a:rPr>
              <a:t>The Welsh Baccalaureate is valued by Universities and Employers</a:t>
            </a:r>
          </a:p>
          <a:p>
            <a:endParaRPr lang="en-US" sz="2000" dirty="0">
              <a:latin typeface="Arial"/>
              <a:cs typeface="Arial"/>
            </a:endParaRPr>
          </a:p>
          <a:p>
            <a:r>
              <a:rPr lang="en-US" sz="2000" dirty="0" smtClean="0">
                <a:latin typeface="Arial"/>
                <a:cs typeface="Arial"/>
              </a:rPr>
              <a:t>Supports learners in developing skills for future studies and to compete in future global workforce. </a:t>
            </a:r>
          </a:p>
          <a:p>
            <a:endParaRPr lang="en-US" dirty="0"/>
          </a:p>
          <a:p>
            <a:endParaRPr lang="en-US" dirty="0"/>
          </a:p>
        </p:txBody>
      </p:sp>
      <p:pic>
        <p:nvPicPr>
          <p:cNvPr id="5" name="Picture 4"/>
          <p:cNvPicPr>
            <a:picLocks noChangeAspect="1"/>
          </p:cNvPicPr>
          <p:nvPr/>
        </p:nvPicPr>
        <p:blipFill>
          <a:blip r:embed="rId3"/>
          <a:stretch>
            <a:fillRect/>
          </a:stretch>
        </p:blipFill>
        <p:spPr>
          <a:xfrm>
            <a:off x="7498521" y="541817"/>
            <a:ext cx="1565267" cy="1971446"/>
          </a:xfrm>
          <a:prstGeom prst="rect">
            <a:avLst/>
          </a:prstGeom>
        </p:spPr>
      </p:pic>
      <p:sp>
        <p:nvSpPr>
          <p:cNvPr id="7" name="TextBox 6"/>
          <p:cNvSpPr txBox="1"/>
          <p:nvPr/>
        </p:nvSpPr>
        <p:spPr>
          <a:xfrm>
            <a:off x="6005314" y="6400448"/>
            <a:ext cx="2986414" cy="338554"/>
          </a:xfrm>
          <a:prstGeom prst="rect">
            <a:avLst/>
          </a:prstGeom>
          <a:noFill/>
        </p:spPr>
        <p:txBody>
          <a:bodyPr wrap="none" rtlCol="0">
            <a:spAutoFit/>
          </a:bodyPr>
          <a:lstStyle/>
          <a:p>
            <a:r>
              <a:rPr lang="en-US" sz="1600" dirty="0" smtClean="0">
                <a:latin typeface="Arial"/>
                <a:cs typeface="Arial"/>
              </a:rPr>
              <a:t>Welsh Government (2019, p.5)</a:t>
            </a:r>
            <a:endParaRPr lang="en-US" sz="1600" dirty="0">
              <a:latin typeface="Arial"/>
              <a:cs typeface="Arial"/>
            </a:endParaRPr>
          </a:p>
        </p:txBody>
      </p:sp>
    </p:spTree>
    <p:extLst>
      <p:ext uri="{BB962C8B-B14F-4D97-AF65-F5344CB8AC3E}">
        <p14:creationId xmlns:p14="http://schemas.microsoft.com/office/powerpoint/2010/main" val="724706039"/>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98960854"/>
              </p:ext>
            </p:extLst>
          </p:nvPr>
        </p:nvGraphicFramePr>
        <p:xfrm>
          <a:off x="35845" y="67047"/>
          <a:ext cx="9108155" cy="6697632"/>
        </p:xfrm>
        <a:graphic>
          <a:graphicData uri="http://schemas.openxmlformats.org/drawingml/2006/table">
            <a:tbl>
              <a:tblPr firstRow="1" bandRow="1">
                <a:tableStyleId>{5C22544A-7EE6-4342-B048-85BDC9FD1C3A}</a:tableStyleId>
              </a:tblPr>
              <a:tblGrid>
                <a:gridCol w="3971747"/>
                <a:gridCol w="5136408"/>
              </a:tblGrid>
              <a:tr h="507795">
                <a:tc gridSpan="2">
                  <a:txBody>
                    <a:bodyPr/>
                    <a:lstStyle/>
                    <a:p>
                      <a:pPr algn="ctr"/>
                      <a:r>
                        <a:rPr lang="en-US" sz="1800" b="1" dirty="0" smtClean="0">
                          <a:solidFill>
                            <a:srgbClr val="000000"/>
                          </a:solidFill>
                          <a:latin typeface="Arial"/>
                          <a:cs typeface="Arial"/>
                        </a:rPr>
                        <a:t>Promotion and Engagement with Issues of Global Citizenship and Human Rights</a:t>
                      </a:r>
                      <a:endParaRPr lang="en-US" sz="1800" b="1" dirty="0">
                        <a:solidFill>
                          <a:srgbClr val="000000"/>
                        </a:solidFill>
                        <a:latin typeface="Arial"/>
                        <a:cs typeface="Arial"/>
                      </a:endParaRPr>
                    </a:p>
                  </a:txBody>
                  <a:tcPr/>
                </a:tc>
                <a:tc hMerge="1">
                  <a:txBody>
                    <a:bodyPr/>
                    <a:lstStyle/>
                    <a:p>
                      <a:endParaRPr lang="en-US" dirty="0"/>
                    </a:p>
                  </a:txBody>
                  <a:tcPr/>
                </a:tc>
              </a:tr>
              <a:tr h="2049530">
                <a:tc gridSpan="2">
                  <a:txBody>
                    <a:bodyPr/>
                    <a:lstStyle/>
                    <a:p>
                      <a:pPr marL="285750" indent="-285750">
                        <a:buFont typeface="Arial"/>
                        <a:buChar char="•"/>
                      </a:pPr>
                      <a:r>
                        <a:rPr lang="en-US" b="0" dirty="0" smtClean="0">
                          <a:latin typeface="Arial"/>
                          <a:cs typeface="Arial"/>
                        </a:rPr>
                        <a:t>Human</a:t>
                      </a:r>
                      <a:r>
                        <a:rPr lang="en-US" b="0" baseline="0" dirty="0" smtClean="0">
                          <a:latin typeface="Arial"/>
                          <a:cs typeface="Arial"/>
                        </a:rPr>
                        <a:t> Rights/UNCRC</a:t>
                      </a:r>
                    </a:p>
                    <a:p>
                      <a:pPr marL="285750" indent="-285750">
                        <a:buFont typeface="Arial"/>
                        <a:buChar char="•"/>
                      </a:pPr>
                      <a:r>
                        <a:rPr lang="en-US" b="0" baseline="0" dirty="0" smtClean="0">
                          <a:latin typeface="Arial"/>
                          <a:cs typeface="Arial"/>
                        </a:rPr>
                        <a:t>ESDGC</a:t>
                      </a:r>
                      <a:endParaRPr lang="en-US" b="0" dirty="0">
                        <a:latin typeface="Arial"/>
                        <a:cs typeface="Arial"/>
                      </a:endParaRPr>
                    </a:p>
                    <a:p>
                      <a:pPr marL="285750" indent="-285750">
                        <a:buFont typeface="Arial"/>
                        <a:buChar char="•"/>
                      </a:pPr>
                      <a:r>
                        <a:rPr lang="en-US" dirty="0" smtClean="0">
                          <a:latin typeface="Arial"/>
                          <a:cs typeface="Arial"/>
                        </a:rPr>
                        <a:t>2030 Agenda for Sustainable Development Goals</a:t>
                      </a:r>
                      <a:r>
                        <a:rPr lang="en-US" baseline="0" dirty="0" smtClean="0">
                          <a:latin typeface="Arial"/>
                          <a:cs typeface="Arial"/>
                        </a:rPr>
                        <a:t>/</a:t>
                      </a:r>
                      <a:r>
                        <a:rPr lang="en-US" dirty="0" smtClean="0">
                          <a:latin typeface="Arial"/>
                          <a:cs typeface="Arial"/>
                        </a:rPr>
                        <a:t>Well-being of Future Generations Act (2015)</a:t>
                      </a:r>
                    </a:p>
                    <a:p>
                      <a:pPr marL="285750" indent="-285750">
                        <a:buFont typeface="Arial"/>
                        <a:buChar char="•"/>
                      </a:pPr>
                      <a:r>
                        <a:rPr lang="en-US" dirty="0" smtClean="0">
                          <a:latin typeface="Arial"/>
                          <a:cs typeface="Arial"/>
                        </a:rPr>
                        <a:t>Equality Act</a:t>
                      </a:r>
                      <a:r>
                        <a:rPr lang="en-US" baseline="0" dirty="0" smtClean="0">
                          <a:latin typeface="Arial"/>
                          <a:cs typeface="Arial"/>
                        </a:rPr>
                        <a:t> (Government Equalities Office, 2010) </a:t>
                      </a:r>
                      <a:r>
                        <a:rPr lang="en-US" dirty="0" smtClean="0">
                          <a:latin typeface="Arial"/>
                          <a:cs typeface="Arial"/>
                        </a:rPr>
                        <a:t>Equality</a:t>
                      </a:r>
                      <a:r>
                        <a:rPr lang="en-US" baseline="0" dirty="0" smtClean="0">
                          <a:latin typeface="Arial"/>
                          <a:cs typeface="Arial"/>
                        </a:rPr>
                        <a:t> and Human Rights Commission Wales (2018</a:t>
                      </a:r>
                      <a:r>
                        <a:rPr lang="en-US" baseline="0" dirty="0" smtClean="0">
                          <a:latin typeface="Arial"/>
                          <a:cs typeface="Arial"/>
                        </a:rPr>
                        <a:t>)                Teacher training (UWTSD, 2020, Furlong, 2015) </a:t>
                      </a:r>
                      <a:endParaRPr lang="en-US" baseline="0" dirty="0" smtClean="0">
                        <a:latin typeface="Arial"/>
                        <a:cs typeface="Arial"/>
                      </a:endParaRPr>
                    </a:p>
                    <a:p>
                      <a:pPr marL="285750" indent="-285750">
                        <a:buFont typeface="Arial"/>
                        <a:buChar char="•"/>
                      </a:pPr>
                      <a:r>
                        <a:rPr lang="en-US" baseline="0" dirty="0" smtClean="0">
                          <a:latin typeface="Arial"/>
                          <a:cs typeface="Arial"/>
                        </a:rPr>
                        <a:t>New Curriculum for Wales (2020)      </a:t>
                      </a:r>
                      <a:r>
                        <a:rPr lang="en-US" baseline="0" dirty="0" err="1" smtClean="0">
                          <a:latin typeface="Arial"/>
                          <a:cs typeface="Arial"/>
                        </a:rPr>
                        <a:t>Estyn</a:t>
                      </a:r>
                      <a:r>
                        <a:rPr lang="en-US" baseline="0" dirty="0" smtClean="0">
                          <a:latin typeface="Arial"/>
                          <a:cs typeface="Arial"/>
                        </a:rPr>
                        <a:t> </a:t>
                      </a:r>
                      <a:r>
                        <a:rPr lang="en-US" baseline="0" dirty="0" smtClean="0">
                          <a:latin typeface="Arial"/>
                          <a:cs typeface="Arial"/>
                        </a:rPr>
                        <a:t>(2014)</a:t>
                      </a:r>
                    </a:p>
                    <a:p>
                      <a:pPr marL="285750" indent="-285750">
                        <a:buFont typeface="Arial"/>
                        <a:buChar char="•"/>
                      </a:pPr>
                      <a:r>
                        <a:rPr lang="en-US" baseline="0" dirty="0" smtClean="0">
                          <a:latin typeface="Arial"/>
                          <a:cs typeface="Arial"/>
                        </a:rPr>
                        <a:t>Welsh </a:t>
                      </a:r>
                      <a:r>
                        <a:rPr lang="en-US" baseline="0" dirty="0" err="1" smtClean="0">
                          <a:latin typeface="Arial"/>
                          <a:cs typeface="Arial"/>
                        </a:rPr>
                        <a:t>Baccalureate</a:t>
                      </a:r>
                      <a:r>
                        <a:rPr lang="en-US" baseline="0" dirty="0" smtClean="0">
                          <a:latin typeface="Arial"/>
                          <a:cs typeface="Arial"/>
                        </a:rPr>
                        <a:t> (2019)                </a:t>
                      </a:r>
                      <a:r>
                        <a:rPr lang="en-US" baseline="0" dirty="0" err="1" smtClean="0">
                          <a:latin typeface="Arial"/>
                          <a:cs typeface="Arial"/>
                        </a:rPr>
                        <a:t>Cymraeg</a:t>
                      </a:r>
                      <a:r>
                        <a:rPr lang="en-US" baseline="0" dirty="0" smtClean="0">
                          <a:latin typeface="Arial"/>
                          <a:cs typeface="Arial"/>
                        </a:rPr>
                        <a:t> </a:t>
                      </a:r>
                      <a:r>
                        <a:rPr lang="en-US" baseline="0" dirty="0" smtClean="0">
                          <a:latin typeface="Arial"/>
                          <a:cs typeface="Arial"/>
                        </a:rPr>
                        <a:t>2050 (Welsh Government, 2017) </a:t>
                      </a:r>
                      <a:endParaRPr lang="en-US" dirty="0">
                        <a:latin typeface="Arial"/>
                        <a:cs typeface="Arial"/>
                      </a:endParaRPr>
                    </a:p>
                  </a:txBody>
                  <a:tcPr/>
                </a:tc>
                <a:tc hMerge="1">
                  <a:txBody>
                    <a:bodyPr/>
                    <a:lstStyle/>
                    <a:p>
                      <a:endParaRPr lang="en-US" b="1" dirty="0"/>
                    </a:p>
                  </a:txBody>
                  <a:tcPr/>
                </a:tc>
              </a:tr>
              <a:tr h="357291">
                <a:tc gridSpan="2">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b="1" dirty="0" smtClean="0">
                          <a:latin typeface="Arial"/>
                          <a:cs typeface="Arial"/>
                        </a:rPr>
                        <a:t>Whole School Approach</a:t>
                      </a:r>
                    </a:p>
                  </a:txBody>
                  <a:tcPr/>
                </a:tc>
                <a:tc hMerge="1">
                  <a:txBody>
                    <a:bodyPr/>
                    <a:lstStyle/>
                    <a:p>
                      <a:pPr marL="0" marR="0" indent="0" algn="ctr" defTabSz="457200" rtl="0" eaLnBrk="1" fontAlgn="auto" latinLnBrk="0" hangingPunct="1">
                        <a:lnSpc>
                          <a:spcPct val="100000"/>
                        </a:lnSpc>
                        <a:spcBef>
                          <a:spcPts val="0"/>
                        </a:spcBef>
                        <a:spcAft>
                          <a:spcPts val="0"/>
                        </a:spcAft>
                        <a:buClrTx/>
                        <a:buSzTx/>
                        <a:buFontTx/>
                        <a:buNone/>
                        <a:tabLst/>
                        <a:defRPr/>
                      </a:pPr>
                      <a:endParaRPr lang="en-US" b="1" dirty="0" smtClean="0"/>
                    </a:p>
                  </a:txBody>
                  <a:tcPr/>
                </a:tc>
              </a:tr>
              <a:tr h="357291">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b="1" dirty="0" smtClean="0">
                          <a:latin typeface="Arial"/>
                          <a:cs typeface="Arial"/>
                        </a:rPr>
                        <a:t>Extra-Curricular</a:t>
                      </a: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latin typeface="Arial"/>
                          <a:cs typeface="Arial"/>
                        </a:rPr>
                        <a:t>School policies (child protection/safeguarding)</a:t>
                      </a:r>
                    </a:p>
                  </a:txBody>
                  <a:tcPr/>
                </a:tc>
              </a:tr>
              <a:tr h="429117">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latin typeface="Arial"/>
                          <a:cs typeface="Arial"/>
                        </a:rPr>
                        <a:t>School Council</a:t>
                      </a: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latin typeface="Arial"/>
                          <a:cs typeface="Arial"/>
                        </a:rPr>
                        <a:t>Multi-agency collaboration (at</a:t>
                      </a:r>
                      <a:r>
                        <a:rPr lang="en-US" baseline="0" dirty="0" smtClean="0">
                          <a:latin typeface="Arial"/>
                          <a:cs typeface="Arial"/>
                        </a:rPr>
                        <a:t> risk register</a:t>
                      </a:r>
                      <a:r>
                        <a:rPr lang="en-US" dirty="0" smtClean="0">
                          <a:latin typeface="Arial"/>
                          <a:cs typeface="Arial"/>
                        </a:rPr>
                        <a:t>/ALN)</a:t>
                      </a:r>
                    </a:p>
                  </a:txBody>
                  <a:tcPr/>
                </a:tc>
              </a:tr>
              <a:tr h="357291">
                <a:tc>
                  <a:txBody>
                    <a:bodyPr/>
                    <a:lstStyle/>
                    <a:p>
                      <a:r>
                        <a:rPr lang="en-US" dirty="0" smtClean="0">
                          <a:latin typeface="Arial"/>
                          <a:cs typeface="Arial"/>
                        </a:rPr>
                        <a:t>UNCRC Club</a:t>
                      </a: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latin typeface="Arial"/>
                          <a:cs typeface="Arial"/>
                        </a:rPr>
                        <a:t>Good home-school links</a:t>
                      </a:r>
                    </a:p>
                  </a:txBody>
                  <a:tcPr/>
                </a:tc>
              </a:tr>
              <a:tr h="357291">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latin typeface="Arial"/>
                          <a:cs typeface="Arial"/>
                        </a:rPr>
                        <a:t>Debate Club</a:t>
                      </a: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latin typeface="Arial"/>
                          <a:cs typeface="Arial"/>
                        </a:rPr>
                        <a:t>School/class UNCRC charter</a:t>
                      </a:r>
                    </a:p>
                  </a:txBody>
                  <a:tcPr/>
                </a:tc>
              </a:tr>
              <a:tr h="357291">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latin typeface="Arial"/>
                          <a:cs typeface="Arial"/>
                        </a:rPr>
                        <a:t>Eco Club</a:t>
                      </a: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latin typeface="Arial"/>
                          <a:cs typeface="Arial"/>
                        </a:rPr>
                        <a:t>Assembles-charity</a:t>
                      </a:r>
                      <a:r>
                        <a:rPr lang="en-US" baseline="0" dirty="0" smtClean="0">
                          <a:latin typeface="Arial"/>
                          <a:cs typeface="Arial"/>
                        </a:rPr>
                        <a:t> awareness-updates </a:t>
                      </a:r>
                      <a:r>
                        <a:rPr lang="en-US" dirty="0" smtClean="0">
                          <a:latin typeface="Arial"/>
                          <a:cs typeface="Arial"/>
                        </a:rPr>
                        <a:t>local/global</a:t>
                      </a:r>
                    </a:p>
                  </a:txBody>
                  <a:tcPr/>
                </a:tc>
              </a:tr>
              <a:tr h="357291">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latin typeface="Arial"/>
                          <a:cs typeface="Arial"/>
                        </a:rPr>
                        <a:t>LGBTQ </a:t>
                      </a:r>
                      <a:r>
                        <a:rPr lang="en-US" dirty="0" smtClean="0">
                          <a:latin typeface="Arial"/>
                          <a:cs typeface="Arial"/>
                        </a:rPr>
                        <a:t>Club</a:t>
                      </a: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latin typeface="Arial"/>
                          <a:cs typeface="Arial"/>
                        </a:rPr>
                        <a:t>Guest speakers (Oxfam/NSPCC/PCSO)</a:t>
                      </a:r>
                    </a:p>
                  </a:txBody>
                  <a:tcPr/>
                </a:tc>
              </a:tr>
              <a:tr h="357291">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b="1" dirty="0" smtClean="0">
                          <a:latin typeface="Arial"/>
                          <a:cs typeface="Arial"/>
                        </a:rPr>
                        <a:t>Cross-Curricular</a:t>
                      </a: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latin typeface="Arial"/>
                          <a:cs typeface="Arial"/>
                        </a:rPr>
                        <a:t>Fundraising/food banks</a:t>
                      </a:r>
                    </a:p>
                  </a:txBody>
                  <a:tcPr/>
                </a:tc>
              </a:tr>
              <a:tr h="625259">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latin typeface="Arial"/>
                          <a:cs typeface="Arial"/>
                        </a:rPr>
                        <a:t>Developing </a:t>
                      </a:r>
                      <a:r>
                        <a:rPr lang="en-US" dirty="0" smtClean="0">
                          <a:latin typeface="Arial"/>
                          <a:cs typeface="Arial"/>
                        </a:rPr>
                        <a:t>global citizenship skills/attitudes/</a:t>
                      </a:r>
                      <a:r>
                        <a:rPr lang="en-US" dirty="0" smtClean="0">
                          <a:latin typeface="Arial"/>
                          <a:cs typeface="Arial"/>
                        </a:rPr>
                        <a:t>values LNF/DCF</a:t>
                      </a:r>
                      <a:endParaRPr lang="en-US" dirty="0" smtClean="0">
                        <a:latin typeface="Arial"/>
                        <a:cs typeface="Arial"/>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latin typeface="Arial"/>
                          <a:cs typeface="Arial"/>
                        </a:rPr>
                        <a:t>Community links</a:t>
                      </a:r>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latin typeface="Arial"/>
                          <a:cs typeface="Arial"/>
                        </a:rPr>
                        <a:t>Staff training/CPD/share best practice</a:t>
                      </a:r>
                    </a:p>
                  </a:txBody>
                  <a:tcPr/>
                </a:tc>
              </a:tr>
            </a:tbl>
          </a:graphicData>
        </a:graphic>
      </p:graphicFrame>
      <p:pic>
        <p:nvPicPr>
          <p:cNvPr id="6" name="Picture 5"/>
          <p:cNvPicPr>
            <a:picLocks noChangeAspect="1"/>
          </p:cNvPicPr>
          <p:nvPr/>
        </p:nvPicPr>
        <p:blipFill>
          <a:blip r:embed="rId3"/>
          <a:stretch>
            <a:fillRect/>
          </a:stretch>
        </p:blipFill>
        <p:spPr>
          <a:xfrm>
            <a:off x="8538470" y="618461"/>
            <a:ext cx="573100" cy="641202"/>
          </a:xfrm>
          <a:prstGeom prst="rect">
            <a:avLst/>
          </a:prstGeom>
        </p:spPr>
      </p:pic>
    </p:spTree>
    <p:extLst>
      <p:ext uri="{BB962C8B-B14F-4D97-AF65-F5344CB8AC3E}">
        <p14:creationId xmlns:p14="http://schemas.microsoft.com/office/powerpoint/2010/main" val="89332285"/>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a:spLocks/>
          </p:cNvSpPr>
          <p:nvPr/>
        </p:nvSpPr>
        <p:spPr>
          <a:xfrm>
            <a:off x="1347969" y="70052"/>
            <a:ext cx="6149825" cy="366894"/>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US" sz="2800" b="1" dirty="0" smtClean="0">
                <a:latin typeface="Arial"/>
                <a:cs typeface="Arial"/>
              </a:rPr>
              <a:t>Conclusion/Recommendations</a:t>
            </a:r>
            <a:endParaRPr lang="en-US" sz="2800" b="1" dirty="0">
              <a:latin typeface="Arial"/>
              <a:cs typeface="Arial"/>
            </a:endParaRPr>
          </a:p>
        </p:txBody>
      </p:sp>
      <p:sp>
        <p:nvSpPr>
          <p:cNvPr id="9" name="TextBox 8"/>
          <p:cNvSpPr txBox="1"/>
          <p:nvPr/>
        </p:nvSpPr>
        <p:spPr>
          <a:xfrm>
            <a:off x="6885411" y="6510669"/>
            <a:ext cx="2214869" cy="338554"/>
          </a:xfrm>
          <a:prstGeom prst="rect">
            <a:avLst/>
          </a:prstGeom>
          <a:noFill/>
        </p:spPr>
        <p:txBody>
          <a:bodyPr wrap="none" rtlCol="0">
            <a:spAutoFit/>
          </a:bodyPr>
          <a:lstStyle/>
          <a:p>
            <a:r>
              <a:rPr lang="en-US" sz="1600" dirty="0" smtClean="0">
                <a:latin typeface="Arial"/>
                <a:cs typeface="Arial"/>
              </a:rPr>
              <a:t>Google Images (2020)</a:t>
            </a:r>
            <a:endParaRPr lang="en-US" sz="1600" dirty="0">
              <a:latin typeface="Arial"/>
              <a:cs typeface="Arial"/>
            </a:endParaRPr>
          </a:p>
        </p:txBody>
      </p:sp>
      <p:pic>
        <p:nvPicPr>
          <p:cNvPr id="10" name="Picture 9"/>
          <p:cNvPicPr>
            <a:picLocks noChangeAspect="1"/>
          </p:cNvPicPr>
          <p:nvPr/>
        </p:nvPicPr>
        <p:blipFill>
          <a:blip r:embed="rId3"/>
          <a:stretch>
            <a:fillRect/>
          </a:stretch>
        </p:blipFill>
        <p:spPr>
          <a:xfrm>
            <a:off x="1989653" y="6077717"/>
            <a:ext cx="2314978" cy="780283"/>
          </a:xfrm>
          <a:prstGeom prst="rect">
            <a:avLst/>
          </a:prstGeom>
        </p:spPr>
      </p:pic>
      <p:pic>
        <p:nvPicPr>
          <p:cNvPr id="12" name="Picture 11"/>
          <p:cNvPicPr>
            <a:picLocks noChangeAspect="1"/>
          </p:cNvPicPr>
          <p:nvPr/>
        </p:nvPicPr>
        <p:blipFill>
          <a:blip r:embed="rId4"/>
          <a:stretch>
            <a:fillRect/>
          </a:stretch>
        </p:blipFill>
        <p:spPr>
          <a:xfrm>
            <a:off x="8616559" y="70052"/>
            <a:ext cx="527441" cy="664309"/>
          </a:xfrm>
          <a:prstGeom prst="rect">
            <a:avLst/>
          </a:prstGeom>
        </p:spPr>
      </p:pic>
      <p:pic>
        <p:nvPicPr>
          <p:cNvPr id="13" name="Picture 12"/>
          <p:cNvPicPr>
            <a:picLocks noChangeAspect="1"/>
          </p:cNvPicPr>
          <p:nvPr/>
        </p:nvPicPr>
        <p:blipFill>
          <a:blip r:embed="rId5"/>
          <a:stretch>
            <a:fillRect/>
          </a:stretch>
        </p:blipFill>
        <p:spPr>
          <a:xfrm>
            <a:off x="4438315" y="6057045"/>
            <a:ext cx="1844841" cy="792178"/>
          </a:xfrm>
          <a:prstGeom prst="rect">
            <a:avLst/>
          </a:prstGeom>
        </p:spPr>
      </p:pic>
      <p:sp>
        <p:nvSpPr>
          <p:cNvPr id="2" name="TextBox 1"/>
          <p:cNvSpPr txBox="1"/>
          <p:nvPr/>
        </p:nvSpPr>
        <p:spPr>
          <a:xfrm>
            <a:off x="102837" y="477820"/>
            <a:ext cx="9041164" cy="5847754"/>
          </a:xfrm>
          <a:prstGeom prst="rect">
            <a:avLst/>
          </a:prstGeom>
          <a:noFill/>
        </p:spPr>
        <p:txBody>
          <a:bodyPr wrap="square" rtlCol="0">
            <a:spAutoFit/>
          </a:bodyPr>
          <a:lstStyle/>
          <a:p>
            <a:r>
              <a:rPr lang="en-US" sz="2200" dirty="0" smtClean="0">
                <a:latin typeface="Arial"/>
                <a:cs typeface="Arial"/>
              </a:rPr>
              <a:t>To conclude, this presentation has focused on Wales’ promotion and engagement with issues of global citizenship and human rights. On the whole, </a:t>
            </a:r>
            <a:r>
              <a:rPr lang="en-US" sz="2200" dirty="0">
                <a:latin typeface="Arial"/>
                <a:cs typeface="Arial"/>
              </a:rPr>
              <a:t>Wales is going to great lengths to address </a:t>
            </a:r>
            <a:r>
              <a:rPr lang="en-US" sz="2200" dirty="0" smtClean="0">
                <a:latin typeface="Arial"/>
                <a:cs typeface="Arial"/>
              </a:rPr>
              <a:t>inequalities, uphold rights and </a:t>
            </a:r>
            <a:r>
              <a:rPr lang="en-US" sz="2200" dirty="0">
                <a:latin typeface="Arial"/>
                <a:cs typeface="Arial"/>
              </a:rPr>
              <a:t>develop learners as global </a:t>
            </a:r>
            <a:r>
              <a:rPr lang="en-US" sz="2200" dirty="0" smtClean="0">
                <a:latin typeface="Arial"/>
                <a:cs typeface="Arial"/>
              </a:rPr>
              <a:t>citizens, especially in education. </a:t>
            </a:r>
            <a:r>
              <a:rPr lang="en-US" sz="2200" dirty="0">
                <a:latin typeface="Arial"/>
                <a:cs typeface="Arial"/>
              </a:rPr>
              <a:t>However</a:t>
            </a:r>
            <a:r>
              <a:rPr lang="en-US" sz="2200" dirty="0" smtClean="0">
                <a:latin typeface="Arial"/>
                <a:cs typeface="Arial"/>
              </a:rPr>
              <a:t>, </a:t>
            </a:r>
            <a:r>
              <a:rPr lang="en-US" sz="2200" dirty="0">
                <a:latin typeface="Arial"/>
                <a:cs typeface="Arial"/>
              </a:rPr>
              <a:t>there is still a way to </a:t>
            </a:r>
            <a:r>
              <a:rPr lang="en-US" sz="2200" dirty="0" smtClean="0">
                <a:latin typeface="Arial"/>
                <a:cs typeface="Arial"/>
              </a:rPr>
              <a:t>go. </a:t>
            </a:r>
            <a:endParaRPr lang="en-US" sz="2200" dirty="0">
              <a:latin typeface="Arial"/>
              <a:cs typeface="Arial"/>
            </a:endParaRPr>
          </a:p>
          <a:p>
            <a:endParaRPr lang="en-US" sz="2200" dirty="0" smtClean="0">
              <a:latin typeface="Arial"/>
              <a:cs typeface="Arial"/>
            </a:endParaRPr>
          </a:p>
          <a:p>
            <a:r>
              <a:rPr lang="en-US" sz="2200" dirty="0">
                <a:latin typeface="Arial"/>
                <a:cs typeface="Arial"/>
              </a:rPr>
              <a:t>To ensure the younger generations grow up to reach their full potential it is crucial that their needs and rights are considered and upheld from </a:t>
            </a:r>
            <a:r>
              <a:rPr lang="en-US" sz="2200" dirty="0" smtClean="0">
                <a:latin typeface="Arial"/>
                <a:cs typeface="Arial"/>
              </a:rPr>
              <a:t>birth. As </a:t>
            </a:r>
            <a:r>
              <a:rPr lang="en-US" sz="2200" dirty="0">
                <a:latin typeface="Arial"/>
                <a:cs typeface="Arial"/>
              </a:rPr>
              <a:t>in doing so, early on, a fairer, more prosperous future will be experienced by all and not just a fortunate few. </a:t>
            </a:r>
            <a:endParaRPr lang="en-GB" sz="2200" dirty="0">
              <a:latin typeface="Arial"/>
              <a:cs typeface="Arial"/>
            </a:endParaRPr>
          </a:p>
          <a:p>
            <a:endParaRPr lang="en-US" sz="2200" dirty="0">
              <a:latin typeface="Arial"/>
              <a:cs typeface="Arial"/>
            </a:endParaRPr>
          </a:p>
          <a:p>
            <a:r>
              <a:rPr lang="en-US" sz="2200" dirty="0" smtClean="0">
                <a:latin typeface="Arial"/>
                <a:cs typeface="Arial"/>
              </a:rPr>
              <a:t>Ultimately, global citizenship must continue to be fostered in order to create the world we want. As inequality and recent pandemic continue in Wales and globally, it is only through acknowledgment, supporting the most vulnerable, on-going research and by seeking solutions that challenges can be addressed. Which is paramount as such challenges should concern us all. </a:t>
            </a:r>
          </a:p>
        </p:txBody>
      </p:sp>
    </p:spTree>
    <p:extLst>
      <p:ext uri="{BB962C8B-B14F-4D97-AF65-F5344CB8AC3E}">
        <p14:creationId xmlns:p14="http://schemas.microsoft.com/office/powerpoint/2010/main" val="1451959596"/>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3865" y="3495815"/>
            <a:ext cx="8857236" cy="2185214"/>
          </a:xfrm>
          <a:prstGeom prst="rect">
            <a:avLst/>
          </a:prstGeom>
          <a:noFill/>
        </p:spPr>
        <p:txBody>
          <a:bodyPr wrap="square" rtlCol="0">
            <a:spAutoFit/>
          </a:bodyPr>
          <a:lstStyle/>
          <a:p>
            <a:r>
              <a:rPr lang="en-US" sz="2800" i="1" dirty="0" smtClean="0">
                <a:latin typeface="Arial"/>
                <a:cs typeface="Arial"/>
              </a:rPr>
              <a:t>‘Education is the most powerful weapon you can use to change the world’ </a:t>
            </a:r>
            <a:r>
              <a:rPr lang="en-US" sz="1600" dirty="0" smtClean="0">
                <a:latin typeface="Arial"/>
                <a:cs typeface="Arial"/>
              </a:rPr>
              <a:t>(Nelson Mandela cited in WAG, 2008, p. 4)</a:t>
            </a:r>
            <a:endParaRPr lang="en-US" sz="1600" dirty="0">
              <a:latin typeface="Arial"/>
              <a:cs typeface="Arial"/>
            </a:endParaRPr>
          </a:p>
          <a:p>
            <a:endParaRPr lang="en-US" sz="4000" dirty="0" smtClean="0">
              <a:latin typeface="Arial"/>
              <a:cs typeface="Arial"/>
            </a:endParaRPr>
          </a:p>
          <a:p>
            <a:pPr algn="ctr"/>
            <a:r>
              <a:rPr lang="en-US" sz="4000" dirty="0" smtClean="0">
                <a:latin typeface="Arial"/>
                <a:cs typeface="Arial"/>
              </a:rPr>
              <a:t>Thank You for Listening!</a:t>
            </a:r>
            <a:endParaRPr lang="en-US" sz="4000" dirty="0">
              <a:latin typeface="Arial"/>
              <a:cs typeface="Arial"/>
            </a:endParaRPr>
          </a:p>
        </p:txBody>
      </p:sp>
      <p:pic>
        <p:nvPicPr>
          <p:cNvPr id="5" name="Picture 4" descr="global_teamwork_holding_hands_1873.gi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92592" y="480654"/>
            <a:ext cx="3012761" cy="3012761"/>
          </a:xfrm>
          <a:prstGeom prst="rect">
            <a:avLst/>
          </a:prstGeom>
        </p:spPr>
      </p:pic>
      <p:sp>
        <p:nvSpPr>
          <p:cNvPr id="6" name="TextBox 5"/>
          <p:cNvSpPr txBox="1"/>
          <p:nvPr/>
        </p:nvSpPr>
        <p:spPr>
          <a:xfrm>
            <a:off x="6897403" y="6519446"/>
            <a:ext cx="2226291" cy="338554"/>
          </a:xfrm>
          <a:prstGeom prst="rect">
            <a:avLst/>
          </a:prstGeom>
          <a:noFill/>
        </p:spPr>
        <p:txBody>
          <a:bodyPr wrap="none" rtlCol="0">
            <a:spAutoFit/>
          </a:bodyPr>
          <a:lstStyle/>
          <a:p>
            <a:r>
              <a:rPr lang="en-US" sz="1600" dirty="0" smtClean="0">
                <a:latin typeface="Arial"/>
                <a:cs typeface="Arial"/>
              </a:rPr>
              <a:t>Google Images (2020)</a:t>
            </a:r>
            <a:endParaRPr lang="en-US" sz="1600" dirty="0">
              <a:latin typeface="Arial"/>
              <a:cs typeface="Arial"/>
            </a:endParaRPr>
          </a:p>
        </p:txBody>
      </p:sp>
      <p:pic>
        <p:nvPicPr>
          <p:cNvPr id="7" name="Picture 6"/>
          <p:cNvPicPr>
            <a:picLocks noChangeAspect="1"/>
          </p:cNvPicPr>
          <p:nvPr/>
        </p:nvPicPr>
        <p:blipFill>
          <a:blip r:embed="rId4"/>
          <a:stretch>
            <a:fillRect/>
          </a:stretch>
        </p:blipFill>
        <p:spPr>
          <a:xfrm>
            <a:off x="7620001" y="164417"/>
            <a:ext cx="1401102" cy="1567596"/>
          </a:xfrm>
          <a:prstGeom prst="rect">
            <a:avLst/>
          </a:prstGeom>
        </p:spPr>
      </p:pic>
    </p:spTree>
    <p:extLst>
      <p:ext uri="{BB962C8B-B14F-4D97-AF65-F5344CB8AC3E}">
        <p14:creationId xmlns:p14="http://schemas.microsoft.com/office/powerpoint/2010/main" val="111317425"/>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36679"/>
            <a:ext cx="9144000" cy="6740308"/>
          </a:xfrm>
          <a:prstGeom prst="rect">
            <a:avLst/>
          </a:prstGeom>
          <a:noFill/>
        </p:spPr>
        <p:txBody>
          <a:bodyPr wrap="square" rtlCol="0">
            <a:spAutoFit/>
          </a:bodyPr>
          <a:lstStyle/>
          <a:p>
            <a:r>
              <a:rPr lang="en-US" dirty="0" smtClean="0">
                <a:latin typeface="Arial"/>
                <a:cs typeface="Arial"/>
              </a:rPr>
              <a:t>Reference List</a:t>
            </a:r>
          </a:p>
          <a:p>
            <a:endParaRPr lang="en-US" dirty="0" smtClean="0">
              <a:latin typeface="Arial"/>
              <a:cs typeface="Arial"/>
            </a:endParaRPr>
          </a:p>
          <a:p>
            <a:r>
              <a:rPr lang="en-US" dirty="0" smtClean="0">
                <a:latin typeface="Arial"/>
                <a:cs typeface="Arial"/>
              </a:rPr>
              <a:t>Claire, H. (2004) </a:t>
            </a:r>
            <a:r>
              <a:rPr lang="en-US" i="1" dirty="0" smtClean="0">
                <a:latin typeface="Arial"/>
                <a:cs typeface="Arial"/>
              </a:rPr>
              <a:t>Teaching Citizenship in Primary Schools</a:t>
            </a:r>
            <a:r>
              <a:rPr lang="en-US" dirty="0" smtClean="0">
                <a:latin typeface="Arial"/>
                <a:cs typeface="Arial"/>
              </a:rPr>
              <a:t>. Exeter: Learning Matters Ltd. </a:t>
            </a:r>
            <a:endParaRPr lang="en-US" dirty="0">
              <a:latin typeface="Arial"/>
              <a:cs typeface="Arial"/>
            </a:endParaRPr>
          </a:p>
          <a:p>
            <a:endParaRPr lang="en-US" dirty="0" smtClean="0">
              <a:latin typeface="Arial"/>
              <a:cs typeface="Arial"/>
            </a:endParaRPr>
          </a:p>
          <a:p>
            <a:r>
              <a:rPr lang="en-US" dirty="0" err="1" smtClean="0">
                <a:latin typeface="Arial"/>
                <a:cs typeface="Arial"/>
              </a:rPr>
              <a:t>Dweck</a:t>
            </a:r>
            <a:r>
              <a:rPr lang="en-US" dirty="0" smtClean="0">
                <a:latin typeface="Arial"/>
                <a:cs typeface="Arial"/>
              </a:rPr>
              <a:t>, S, C. (2017) </a:t>
            </a:r>
            <a:r>
              <a:rPr lang="en-US" i="1" dirty="0" smtClean="0">
                <a:latin typeface="Arial"/>
                <a:cs typeface="Arial"/>
              </a:rPr>
              <a:t>Mindset</a:t>
            </a:r>
            <a:r>
              <a:rPr lang="en-US" dirty="0" smtClean="0">
                <a:latin typeface="Arial"/>
                <a:cs typeface="Arial"/>
              </a:rPr>
              <a:t>. New York: Robinson. </a:t>
            </a:r>
            <a:endParaRPr lang="en-US" dirty="0">
              <a:latin typeface="Arial"/>
              <a:cs typeface="Arial"/>
            </a:endParaRPr>
          </a:p>
          <a:p>
            <a:endParaRPr lang="en-US" dirty="0" smtClean="0">
              <a:latin typeface="Arial"/>
              <a:cs typeface="Arial"/>
            </a:endParaRPr>
          </a:p>
          <a:p>
            <a:r>
              <a:rPr lang="en-GB" dirty="0" err="1">
                <a:latin typeface="Arial"/>
                <a:cs typeface="Arial"/>
              </a:rPr>
              <a:t>Estyn</a:t>
            </a:r>
            <a:r>
              <a:rPr lang="en-GB" dirty="0">
                <a:latin typeface="Arial"/>
                <a:cs typeface="Arial"/>
              </a:rPr>
              <a:t>. (2014) </a:t>
            </a:r>
            <a:r>
              <a:rPr lang="en-GB" i="1" dirty="0">
                <a:latin typeface="Arial"/>
                <a:cs typeface="Arial"/>
              </a:rPr>
              <a:t>ESDGC Progress in education for sustainable development and global citizenship.</a:t>
            </a:r>
            <a:r>
              <a:rPr lang="en-GB" dirty="0">
                <a:latin typeface="Arial"/>
                <a:cs typeface="Arial"/>
              </a:rPr>
              <a:t> </a:t>
            </a:r>
            <a:r>
              <a:rPr lang="en-GB" dirty="0" smtClean="0">
                <a:latin typeface="Arial"/>
                <a:cs typeface="Arial"/>
                <a:hlinkClick r:id="rId3"/>
              </a:rPr>
              <a:t>https://www.estyn.gov.wales/sites/www.estyn.gov.wales/files/documents/ESDGC%3A%20Progress%20in%20education%20for%20sustainable%20development%20and%20global%20citizenship%20-%20June%202014.pdf</a:t>
            </a:r>
            <a:r>
              <a:rPr lang="en-GB" dirty="0" smtClean="0">
                <a:latin typeface="Arial"/>
                <a:cs typeface="Arial"/>
              </a:rPr>
              <a:t> (</a:t>
            </a:r>
            <a:r>
              <a:rPr lang="en-GB" dirty="0">
                <a:latin typeface="Arial"/>
                <a:cs typeface="Arial"/>
              </a:rPr>
              <a:t>Accessed: 10 January 2020). </a:t>
            </a:r>
          </a:p>
          <a:p>
            <a:endParaRPr lang="en-US" dirty="0" smtClean="0">
              <a:latin typeface="Arial"/>
              <a:cs typeface="Arial"/>
            </a:endParaRPr>
          </a:p>
          <a:p>
            <a:r>
              <a:rPr lang="en-GB" dirty="0" err="1">
                <a:latin typeface="Arial"/>
                <a:cs typeface="Arial"/>
              </a:rPr>
              <a:t>Estyn</a:t>
            </a:r>
            <a:r>
              <a:rPr lang="en-GB" dirty="0">
                <a:latin typeface="Arial"/>
                <a:cs typeface="Arial"/>
              </a:rPr>
              <a:t>. (2013) </a:t>
            </a:r>
            <a:r>
              <a:rPr lang="en-GB" i="1" dirty="0">
                <a:latin typeface="Arial"/>
                <a:cs typeface="Arial"/>
              </a:rPr>
              <a:t>Supplementary guidance: Education for sustainable development and global </a:t>
            </a:r>
            <a:r>
              <a:rPr lang="en-GB" i="1" dirty="0" err="1" smtClean="0">
                <a:latin typeface="Arial"/>
                <a:cs typeface="Arial"/>
              </a:rPr>
              <a:t>citizenship</a:t>
            </a:r>
            <a:r>
              <a:rPr lang="en-GB" dirty="0" err="1" smtClean="0">
                <a:latin typeface="Arial"/>
                <a:cs typeface="Arial"/>
                <a:hlinkClick r:id="rId4"/>
              </a:rPr>
              <a:t>https</a:t>
            </a:r>
            <a:r>
              <a:rPr lang="en-GB" dirty="0" smtClean="0">
                <a:latin typeface="Arial"/>
                <a:cs typeface="Arial"/>
                <a:hlinkClick r:id="rId4"/>
              </a:rPr>
              <a:t>://www.estyn.gov.wales/sites/www.estyn.gov.wales/files/documents/Supplementary%20guidance%20-%20ESDGC.pdf</a:t>
            </a:r>
            <a:r>
              <a:rPr lang="en-GB" dirty="0" smtClean="0">
                <a:latin typeface="Arial"/>
                <a:cs typeface="Arial"/>
              </a:rPr>
              <a:t> (</a:t>
            </a:r>
            <a:r>
              <a:rPr lang="en-GB" dirty="0">
                <a:latin typeface="Arial"/>
                <a:cs typeface="Arial"/>
              </a:rPr>
              <a:t>Accessed: 10 January 2020). </a:t>
            </a:r>
          </a:p>
          <a:p>
            <a:endParaRPr lang="en-US" dirty="0">
              <a:latin typeface="Arial"/>
              <a:cs typeface="Arial"/>
            </a:endParaRPr>
          </a:p>
          <a:p>
            <a:r>
              <a:rPr lang="en-US" dirty="0">
                <a:latin typeface="Arial"/>
                <a:cs typeface="Arial"/>
              </a:rPr>
              <a:t>Equality and Human Rights Commission. (2018) </a:t>
            </a:r>
            <a:r>
              <a:rPr lang="en-US" i="1" dirty="0">
                <a:latin typeface="Arial"/>
                <a:cs typeface="Arial"/>
              </a:rPr>
              <a:t>Is Wales Fairer</a:t>
            </a:r>
            <a:r>
              <a:rPr lang="en-US" dirty="0">
                <a:latin typeface="Arial"/>
                <a:cs typeface="Arial"/>
              </a:rPr>
              <a:t>. </a:t>
            </a:r>
            <a:r>
              <a:rPr lang="en-US" dirty="0">
                <a:latin typeface="Arial"/>
                <a:cs typeface="Arial"/>
                <a:hlinkClick r:id="rId5"/>
              </a:rPr>
              <a:t>https://www.equalityhumanrights.com/sites/default/files/is-britain-fairer-2018-is-wales-fairer.pdf</a:t>
            </a:r>
            <a:r>
              <a:rPr lang="en-US" dirty="0">
                <a:latin typeface="Arial"/>
                <a:cs typeface="Arial"/>
              </a:rPr>
              <a:t> (Accessed: 1 April 2020). </a:t>
            </a:r>
          </a:p>
          <a:p>
            <a:endParaRPr lang="en-US" dirty="0" smtClean="0">
              <a:latin typeface="Arial"/>
              <a:cs typeface="Arial"/>
            </a:endParaRPr>
          </a:p>
          <a:p>
            <a:r>
              <a:rPr lang="en-GB" dirty="0">
                <a:latin typeface="Arial"/>
                <a:cs typeface="Arial"/>
              </a:rPr>
              <a:t>Furlong, J. (2015) </a:t>
            </a:r>
            <a:r>
              <a:rPr lang="en-GB" i="1" dirty="0">
                <a:latin typeface="Arial"/>
                <a:cs typeface="Arial"/>
              </a:rPr>
              <a:t>Teaching Tomorrows Teachers</a:t>
            </a:r>
            <a:r>
              <a:rPr lang="en-GB" dirty="0">
                <a:latin typeface="Arial"/>
                <a:cs typeface="Arial"/>
              </a:rPr>
              <a:t>. </a:t>
            </a:r>
            <a:r>
              <a:rPr lang="en-GB" u="sng" dirty="0">
                <a:latin typeface="Arial"/>
                <a:cs typeface="Arial"/>
                <a:hlinkClick r:id="rId6"/>
              </a:rPr>
              <a:t>https://gov.wales/sites/default/files/publications/2018-03/teaching-tomorrow’s-teachers.pdf</a:t>
            </a:r>
            <a:r>
              <a:rPr lang="en-GB" dirty="0">
                <a:latin typeface="Arial"/>
                <a:cs typeface="Arial"/>
              </a:rPr>
              <a:t>  (Accessed: 10 March 2020). </a:t>
            </a:r>
          </a:p>
        </p:txBody>
      </p:sp>
    </p:spTree>
    <p:extLst>
      <p:ext uri="{BB962C8B-B14F-4D97-AF65-F5344CB8AC3E}">
        <p14:creationId xmlns:p14="http://schemas.microsoft.com/office/powerpoint/2010/main" val="3814325283"/>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71165"/>
            <a:ext cx="9144000" cy="6463309"/>
          </a:xfrm>
          <a:prstGeom prst="rect">
            <a:avLst/>
          </a:prstGeom>
        </p:spPr>
        <p:txBody>
          <a:bodyPr wrap="square">
            <a:spAutoFit/>
          </a:bodyPr>
          <a:lstStyle/>
          <a:p>
            <a:r>
              <a:rPr lang="en-US" dirty="0" smtClean="0">
                <a:latin typeface="Arial"/>
                <a:cs typeface="Arial"/>
              </a:rPr>
              <a:t>Gilbert</a:t>
            </a:r>
            <a:r>
              <a:rPr lang="en-US" dirty="0">
                <a:latin typeface="Arial"/>
                <a:cs typeface="Arial"/>
              </a:rPr>
              <a:t>, I. (2018) </a:t>
            </a:r>
            <a:r>
              <a:rPr lang="en-US" i="1" dirty="0">
                <a:latin typeface="Arial"/>
                <a:cs typeface="Arial"/>
              </a:rPr>
              <a:t>The Working Class: Poverty, education and alternative voices</a:t>
            </a:r>
            <a:r>
              <a:rPr lang="en-US" dirty="0">
                <a:latin typeface="Arial"/>
                <a:cs typeface="Arial"/>
              </a:rPr>
              <a:t>. Wales: Independent Thinking Press.</a:t>
            </a:r>
          </a:p>
          <a:p>
            <a:endParaRPr lang="en-US" dirty="0">
              <a:latin typeface="Arial"/>
              <a:cs typeface="Arial"/>
            </a:endParaRPr>
          </a:p>
          <a:p>
            <a:r>
              <a:rPr lang="en-US" dirty="0" smtClean="0">
                <a:latin typeface="Arial"/>
                <a:cs typeface="Arial"/>
              </a:rPr>
              <a:t>Google </a:t>
            </a:r>
            <a:r>
              <a:rPr lang="en-US" dirty="0">
                <a:latin typeface="Arial"/>
                <a:cs typeface="Arial"/>
              </a:rPr>
              <a:t>Image. (2020) </a:t>
            </a:r>
            <a:r>
              <a:rPr lang="en-US" i="1" dirty="0">
                <a:latin typeface="Arial"/>
                <a:cs typeface="Arial"/>
              </a:rPr>
              <a:t>Four Purposes of New Curriculum</a:t>
            </a:r>
            <a:r>
              <a:rPr lang="en-US" dirty="0">
                <a:latin typeface="Arial"/>
                <a:cs typeface="Arial"/>
              </a:rPr>
              <a:t>. </a:t>
            </a:r>
            <a:r>
              <a:rPr lang="en-US" dirty="0">
                <a:latin typeface="Arial"/>
                <a:cs typeface="Arial"/>
                <a:hlinkClick r:id="rId3"/>
              </a:rPr>
              <a:t>http://d6vsczyu1rky0.cloudfront.net/31605_b/wp-content/uploads/2017/06/Four-Purposes-300x300.jpg</a:t>
            </a:r>
            <a:r>
              <a:rPr lang="en-US" dirty="0">
                <a:latin typeface="Arial"/>
                <a:cs typeface="Arial"/>
              </a:rPr>
              <a:t> (Accessed: 1 April 2020).</a:t>
            </a:r>
          </a:p>
          <a:p>
            <a:endParaRPr lang="en-US" dirty="0" smtClean="0">
              <a:latin typeface="Arial"/>
              <a:cs typeface="Arial"/>
            </a:endParaRPr>
          </a:p>
          <a:p>
            <a:r>
              <a:rPr lang="en-US" dirty="0" smtClean="0">
                <a:latin typeface="Arial"/>
                <a:cs typeface="Arial"/>
              </a:rPr>
              <a:t>Google </a:t>
            </a:r>
            <a:r>
              <a:rPr lang="en-US" dirty="0">
                <a:latin typeface="Arial"/>
                <a:cs typeface="Arial"/>
              </a:rPr>
              <a:t>Image. (2020) </a:t>
            </a:r>
            <a:r>
              <a:rPr lang="en-US" i="1" dirty="0">
                <a:latin typeface="Arial"/>
                <a:cs typeface="Arial"/>
              </a:rPr>
              <a:t>Global Citizenship</a:t>
            </a:r>
            <a:r>
              <a:rPr lang="en-US" dirty="0">
                <a:latin typeface="Arial"/>
                <a:cs typeface="Arial"/>
              </a:rPr>
              <a:t>. </a:t>
            </a:r>
            <a:r>
              <a:rPr lang="en-US" dirty="0">
                <a:latin typeface="Arial"/>
                <a:cs typeface="Arial"/>
                <a:hlinkClick r:id="rId4"/>
              </a:rPr>
              <a:t>https://www.google.co.uk</a:t>
            </a:r>
            <a:r>
              <a:rPr lang="en-US" dirty="0">
                <a:latin typeface="Arial"/>
                <a:cs typeface="Arial"/>
              </a:rPr>
              <a:t> (Accessed: 25 March 2020).</a:t>
            </a:r>
          </a:p>
          <a:p>
            <a:endParaRPr lang="en-US" dirty="0">
              <a:latin typeface="Arial"/>
              <a:cs typeface="Arial"/>
            </a:endParaRPr>
          </a:p>
          <a:p>
            <a:r>
              <a:rPr lang="en-US" dirty="0" smtClean="0">
                <a:latin typeface="Arial"/>
                <a:cs typeface="Arial"/>
              </a:rPr>
              <a:t>Google </a:t>
            </a:r>
            <a:r>
              <a:rPr lang="en-US" dirty="0">
                <a:latin typeface="Arial"/>
                <a:cs typeface="Arial"/>
              </a:rPr>
              <a:t>Image. (2020) </a:t>
            </a:r>
            <a:r>
              <a:rPr lang="en-US" i="1" dirty="0">
                <a:latin typeface="Arial"/>
                <a:cs typeface="Arial"/>
              </a:rPr>
              <a:t>Hitler</a:t>
            </a:r>
            <a:r>
              <a:rPr lang="en-US" dirty="0">
                <a:latin typeface="Arial"/>
                <a:cs typeface="Arial"/>
              </a:rPr>
              <a:t>. </a:t>
            </a:r>
            <a:r>
              <a:rPr lang="en-US" dirty="0">
                <a:latin typeface="Arial"/>
                <a:cs typeface="Arial"/>
                <a:hlinkClick r:id="rId4"/>
              </a:rPr>
              <a:t>https://www.google.co.uk</a:t>
            </a:r>
            <a:r>
              <a:rPr lang="en-US" dirty="0">
                <a:latin typeface="Arial"/>
                <a:cs typeface="Arial"/>
              </a:rPr>
              <a:t>. (Accessed: 2 April 2020). </a:t>
            </a:r>
          </a:p>
          <a:p>
            <a:endParaRPr lang="en-US" dirty="0">
              <a:latin typeface="Arial"/>
              <a:cs typeface="Arial"/>
            </a:endParaRPr>
          </a:p>
          <a:p>
            <a:r>
              <a:rPr lang="en-US" dirty="0">
                <a:latin typeface="Arial"/>
                <a:cs typeface="Arial"/>
              </a:rPr>
              <a:t>Google Image. (2020) </a:t>
            </a:r>
            <a:r>
              <a:rPr lang="en-US" i="1" dirty="0">
                <a:latin typeface="Arial"/>
                <a:cs typeface="Arial"/>
              </a:rPr>
              <a:t>Human Rights</a:t>
            </a:r>
            <a:r>
              <a:rPr lang="en-US" dirty="0">
                <a:latin typeface="Arial"/>
                <a:cs typeface="Arial"/>
              </a:rPr>
              <a:t>. </a:t>
            </a:r>
            <a:r>
              <a:rPr lang="en-US" dirty="0">
                <a:latin typeface="Arial"/>
                <a:cs typeface="Arial"/>
                <a:hlinkClick r:id="rId4"/>
              </a:rPr>
              <a:t>https://www.google.co.uk</a:t>
            </a:r>
            <a:r>
              <a:rPr lang="en-US" dirty="0">
                <a:latin typeface="Arial"/>
                <a:cs typeface="Arial"/>
              </a:rPr>
              <a:t> (Accessed: 2 April 2020). </a:t>
            </a:r>
          </a:p>
          <a:p>
            <a:endParaRPr lang="en-US" dirty="0" smtClean="0">
              <a:latin typeface="Arial"/>
              <a:cs typeface="Arial"/>
            </a:endParaRPr>
          </a:p>
          <a:p>
            <a:r>
              <a:rPr lang="en-US" dirty="0" smtClean="0">
                <a:latin typeface="Arial"/>
                <a:cs typeface="Arial"/>
              </a:rPr>
              <a:t>Google </a:t>
            </a:r>
            <a:r>
              <a:rPr lang="en-US" dirty="0">
                <a:latin typeface="Arial"/>
                <a:cs typeface="Arial"/>
              </a:rPr>
              <a:t>Image. (2020) </a:t>
            </a:r>
            <a:r>
              <a:rPr lang="en-US" i="1" dirty="0">
                <a:latin typeface="Arial"/>
                <a:cs typeface="Arial"/>
              </a:rPr>
              <a:t>Human Rights</a:t>
            </a:r>
            <a:r>
              <a:rPr lang="en-US" dirty="0">
                <a:latin typeface="Arial"/>
                <a:cs typeface="Arial"/>
              </a:rPr>
              <a:t>. </a:t>
            </a:r>
            <a:r>
              <a:rPr lang="en-US" dirty="0">
                <a:latin typeface="Arial"/>
                <a:cs typeface="Arial"/>
                <a:hlinkClick r:id="rId4"/>
              </a:rPr>
              <a:t>https://www.google.co.uk</a:t>
            </a:r>
            <a:r>
              <a:rPr lang="en-US" dirty="0">
                <a:latin typeface="Arial"/>
                <a:cs typeface="Arial"/>
              </a:rPr>
              <a:t> (Accessed: 25 March 2020). </a:t>
            </a:r>
          </a:p>
          <a:p>
            <a:endParaRPr lang="en-US" dirty="0">
              <a:latin typeface="Arial"/>
              <a:cs typeface="Arial"/>
            </a:endParaRPr>
          </a:p>
          <a:p>
            <a:r>
              <a:rPr lang="en-US" dirty="0">
                <a:latin typeface="Arial"/>
                <a:cs typeface="Arial"/>
              </a:rPr>
              <a:t>Google Image. (2020) </a:t>
            </a:r>
            <a:r>
              <a:rPr lang="en-US" i="1" dirty="0">
                <a:latin typeface="Arial"/>
                <a:cs typeface="Arial"/>
              </a:rPr>
              <a:t>Sustainable Development Goals</a:t>
            </a:r>
            <a:r>
              <a:rPr lang="en-US" dirty="0">
                <a:latin typeface="Arial"/>
                <a:cs typeface="Arial"/>
              </a:rPr>
              <a:t>. </a:t>
            </a:r>
            <a:r>
              <a:rPr lang="en-US" dirty="0">
                <a:latin typeface="Arial"/>
                <a:cs typeface="Arial"/>
                <a:hlinkClick r:id="rId5"/>
              </a:rPr>
              <a:t>https://4.bp.blogspot.com/-8fwgxYPsgNs/WLakgE9Yecl/AAAAAAAAh44/Co_2_1dqxck2FbvaMJ0pHNit02dSdi_oACLcB/s1600/united_nations_sustainable_development_goals.png</a:t>
            </a:r>
            <a:r>
              <a:rPr lang="en-US" dirty="0">
                <a:latin typeface="Arial"/>
                <a:cs typeface="Arial"/>
              </a:rPr>
              <a:t> (Accessed: 1 April 2020). </a:t>
            </a:r>
          </a:p>
          <a:p>
            <a:endParaRPr lang="en-US" dirty="0" smtClean="0">
              <a:latin typeface="Arial"/>
              <a:cs typeface="Arial"/>
            </a:endParaRPr>
          </a:p>
        </p:txBody>
      </p:sp>
    </p:spTree>
    <p:extLst>
      <p:ext uri="{BB962C8B-B14F-4D97-AF65-F5344CB8AC3E}">
        <p14:creationId xmlns:p14="http://schemas.microsoft.com/office/powerpoint/2010/main" val="1418306000"/>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7571303"/>
          </a:xfrm>
          <a:prstGeom prst="rect">
            <a:avLst/>
          </a:prstGeom>
        </p:spPr>
        <p:txBody>
          <a:bodyPr wrap="square">
            <a:spAutoFit/>
          </a:bodyPr>
          <a:lstStyle/>
          <a:p>
            <a:endParaRPr lang="en-US" dirty="0" smtClean="0">
              <a:latin typeface="Arial"/>
              <a:cs typeface="Arial"/>
            </a:endParaRPr>
          </a:p>
          <a:p>
            <a:r>
              <a:rPr lang="en-US" dirty="0" smtClean="0">
                <a:latin typeface="Arial"/>
                <a:cs typeface="Arial"/>
              </a:rPr>
              <a:t>Google </a:t>
            </a:r>
            <a:r>
              <a:rPr lang="en-US" dirty="0">
                <a:latin typeface="Arial"/>
                <a:cs typeface="Arial"/>
              </a:rPr>
              <a:t>Image. (2020) </a:t>
            </a:r>
            <a:r>
              <a:rPr lang="en-US" i="1" dirty="0">
                <a:latin typeface="Arial"/>
                <a:cs typeface="Arial"/>
              </a:rPr>
              <a:t>UN Convention on the Rights of the Child</a:t>
            </a:r>
            <a:r>
              <a:rPr lang="en-US" dirty="0">
                <a:latin typeface="Arial"/>
                <a:cs typeface="Arial"/>
              </a:rPr>
              <a:t>. </a:t>
            </a:r>
            <a:r>
              <a:rPr lang="en-US" dirty="0">
                <a:latin typeface="Arial"/>
                <a:cs typeface="Arial"/>
                <a:hlinkClick r:id="rId3"/>
              </a:rPr>
              <a:t>https://www.google.co.uk</a:t>
            </a:r>
            <a:r>
              <a:rPr lang="en-US" dirty="0">
                <a:latin typeface="Arial"/>
                <a:cs typeface="Arial"/>
              </a:rPr>
              <a:t> (Accessed: 2 April 2020).  </a:t>
            </a:r>
          </a:p>
          <a:p>
            <a:endParaRPr lang="en-US" dirty="0">
              <a:latin typeface="Arial"/>
              <a:cs typeface="Arial"/>
            </a:endParaRPr>
          </a:p>
          <a:p>
            <a:r>
              <a:rPr lang="en-US" dirty="0">
                <a:latin typeface="Arial"/>
                <a:cs typeface="Arial"/>
              </a:rPr>
              <a:t>Google Image. (2020) </a:t>
            </a:r>
            <a:r>
              <a:rPr lang="en-US" i="1" dirty="0">
                <a:latin typeface="Arial"/>
                <a:cs typeface="Arial"/>
              </a:rPr>
              <a:t>Wales Map</a:t>
            </a:r>
            <a:r>
              <a:rPr lang="en-US" dirty="0">
                <a:latin typeface="Arial"/>
                <a:cs typeface="Arial"/>
              </a:rPr>
              <a:t>. </a:t>
            </a:r>
            <a:r>
              <a:rPr lang="en-US" dirty="0">
                <a:latin typeface="Arial"/>
                <a:cs typeface="Arial"/>
                <a:hlinkClick r:id="rId3"/>
              </a:rPr>
              <a:t>https://www.google.co.uk</a:t>
            </a:r>
            <a:r>
              <a:rPr lang="en-US" dirty="0">
                <a:latin typeface="Arial"/>
                <a:cs typeface="Arial"/>
              </a:rPr>
              <a:t> (Accessed: 25 March 2020. </a:t>
            </a:r>
          </a:p>
          <a:p>
            <a:endParaRPr lang="en-US" dirty="0">
              <a:latin typeface="Arial"/>
              <a:cs typeface="Arial"/>
            </a:endParaRPr>
          </a:p>
          <a:p>
            <a:r>
              <a:rPr lang="en-US" dirty="0" smtClean="0">
                <a:latin typeface="Arial"/>
                <a:cs typeface="Arial"/>
              </a:rPr>
              <a:t>Google </a:t>
            </a:r>
            <a:r>
              <a:rPr lang="en-US" dirty="0">
                <a:latin typeface="Arial"/>
                <a:cs typeface="Arial"/>
              </a:rPr>
              <a:t>Image. (2020) </a:t>
            </a:r>
            <a:r>
              <a:rPr lang="en-US" i="1" dirty="0">
                <a:latin typeface="Arial"/>
                <a:cs typeface="Arial"/>
              </a:rPr>
              <a:t>Well-being goals. </a:t>
            </a:r>
            <a:r>
              <a:rPr lang="en-US" dirty="0">
                <a:latin typeface="Arial"/>
                <a:cs typeface="Arial"/>
                <a:hlinkClick r:id="rId4"/>
              </a:rPr>
              <a:t>https://www.publichealthnetwork.cymru/files/3014/5466/3567/Goals_and_Sustainable_Development_Principle_English.png</a:t>
            </a:r>
            <a:r>
              <a:rPr lang="en-US" dirty="0">
                <a:latin typeface="Arial"/>
                <a:cs typeface="Arial"/>
              </a:rPr>
              <a:t> (Accessed: 1 April 2020). </a:t>
            </a:r>
          </a:p>
          <a:p>
            <a:endParaRPr lang="en-US" dirty="0" smtClean="0">
              <a:latin typeface="Arial"/>
              <a:cs typeface="Arial"/>
            </a:endParaRPr>
          </a:p>
          <a:p>
            <a:r>
              <a:rPr lang="en-US" dirty="0" smtClean="0">
                <a:latin typeface="Arial"/>
                <a:cs typeface="Arial"/>
              </a:rPr>
              <a:t>Google </a:t>
            </a:r>
            <a:r>
              <a:rPr lang="en-US" dirty="0">
                <a:latin typeface="Arial"/>
                <a:cs typeface="Arial"/>
              </a:rPr>
              <a:t>Image. (2020) </a:t>
            </a:r>
            <a:r>
              <a:rPr lang="en-US" i="1" dirty="0">
                <a:latin typeface="Arial"/>
                <a:cs typeface="Arial"/>
              </a:rPr>
              <a:t>World</a:t>
            </a:r>
            <a:r>
              <a:rPr lang="en-US" dirty="0">
                <a:latin typeface="Arial"/>
                <a:cs typeface="Arial"/>
              </a:rPr>
              <a:t>. </a:t>
            </a:r>
            <a:r>
              <a:rPr lang="en-US" dirty="0">
                <a:latin typeface="Arial"/>
                <a:cs typeface="Arial"/>
                <a:hlinkClick r:id="rId5"/>
              </a:rPr>
              <a:t>https://www.youcanmarketonlinenow.com/wp-content/uploads/2015/05/global_teamwork_holding_hands_1873.gif</a:t>
            </a:r>
            <a:r>
              <a:rPr lang="en-US" dirty="0">
                <a:latin typeface="Arial"/>
                <a:cs typeface="Arial"/>
              </a:rPr>
              <a:t> (Accessed: 1 April 2020). </a:t>
            </a:r>
            <a:endParaRPr lang="en-US" dirty="0" smtClean="0">
              <a:latin typeface="Arial"/>
              <a:cs typeface="Arial"/>
            </a:endParaRPr>
          </a:p>
          <a:p>
            <a:endParaRPr lang="en-US" dirty="0">
              <a:latin typeface="Arial"/>
              <a:cs typeface="Arial"/>
            </a:endParaRPr>
          </a:p>
          <a:p>
            <a:r>
              <a:rPr lang="en-US" dirty="0">
                <a:latin typeface="Arial"/>
                <a:cs typeface="Arial"/>
              </a:rPr>
              <a:t>Government Equalities Office. (2010) </a:t>
            </a:r>
            <a:r>
              <a:rPr lang="en-US" i="1" dirty="0">
                <a:latin typeface="Arial"/>
                <a:cs typeface="Arial"/>
              </a:rPr>
              <a:t>The Equality Act, making equality real</a:t>
            </a:r>
            <a:r>
              <a:rPr lang="en-US" dirty="0">
                <a:latin typeface="Arial"/>
                <a:cs typeface="Arial"/>
              </a:rPr>
              <a:t>.  </a:t>
            </a:r>
          </a:p>
          <a:p>
            <a:r>
              <a:rPr lang="en-US" dirty="0">
                <a:latin typeface="Arial"/>
                <a:cs typeface="Arial"/>
                <a:hlinkClick r:id="rId6"/>
              </a:rPr>
              <a:t>https://assets.publishing.service.gov.uk/government/uploads/system/uploads/attachment_data/file/85039/easy-read.pdf</a:t>
            </a:r>
            <a:r>
              <a:rPr lang="en-US" dirty="0">
                <a:latin typeface="Arial"/>
                <a:cs typeface="Arial"/>
              </a:rPr>
              <a:t> (Accessed: 5 February 2019).</a:t>
            </a:r>
          </a:p>
          <a:p>
            <a:endParaRPr lang="en-GB" dirty="0">
              <a:latin typeface="Arial"/>
              <a:cs typeface="Arial"/>
            </a:endParaRPr>
          </a:p>
          <a:p>
            <a:r>
              <a:rPr lang="en-GB" dirty="0">
                <a:latin typeface="Arial"/>
                <a:cs typeface="Arial"/>
              </a:rPr>
              <a:t>Hanna, H. (2019) </a:t>
            </a:r>
            <a:r>
              <a:rPr lang="en-GB" i="1" dirty="0">
                <a:latin typeface="Arial"/>
                <a:cs typeface="Arial"/>
              </a:rPr>
              <a:t>Young People’s Rights in the Citizenship Education Classroom</a:t>
            </a:r>
            <a:r>
              <a:rPr lang="en-GB" dirty="0">
                <a:latin typeface="Arial"/>
                <a:cs typeface="Arial"/>
              </a:rPr>
              <a:t>. Palgrave Macmillan: Switzerland. </a:t>
            </a:r>
            <a:endParaRPr lang="en-GB" dirty="0" smtClean="0">
              <a:latin typeface="Arial"/>
              <a:cs typeface="Arial"/>
            </a:endParaRPr>
          </a:p>
          <a:p>
            <a:endParaRPr lang="en-GB" dirty="0">
              <a:latin typeface="Arial"/>
              <a:cs typeface="Arial"/>
            </a:endParaRPr>
          </a:p>
          <a:p>
            <a:r>
              <a:rPr lang="en-US" dirty="0">
                <a:latin typeface="Arial"/>
                <a:cs typeface="Arial"/>
              </a:rPr>
              <a:t>International Baccalaureate. (2017) </a:t>
            </a:r>
            <a:r>
              <a:rPr lang="en-US" i="1" dirty="0">
                <a:latin typeface="Arial"/>
                <a:cs typeface="Arial"/>
              </a:rPr>
              <a:t>The History of  the IB</a:t>
            </a:r>
            <a:r>
              <a:rPr lang="en-US" dirty="0">
                <a:latin typeface="Arial"/>
                <a:cs typeface="Arial"/>
              </a:rPr>
              <a:t>. </a:t>
            </a:r>
            <a:r>
              <a:rPr lang="en-US" dirty="0">
                <a:latin typeface="Arial"/>
                <a:cs typeface="Arial"/>
                <a:hlinkClick r:id="rId7"/>
              </a:rPr>
              <a:t>https://moodle.uwtsd.ac.uk/pluginfile.php/349072/mod_resource/content/1/1711-presentation-history-of-the-ib-en.pdf</a:t>
            </a:r>
            <a:r>
              <a:rPr lang="en-US" dirty="0">
                <a:latin typeface="Arial"/>
                <a:cs typeface="Arial"/>
              </a:rPr>
              <a:t> (Accessed: 1 April 2020). </a:t>
            </a:r>
          </a:p>
          <a:p>
            <a:endParaRPr lang="en-GB" dirty="0" smtClean="0">
              <a:latin typeface="Arial"/>
              <a:cs typeface="Arial"/>
            </a:endParaRPr>
          </a:p>
          <a:p>
            <a:endParaRPr lang="en-GB" dirty="0">
              <a:latin typeface="Arial"/>
              <a:cs typeface="Arial"/>
            </a:endParaRPr>
          </a:p>
          <a:p>
            <a:endParaRPr lang="en-GB" dirty="0">
              <a:latin typeface="Arial"/>
              <a:cs typeface="Arial"/>
            </a:endParaRPr>
          </a:p>
        </p:txBody>
      </p:sp>
    </p:spTree>
    <p:extLst>
      <p:ext uri="{BB962C8B-B14F-4D97-AF65-F5344CB8AC3E}">
        <p14:creationId xmlns:p14="http://schemas.microsoft.com/office/powerpoint/2010/main" val="1923077641"/>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273091"/>
            <a:ext cx="9144000" cy="5909311"/>
          </a:xfrm>
          <a:prstGeom prst="rect">
            <a:avLst/>
          </a:prstGeom>
        </p:spPr>
        <p:txBody>
          <a:bodyPr wrap="square">
            <a:spAutoFit/>
          </a:bodyPr>
          <a:lstStyle/>
          <a:p>
            <a:r>
              <a:rPr lang="en-GB" dirty="0" smtClean="0">
                <a:latin typeface="Arial"/>
                <a:cs typeface="Arial"/>
              </a:rPr>
              <a:t>Oxfam. (no date) </a:t>
            </a:r>
            <a:r>
              <a:rPr lang="en-GB" i="1" dirty="0" smtClean="0">
                <a:latin typeface="Arial"/>
                <a:cs typeface="Arial"/>
              </a:rPr>
              <a:t>Oxfam Education</a:t>
            </a:r>
            <a:r>
              <a:rPr lang="en-GB" dirty="0">
                <a:latin typeface="Arial"/>
                <a:cs typeface="Arial"/>
              </a:rPr>
              <a:t>. </a:t>
            </a:r>
            <a:r>
              <a:rPr lang="en-GB" dirty="0" smtClean="0">
                <a:latin typeface="Arial"/>
                <a:cs typeface="Arial"/>
                <a:hlinkClick r:id="rId2"/>
              </a:rPr>
              <a:t>https://www.oxfam.org.uk/education/who-we-are/what-is-global-citizenship</a:t>
            </a:r>
            <a:r>
              <a:rPr lang="en-GB" dirty="0" smtClean="0">
                <a:latin typeface="Arial"/>
                <a:cs typeface="Arial"/>
              </a:rPr>
              <a:t> (Accessed: 10 April 2020). </a:t>
            </a:r>
          </a:p>
          <a:p>
            <a:endParaRPr lang="en-GB" dirty="0">
              <a:latin typeface="Arial"/>
              <a:cs typeface="Arial"/>
            </a:endParaRPr>
          </a:p>
          <a:p>
            <a:r>
              <a:rPr lang="en-GB" dirty="0" smtClean="0">
                <a:latin typeface="Arial"/>
                <a:cs typeface="Arial"/>
              </a:rPr>
              <a:t>Oxfam </a:t>
            </a:r>
            <a:r>
              <a:rPr lang="en-GB" dirty="0" err="1">
                <a:latin typeface="Arial"/>
                <a:cs typeface="Arial"/>
              </a:rPr>
              <a:t>Cymru</a:t>
            </a:r>
            <a:r>
              <a:rPr lang="en-GB" dirty="0">
                <a:latin typeface="Arial"/>
                <a:cs typeface="Arial"/>
              </a:rPr>
              <a:t>. (2020) </a:t>
            </a:r>
            <a:r>
              <a:rPr lang="en-GB" i="1" dirty="0">
                <a:latin typeface="Arial"/>
                <a:cs typeface="Arial"/>
              </a:rPr>
              <a:t>Poverty in Wales</a:t>
            </a:r>
            <a:r>
              <a:rPr lang="en-GB" dirty="0">
                <a:latin typeface="Arial"/>
                <a:cs typeface="Arial"/>
              </a:rPr>
              <a:t>. </a:t>
            </a:r>
            <a:r>
              <a:rPr lang="en-GB" u="sng" dirty="0">
                <a:latin typeface="Arial"/>
                <a:cs typeface="Arial"/>
                <a:hlinkClick r:id="rId3"/>
              </a:rPr>
              <a:t>https://oxfamapps.org/cymru/poverty-in-wales/</a:t>
            </a:r>
            <a:r>
              <a:rPr lang="en-GB" dirty="0">
                <a:latin typeface="Arial"/>
                <a:cs typeface="Arial"/>
              </a:rPr>
              <a:t> (Accessed: 7 March 2020).</a:t>
            </a:r>
          </a:p>
          <a:p>
            <a:endParaRPr lang="en-GB" dirty="0" smtClean="0">
              <a:latin typeface="Arial"/>
              <a:cs typeface="Arial"/>
            </a:endParaRPr>
          </a:p>
          <a:p>
            <a:r>
              <a:rPr lang="en-GB" dirty="0" smtClean="0">
                <a:latin typeface="Arial"/>
                <a:cs typeface="Arial"/>
              </a:rPr>
              <a:t>Oxfam </a:t>
            </a:r>
            <a:r>
              <a:rPr lang="en-GB" dirty="0" err="1" smtClean="0">
                <a:latin typeface="Arial"/>
                <a:cs typeface="Arial"/>
              </a:rPr>
              <a:t>Cymru</a:t>
            </a:r>
            <a:r>
              <a:rPr lang="en-GB" dirty="0" smtClean="0">
                <a:latin typeface="Arial"/>
                <a:cs typeface="Arial"/>
              </a:rPr>
              <a:t>. (2020) Oxfam’s Projects in Wales. </a:t>
            </a:r>
            <a:r>
              <a:rPr lang="en-GB" dirty="0" smtClean="0">
                <a:latin typeface="Arial"/>
                <a:cs typeface="Arial"/>
                <a:hlinkClick r:id="rId4"/>
              </a:rPr>
              <a:t>https://oxfamapps.org/cymru/oxfams-projects-in-wales</a:t>
            </a:r>
            <a:r>
              <a:rPr lang="en-GB" dirty="0" smtClean="0">
                <a:latin typeface="Arial"/>
                <a:cs typeface="Arial"/>
              </a:rPr>
              <a:t> (Accessed: 10 April 2020). </a:t>
            </a:r>
          </a:p>
          <a:p>
            <a:endParaRPr lang="en-GB" dirty="0" smtClean="0">
              <a:latin typeface="Arial"/>
              <a:cs typeface="Arial"/>
            </a:endParaRPr>
          </a:p>
          <a:p>
            <a:r>
              <a:rPr lang="en-GB" dirty="0">
                <a:latin typeface="Arial"/>
                <a:cs typeface="Arial"/>
              </a:rPr>
              <a:t>Smith, K. (2016) </a:t>
            </a:r>
            <a:r>
              <a:rPr lang="en-GB" i="1" dirty="0">
                <a:latin typeface="Arial"/>
                <a:cs typeface="Arial"/>
              </a:rPr>
              <a:t>Curriculum, Culture and Citizenship Education in Wales: Investigations into the Curriculum </a:t>
            </a:r>
            <a:r>
              <a:rPr lang="en-GB" i="1" dirty="0" err="1">
                <a:latin typeface="Arial"/>
                <a:cs typeface="Arial"/>
              </a:rPr>
              <a:t>Cymreig</a:t>
            </a:r>
            <a:r>
              <a:rPr lang="en-GB" dirty="0">
                <a:latin typeface="Arial"/>
                <a:cs typeface="Arial"/>
              </a:rPr>
              <a:t>. Cardiff: Macmillan Publishers Ltd. </a:t>
            </a:r>
          </a:p>
          <a:p>
            <a:endParaRPr lang="en-GB" dirty="0">
              <a:latin typeface="Arial"/>
              <a:cs typeface="Arial"/>
            </a:endParaRPr>
          </a:p>
          <a:p>
            <a:r>
              <a:rPr lang="en-US" dirty="0">
                <a:latin typeface="Arial"/>
                <a:cs typeface="Arial"/>
              </a:rPr>
              <a:t>Stats Wales. (2020) </a:t>
            </a:r>
            <a:r>
              <a:rPr lang="en-US" i="1" dirty="0">
                <a:latin typeface="Arial"/>
                <a:cs typeface="Arial"/>
              </a:rPr>
              <a:t>Population in relative-low income households</a:t>
            </a:r>
            <a:r>
              <a:rPr lang="en-US" dirty="0">
                <a:latin typeface="Arial"/>
                <a:cs typeface="Arial"/>
              </a:rPr>
              <a:t>. </a:t>
            </a:r>
            <a:r>
              <a:rPr lang="en-US" dirty="0">
                <a:latin typeface="Arial"/>
                <a:cs typeface="Arial"/>
                <a:hlinkClick r:id="rId5"/>
              </a:rPr>
              <a:t>https://statswales.gov.wales/Catalogue/Sustainable-Development/Sustainable-Development-Indicators/population-in-relative-low-income</a:t>
            </a:r>
            <a:r>
              <a:rPr lang="en-US" dirty="0">
                <a:latin typeface="Arial"/>
                <a:cs typeface="Arial"/>
              </a:rPr>
              <a:t> (Accessed: 25 March 2020). </a:t>
            </a:r>
            <a:endParaRPr lang="en-US" dirty="0" smtClean="0">
              <a:latin typeface="Arial"/>
              <a:cs typeface="Arial"/>
            </a:endParaRPr>
          </a:p>
          <a:p>
            <a:endParaRPr lang="en-US" dirty="0">
              <a:latin typeface="Arial"/>
              <a:cs typeface="Arial"/>
            </a:endParaRPr>
          </a:p>
          <a:p>
            <a:r>
              <a:rPr lang="en-US" dirty="0">
                <a:latin typeface="Arial"/>
                <a:cs typeface="Arial"/>
              </a:rPr>
              <a:t>Stats Wales. (2019) </a:t>
            </a:r>
            <a:r>
              <a:rPr lang="en-US" i="1" dirty="0">
                <a:latin typeface="Arial"/>
                <a:cs typeface="Arial"/>
              </a:rPr>
              <a:t>Religion by Region</a:t>
            </a:r>
            <a:r>
              <a:rPr lang="en-US" dirty="0">
                <a:latin typeface="Arial"/>
                <a:cs typeface="Arial"/>
              </a:rPr>
              <a:t>. </a:t>
            </a:r>
            <a:r>
              <a:rPr lang="en-US" dirty="0">
                <a:latin typeface="Arial"/>
                <a:cs typeface="Arial"/>
                <a:hlinkClick r:id="rId6"/>
              </a:rPr>
              <a:t>https://statswales.gov.wales/Catalogue/Equality-and-Diversity/Religion/religion-by-region</a:t>
            </a:r>
            <a:r>
              <a:rPr lang="en-US" dirty="0">
                <a:latin typeface="Arial"/>
                <a:cs typeface="Arial"/>
              </a:rPr>
              <a:t> (Accessed: 1 April 2020). </a:t>
            </a:r>
            <a:endParaRPr lang="en-US" dirty="0" smtClean="0">
              <a:latin typeface="Arial"/>
              <a:cs typeface="Arial"/>
            </a:endParaRPr>
          </a:p>
          <a:p>
            <a:endParaRPr lang="en-US" dirty="0" smtClean="0">
              <a:latin typeface="Arial"/>
              <a:cs typeface="Arial"/>
            </a:endParaRPr>
          </a:p>
        </p:txBody>
      </p:sp>
    </p:spTree>
    <p:extLst>
      <p:ext uri="{BB962C8B-B14F-4D97-AF65-F5344CB8AC3E}">
        <p14:creationId xmlns:p14="http://schemas.microsoft.com/office/powerpoint/2010/main" val="2138891032"/>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1433" y="126543"/>
            <a:ext cx="9012567" cy="6740308"/>
          </a:xfrm>
          <a:prstGeom prst="rect">
            <a:avLst/>
          </a:prstGeom>
        </p:spPr>
        <p:txBody>
          <a:bodyPr wrap="square">
            <a:spAutoFit/>
          </a:bodyPr>
          <a:lstStyle/>
          <a:p>
            <a:r>
              <a:rPr lang="en-GB" dirty="0">
                <a:latin typeface="Arial"/>
                <a:cs typeface="Arial"/>
              </a:rPr>
              <a:t>Successful Futures. (2015) </a:t>
            </a:r>
            <a:r>
              <a:rPr lang="en-GB" i="1" dirty="0">
                <a:latin typeface="Arial"/>
                <a:cs typeface="Arial"/>
              </a:rPr>
              <a:t>Independent Review of Curriculum and Assessment Arrangements in </a:t>
            </a:r>
            <a:r>
              <a:rPr lang="en-GB" i="1" dirty="0" err="1">
                <a:latin typeface="Arial"/>
                <a:cs typeface="Arial"/>
              </a:rPr>
              <a:t>Wales.</a:t>
            </a:r>
            <a:r>
              <a:rPr lang="en-GB" u="sng" dirty="0" err="1">
                <a:latin typeface="Arial"/>
                <a:cs typeface="Arial"/>
                <a:hlinkClick r:id="rId3"/>
              </a:rPr>
              <a:t>http</a:t>
            </a:r>
            <a:r>
              <a:rPr lang="en-GB" u="sng" dirty="0">
                <a:latin typeface="Arial"/>
                <a:cs typeface="Arial"/>
                <a:hlinkClick r:id="rId3"/>
              </a:rPr>
              <a:t>://moodle.swanseamet.uwtsd.ac.uk/pluginfile.php?file=%2F106617%2Fmod_resource%2Fcontent%2F1%2F150225-successful-futures-en.pdf</a:t>
            </a:r>
            <a:r>
              <a:rPr lang="en-GB" u="sng" dirty="0">
                <a:latin typeface="Arial"/>
                <a:cs typeface="Arial"/>
              </a:rPr>
              <a:t> (Accessed: 5 May 2017) </a:t>
            </a:r>
            <a:r>
              <a:rPr lang="en-GB" dirty="0">
                <a:latin typeface="Arial"/>
                <a:cs typeface="Arial"/>
              </a:rPr>
              <a:t>(Accessed: 5 March 2020).</a:t>
            </a:r>
          </a:p>
          <a:p>
            <a:endParaRPr lang="en-US" dirty="0" smtClean="0">
              <a:latin typeface="Arial"/>
              <a:cs typeface="Arial"/>
            </a:endParaRPr>
          </a:p>
          <a:p>
            <a:r>
              <a:rPr lang="en-US" dirty="0" smtClean="0">
                <a:latin typeface="Arial"/>
                <a:cs typeface="Arial"/>
              </a:rPr>
              <a:t>The </a:t>
            </a:r>
            <a:r>
              <a:rPr lang="en-US" dirty="0">
                <a:latin typeface="Arial"/>
                <a:cs typeface="Arial"/>
              </a:rPr>
              <a:t>2030 </a:t>
            </a:r>
            <a:r>
              <a:rPr lang="en-US" i="1" dirty="0">
                <a:latin typeface="Arial"/>
                <a:cs typeface="Arial"/>
              </a:rPr>
              <a:t>Agenda for Sustainable Development</a:t>
            </a:r>
            <a:r>
              <a:rPr lang="en-US" dirty="0">
                <a:latin typeface="Arial"/>
                <a:cs typeface="Arial"/>
              </a:rPr>
              <a:t>. </a:t>
            </a:r>
            <a:r>
              <a:rPr lang="en-US" dirty="0">
                <a:latin typeface="Arial"/>
                <a:cs typeface="Arial"/>
                <a:hlinkClick r:id="rId4"/>
              </a:rPr>
              <a:t>https://moodle.uwtsd.ac.uk/pluginfile.php/349332/mod_resource/content/1/2030%20Agenda%20for%20Sustainabable%20Deveopment%20web.pdf</a:t>
            </a:r>
            <a:r>
              <a:rPr lang="en-US" dirty="0">
                <a:latin typeface="Arial"/>
                <a:cs typeface="Arial"/>
              </a:rPr>
              <a:t> </a:t>
            </a:r>
          </a:p>
          <a:p>
            <a:r>
              <a:rPr lang="en-US" dirty="0">
                <a:latin typeface="Arial"/>
                <a:cs typeface="Arial"/>
              </a:rPr>
              <a:t>(Accessed: 25 March 2020). </a:t>
            </a:r>
          </a:p>
          <a:p>
            <a:endParaRPr lang="en-GB" dirty="0">
              <a:latin typeface="Arial"/>
              <a:cs typeface="Arial"/>
            </a:endParaRPr>
          </a:p>
          <a:p>
            <a:r>
              <a:rPr lang="en-GB" dirty="0">
                <a:latin typeface="Arial"/>
                <a:cs typeface="Arial"/>
              </a:rPr>
              <a:t>UNESCO. (2020) </a:t>
            </a:r>
            <a:r>
              <a:rPr lang="en-GB" i="1" dirty="0">
                <a:latin typeface="Arial"/>
                <a:cs typeface="Arial"/>
              </a:rPr>
              <a:t>Learning for people, planet prosperity and peace</a:t>
            </a:r>
            <a:r>
              <a:rPr lang="en-GB" dirty="0">
                <a:latin typeface="Arial"/>
                <a:cs typeface="Arial"/>
              </a:rPr>
              <a:t>. </a:t>
            </a:r>
            <a:r>
              <a:rPr lang="en-GB" u="sng" dirty="0">
                <a:latin typeface="Arial"/>
                <a:cs typeface="Arial"/>
                <a:hlinkClick r:id="rId5"/>
              </a:rPr>
              <a:t>https://en.unesco.org/news/learning-people-planet-prosperity-and-peace</a:t>
            </a:r>
            <a:r>
              <a:rPr lang="en-GB" dirty="0">
                <a:latin typeface="Arial"/>
                <a:cs typeface="Arial"/>
              </a:rPr>
              <a:t> (Accessed: 20 March 2020). </a:t>
            </a:r>
          </a:p>
          <a:p>
            <a:endParaRPr lang="en-GB" dirty="0" smtClean="0">
              <a:latin typeface="Arial"/>
              <a:cs typeface="Arial"/>
            </a:endParaRPr>
          </a:p>
          <a:p>
            <a:r>
              <a:rPr lang="en-GB" dirty="0" err="1" smtClean="0">
                <a:latin typeface="Arial"/>
                <a:cs typeface="Arial"/>
              </a:rPr>
              <a:t>Unicef</a:t>
            </a:r>
            <a:r>
              <a:rPr lang="en-GB" dirty="0" smtClean="0">
                <a:latin typeface="Arial"/>
                <a:cs typeface="Arial"/>
              </a:rPr>
              <a:t> </a:t>
            </a:r>
            <a:r>
              <a:rPr lang="en-GB" dirty="0" smtClean="0">
                <a:latin typeface="Arial"/>
                <a:cs typeface="Arial"/>
              </a:rPr>
              <a:t>(</a:t>
            </a:r>
            <a:r>
              <a:rPr lang="en-GB" dirty="0" smtClean="0">
                <a:latin typeface="Arial"/>
                <a:cs typeface="Arial"/>
              </a:rPr>
              <a:t>2019</a:t>
            </a:r>
            <a:r>
              <a:rPr lang="en-GB" dirty="0" smtClean="0">
                <a:latin typeface="Arial"/>
                <a:cs typeface="Arial"/>
              </a:rPr>
              <a:t>) </a:t>
            </a:r>
            <a:r>
              <a:rPr lang="en-GB" i="1" dirty="0">
                <a:latin typeface="Arial"/>
                <a:cs typeface="Arial"/>
              </a:rPr>
              <a:t>A Summary of the UN Convention On The Rights Of The </a:t>
            </a:r>
            <a:r>
              <a:rPr lang="en-GB" i="1" dirty="0" err="1">
                <a:latin typeface="Arial"/>
                <a:cs typeface="Arial"/>
              </a:rPr>
              <a:t>Child</a:t>
            </a:r>
            <a:r>
              <a:rPr lang="en-GB" dirty="0" err="1">
                <a:latin typeface="Arial"/>
                <a:cs typeface="Arial"/>
              </a:rPr>
              <a:t>.</a:t>
            </a:r>
            <a:r>
              <a:rPr lang="en-GB" dirty="0" err="1">
                <a:latin typeface="Arial"/>
                <a:cs typeface="Arial"/>
                <a:hlinkClick r:id="rId6"/>
              </a:rPr>
              <a:t>https</a:t>
            </a:r>
            <a:r>
              <a:rPr lang="en-GB" dirty="0">
                <a:latin typeface="Arial"/>
                <a:cs typeface="Arial"/>
                <a:hlinkClick r:id="rId6"/>
              </a:rPr>
              <a:t>://downloads.unicef.org.uk/wp-content/uploads/2019/10/UNCRC_summary-1_1.pdf?_ga=2.133216654.1259678597.1581085584-50614823.1445595477</a:t>
            </a:r>
            <a:r>
              <a:rPr lang="en-GB" dirty="0">
                <a:latin typeface="Arial"/>
                <a:cs typeface="Arial"/>
              </a:rPr>
              <a:t> (Accessed: 10 January 2020). </a:t>
            </a:r>
            <a:endParaRPr lang="en-GB" dirty="0" smtClean="0">
              <a:latin typeface="Arial"/>
              <a:cs typeface="Arial"/>
            </a:endParaRPr>
          </a:p>
          <a:p>
            <a:endParaRPr lang="en-US" dirty="0">
              <a:latin typeface="Arial"/>
              <a:cs typeface="Arial"/>
            </a:endParaRPr>
          </a:p>
          <a:p>
            <a:r>
              <a:rPr lang="en-US" dirty="0">
                <a:latin typeface="Arial"/>
                <a:cs typeface="Arial"/>
              </a:rPr>
              <a:t>United Nations. (no date). </a:t>
            </a:r>
            <a:r>
              <a:rPr lang="en-US" i="1" dirty="0">
                <a:latin typeface="Arial"/>
                <a:cs typeface="Arial"/>
              </a:rPr>
              <a:t>Sustainable Development Goals</a:t>
            </a:r>
            <a:r>
              <a:rPr lang="en-US" dirty="0">
                <a:latin typeface="Arial"/>
                <a:cs typeface="Arial"/>
              </a:rPr>
              <a:t>. </a:t>
            </a:r>
            <a:r>
              <a:rPr lang="en-US" dirty="0">
                <a:latin typeface="Arial"/>
                <a:cs typeface="Arial"/>
                <a:hlinkClick r:id="rId7"/>
              </a:rPr>
              <a:t>https://sustainbledevelopment.un.org/post2015/transformingourworld</a:t>
            </a:r>
            <a:r>
              <a:rPr lang="en-US" dirty="0">
                <a:latin typeface="Arial"/>
                <a:cs typeface="Arial"/>
              </a:rPr>
              <a:t> (Accessed: 1 April 2020). </a:t>
            </a:r>
            <a:endParaRPr lang="en-US" dirty="0" smtClean="0">
              <a:latin typeface="Arial"/>
              <a:cs typeface="Arial"/>
            </a:endParaRPr>
          </a:p>
        </p:txBody>
      </p:sp>
    </p:spTree>
    <p:extLst>
      <p:ext uri="{BB962C8B-B14F-4D97-AF65-F5344CB8AC3E}">
        <p14:creationId xmlns:p14="http://schemas.microsoft.com/office/powerpoint/2010/main" val="2211789288"/>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9243" y="150886"/>
            <a:ext cx="9144000" cy="6463309"/>
          </a:xfrm>
          <a:prstGeom prst="rect">
            <a:avLst/>
          </a:prstGeom>
        </p:spPr>
        <p:txBody>
          <a:bodyPr wrap="square">
            <a:spAutoFit/>
          </a:bodyPr>
          <a:lstStyle/>
          <a:p>
            <a:endParaRPr lang="en-US" dirty="0">
              <a:latin typeface="Arial"/>
              <a:cs typeface="Arial"/>
            </a:endParaRPr>
          </a:p>
          <a:p>
            <a:r>
              <a:rPr lang="en-US" dirty="0">
                <a:latin typeface="Arial"/>
                <a:cs typeface="Arial"/>
              </a:rPr>
              <a:t>United Nations. (no date). </a:t>
            </a:r>
            <a:r>
              <a:rPr lang="en-US" i="1" dirty="0">
                <a:latin typeface="Arial"/>
                <a:cs typeface="Arial"/>
              </a:rPr>
              <a:t>Universal Declaration of Human Rights</a:t>
            </a:r>
            <a:r>
              <a:rPr lang="en-US" dirty="0">
                <a:latin typeface="Arial"/>
                <a:cs typeface="Arial"/>
              </a:rPr>
              <a:t>. </a:t>
            </a:r>
            <a:r>
              <a:rPr lang="en-US" dirty="0">
                <a:latin typeface="Arial"/>
                <a:cs typeface="Arial"/>
                <a:hlinkClick r:id="rId3"/>
              </a:rPr>
              <a:t>https://www.un.org/en/universal-declaration-human-rights/</a:t>
            </a:r>
            <a:r>
              <a:rPr lang="en-US" dirty="0">
                <a:latin typeface="Arial"/>
                <a:cs typeface="Arial"/>
              </a:rPr>
              <a:t> (Accessed: 1 April 2020). </a:t>
            </a:r>
            <a:endParaRPr lang="en-GB" dirty="0">
              <a:latin typeface="Arial"/>
              <a:cs typeface="Arial"/>
            </a:endParaRPr>
          </a:p>
          <a:p>
            <a:endParaRPr lang="en-GB" dirty="0" smtClean="0">
              <a:latin typeface="Arial"/>
              <a:cs typeface="Arial"/>
            </a:endParaRPr>
          </a:p>
          <a:p>
            <a:r>
              <a:rPr lang="en-GB" dirty="0" smtClean="0">
                <a:latin typeface="Arial"/>
                <a:cs typeface="Arial"/>
              </a:rPr>
              <a:t>UWTSD</a:t>
            </a:r>
            <a:r>
              <a:rPr lang="en-GB" dirty="0">
                <a:latin typeface="Arial"/>
                <a:cs typeface="Arial"/>
              </a:rPr>
              <a:t>. (2020) </a:t>
            </a:r>
            <a:r>
              <a:rPr lang="en-GB" i="1" dirty="0">
                <a:latin typeface="Arial"/>
                <a:cs typeface="Arial"/>
              </a:rPr>
              <a:t>Teacher Education</a:t>
            </a:r>
            <a:r>
              <a:rPr lang="en-GB" dirty="0">
                <a:latin typeface="Arial"/>
                <a:cs typeface="Arial"/>
              </a:rPr>
              <a:t>. </a:t>
            </a:r>
            <a:r>
              <a:rPr lang="en-GB" u="sng" dirty="0">
                <a:latin typeface="Arial"/>
                <a:cs typeface="Arial"/>
                <a:hlinkClick r:id="rId4"/>
              </a:rPr>
              <a:t>http://www.uwtsd.ac.uk/teacher-education/</a:t>
            </a:r>
            <a:r>
              <a:rPr lang="en-GB" dirty="0">
                <a:latin typeface="Arial"/>
                <a:cs typeface="Arial"/>
              </a:rPr>
              <a:t> (Accessed: 22</a:t>
            </a:r>
            <a:r>
              <a:rPr lang="en-GB" baseline="30000" dirty="0">
                <a:latin typeface="Arial"/>
                <a:cs typeface="Arial"/>
              </a:rPr>
              <a:t> </a:t>
            </a:r>
            <a:r>
              <a:rPr lang="en-GB" dirty="0">
                <a:latin typeface="Arial"/>
                <a:cs typeface="Arial"/>
              </a:rPr>
              <a:t>March 2020). </a:t>
            </a:r>
          </a:p>
          <a:p>
            <a:endParaRPr lang="en-US" dirty="0" smtClean="0">
              <a:latin typeface="Arial"/>
              <a:cs typeface="Arial"/>
            </a:endParaRPr>
          </a:p>
          <a:p>
            <a:r>
              <a:rPr lang="en-US" dirty="0" smtClean="0">
                <a:latin typeface="Arial"/>
                <a:cs typeface="Arial"/>
              </a:rPr>
              <a:t>Welsh Assembly Government (2008) </a:t>
            </a:r>
            <a:r>
              <a:rPr lang="en-US" i="1" dirty="0" smtClean="0">
                <a:latin typeface="Arial"/>
                <a:cs typeface="Arial"/>
              </a:rPr>
              <a:t>Education for Sustainable development and </a:t>
            </a:r>
            <a:r>
              <a:rPr lang="en-US" i="1" dirty="0">
                <a:latin typeface="Arial"/>
                <a:cs typeface="Arial"/>
              </a:rPr>
              <a:t>Global Citizenship. </a:t>
            </a:r>
            <a:r>
              <a:rPr lang="en-US" dirty="0" smtClean="0">
                <a:latin typeface="Arial"/>
                <a:cs typeface="Arial"/>
                <a:hlinkClick r:id="rId5"/>
              </a:rPr>
              <a:t>https://hwb.gov.wales/storage/eaf467e6-30fe-45c9-93ef-cb30f31f1c90/common-understanding-for-school.pdf</a:t>
            </a:r>
            <a:r>
              <a:rPr lang="en-US" dirty="0" smtClean="0">
                <a:latin typeface="Arial"/>
                <a:cs typeface="Arial"/>
              </a:rPr>
              <a:t> (Accessed: 10 April 2020). </a:t>
            </a:r>
          </a:p>
          <a:p>
            <a:endParaRPr lang="en-US" dirty="0" smtClean="0">
              <a:latin typeface="Arial"/>
              <a:cs typeface="Arial"/>
            </a:endParaRPr>
          </a:p>
          <a:p>
            <a:r>
              <a:rPr lang="en-US" dirty="0" smtClean="0">
                <a:latin typeface="Arial"/>
                <a:cs typeface="Arial"/>
              </a:rPr>
              <a:t>Welsh Government. (2018) </a:t>
            </a:r>
            <a:r>
              <a:rPr lang="en-US" i="1" dirty="0" smtClean="0">
                <a:latin typeface="Arial"/>
                <a:cs typeface="Arial"/>
              </a:rPr>
              <a:t>A new Curriculum </a:t>
            </a:r>
            <a:r>
              <a:rPr lang="en-US" i="1" dirty="0">
                <a:latin typeface="Arial"/>
                <a:cs typeface="Arial"/>
              </a:rPr>
              <a:t>for Wales</a:t>
            </a:r>
            <a:r>
              <a:rPr lang="en-US" dirty="0">
                <a:latin typeface="Arial"/>
                <a:cs typeface="Arial"/>
              </a:rPr>
              <a:t>. </a:t>
            </a:r>
            <a:r>
              <a:rPr lang="en-US" dirty="0" smtClean="0">
                <a:latin typeface="Arial"/>
                <a:cs typeface="Arial"/>
                <a:hlinkClick r:id="rId6"/>
              </a:rPr>
              <a:t>https://www.youtube.com/watch?v=9U0fsT0gH7U</a:t>
            </a:r>
            <a:r>
              <a:rPr lang="en-US" dirty="0" smtClean="0">
                <a:latin typeface="Arial"/>
                <a:cs typeface="Arial"/>
              </a:rPr>
              <a:t> (Accessed: 10 April 2020). </a:t>
            </a:r>
          </a:p>
          <a:p>
            <a:endParaRPr lang="en-US" dirty="0" smtClean="0">
              <a:latin typeface="Arial"/>
              <a:cs typeface="Arial"/>
            </a:endParaRPr>
          </a:p>
          <a:p>
            <a:r>
              <a:rPr lang="en-US" dirty="0" smtClean="0">
                <a:latin typeface="Arial"/>
                <a:cs typeface="Arial"/>
              </a:rPr>
              <a:t>Welsh Government. (2020) </a:t>
            </a:r>
            <a:r>
              <a:rPr lang="en-US" i="1" dirty="0" smtClean="0">
                <a:latin typeface="Arial"/>
                <a:cs typeface="Arial"/>
              </a:rPr>
              <a:t>Annual Report on Equality 2018-2019</a:t>
            </a:r>
            <a:r>
              <a:rPr lang="en-US" dirty="0" smtClean="0">
                <a:latin typeface="Arial"/>
                <a:cs typeface="Arial"/>
              </a:rPr>
              <a:t>. </a:t>
            </a:r>
            <a:r>
              <a:rPr lang="en-US" dirty="0" smtClean="0">
                <a:latin typeface="Arial"/>
                <a:cs typeface="Arial"/>
                <a:hlinkClick r:id="rId7"/>
              </a:rPr>
              <a:t>https://gov.wales/sites/default/files/publications/2020-04/annual-report-on-equality-2018-19.pdf</a:t>
            </a:r>
            <a:r>
              <a:rPr lang="en-US" dirty="0" smtClean="0">
                <a:latin typeface="Arial"/>
                <a:cs typeface="Arial"/>
              </a:rPr>
              <a:t> (Accessed: 10 April 2020). </a:t>
            </a:r>
          </a:p>
          <a:p>
            <a:endParaRPr lang="en-GB" dirty="0" smtClean="0">
              <a:latin typeface="Arial"/>
              <a:cs typeface="Arial"/>
            </a:endParaRPr>
          </a:p>
          <a:p>
            <a:r>
              <a:rPr lang="en-GB" dirty="0" smtClean="0">
                <a:latin typeface="Arial"/>
                <a:cs typeface="Arial"/>
              </a:rPr>
              <a:t>Welsh </a:t>
            </a:r>
            <a:r>
              <a:rPr lang="en-GB" dirty="0">
                <a:latin typeface="Arial"/>
                <a:cs typeface="Arial"/>
              </a:rPr>
              <a:t>Government. (2020) </a:t>
            </a:r>
            <a:r>
              <a:rPr lang="en-GB" i="1" dirty="0">
                <a:latin typeface="Arial"/>
                <a:cs typeface="Arial"/>
              </a:rPr>
              <a:t>Areas of Learning and Experience as a central element of the new curriculum. </a:t>
            </a:r>
            <a:r>
              <a:rPr lang="en-GB" u="sng" dirty="0">
                <a:latin typeface="Arial"/>
                <a:cs typeface="Arial"/>
                <a:hlinkClick r:id="rId8"/>
              </a:rPr>
              <a:t>https://curriculumforwales.gov.wales/2020/03/02/areas-of-learning-and-experience-as-a-central-element-of-the-new-curriculum/</a:t>
            </a:r>
            <a:r>
              <a:rPr lang="en-GB" dirty="0">
                <a:latin typeface="Arial"/>
                <a:cs typeface="Arial"/>
              </a:rPr>
              <a:t> (Accessed: 9 March 2020). </a:t>
            </a:r>
          </a:p>
        </p:txBody>
      </p:sp>
    </p:spTree>
    <p:extLst>
      <p:ext uri="{BB962C8B-B14F-4D97-AF65-F5344CB8AC3E}">
        <p14:creationId xmlns:p14="http://schemas.microsoft.com/office/powerpoint/2010/main" val="1084278463"/>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7294305"/>
          </a:xfrm>
          <a:prstGeom prst="rect">
            <a:avLst/>
          </a:prstGeom>
        </p:spPr>
        <p:txBody>
          <a:bodyPr wrap="square">
            <a:spAutoFit/>
          </a:bodyPr>
          <a:lstStyle/>
          <a:p>
            <a:r>
              <a:rPr lang="en-GB" dirty="0" smtClean="0">
                <a:latin typeface="Arial"/>
                <a:cs typeface="Arial"/>
              </a:rPr>
              <a:t>Welsh </a:t>
            </a:r>
            <a:r>
              <a:rPr lang="en-GB" dirty="0">
                <a:latin typeface="Arial"/>
                <a:cs typeface="Arial"/>
              </a:rPr>
              <a:t>Government. (2020) </a:t>
            </a:r>
            <a:r>
              <a:rPr lang="en-GB" i="1" dirty="0">
                <a:latin typeface="Arial"/>
                <a:cs typeface="Arial"/>
              </a:rPr>
              <a:t>Cross-Curricular Skills Framework</a:t>
            </a:r>
            <a:r>
              <a:rPr lang="en-GB" dirty="0">
                <a:latin typeface="Arial"/>
                <a:cs typeface="Arial"/>
              </a:rPr>
              <a:t>. </a:t>
            </a:r>
            <a:r>
              <a:rPr lang="en-GB" u="sng" dirty="0">
                <a:latin typeface="Arial"/>
                <a:cs typeface="Arial"/>
                <a:hlinkClick r:id="rId2"/>
              </a:rPr>
              <a:t>https://hwb.gov.wales/curriculum-for-wales/cross-curricular-skills-frameworks/</a:t>
            </a:r>
            <a:r>
              <a:rPr lang="en-GB" dirty="0">
                <a:latin typeface="Arial"/>
                <a:cs typeface="Arial"/>
              </a:rPr>
              <a:t> (Accessed: 9 March 2020). </a:t>
            </a:r>
          </a:p>
          <a:p>
            <a:endParaRPr lang="en-GB" dirty="0" smtClean="0">
              <a:latin typeface="Arial"/>
              <a:cs typeface="Arial"/>
            </a:endParaRPr>
          </a:p>
          <a:p>
            <a:r>
              <a:rPr lang="en-GB" dirty="0" smtClean="0">
                <a:latin typeface="Arial"/>
                <a:cs typeface="Arial"/>
              </a:rPr>
              <a:t>Welsh </a:t>
            </a:r>
            <a:r>
              <a:rPr lang="en-GB" dirty="0">
                <a:latin typeface="Arial"/>
                <a:cs typeface="Arial"/>
              </a:rPr>
              <a:t>Government. (2020) </a:t>
            </a:r>
            <a:r>
              <a:rPr lang="en-GB" i="1" dirty="0">
                <a:latin typeface="Arial"/>
                <a:cs typeface="Arial"/>
              </a:rPr>
              <a:t>Curriculum for Wales Guidance</a:t>
            </a:r>
            <a:r>
              <a:rPr lang="en-GB" dirty="0">
                <a:latin typeface="Arial"/>
                <a:cs typeface="Arial"/>
              </a:rPr>
              <a:t>. </a:t>
            </a:r>
            <a:r>
              <a:rPr lang="en-GB" u="sng" dirty="0">
                <a:latin typeface="Arial"/>
                <a:cs typeface="Arial"/>
                <a:hlinkClick r:id="rId3"/>
              </a:rPr>
              <a:t>https://hwb.gov.wales/storage/331eb63b-481f-4b0b-a607-5e6c3e41ae0f/curriculum-for-wales-guidance-070220.pdf</a:t>
            </a:r>
            <a:r>
              <a:rPr lang="en-GB" dirty="0">
                <a:latin typeface="Arial"/>
                <a:cs typeface="Arial"/>
              </a:rPr>
              <a:t> (Accessed: 15 February 2020). </a:t>
            </a:r>
          </a:p>
          <a:p>
            <a:endParaRPr lang="en-GB" dirty="0" smtClean="0">
              <a:latin typeface="Arial"/>
              <a:cs typeface="Arial"/>
            </a:endParaRPr>
          </a:p>
          <a:p>
            <a:r>
              <a:rPr lang="en-GB" dirty="0" smtClean="0">
                <a:latin typeface="Arial"/>
                <a:cs typeface="Arial"/>
              </a:rPr>
              <a:t>Welsh </a:t>
            </a:r>
            <a:r>
              <a:rPr lang="en-GB" dirty="0">
                <a:latin typeface="Arial"/>
                <a:cs typeface="Arial"/>
              </a:rPr>
              <a:t>Government. (2017) </a:t>
            </a:r>
            <a:r>
              <a:rPr lang="en-GB" i="1" dirty="0" err="1">
                <a:latin typeface="Arial"/>
                <a:cs typeface="Arial"/>
              </a:rPr>
              <a:t>Cymraeg</a:t>
            </a:r>
            <a:r>
              <a:rPr lang="en-GB" i="1" dirty="0">
                <a:latin typeface="Arial"/>
                <a:cs typeface="Arial"/>
              </a:rPr>
              <a:t> 2050: A Million Welsh Speakers</a:t>
            </a:r>
            <a:r>
              <a:rPr lang="en-GB" dirty="0">
                <a:latin typeface="Arial"/>
                <a:cs typeface="Arial"/>
              </a:rPr>
              <a:t>. </a:t>
            </a:r>
            <a:r>
              <a:rPr lang="en-GB" dirty="0">
                <a:latin typeface="Arial"/>
                <a:cs typeface="Arial"/>
                <a:hlinkClick r:id="rId4"/>
              </a:rPr>
              <a:t>https://gov.wales/sites/default/files/publications/2018-12/cymraeg-2050-welsh-language-strategy.pdf</a:t>
            </a:r>
            <a:r>
              <a:rPr lang="en-GB" dirty="0">
                <a:latin typeface="Arial"/>
                <a:cs typeface="Arial"/>
              </a:rPr>
              <a:t> (Accessed: 10 April 2020). </a:t>
            </a:r>
          </a:p>
          <a:p>
            <a:endParaRPr lang="en-US" dirty="0" smtClean="0">
              <a:latin typeface="Arial"/>
              <a:cs typeface="Arial"/>
            </a:endParaRPr>
          </a:p>
          <a:p>
            <a:r>
              <a:rPr lang="en-US" dirty="0" smtClean="0">
                <a:latin typeface="Arial"/>
                <a:cs typeface="Arial"/>
              </a:rPr>
              <a:t>Welsh </a:t>
            </a:r>
            <a:r>
              <a:rPr lang="en-US" dirty="0">
                <a:latin typeface="Arial"/>
                <a:cs typeface="Arial"/>
              </a:rPr>
              <a:t>Government. (2012) </a:t>
            </a:r>
            <a:r>
              <a:rPr lang="en-US" i="1" dirty="0">
                <a:latin typeface="Arial"/>
                <a:cs typeface="Arial"/>
              </a:rPr>
              <a:t>Education for Sustainable Development and Global Citizenship</a:t>
            </a:r>
            <a:r>
              <a:rPr lang="en-US" dirty="0">
                <a:latin typeface="Arial"/>
                <a:cs typeface="Arial"/>
              </a:rPr>
              <a:t>. </a:t>
            </a:r>
            <a:r>
              <a:rPr lang="en-US" dirty="0">
                <a:latin typeface="Arial"/>
                <a:cs typeface="Arial"/>
                <a:hlinkClick r:id="rId5"/>
              </a:rPr>
              <a:t>https://dera.ioe.ac.uk/14894/7/120508esdgcen_Redacted.pdf</a:t>
            </a:r>
            <a:r>
              <a:rPr lang="en-US" dirty="0">
                <a:latin typeface="Arial"/>
                <a:cs typeface="Arial"/>
              </a:rPr>
              <a:t> (Accessed: 1 April 2020). </a:t>
            </a:r>
            <a:endParaRPr lang="en-US" dirty="0" smtClean="0">
              <a:latin typeface="Arial"/>
              <a:cs typeface="Arial"/>
            </a:endParaRPr>
          </a:p>
          <a:p>
            <a:endParaRPr lang="en-US" dirty="0">
              <a:latin typeface="Arial"/>
              <a:cs typeface="Arial"/>
            </a:endParaRPr>
          </a:p>
          <a:p>
            <a:r>
              <a:rPr lang="en-GB" dirty="0">
                <a:latin typeface="Arial"/>
                <a:cs typeface="Arial"/>
              </a:rPr>
              <a:t>Welsh Government. (2020) </a:t>
            </a:r>
            <a:r>
              <a:rPr lang="en-GB" i="1" dirty="0">
                <a:latin typeface="Arial"/>
                <a:cs typeface="Arial"/>
              </a:rPr>
              <a:t>Statement from Minister for Education, </a:t>
            </a:r>
            <a:r>
              <a:rPr lang="en-GB" i="1" dirty="0" err="1">
                <a:latin typeface="Arial"/>
                <a:cs typeface="Arial"/>
              </a:rPr>
              <a:t>Kirsty</a:t>
            </a:r>
            <a:r>
              <a:rPr lang="en-GB" i="1" dirty="0">
                <a:latin typeface="Arial"/>
                <a:cs typeface="Arial"/>
              </a:rPr>
              <a:t> Williams, on school closures in Wales</a:t>
            </a:r>
            <a:r>
              <a:rPr lang="en-GB" dirty="0">
                <a:latin typeface="Arial"/>
                <a:cs typeface="Arial"/>
              </a:rPr>
              <a:t>. </a:t>
            </a:r>
            <a:r>
              <a:rPr lang="en-GB" u="sng" dirty="0">
                <a:latin typeface="Arial"/>
                <a:cs typeface="Arial"/>
                <a:hlinkClick r:id="rId6"/>
              </a:rPr>
              <a:t>https://gov.wales/statement-minister-education-kirsty-williams-school-closures-wales</a:t>
            </a:r>
            <a:r>
              <a:rPr lang="en-GB" dirty="0">
                <a:latin typeface="Arial"/>
                <a:cs typeface="Arial"/>
              </a:rPr>
              <a:t> (Accessed: 20 March 2020).</a:t>
            </a:r>
          </a:p>
          <a:p>
            <a:endParaRPr lang="en-GB" dirty="0" smtClean="0">
              <a:latin typeface="Arial"/>
              <a:cs typeface="Arial"/>
            </a:endParaRPr>
          </a:p>
          <a:p>
            <a:r>
              <a:rPr lang="en-GB" dirty="0" smtClean="0">
                <a:latin typeface="Arial"/>
                <a:cs typeface="Arial"/>
              </a:rPr>
              <a:t>Welsh </a:t>
            </a:r>
            <a:r>
              <a:rPr lang="en-GB" dirty="0">
                <a:latin typeface="Arial"/>
                <a:cs typeface="Arial"/>
              </a:rPr>
              <a:t>Government. (2019) </a:t>
            </a:r>
            <a:r>
              <a:rPr lang="en-GB" i="1" dirty="0">
                <a:latin typeface="Arial"/>
                <a:cs typeface="Arial"/>
              </a:rPr>
              <a:t>Wales and the Sustainable Development Goals</a:t>
            </a:r>
            <a:r>
              <a:rPr lang="en-GB" dirty="0">
                <a:latin typeface="Arial"/>
                <a:cs typeface="Arial"/>
              </a:rPr>
              <a:t>. </a:t>
            </a:r>
            <a:r>
              <a:rPr lang="en-GB" u="sng" dirty="0">
                <a:latin typeface="Arial"/>
                <a:cs typeface="Arial"/>
                <a:hlinkClick r:id="rId7"/>
              </a:rPr>
              <a:t>https://gov.wales/sites/default/files/publications/2019-07/supplementary-report-to-the-uk-review-of-progress-towards-the-sustainable-development-goals-2030_0.pdf</a:t>
            </a:r>
            <a:r>
              <a:rPr lang="en-GB" dirty="0">
                <a:latin typeface="Arial"/>
                <a:cs typeface="Arial"/>
              </a:rPr>
              <a:t> (Accessed: 6 March 2020). </a:t>
            </a:r>
          </a:p>
        </p:txBody>
      </p:sp>
    </p:spTree>
    <p:extLst>
      <p:ext uri="{BB962C8B-B14F-4D97-AF65-F5344CB8AC3E}">
        <p14:creationId xmlns:p14="http://schemas.microsoft.com/office/powerpoint/2010/main" val="883219533"/>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4789" y="218863"/>
            <a:ext cx="8897777" cy="6463309"/>
          </a:xfrm>
          <a:prstGeom prst="rect">
            <a:avLst/>
          </a:prstGeom>
        </p:spPr>
        <p:txBody>
          <a:bodyPr wrap="square">
            <a:spAutoFit/>
          </a:bodyPr>
          <a:lstStyle/>
          <a:p>
            <a:r>
              <a:rPr lang="en-GB" dirty="0">
                <a:latin typeface="Arial"/>
                <a:cs typeface="Arial"/>
              </a:rPr>
              <a:t>Welsh Government. (2019) </a:t>
            </a:r>
            <a:r>
              <a:rPr lang="en-GB" i="1" dirty="0">
                <a:latin typeface="Arial"/>
                <a:cs typeface="Arial"/>
              </a:rPr>
              <a:t>Wales and the Sustainable Development Goals</a:t>
            </a:r>
            <a:r>
              <a:rPr lang="en-GB" dirty="0">
                <a:latin typeface="Arial"/>
                <a:cs typeface="Arial"/>
              </a:rPr>
              <a:t>. </a:t>
            </a:r>
            <a:r>
              <a:rPr lang="en-GB" u="sng" dirty="0">
                <a:latin typeface="Arial"/>
                <a:cs typeface="Arial"/>
                <a:hlinkClick r:id="rId3"/>
              </a:rPr>
              <a:t>https://futuregenerations.wales/wp-content/uploads/2019/07/Wales-_-SDGs-_-VNR-_-Supplementary-Report-for-Wales-_-Version-10.1-Final-w-cover-ENG.pdf</a:t>
            </a:r>
            <a:r>
              <a:rPr lang="en-GB" dirty="0">
                <a:latin typeface="Arial"/>
                <a:cs typeface="Arial"/>
              </a:rPr>
              <a:t> (Accessed: 7 March 2020). </a:t>
            </a:r>
          </a:p>
          <a:p>
            <a:endParaRPr lang="en-US" dirty="0" smtClean="0">
              <a:latin typeface="Arial"/>
              <a:cs typeface="Arial"/>
            </a:endParaRPr>
          </a:p>
          <a:p>
            <a:r>
              <a:rPr lang="en-US" dirty="0" smtClean="0">
                <a:latin typeface="Arial"/>
                <a:cs typeface="Arial"/>
              </a:rPr>
              <a:t>Welsh </a:t>
            </a:r>
            <a:r>
              <a:rPr lang="en-US" dirty="0">
                <a:latin typeface="Arial"/>
                <a:cs typeface="Arial"/>
              </a:rPr>
              <a:t>Government. (2019) </a:t>
            </a:r>
            <a:r>
              <a:rPr lang="en-US" i="1" dirty="0">
                <a:latin typeface="Arial"/>
                <a:cs typeface="Arial"/>
              </a:rPr>
              <a:t>Welsh Government Integrated Impact Assessment</a:t>
            </a:r>
            <a:r>
              <a:rPr lang="en-US" dirty="0">
                <a:latin typeface="Arial"/>
                <a:cs typeface="Arial"/>
              </a:rPr>
              <a:t>. </a:t>
            </a:r>
            <a:r>
              <a:rPr lang="en-US" dirty="0">
                <a:latin typeface="Arial"/>
                <a:cs typeface="Arial"/>
                <a:hlinkClick r:id="rId4"/>
              </a:rPr>
              <a:t>https://gov.wales/sites/default/files/publications/2019-10/impact-assessment-delivery-of-skills-challenge-certificate-welsh-baccalaureate.pdf</a:t>
            </a:r>
            <a:r>
              <a:rPr lang="en-US" dirty="0">
                <a:latin typeface="Arial"/>
                <a:cs typeface="Arial"/>
              </a:rPr>
              <a:t> (Accessed: 1 April 2020). </a:t>
            </a:r>
            <a:endParaRPr lang="en-GB" dirty="0">
              <a:latin typeface="Arial"/>
              <a:cs typeface="Arial"/>
            </a:endParaRPr>
          </a:p>
          <a:p>
            <a:endParaRPr lang="en-GB" dirty="0">
              <a:latin typeface="Arial"/>
              <a:cs typeface="Arial"/>
            </a:endParaRPr>
          </a:p>
          <a:p>
            <a:r>
              <a:rPr lang="en-GB" dirty="0" smtClean="0">
                <a:latin typeface="Arial"/>
                <a:cs typeface="Arial"/>
              </a:rPr>
              <a:t>Welsh </a:t>
            </a:r>
            <a:r>
              <a:rPr lang="en-GB" dirty="0">
                <a:latin typeface="Arial"/>
                <a:cs typeface="Arial"/>
              </a:rPr>
              <a:t>Government. (2015) </a:t>
            </a:r>
            <a:r>
              <a:rPr lang="en-GB" i="1" dirty="0">
                <a:latin typeface="Arial"/>
                <a:cs typeface="Arial"/>
              </a:rPr>
              <a:t>Well-being of Future Generations Act</a:t>
            </a:r>
            <a:r>
              <a:rPr lang="en-GB" dirty="0">
                <a:latin typeface="Arial"/>
                <a:cs typeface="Arial"/>
              </a:rPr>
              <a:t>. </a:t>
            </a:r>
            <a:r>
              <a:rPr lang="en-GB" u="sng" dirty="0">
                <a:latin typeface="Arial"/>
                <a:cs typeface="Arial"/>
                <a:hlinkClick r:id="rId5"/>
              </a:rPr>
              <a:t>https://futuregenerations.wales/wp-content/uploads/2017/02/150623-guide-to-the-fg-act-en.pdf</a:t>
            </a:r>
            <a:r>
              <a:rPr lang="en-GB" dirty="0">
                <a:latin typeface="Arial"/>
                <a:cs typeface="Arial"/>
              </a:rPr>
              <a:t> (Accessed: 10 January 2020). </a:t>
            </a:r>
            <a:endParaRPr lang="en-US" sz="1600" dirty="0">
              <a:latin typeface="Arial"/>
              <a:cs typeface="Arial"/>
            </a:endParaRPr>
          </a:p>
          <a:p>
            <a:endParaRPr lang="en-GB" dirty="0">
              <a:latin typeface="Arial"/>
              <a:cs typeface="Arial"/>
            </a:endParaRPr>
          </a:p>
          <a:p>
            <a:r>
              <a:rPr lang="en-GB" dirty="0">
                <a:latin typeface="Arial"/>
                <a:cs typeface="Arial"/>
              </a:rPr>
              <a:t>Welsh Government. (2019) </a:t>
            </a:r>
            <a:r>
              <a:rPr lang="en-GB" i="1" dirty="0">
                <a:latin typeface="Arial"/>
                <a:cs typeface="Arial"/>
              </a:rPr>
              <a:t>Well-Being of Wales: National Indicators. </a:t>
            </a:r>
            <a:r>
              <a:rPr lang="en-GB" dirty="0">
                <a:latin typeface="Arial"/>
                <a:cs typeface="Arial"/>
                <a:hlinkClick r:id="rId6"/>
              </a:rPr>
              <a:t>https://gov.wales/well-being-wales-national-indicators</a:t>
            </a:r>
            <a:r>
              <a:rPr lang="en-GB" dirty="0">
                <a:latin typeface="Arial"/>
                <a:cs typeface="Arial"/>
              </a:rPr>
              <a:t>  (Accessed: 25 March 2020). </a:t>
            </a:r>
          </a:p>
          <a:p>
            <a:endParaRPr lang="en-US" dirty="0" smtClean="0">
              <a:latin typeface="Arial"/>
              <a:cs typeface="Arial"/>
            </a:endParaRPr>
          </a:p>
          <a:p>
            <a:r>
              <a:rPr lang="en-US" dirty="0" smtClean="0">
                <a:latin typeface="Arial"/>
                <a:cs typeface="Arial"/>
              </a:rPr>
              <a:t>Welsh </a:t>
            </a:r>
            <a:r>
              <a:rPr lang="en-US" dirty="0">
                <a:latin typeface="Arial"/>
                <a:cs typeface="Arial"/>
              </a:rPr>
              <a:t>Government. (2019) </a:t>
            </a:r>
            <a:r>
              <a:rPr lang="en-US" i="1" dirty="0">
                <a:latin typeface="Arial"/>
                <a:cs typeface="Arial"/>
              </a:rPr>
              <a:t>What is the Welsh Baccalaureate. </a:t>
            </a:r>
            <a:r>
              <a:rPr lang="en-US" dirty="0">
                <a:latin typeface="Arial"/>
                <a:cs typeface="Arial"/>
                <a:hlinkClick r:id="rId7"/>
              </a:rPr>
              <a:t>https://gov.wales/welsh-baccalaureate</a:t>
            </a:r>
            <a:r>
              <a:rPr lang="en-US" dirty="0">
                <a:latin typeface="Arial"/>
                <a:cs typeface="Arial"/>
              </a:rPr>
              <a:t> (Accessed: 1 April 2020). </a:t>
            </a:r>
          </a:p>
          <a:p>
            <a:endParaRPr lang="en-US" dirty="0">
              <a:latin typeface="Arial"/>
              <a:cs typeface="Arial"/>
            </a:endParaRPr>
          </a:p>
          <a:p>
            <a:r>
              <a:rPr lang="en-US" dirty="0" smtClean="0">
                <a:latin typeface="Arial"/>
                <a:cs typeface="Arial"/>
              </a:rPr>
              <a:t>WJEC</a:t>
            </a:r>
            <a:r>
              <a:rPr lang="en-US" dirty="0">
                <a:latin typeface="Arial"/>
                <a:cs typeface="Arial"/>
              </a:rPr>
              <a:t>. (2015) </a:t>
            </a:r>
            <a:r>
              <a:rPr lang="en-US" i="1" dirty="0">
                <a:latin typeface="Arial"/>
                <a:cs typeface="Arial"/>
              </a:rPr>
              <a:t>Welsh Baccalaureate</a:t>
            </a:r>
            <a:r>
              <a:rPr lang="en-US" dirty="0">
                <a:latin typeface="Arial"/>
                <a:cs typeface="Arial"/>
              </a:rPr>
              <a:t>. </a:t>
            </a:r>
            <a:r>
              <a:rPr lang="en-US" dirty="0">
                <a:latin typeface="Arial"/>
                <a:cs typeface="Arial"/>
                <a:hlinkClick r:id="rId8"/>
              </a:rPr>
              <a:t>https://www.wjec.co.uk/qualifications/welsh-baccalaureate/welsh-bacc-from-2015/</a:t>
            </a:r>
            <a:r>
              <a:rPr lang="en-US" dirty="0">
                <a:latin typeface="Arial"/>
                <a:cs typeface="Arial"/>
              </a:rPr>
              <a:t> (Accessed: 1 April 2020). </a:t>
            </a:r>
          </a:p>
          <a:p>
            <a:endParaRPr lang="en-US" b="1" dirty="0">
              <a:latin typeface="Arial"/>
              <a:cs typeface="Arial"/>
            </a:endParaRPr>
          </a:p>
        </p:txBody>
      </p:sp>
    </p:spTree>
    <p:extLst>
      <p:ext uri="{BB962C8B-B14F-4D97-AF65-F5344CB8AC3E}">
        <p14:creationId xmlns:p14="http://schemas.microsoft.com/office/powerpoint/2010/main" val="1093456933"/>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72141</TotalTime>
  <Words>4040</Words>
  <Application>Microsoft Macintosh PowerPoint</Application>
  <PresentationFormat>On-screen Show (4:3)</PresentationFormat>
  <Paragraphs>343</Paragraphs>
  <Slides>27</Slides>
  <Notes>21</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Equality and Human Rights Commission Wales (2018, p.12)</vt:lpstr>
      <vt:lpstr>Promotion and Engagement Through Education</vt:lpstr>
      <vt:lpstr>New Curriculum continued…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China</dc:title>
  <dc:creator>Julie Hockin</dc:creator>
  <cp:lastModifiedBy>Julie Hockin</cp:lastModifiedBy>
  <cp:revision>415</cp:revision>
  <cp:lastPrinted>2020-04-16T15:08:50Z</cp:lastPrinted>
  <dcterms:created xsi:type="dcterms:W3CDTF">2020-02-04T13:52:20Z</dcterms:created>
  <dcterms:modified xsi:type="dcterms:W3CDTF">2020-04-19T16:03:11Z</dcterms:modified>
</cp:coreProperties>
</file>