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8" r:id="rId5"/>
    <p:sldId id="289" r:id="rId6"/>
    <p:sldId id="259" r:id="rId7"/>
    <p:sldId id="288" r:id="rId8"/>
    <p:sldId id="274" r:id="rId9"/>
    <p:sldId id="290" r:id="rId10"/>
    <p:sldId id="260" r:id="rId11"/>
    <p:sldId id="261" r:id="rId12"/>
    <p:sldId id="282" r:id="rId13"/>
    <p:sldId id="272" r:id="rId14"/>
    <p:sldId id="277" r:id="rId15"/>
    <p:sldId id="278" r:id="rId16"/>
    <p:sldId id="271" r:id="rId17"/>
    <p:sldId id="262" r:id="rId18"/>
    <p:sldId id="270" r:id="rId19"/>
    <p:sldId id="283" r:id="rId20"/>
    <p:sldId id="284" r:id="rId21"/>
    <p:sldId id="292" r:id="rId22"/>
    <p:sldId id="287" r:id="rId23"/>
    <p:sldId id="285" r:id="rId24"/>
    <p:sldId id="29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3" autoAdjust="0"/>
    <p:restoredTop sz="94660"/>
  </p:normalViewPr>
  <p:slideViewPr>
    <p:cSldViewPr>
      <p:cViewPr varScale="1">
        <p:scale>
          <a:sx n="84" d="100"/>
          <a:sy n="84" d="100"/>
        </p:scale>
        <p:origin x="1339" y="82"/>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18/02/2017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18/02/2017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mailto:drlisaarai@gmail.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a:xfrm>
            <a:off x="614772" y="3510872"/>
            <a:ext cx="7990656" cy="1752600"/>
          </a:xfrm>
        </p:spPr>
        <p:txBody>
          <a:bodyPr>
            <a:normAutofit fontScale="77500" lnSpcReduction="20000"/>
          </a:bodyPr>
          <a:lstStyle/>
          <a:p>
            <a:r>
              <a:rPr lang="en-GB" sz="3600" dirty="0"/>
              <a:t>Emerging Issues in Health Delivery</a:t>
            </a:r>
          </a:p>
          <a:p>
            <a:r>
              <a:rPr lang="en-GB" sz="3600" dirty="0" smtClean="0"/>
              <a:t>HSC61</a:t>
            </a:r>
          </a:p>
          <a:p>
            <a:r>
              <a:rPr lang="en-GB" sz="3600" dirty="0" smtClean="0"/>
              <a:t>Tuesday 21</a:t>
            </a:r>
            <a:r>
              <a:rPr lang="en-GB" sz="3600" baseline="30000" dirty="0" smtClean="0"/>
              <a:t>st</a:t>
            </a:r>
            <a:r>
              <a:rPr lang="en-GB" sz="3600" dirty="0" smtClean="0"/>
              <a:t> Feb 2017 9.00-1.15</a:t>
            </a:r>
          </a:p>
          <a:p>
            <a:r>
              <a:rPr lang="en-GB" sz="3600" dirty="0" smtClean="0"/>
              <a:t>Dr Lisa Arai</a:t>
            </a:r>
            <a:endParaRPr lang="en-GB" sz="36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session: contents</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smtClean="0"/>
              <a:t>Q&amp;A</a:t>
            </a:r>
          </a:p>
          <a:p>
            <a:r>
              <a:rPr lang="en-GB" dirty="0" smtClean="0"/>
              <a:t>Exploring emerging health issues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normAutofit/>
          </a:bodyPr>
          <a:lstStyle/>
          <a:p>
            <a:r>
              <a:rPr lang="en-GB" dirty="0" smtClean="0"/>
              <a:t>Dates: 21st February </a:t>
            </a:r>
            <a:r>
              <a:rPr lang="en-GB" dirty="0"/>
              <a:t>to </a:t>
            </a:r>
            <a:r>
              <a:rPr lang="en-GB" dirty="0" smtClean="0"/>
              <a:t>25</a:t>
            </a:r>
            <a:r>
              <a:rPr lang="en-GB" baseline="30000" dirty="0" smtClean="0"/>
              <a:t>th</a:t>
            </a:r>
            <a:r>
              <a:rPr lang="en-GB" dirty="0" smtClean="0"/>
              <a:t> April 2017</a:t>
            </a:r>
          </a:p>
          <a:p>
            <a:r>
              <a:rPr lang="en-GB" dirty="0" smtClean="0"/>
              <a:t>Times: 9-11am &amp; 11.15-1.15pm</a:t>
            </a:r>
          </a:p>
          <a:p>
            <a:r>
              <a:rPr lang="en-GB" dirty="0" smtClean="0"/>
              <a:t>Room: LH7</a:t>
            </a:r>
          </a:p>
          <a:p>
            <a:r>
              <a:rPr lang="en-GB" dirty="0" smtClean="0"/>
              <a:t>Email: Dr Lisa Arai </a:t>
            </a:r>
            <a:r>
              <a:rPr lang="en-GB" dirty="0" smtClean="0">
                <a:hlinkClick r:id="rId2"/>
              </a:rPr>
              <a:t>drlisaarai@gmail.com</a:t>
            </a:r>
            <a:endParaRPr lang="en-GB" dirty="0" smtClean="0"/>
          </a:p>
          <a:p>
            <a:endParaRPr lang="en-GB" dirty="0">
              <a:solidFill>
                <a:srgbClr val="FF0000"/>
              </a:solidFill>
            </a:endParaRPr>
          </a:p>
          <a:p>
            <a:r>
              <a:rPr lang="en-GB" dirty="0"/>
              <a:t>20 </a:t>
            </a:r>
            <a:r>
              <a:rPr lang="en-GB" dirty="0" smtClean="0"/>
              <a:t>Credits </a:t>
            </a:r>
          </a:p>
          <a:p>
            <a:r>
              <a:rPr lang="en-GB" dirty="0" smtClean="0"/>
              <a:t>200 learning hours</a:t>
            </a:r>
          </a:p>
          <a:p>
            <a:r>
              <a:rPr lang="en-GB" dirty="0" smtClean="0"/>
              <a:t>4 hours lecture/tutorials per week</a:t>
            </a:r>
          </a:p>
          <a:p>
            <a:r>
              <a:rPr lang="en-GB" dirty="0" smtClean="0"/>
              <a:t>Student private study: 160 hours </a:t>
            </a:r>
            <a:endParaRPr lang="en-GB"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6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6 reflects the ability to refine and use relevant understanding, methods and skills to address complex problems that have limited definition. It includes taking responsibility for planning and developing courses of action that are able to underpin substantial change or development, as well as exercising broad autonomy and judgement. It also reflects an understanding of different perspectives, approaches or schools of thought and the theories that underpin them. </a:t>
            </a:r>
          </a:p>
          <a:p>
            <a:pPr marL="0" indent="0">
              <a:buNone/>
            </a:pPr>
            <a:r>
              <a:rPr lang="en-GB" b="1" dirty="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6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6 reflects the ability to refine and use relevant understanding, methods and skills to address </a:t>
            </a:r>
            <a:r>
              <a:rPr lang="en-GB" dirty="0">
                <a:solidFill>
                  <a:srgbClr val="FF0000"/>
                </a:solidFill>
              </a:rPr>
              <a:t>complex problems that have limited definition</a:t>
            </a:r>
            <a:r>
              <a:rPr lang="en-GB" dirty="0"/>
              <a:t>. It includes taking responsibility for planning and developing courses of action that are able to </a:t>
            </a:r>
            <a:r>
              <a:rPr lang="en-GB" dirty="0">
                <a:solidFill>
                  <a:srgbClr val="FF0000"/>
                </a:solidFill>
              </a:rPr>
              <a:t>underpin substantial change or development, </a:t>
            </a:r>
            <a:r>
              <a:rPr lang="en-GB" dirty="0"/>
              <a:t>as well as </a:t>
            </a:r>
            <a:r>
              <a:rPr lang="en-GB" dirty="0">
                <a:solidFill>
                  <a:srgbClr val="FF0000"/>
                </a:solidFill>
              </a:rPr>
              <a:t>exercising broad autonomy and judgement.</a:t>
            </a:r>
            <a:r>
              <a:rPr lang="en-GB" dirty="0"/>
              <a:t> It also reflects an understanding of </a:t>
            </a:r>
            <a:r>
              <a:rPr lang="en-GB" dirty="0">
                <a:solidFill>
                  <a:srgbClr val="FF0000"/>
                </a:solidFill>
              </a:rPr>
              <a:t>different perspectives, approaches or schools of thought and the theories </a:t>
            </a:r>
            <a:r>
              <a:rPr lang="en-GB" dirty="0"/>
              <a:t>that underpin them. </a:t>
            </a:r>
          </a:p>
          <a:p>
            <a:pPr marL="0" indent="0">
              <a:buNone/>
            </a:pPr>
            <a:r>
              <a:rPr lang="en-GB" b="1" dirty="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1296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normAutofit fontScale="70000" lnSpcReduction="20000"/>
          </a:bodyPr>
          <a:lstStyle/>
          <a:p>
            <a:pPr lvl="0"/>
            <a:r>
              <a:rPr lang="en-US" sz="3200" dirty="0"/>
              <a:t>To facilitate an in depth understanding of the factors that may influence public debate of matters relating to health and social care</a:t>
            </a:r>
            <a:endParaRPr lang="en-GB" sz="3200" dirty="0"/>
          </a:p>
          <a:p>
            <a:endParaRPr lang="en-GB" sz="3200" dirty="0"/>
          </a:p>
          <a:p>
            <a:pPr lvl="0"/>
            <a:r>
              <a:rPr lang="en-US" sz="3200" dirty="0"/>
              <a:t>To </a:t>
            </a:r>
            <a:r>
              <a:rPr lang="en-US" sz="3200" dirty="0" err="1"/>
              <a:t>analyse</a:t>
            </a:r>
            <a:r>
              <a:rPr lang="en-US" sz="3200" dirty="0"/>
              <a:t> the methods used to bring information to the public arena for debate, and the validity and reliability of that information</a:t>
            </a:r>
            <a:endParaRPr lang="en-GB" sz="3200" dirty="0"/>
          </a:p>
          <a:p>
            <a:pPr marL="0" indent="0">
              <a:buNone/>
            </a:pPr>
            <a:endParaRPr lang="en-GB" sz="3200" dirty="0"/>
          </a:p>
          <a:p>
            <a:pPr lvl="0"/>
            <a:r>
              <a:rPr lang="en-US" sz="3200" dirty="0"/>
              <a:t>To evaluate the role of different media in shaping social </a:t>
            </a:r>
            <a:r>
              <a:rPr lang="en-US" sz="3200" dirty="0" err="1"/>
              <a:t>behaviours</a:t>
            </a:r>
            <a:r>
              <a:rPr lang="en-US" sz="3200" dirty="0"/>
              <a:t> and attitudes and the balance between representation and manipulation of health delivery information </a:t>
            </a:r>
            <a:endParaRPr lang="en-GB" sz="3200" dirty="0"/>
          </a:p>
          <a:p>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normAutofit fontScale="70000" lnSpcReduction="20000"/>
          </a:bodyPr>
          <a:lstStyle/>
          <a:p>
            <a:pPr lvl="0"/>
            <a:r>
              <a:rPr lang="en-US" sz="3200" dirty="0"/>
              <a:t>To facilitate an in depth understanding of the factors that may </a:t>
            </a:r>
            <a:r>
              <a:rPr lang="en-US" sz="3200" dirty="0">
                <a:solidFill>
                  <a:srgbClr val="FF0000"/>
                </a:solidFill>
              </a:rPr>
              <a:t>influence public debate </a:t>
            </a:r>
            <a:r>
              <a:rPr lang="en-US" sz="3200" dirty="0"/>
              <a:t>of matters relating to health and social care</a:t>
            </a:r>
            <a:endParaRPr lang="en-GB" sz="3200" dirty="0"/>
          </a:p>
          <a:p>
            <a:endParaRPr lang="en-GB" sz="3200" dirty="0"/>
          </a:p>
          <a:p>
            <a:pPr lvl="0"/>
            <a:r>
              <a:rPr lang="en-US" sz="3200" dirty="0"/>
              <a:t>To </a:t>
            </a:r>
            <a:r>
              <a:rPr lang="en-US" sz="3200" dirty="0" err="1"/>
              <a:t>analyse</a:t>
            </a:r>
            <a:r>
              <a:rPr lang="en-US" sz="3200" dirty="0"/>
              <a:t> the </a:t>
            </a:r>
            <a:r>
              <a:rPr lang="en-US" sz="3200" dirty="0">
                <a:solidFill>
                  <a:srgbClr val="FF0000"/>
                </a:solidFill>
              </a:rPr>
              <a:t>methods used to bring information </a:t>
            </a:r>
            <a:r>
              <a:rPr lang="en-US" sz="3200" dirty="0"/>
              <a:t>to the public arena for debate, and the </a:t>
            </a:r>
            <a:r>
              <a:rPr lang="en-US" sz="3200" dirty="0">
                <a:solidFill>
                  <a:srgbClr val="FF0000"/>
                </a:solidFill>
              </a:rPr>
              <a:t>validity and reliability </a:t>
            </a:r>
            <a:r>
              <a:rPr lang="en-US" sz="3200" dirty="0"/>
              <a:t>of that information</a:t>
            </a:r>
            <a:endParaRPr lang="en-GB" sz="3200" dirty="0"/>
          </a:p>
          <a:p>
            <a:pPr marL="0" indent="0">
              <a:buNone/>
            </a:pPr>
            <a:endParaRPr lang="en-GB" sz="3200" dirty="0"/>
          </a:p>
          <a:p>
            <a:pPr lvl="0"/>
            <a:r>
              <a:rPr lang="en-US" sz="3200" dirty="0"/>
              <a:t>To evaluate the role of different media in shaping </a:t>
            </a:r>
            <a:r>
              <a:rPr lang="en-US" sz="3200" dirty="0">
                <a:solidFill>
                  <a:srgbClr val="FF0000"/>
                </a:solidFill>
              </a:rPr>
              <a:t>social </a:t>
            </a:r>
            <a:r>
              <a:rPr lang="en-US" sz="3200" dirty="0" err="1">
                <a:solidFill>
                  <a:srgbClr val="FF0000"/>
                </a:solidFill>
              </a:rPr>
              <a:t>behaviours</a:t>
            </a:r>
            <a:r>
              <a:rPr lang="en-US" sz="3200" dirty="0">
                <a:solidFill>
                  <a:srgbClr val="FF0000"/>
                </a:solidFill>
              </a:rPr>
              <a:t> and attitudes </a:t>
            </a:r>
            <a:r>
              <a:rPr lang="en-US" sz="3200" dirty="0"/>
              <a:t>and the balance between </a:t>
            </a:r>
            <a:r>
              <a:rPr lang="en-US" sz="3200" dirty="0">
                <a:solidFill>
                  <a:srgbClr val="FF0000"/>
                </a:solidFill>
              </a:rPr>
              <a:t>representation and manipulation </a:t>
            </a:r>
            <a:r>
              <a:rPr lang="en-US" sz="3200" dirty="0"/>
              <a:t>of health delivery information </a:t>
            </a:r>
            <a:endParaRPr lang="en-GB" sz="3200" dirty="0"/>
          </a:p>
          <a:p>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998005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fontScale="92500"/>
          </a:bodyPr>
          <a:lstStyle/>
          <a:p>
            <a:pPr marL="0" indent="0">
              <a:buNone/>
            </a:pPr>
            <a:r>
              <a:rPr lang="en-GB" sz="2800" dirty="0"/>
              <a:t>Upon the successful completion of this module, the student should be able to demonstrate the ability to:</a:t>
            </a:r>
          </a:p>
          <a:p>
            <a:pPr marL="0" indent="0">
              <a:buNone/>
            </a:pPr>
            <a:endParaRPr lang="en-GB" sz="2800" dirty="0"/>
          </a:p>
          <a:p>
            <a:pPr marL="457200" indent="-457200">
              <a:buFont typeface="+mj-lt"/>
              <a:buAutoNum type="arabicPeriod"/>
            </a:pPr>
            <a:r>
              <a:rPr lang="en-US" dirty="0"/>
              <a:t>Reflect upon information relating to health delivery that may give rise to issues of concern to the public and critically </a:t>
            </a:r>
            <a:r>
              <a:rPr lang="en-US" dirty="0" err="1"/>
              <a:t>analyse</a:t>
            </a:r>
            <a:r>
              <a:rPr lang="en-US" dirty="0"/>
              <a:t> how these issues are presented in the media</a:t>
            </a:r>
            <a:endParaRPr lang="en-GB" dirty="0"/>
          </a:p>
          <a:p>
            <a:pPr marL="457200" indent="-457200">
              <a:buFont typeface="+mj-lt"/>
              <a:buAutoNum type="arabicPeriod"/>
            </a:pPr>
            <a:r>
              <a:rPr lang="en-US" dirty="0"/>
              <a:t>Evaluate current thinking on the chosen issue and its possible influence on the health and wellbeing of the individual and or society, health delivery, policy and legislation.</a:t>
            </a:r>
            <a:endParaRPr lang="en-GB" dirty="0"/>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fontScale="92500"/>
          </a:bodyPr>
          <a:lstStyle/>
          <a:p>
            <a:pPr marL="0" indent="0">
              <a:buNone/>
            </a:pPr>
            <a:r>
              <a:rPr lang="en-GB" sz="2800" dirty="0"/>
              <a:t>Upon the successful completion of this module, the student should be able to demonstrate the ability to:</a:t>
            </a:r>
          </a:p>
          <a:p>
            <a:pPr marL="0" indent="0">
              <a:buNone/>
            </a:pPr>
            <a:endParaRPr lang="en-GB" sz="2800" dirty="0"/>
          </a:p>
          <a:p>
            <a:pPr marL="457200" indent="-457200">
              <a:buFont typeface="+mj-lt"/>
              <a:buAutoNum type="arabicPeriod"/>
            </a:pPr>
            <a:r>
              <a:rPr lang="en-US" dirty="0"/>
              <a:t>Reflect upon information relating to health delivery that may give </a:t>
            </a:r>
            <a:r>
              <a:rPr lang="en-US" dirty="0">
                <a:solidFill>
                  <a:srgbClr val="FF0000"/>
                </a:solidFill>
              </a:rPr>
              <a:t>rise to issues of concern to the public </a:t>
            </a:r>
            <a:r>
              <a:rPr lang="en-US" dirty="0"/>
              <a:t>and </a:t>
            </a:r>
            <a:r>
              <a:rPr lang="en-US" dirty="0">
                <a:solidFill>
                  <a:srgbClr val="FF0000"/>
                </a:solidFill>
              </a:rPr>
              <a:t>critically </a:t>
            </a:r>
            <a:r>
              <a:rPr lang="en-US" dirty="0" err="1">
                <a:solidFill>
                  <a:srgbClr val="FF0000"/>
                </a:solidFill>
              </a:rPr>
              <a:t>analyse</a:t>
            </a:r>
            <a:r>
              <a:rPr lang="en-US" dirty="0">
                <a:solidFill>
                  <a:srgbClr val="FF0000"/>
                </a:solidFill>
              </a:rPr>
              <a:t> how these issues are presented</a:t>
            </a:r>
            <a:r>
              <a:rPr lang="en-US" dirty="0"/>
              <a:t> in the media</a:t>
            </a:r>
            <a:endParaRPr lang="en-GB" dirty="0"/>
          </a:p>
          <a:p>
            <a:pPr marL="457200" indent="-457200">
              <a:buFont typeface="+mj-lt"/>
              <a:buAutoNum type="arabicPeriod"/>
            </a:pPr>
            <a:r>
              <a:rPr lang="en-US" dirty="0">
                <a:solidFill>
                  <a:srgbClr val="FF0000"/>
                </a:solidFill>
              </a:rPr>
              <a:t>Evaluate current thinking </a:t>
            </a:r>
            <a:r>
              <a:rPr lang="en-US" dirty="0"/>
              <a:t>on the chosen issue and its </a:t>
            </a:r>
            <a:r>
              <a:rPr lang="en-US" dirty="0">
                <a:solidFill>
                  <a:srgbClr val="FF0000"/>
                </a:solidFill>
              </a:rPr>
              <a:t>possible influence on the health and wellbeing of the individual</a:t>
            </a:r>
            <a:r>
              <a:rPr lang="en-US" dirty="0"/>
              <a:t> and or society, health delivery, policy and legislation.</a:t>
            </a:r>
            <a:endParaRPr lang="en-GB" dirty="0"/>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55153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a:bodyPr>
          <a:lstStyle/>
          <a:p>
            <a:r>
              <a:rPr lang="en-GB" sz="2800" dirty="0"/>
              <a:t>This module is designed to develop students’ awareness and understanding of:</a:t>
            </a:r>
          </a:p>
          <a:p>
            <a:pPr lvl="1"/>
            <a:r>
              <a:rPr lang="en-GB" dirty="0"/>
              <a:t>Information and the media</a:t>
            </a:r>
          </a:p>
          <a:p>
            <a:pPr lvl="1"/>
            <a:r>
              <a:rPr lang="en-GB" dirty="0"/>
              <a:t>Influences on </a:t>
            </a:r>
            <a:r>
              <a:rPr lang="en-GB" dirty="0" smtClean="0"/>
              <a:t>people’s attitudes </a:t>
            </a:r>
            <a:r>
              <a:rPr lang="en-GB" dirty="0"/>
              <a:t>and behaviour:  </a:t>
            </a:r>
          </a:p>
          <a:p>
            <a:pPr lvl="1"/>
            <a:r>
              <a:rPr lang="en-GB" dirty="0" smtClean="0"/>
              <a:t>The role of professionals</a:t>
            </a:r>
            <a:r>
              <a:rPr lang="en-GB" dirty="0"/>
              <a:t>, pressure groups, marketers</a:t>
            </a:r>
          </a:p>
          <a:p>
            <a:pPr lvl="1"/>
            <a:r>
              <a:rPr lang="en-GB" dirty="0"/>
              <a:t>Legislation, codes of practice, services</a:t>
            </a:r>
          </a:p>
          <a:p>
            <a:pPr lvl="1"/>
            <a:r>
              <a:rPr lang="en-GB" dirty="0" smtClean="0"/>
              <a:t>The shaping </a:t>
            </a:r>
            <a:r>
              <a:rPr lang="en-GB" dirty="0"/>
              <a:t>public opinion</a:t>
            </a:r>
          </a:p>
          <a:p>
            <a:pPr lvl="1"/>
            <a:r>
              <a:rPr lang="en-GB" dirty="0"/>
              <a:t>Reliability of sources of information</a:t>
            </a:r>
          </a:p>
          <a:p>
            <a:pPr lvl="1"/>
            <a:r>
              <a:rPr lang="en-GB" dirty="0"/>
              <a:t>Conflicting views of current issues</a:t>
            </a:r>
          </a:p>
          <a:p>
            <a:pPr lvl="1"/>
            <a:r>
              <a:rPr lang="en-GB" dirty="0"/>
              <a:t>The impact of the internet on news media</a:t>
            </a:r>
          </a:p>
          <a:p>
            <a:pPr marL="0" lvl="0" indent="0">
              <a:buNone/>
            </a:pPr>
            <a:endParaRPr lang="en-GB" sz="2800" dirty="0"/>
          </a:p>
          <a:p>
            <a:pPr marL="0" indent="0">
              <a:buNone/>
            </a:pPr>
            <a:endParaRPr lang="en-GB" sz="28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sz="3600" b="1" dirty="0" smtClean="0"/>
              <a:t>TBC</a:t>
            </a: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p:txBody>
          <a:bodyPr/>
          <a:lstStyle/>
          <a:p>
            <a:pPr lvl="0"/>
            <a:r>
              <a:rPr lang="en-US" dirty="0" smtClean="0"/>
              <a:t>TBC……..</a:t>
            </a:r>
          </a:p>
          <a:p>
            <a:pPr lvl="0"/>
            <a:r>
              <a:rPr lang="en-US" dirty="0" smtClean="0"/>
              <a:t>But it will involve:</a:t>
            </a:r>
          </a:p>
          <a:p>
            <a:pPr lvl="1"/>
            <a:r>
              <a:rPr lang="en-US" dirty="0" smtClean="0"/>
              <a:t>Gathering information from a variety of sources (newspapers, books, journals, websites) in relation to a specific health issue of your </a:t>
            </a:r>
            <a:r>
              <a:rPr lang="en-US" dirty="0" smtClean="0"/>
              <a:t>choice</a:t>
            </a:r>
            <a:r>
              <a:rPr lang="en-US" dirty="0" smtClean="0"/>
              <a:t>; </a:t>
            </a:r>
          </a:p>
          <a:p>
            <a:pPr lvl="1"/>
            <a:r>
              <a:rPr lang="en-US" dirty="0" smtClean="0"/>
              <a:t>Thinking critically about the health issue and its representation in the media; </a:t>
            </a:r>
          </a:p>
          <a:p>
            <a:pPr lvl="1"/>
            <a:r>
              <a:rPr lang="en-US" dirty="0" smtClean="0"/>
              <a:t>Relating this to people’s understanding of the health issue, and exploring if and how this affects their </a:t>
            </a:r>
            <a:r>
              <a:rPr lang="en-US" dirty="0" err="1" smtClean="0"/>
              <a:t>behaviour</a:t>
            </a:r>
            <a:r>
              <a:rPr lang="en-US" dirty="0" smtClean="0"/>
              <a:t>; </a:t>
            </a:r>
          </a:p>
          <a:p>
            <a:pPr lvl="1"/>
            <a:r>
              <a:rPr lang="en-US" dirty="0" smtClean="0"/>
              <a:t>Linking this to government policy and legislation. </a:t>
            </a:r>
            <a:endParaRPr lang="en-GB" dirty="0"/>
          </a:p>
          <a:p>
            <a:pPr marL="0" indent="0">
              <a:buNone/>
            </a:pPr>
            <a:endParaRPr lang="en-GB" dirty="0"/>
          </a:p>
        </p:txBody>
      </p:sp>
    </p:spTree>
    <p:extLst>
      <p:ext uri="{BB962C8B-B14F-4D97-AF65-F5344CB8AC3E}">
        <p14:creationId xmlns:p14="http://schemas.microsoft.com/office/powerpoint/2010/main" val="27872700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Essential</a:t>
            </a:r>
          </a:p>
          <a:p>
            <a:r>
              <a:rPr lang="en-US" dirty="0"/>
              <a:t>Hodkinson (2010) </a:t>
            </a:r>
            <a:r>
              <a:rPr lang="en-US" u="sng" dirty="0"/>
              <a:t>Media, Culture and Society: An Introduction</a:t>
            </a:r>
            <a:r>
              <a:rPr lang="en-US" dirty="0"/>
              <a:t> London: Sage </a:t>
            </a:r>
            <a:endParaRPr lang="en-GB" dirty="0"/>
          </a:p>
          <a:p>
            <a:r>
              <a:rPr lang="en-US" dirty="0" err="1"/>
              <a:t>Zoller</a:t>
            </a:r>
            <a:r>
              <a:rPr lang="en-US" dirty="0"/>
              <a:t>, H. and Dutta, M.J. (2008) </a:t>
            </a:r>
            <a:r>
              <a:rPr lang="en-US" u="sng" dirty="0"/>
              <a:t>Emerging Perspectives in Health Communication: Meaning, Culture, and Power (Lea's Communication)</a:t>
            </a:r>
            <a:r>
              <a:rPr lang="en-US" dirty="0"/>
              <a:t> Oxon: Routledge</a:t>
            </a: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70000" lnSpcReduction="20000"/>
          </a:bodyPr>
          <a:lstStyle/>
          <a:p>
            <a:pPr marL="0" indent="0">
              <a:buNone/>
            </a:pPr>
            <a:r>
              <a:rPr lang="en-GB" b="1" dirty="0"/>
              <a:t>Background</a:t>
            </a:r>
          </a:p>
          <a:p>
            <a:r>
              <a:rPr lang="en-US" dirty="0"/>
              <a:t>King, M. (2005) </a:t>
            </a:r>
            <a:r>
              <a:rPr lang="en-US" u="sng" dirty="0"/>
              <a:t>Representing Health: Discourses of Health and Illness in the Media</a:t>
            </a:r>
            <a:r>
              <a:rPr lang="en-US" dirty="0"/>
              <a:t> Hampshire: Palgrave </a:t>
            </a:r>
            <a:r>
              <a:rPr lang="en-US" dirty="0" err="1"/>
              <a:t>MCMillan</a:t>
            </a:r>
            <a:endParaRPr lang="en-GB" dirty="0"/>
          </a:p>
          <a:p>
            <a:r>
              <a:rPr lang="en-US" dirty="0" err="1"/>
              <a:t>McCullagh</a:t>
            </a:r>
            <a:r>
              <a:rPr lang="en-US" dirty="0"/>
              <a:t>, C. (2002) </a:t>
            </a:r>
            <a:r>
              <a:rPr lang="en-US" u="sng" dirty="0"/>
              <a:t>Media Power: A Sociological Introduction</a:t>
            </a:r>
            <a:r>
              <a:rPr lang="en-US" dirty="0"/>
              <a:t>. Hampshire: Palgrave </a:t>
            </a:r>
            <a:r>
              <a:rPr lang="en-US" dirty="0" err="1"/>
              <a:t>MCMillan</a:t>
            </a:r>
            <a:endParaRPr lang="en-GB" dirty="0"/>
          </a:p>
          <a:p>
            <a:r>
              <a:rPr lang="en-US" dirty="0"/>
              <a:t>Stephens, C. (2008 ) </a:t>
            </a:r>
            <a:r>
              <a:rPr lang="en-US" u="sng" dirty="0"/>
              <a:t>Health Promotion: A Psychosocial Approach</a:t>
            </a:r>
            <a:r>
              <a:rPr lang="en-US" dirty="0"/>
              <a:t>. Maidenhead :McGraw Hill</a:t>
            </a:r>
            <a:endParaRPr lang="en-GB" dirty="0"/>
          </a:p>
          <a:p>
            <a:r>
              <a:rPr lang="en-US" dirty="0"/>
              <a:t>Clements, L. (2007)  </a:t>
            </a:r>
            <a:r>
              <a:rPr lang="en-US" u="sng" dirty="0"/>
              <a:t>Disabled People and The Right to Life</a:t>
            </a:r>
            <a:r>
              <a:rPr lang="en-US" dirty="0"/>
              <a:t>. Abingdon: Routledge</a:t>
            </a:r>
            <a:endParaRPr lang="en-GB" dirty="0"/>
          </a:p>
          <a:p>
            <a:r>
              <a:rPr lang="en-US" u="sng" dirty="0"/>
              <a:t>Sea</a:t>
            </a:r>
            <a:r>
              <a:rPr lang="en-US" dirty="0"/>
              <a:t>, C. (2002) </a:t>
            </a:r>
            <a:r>
              <a:rPr lang="en-US" u="sng" dirty="0"/>
              <a:t>Media and Health</a:t>
            </a:r>
            <a:r>
              <a:rPr lang="en-US" dirty="0"/>
              <a:t>. London: Sage</a:t>
            </a:r>
            <a:endParaRPr lang="en-GB" dirty="0"/>
          </a:p>
          <a:p>
            <a:r>
              <a:rPr lang="en-US" dirty="0"/>
              <a:t>Chadwick, H. &amp; </a:t>
            </a:r>
            <a:r>
              <a:rPr lang="en-US" dirty="0" err="1"/>
              <a:t>Meslin</a:t>
            </a:r>
            <a:r>
              <a:rPr lang="en-US" dirty="0"/>
              <a:t>, E.M. (2011) </a:t>
            </a:r>
            <a:r>
              <a:rPr lang="en-US" u="sng" dirty="0"/>
              <a:t>The SAGE Handbook of Health Care Ethics</a:t>
            </a:r>
            <a:r>
              <a:rPr lang="en-US" dirty="0"/>
              <a:t>. London: Sage </a:t>
            </a:r>
            <a:endParaRPr lang="en-GB" dirty="0"/>
          </a:p>
          <a:p>
            <a:r>
              <a:rPr lang="en-US" dirty="0" err="1"/>
              <a:t>Gillies</a:t>
            </a:r>
            <a:r>
              <a:rPr lang="en-US" dirty="0"/>
              <a:t>, V. (2006) </a:t>
            </a:r>
            <a:r>
              <a:rPr lang="en-US" u="sng" dirty="0" err="1"/>
              <a:t>Marginalised</a:t>
            </a:r>
            <a:r>
              <a:rPr lang="en-US" u="sng" dirty="0"/>
              <a:t> Mothers</a:t>
            </a:r>
            <a:r>
              <a:rPr lang="en-US" dirty="0"/>
              <a:t>. </a:t>
            </a:r>
            <a:r>
              <a:rPr lang="en-US" dirty="0" err="1"/>
              <a:t>Abingdon:Routledge</a:t>
            </a:r>
            <a:endParaRPr lang="en-GB" dirty="0"/>
          </a:p>
          <a:p>
            <a:r>
              <a:rPr lang="en-US" dirty="0"/>
              <a:t>Long, T. &amp; Johnson, M. (2006) </a:t>
            </a:r>
            <a:r>
              <a:rPr lang="en-US" u="sng" dirty="0"/>
              <a:t>Research Ethics in the Real World: Issues and solutions for Health and Social Care</a:t>
            </a:r>
            <a:r>
              <a:rPr lang="en-US" dirty="0"/>
              <a:t>. Kidlington: Churchill Livingstone.</a:t>
            </a:r>
            <a:endParaRPr lang="en-GB" dirty="0"/>
          </a:p>
          <a:p>
            <a:pPr fontAlgn="base" hangingPunct="0"/>
            <a:r>
              <a:rPr lang="en-GB" dirty="0"/>
              <a:t>Parker, R. (2006) </a:t>
            </a:r>
            <a:r>
              <a:rPr lang="en-GB" u="sng" dirty="0"/>
              <a:t>Culture Society and Sexuality</a:t>
            </a:r>
            <a:r>
              <a:rPr lang="en-GB" dirty="0"/>
              <a:t>: Abingdon:  Routledge</a:t>
            </a:r>
          </a:p>
          <a:p>
            <a:pPr marL="0" indent="0">
              <a:buNone/>
            </a:pPr>
            <a:endParaRPr lang="en-GB" dirty="0"/>
          </a:p>
          <a:p>
            <a:pPr marL="0" indent="0">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55000" lnSpcReduction="20000"/>
          </a:bodyPr>
          <a:lstStyle/>
          <a:p>
            <a:endParaRPr lang="en-GB" b="1" dirty="0"/>
          </a:p>
          <a:p>
            <a:r>
              <a:rPr lang="en-GB" b="1" dirty="0"/>
              <a:t>Journals</a:t>
            </a:r>
            <a:r>
              <a:rPr lang="en-GB" dirty="0"/>
              <a:t>:</a:t>
            </a:r>
          </a:p>
          <a:p>
            <a:r>
              <a:rPr lang="en-US" dirty="0"/>
              <a:t>BMJ Online</a:t>
            </a:r>
            <a:endParaRPr lang="en-GB" dirty="0"/>
          </a:p>
          <a:p>
            <a:r>
              <a:rPr lang="en-US" dirty="0"/>
              <a:t>Community Development Journal</a:t>
            </a:r>
            <a:endParaRPr lang="en-GB" dirty="0"/>
          </a:p>
          <a:p>
            <a:r>
              <a:rPr lang="en-US" dirty="0"/>
              <a:t>Health Education Research </a:t>
            </a:r>
            <a:endParaRPr lang="en-GB" dirty="0"/>
          </a:p>
          <a:p>
            <a:r>
              <a:rPr lang="en-US" dirty="0"/>
              <a:t>Health Promotion International</a:t>
            </a:r>
            <a:endParaRPr lang="en-GB" dirty="0"/>
          </a:p>
          <a:p>
            <a:r>
              <a:rPr lang="en-US" dirty="0"/>
              <a:t>Internet Journal of Health Promotion</a:t>
            </a:r>
            <a:endParaRPr lang="en-GB" dirty="0"/>
          </a:p>
          <a:p>
            <a:r>
              <a:rPr lang="en-US" dirty="0"/>
              <a:t>Journal of Educational Psychology </a:t>
            </a:r>
            <a:endParaRPr lang="en-GB" dirty="0"/>
          </a:p>
          <a:p>
            <a:r>
              <a:rPr lang="en-US" dirty="0"/>
              <a:t>Journal of Health Education</a:t>
            </a:r>
            <a:endParaRPr lang="en-GB" dirty="0"/>
          </a:p>
          <a:p>
            <a:pPr fontAlgn="base" hangingPunct="0"/>
            <a:r>
              <a:rPr lang="en-GB" dirty="0"/>
              <a:t>Risk Analysis</a:t>
            </a:r>
          </a:p>
          <a:p>
            <a:pPr marL="0" indent="0">
              <a:buNone/>
            </a:pPr>
            <a:endParaRPr lang="en-GB" dirty="0"/>
          </a:p>
          <a:p>
            <a:pPr marL="0" indent="0">
              <a:buNone/>
            </a:pPr>
            <a:endParaRPr lang="en-GB" dirty="0"/>
          </a:p>
          <a:p>
            <a:r>
              <a:rPr lang="en-GB" b="1" dirty="0"/>
              <a:t>Useful Websites: </a:t>
            </a:r>
            <a:endParaRPr lang="en-GB" dirty="0"/>
          </a:p>
          <a:p>
            <a:r>
              <a:rPr lang="en-GB" b="1" dirty="0"/>
              <a:t> </a:t>
            </a:r>
            <a:r>
              <a:rPr lang="en-US" dirty="0"/>
              <a:t>www.cipd.co.uk</a:t>
            </a:r>
            <a:endParaRPr lang="en-GB" dirty="0"/>
          </a:p>
          <a:p>
            <a:r>
              <a:rPr lang="en-US" dirty="0"/>
              <a:t>www.open.gov.uk</a:t>
            </a:r>
            <a:endParaRPr lang="en-GB" dirty="0"/>
          </a:p>
          <a:p>
            <a:r>
              <a:rPr lang="en-US" dirty="0"/>
              <a:t>www.dti.gov.uk/bestpractice/management.leadership.ht</a:t>
            </a:r>
            <a:endParaRPr lang="en-GB" dirty="0"/>
          </a:p>
          <a:p>
            <a:r>
              <a:rPr lang="en-US" dirty="0"/>
              <a:t>www.dh.gov.uk</a:t>
            </a:r>
            <a:endParaRPr lang="en-GB" dirty="0"/>
          </a:p>
          <a:p>
            <a:r>
              <a:rPr lang="en-US" dirty="0"/>
              <a:t>www.leadership-he.com</a:t>
            </a:r>
            <a:endParaRPr lang="en-GB" dirty="0"/>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smtClean="0"/>
              <a:t>Libraries </a:t>
            </a:r>
            <a:r>
              <a:rPr lang="en-GB" dirty="0"/>
              <a:t>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pPr marL="0" indent="0">
              <a:buNone/>
            </a:pPr>
            <a:r>
              <a:rPr lang="en-GB" dirty="0"/>
              <a:t>Any Questions?</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dirty="0" smtClean="0"/>
              <a:t>Exploring Emerging health Issues</a:t>
            </a:r>
            <a:endParaRPr lang="en-GB" dirty="0"/>
          </a:p>
        </p:txBody>
      </p:sp>
    </p:spTree>
    <p:extLst>
      <p:ext uri="{BB962C8B-B14F-4D97-AF65-F5344CB8AC3E}">
        <p14:creationId xmlns:p14="http://schemas.microsoft.com/office/powerpoint/2010/main" val="17996948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p:txBody>
          <a:bodyPr>
            <a:normAutofit/>
          </a:bodyPr>
          <a:lstStyle/>
          <a:p>
            <a:r>
              <a:rPr lang="en-GB" sz="3200" dirty="0" smtClean="0"/>
              <a:t>In small groups, consider the following questions:</a:t>
            </a:r>
          </a:p>
          <a:p>
            <a:pPr lvl="1"/>
            <a:r>
              <a:rPr lang="en-GB" sz="3200" dirty="0" smtClean="0"/>
              <a:t>What </a:t>
            </a:r>
            <a:r>
              <a:rPr lang="en-GB" sz="3200" dirty="0"/>
              <a:t>are emerging issues in health?</a:t>
            </a:r>
          </a:p>
          <a:p>
            <a:pPr lvl="1"/>
            <a:r>
              <a:rPr lang="en-GB" sz="3200" dirty="0"/>
              <a:t>Why is it important for practitioners in health and social care </a:t>
            </a:r>
            <a:r>
              <a:rPr lang="en-GB" sz="3200" dirty="0" smtClean="0"/>
              <a:t>to </a:t>
            </a:r>
            <a:r>
              <a:rPr lang="en-GB" sz="3200" dirty="0"/>
              <a:t>be aware of emerging </a:t>
            </a:r>
            <a:r>
              <a:rPr lang="en-GB" sz="3200" dirty="0" smtClean="0"/>
              <a:t>health issues?</a:t>
            </a:r>
            <a:endParaRPr lang="en-GB" sz="3200" dirty="0"/>
          </a:p>
        </p:txBody>
      </p:sp>
      <p:sp>
        <p:nvSpPr>
          <p:cNvPr id="3074" name="Rectangle 2"/>
          <p:cNvSpPr>
            <a:spLocks noGrp="1" noChangeArrowheads="1"/>
          </p:cNvSpPr>
          <p:nvPr>
            <p:ph type="title"/>
          </p:nvPr>
        </p:nvSpPr>
        <p:spPr/>
        <p:txBody>
          <a:bodyPr>
            <a:normAutofit/>
          </a:bodyPr>
          <a:lstStyle/>
          <a:p>
            <a:r>
              <a:rPr lang="en-GB" dirty="0" smtClean="0"/>
              <a:t>Emerging health issues </a:t>
            </a:r>
            <a:endParaRPr lang="en-GB" dirty="0"/>
          </a:p>
        </p:txBody>
      </p:sp>
    </p:spTree>
    <p:extLst>
      <p:ext uri="{BB962C8B-B14F-4D97-AF65-F5344CB8AC3E}">
        <p14:creationId xmlns:p14="http://schemas.microsoft.com/office/powerpoint/2010/main" val="9133693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health issues</a:t>
            </a:r>
            <a:endParaRPr lang="en-GB" dirty="0"/>
          </a:p>
        </p:txBody>
      </p:sp>
      <p:pic>
        <p:nvPicPr>
          <p:cNvPr id="4" name="Content Placeholder 3"/>
          <p:cNvPicPr>
            <a:picLocks noGrp="1" noChangeAspect="1"/>
          </p:cNvPicPr>
          <p:nvPr>
            <p:ph idx="1"/>
          </p:nvPr>
        </p:nvPicPr>
        <p:blipFill>
          <a:blip r:embed="rId2"/>
          <a:stretch>
            <a:fillRect/>
          </a:stretch>
        </p:blipFill>
        <p:spPr>
          <a:xfrm>
            <a:off x="1475656" y="1388032"/>
            <a:ext cx="4176464" cy="2244849"/>
          </a:xfrm>
          <a:prstGeom prst="rect">
            <a:avLst/>
          </a:prstGeom>
        </p:spPr>
      </p:pic>
      <p:pic>
        <p:nvPicPr>
          <p:cNvPr id="5" name="Picture 4"/>
          <p:cNvPicPr>
            <a:picLocks noChangeAspect="1"/>
          </p:cNvPicPr>
          <p:nvPr/>
        </p:nvPicPr>
        <p:blipFill>
          <a:blip r:embed="rId3"/>
          <a:stretch>
            <a:fillRect/>
          </a:stretch>
        </p:blipFill>
        <p:spPr>
          <a:xfrm>
            <a:off x="4378856" y="2835450"/>
            <a:ext cx="4752528" cy="2554484"/>
          </a:xfrm>
          <a:prstGeom prst="rect">
            <a:avLst/>
          </a:prstGeom>
        </p:spPr>
      </p:pic>
      <p:pic>
        <p:nvPicPr>
          <p:cNvPr id="6" name="Picture 5"/>
          <p:cNvPicPr>
            <a:picLocks noChangeAspect="1"/>
          </p:cNvPicPr>
          <p:nvPr/>
        </p:nvPicPr>
        <p:blipFill>
          <a:blip r:embed="rId4"/>
          <a:stretch>
            <a:fillRect/>
          </a:stretch>
        </p:blipFill>
        <p:spPr>
          <a:xfrm>
            <a:off x="4960357" y="1314263"/>
            <a:ext cx="3960440" cy="2128737"/>
          </a:xfrm>
          <a:prstGeom prst="rect">
            <a:avLst/>
          </a:prstGeom>
        </p:spPr>
      </p:pic>
      <p:pic>
        <p:nvPicPr>
          <p:cNvPr id="7" name="Picture 6"/>
          <p:cNvPicPr>
            <a:picLocks noChangeAspect="1"/>
          </p:cNvPicPr>
          <p:nvPr/>
        </p:nvPicPr>
        <p:blipFill>
          <a:blip r:embed="rId5"/>
          <a:stretch>
            <a:fillRect/>
          </a:stretch>
        </p:blipFill>
        <p:spPr>
          <a:xfrm>
            <a:off x="187199" y="2594818"/>
            <a:ext cx="4364050" cy="2345677"/>
          </a:xfrm>
          <a:prstGeom prst="rect">
            <a:avLst/>
          </a:prstGeom>
        </p:spPr>
      </p:pic>
      <p:pic>
        <p:nvPicPr>
          <p:cNvPr id="8" name="Picture 7"/>
          <p:cNvPicPr>
            <a:picLocks noChangeAspect="1"/>
          </p:cNvPicPr>
          <p:nvPr/>
        </p:nvPicPr>
        <p:blipFill>
          <a:blip r:embed="rId6"/>
          <a:stretch>
            <a:fillRect/>
          </a:stretch>
        </p:blipFill>
        <p:spPr>
          <a:xfrm>
            <a:off x="3899855" y="4663602"/>
            <a:ext cx="3554594" cy="1910594"/>
          </a:xfrm>
          <a:prstGeom prst="rect">
            <a:avLst/>
          </a:prstGeom>
        </p:spPr>
      </p:pic>
      <p:pic>
        <p:nvPicPr>
          <p:cNvPr id="9" name="Picture 8"/>
          <p:cNvPicPr>
            <a:picLocks noChangeAspect="1"/>
          </p:cNvPicPr>
          <p:nvPr/>
        </p:nvPicPr>
        <p:blipFill>
          <a:blip r:embed="rId7"/>
          <a:stretch>
            <a:fillRect/>
          </a:stretch>
        </p:blipFill>
        <p:spPr>
          <a:xfrm>
            <a:off x="187199" y="4663602"/>
            <a:ext cx="3447049" cy="1852789"/>
          </a:xfrm>
          <a:prstGeom prst="rect">
            <a:avLst/>
          </a:prstGeom>
        </p:spPr>
      </p:pic>
    </p:spTree>
    <p:extLst>
      <p:ext uri="{BB962C8B-B14F-4D97-AF65-F5344CB8AC3E}">
        <p14:creationId xmlns:p14="http://schemas.microsoft.com/office/powerpoint/2010/main" val="28126851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Undertake a search </a:t>
            </a:r>
            <a:r>
              <a:rPr lang="en-GB" dirty="0" smtClean="0"/>
              <a:t>about an emerging health </a:t>
            </a:r>
            <a:r>
              <a:rPr lang="en-GB" dirty="0"/>
              <a:t>issue </a:t>
            </a:r>
            <a:r>
              <a:rPr lang="en-GB" dirty="0" smtClean="0"/>
              <a:t>which is also a cause of public concern;</a:t>
            </a:r>
            <a:endParaRPr lang="en-GB" dirty="0"/>
          </a:p>
          <a:p>
            <a:pPr lvl="0"/>
            <a:r>
              <a:rPr lang="en-GB" dirty="0"/>
              <a:t>Consider and reflect on how the </a:t>
            </a:r>
            <a:r>
              <a:rPr lang="en-GB" dirty="0" smtClean="0"/>
              <a:t>health </a:t>
            </a:r>
            <a:r>
              <a:rPr lang="en-GB" dirty="0"/>
              <a:t>issue is presented within the </a:t>
            </a:r>
            <a:r>
              <a:rPr lang="en-GB" dirty="0" smtClean="0"/>
              <a:t>media;</a:t>
            </a:r>
            <a:endParaRPr lang="en-GB" dirty="0"/>
          </a:p>
          <a:p>
            <a:pPr lvl="0"/>
            <a:r>
              <a:rPr lang="en-GB" dirty="0" smtClean="0"/>
              <a:t>Explore how media presentation of the health issue might affect people’s attitudes and behaviour.</a:t>
            </a:r>
          </a:p>
        </p:txBody>
      </p:sp>
      <p:sp>
        <p:nvSpPr>
          <p:cNvPr id="3" name="Title 2"/>
          <p:cNvSpPr>
            <a:spLocks noGrp="1"/>
          </p:cNvSpPr>
          <p:nvPr>
            <p:ph type="title"/>
          </p:nvPr>
        </p:nvSpPr>
        <p:spPr/>
        <p:txBody>
          <a:bodyPr/>
          <a:lstStyle/>
          <a:p>
            <a:r>
              <a:rPr lang="en-GB" dirty="0"/>
              <a:t>Student </a:t>
            </a:r>
            <a:r>
              <a:rPr lang="en-GB" dirty="0"/>
              <a:t>t</a:t>
            </a:r>
            <a:r>
              <a:rPr lang="en-GB" dirty="0" smtClean="0"/>
              <a:t>ask</a:t>
            </a:r>
            <a:endParaRPr lang="en-GB" dirty="0"/>
          </a:p>
        </p:txBody>
      </p:sp>
    </p:spTree>
    <p:extLst>
      <p:ext uri="{BB962C8B-B14F-4D97-AF65-F5344CB8AC3E}">
        <p14:creationId xmlns:p14="http://schemas.microsoft.com/office/powerpoint/2010/main" val="31753452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p:txBody>
          <a:bodyPr>
            <a:normAutofit fontScale="85000" lnSpcReduction="20000"/>
          </a:bodyPr>
          <a:lstStyle/>
          <a:p>
            <a:pPr>
              <a:buFont typeface="Wingdings" pitchFamily="2" charset="2"/>
              <a:buNone/>
            </a:pPr>
            <a:r>
              <a:rPr lang="en-GB" dirty="0"/>
              <a:t>Library (physical building)</a:t>
            </a:r>
          </a:p>
          <a:p>
            <a:r>
              <a:rPr lang="en-GB" dirty="0"/>
              <a:t>Paper (hard copies)</a:t>
            </a:r>
          </a:p>
          <a:p>
            <a:pPr lvl="1"/>
            <a:r>
              <a:rPr lang="en-GB" dirty="0"/>
              <a:t>Newspapers</a:t>
            </a:r>
          </a:p>
          <a:p>
            <a:pPr lvl="1"/>
            <a:r>
              <a:rPr lang="en-GB" dirty="0"/>
              <a:t>Magazines</a:t>
            </a:r>
          </a:p>
          <a:p>
            <a:pPr lvl="1"/>
            <a:r>
              <a:rPr lang="en-GB" dirty="0"/>
              <a:t>Journals</a:t>
            </a:r>
          </a:p>
          <a:p>
            <a:pPr lvl="1"/>
            <a:r>
              <a:rPr lang="en-GB" dirty="0" smtClean="0"/>
              <a:t>Reports</a:t>
            </a:r>
          </a:p>
          <a:p>
            <a:r>
              <a:rPr lang="en-GB" dirty="0" smtClean="0"/>
              <a:t>Electronic </a:t>
            </a:r>
            <a:r>
              <a:rPr lang="en-GB" dirty="0"/>
              <a:t>Libraries/Internet:</a:t>
            </a:r>
          </a:p>
          <a:p>
            <a:pPr lvl="1"/>
            <a:r>
              <a:rPr lang="en-GB" dirty="0"/>
              <a:t>Electronic sources:</a:t>
            </a:r>
          </a:p>
          <a:p>
            <a:pPr lvl="1"/>
            <a:r>
              <a:rPr lang="en-GB" dirty="0"/>
              <a:t>Newspapers</a:t>
            </a:r>
          </a:p>
          <a:p>
            <a:pPr lvl="1"/>
            <a:r>
              <a:rPr lang="en-GB" dirty="0"/>
              <a:t>Journals</a:t>
            </a:r>
          </a:p>
          <a:p>
            <a:pPr lvl="1"/>
            <a:r>
              <a:rPr lang="en-GB" dirty="0"/>
              <a:t>Magazines</a:t>
            </a:r>
          </a:p>
          <a:p>
            <a:pPr lvl="1"/>
            <a:r>
              <a:rPr lang="en-GB" dirty="0"/>
              <a:t>Statistics</a:t>
            </a:r>
          </a:p>
          <a:p>
            <a:pPr lvl="1"/>
            <a:r>
              <a:rPr lang="en-GB" dirty="0"/>
              <a:t>Surveys</a:t>
            </a:r>
          </a:p>
          <a:p>
            <a:pPr lvl="1"/>
            <a:r>
              <a:rPr lang="en-GB" dirty="0"/>
              <a:t>Reports</a:t>
            </a:r>
          </a:p>
          <a:p>
            <a:pPr lvl="1"/>
            <a:r>
              <a:rPr lang="en-GB" dirty="0"/>
              <a:t>Government information and documents</a:t>
            </a:r>
          </a:p>
          <a:p>
            <a:pPr lvl="1"/>
            <a:r>
              <a:rPr lang="en-GB" dirty="0"/>
              <a:t>Databases</a:t>
            </a:r>
          </a:p>
          <a:p>
            <a:pPr lvl="1"/>
            <a:r>
              <a:rPr lang="en-GB" dirty="0"/>
              <a:t>Social Media</a:t>
            </a:r>
          </a:p>
          <a:p>
            <a:pPr lvl="1"/>
            <a:endParaRPr lang="en-GB" dirty="0"/>
          </a:p>
        </p:txBody>
      </p:sp>
      <p:sp>
        <p:nvSpPr>
          <p:cNvPr id="4098" name="Rectangle 2"/>
          <p:cNvSpPr>
            <a:spLocks noGrp="1" noChangeArrowheads="1"/>
          </p:cNvSpPr>
          <p:nvPr>
            <p:ph type="title"/>
          </p:nvPr>
        </p:nvSpPr>
        <p:spPr/>
        <p:txBody>
          <a:bodyPr/>
          <a:lstStyle/>
          <a:p>
            <a:r>
              <a:rPr lang="en-GB" dirty="0" smtClean="0"/>
              <a:t>Searching fo</a:t>
            </a:r>
            <a:r>
              <a:rPr lang="en-GB" dirty="0" smtClean="0"/>
              <a:t>r </a:t>
            </a:r>
            <a:r>
              <a:rPr lang="en-GB" dirty="0" smtClean="0"/>
              <a:t>Information </a:t>
            </a:r>
            <a:endParaRPr lang="en-GB" dirty="0"/>
          </a:p>
        </p:txBody>
      </p:sp>
    </p:spTree>
    <p:extLst>
      <p:ext uri="{BB962C8B-B14F-4D97-AF65-F5344CB8AC3E}">
        <p14:creationId xmlns:p14="http://schemas.microsoft.com/office/powerpoint/2010/main" val="224728263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11303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360</TotalTime>
  <Words>892</Words>
  <Application>Microsoft Office PowerPoint</Application>
  <PresentationFormat>On-screen Show (4:3)</PresentationFormat>
  <Paragraphs>153</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Wingdings</vt:lpstr>
      <vt:lpstr>Clarity</vt:lpstr>
      <vt:lpstr>Introduction to Module</vt:lpstr>
      <vt:lpstr>Today’s session: contents</vt:lpstr>
      <vt:lpstr>Brief Overview</vt:lpstr>
      <vt:lpstr>Level of Study : 6 </vt:lpstr>
      <vt:lpstr>Level of Study : 6 </vt:lpstr>
      <vt:lpstr>Aims of Module</vt:lpstr>
      <vt:lpstr>Aims of Module</vt:lpstr>
      <vt:lpstr>Learning Outcomes</vt:lpstr>
      <vt:lpstr>Learning Outcomes</vt:lpstr>
      <vt:lpstr>Lesson Content</vt:lpstr>
      <vt:lpstr>Assessments</vt:lpstr>
      <vt:lpstr>Assessments</vt:lpstr>
      <vt:lpstr>Referencing </vt:lpstr>
      <vt:lpstr>Reading Lists</vt:lpstr>
      <vt:lpstr>Reading Lists</vt:lpstr>
      <vt:lpstr>Journals and Websites</vt:lpstr>
      <vt:lpstr>Reading Lists</vt:lpstr>
      <vt:lpstr>Q&amp;A</vt:lpstr>
      <vt:lpstr>Exploring Emerging health Issues</vt:lpstr>
      <vt:lpstr>Emerging health issues </vt:lpstr>
      <vt:lpstr>Emerging health issues</vt:lpstr>
      <vt:lpstr>Student task</vt:lpstr>
      <vt:lpstr>Searching for Information </vt:lpstr>
      <vt:lpstr>Q&amp;A</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LJ Arai</cp:lastModifiedBy>
  <cp:revision>36</cp:revision>
  <dcterms:created xsi:type="dcterms:W3CDTF">2014-09-13T13:55:51Z</dcterms:created>
  <dcterms:modified xsi:type="dcterms:W3CDTF">2017-02-18T10:07:26Z</dcterms:modified>
</cp:coreProperties>
</file>