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48"/>
  </p:notesMasterIdLst>
  <p:sldIdLst>
    <p:sldId id="256" r:id="rId3"/>
    <p:sldId id="261" r:id="rId4"/>
    <p:sldId id="297" r:id="rId5"/>
    <p:sldId id="298" r:id="rId6"/>
    <p:sldId id="299" r:id="rId7"/>
    <p:sldId id="300" r:id="rId8"/>
    <p:sldId id="301" r:id="rId9"/>
    <p:sldId id="324" r:id="rId10"/>
    <p:sldId id="302" r:id="rId11"/>
    <p:sldId id="325" r:id="rId12"/>
    <p:sldId id="303" r:id="rId13"/>
    <p:sldId id="326" r:id="rId14"/>
    <p:sldId id="304" r:id="rId15"/>
    <p:sldId id="327" r:id="rId16"/>
    <p:sldId id="305" r:id="rId17"/>
    <p:sldId id="328" r:id="rId18"/>
    <p:sldId id="306" r:id="rId19"/>
    <p:sldId id="329" r:id="rId20"/>
    <p:sldId id="330" r:id="rId21"/>
    <p:sldId id="307" r:id="rId22"/>
    <p:sldId id="308" r:id="rId23"/>
    <p:sldId id="331" r:id="rId24"/>
    <p:sldId id="323" r:id="rId25"/>
    <p:sldId id="332" r:id="rId26"/>
    <p:sldId id="309" r:id="rId27"/>
    <p:sldId id="310" r:id="rId28"/>
    <p:sldId id="311" r:id="rId29"/>
    <p:sldId id="312" r:id="rId30"/>
    <p:sldId id="313" r:id="rId31"/>
    <p:sldId id="314" r:id="rId32"/>
    <p:sldId id="333" r:id="rId33"/>
    <p:sldId id="315" r:id="rId34"/>
    <p:sldId id="316" r:id="rId35"/>
    <p:sldId id="317" r:id="rId36"/>
    <p:sldId id="318" r:id="rId37"/>
    <p:sldId id="319" r:id="rId38"/>
    <p:sldId id="320" r:id="rId39"/>
    <p:sldId id="321" r:id="rId40"/>
    <p:sldId id="322" r:id="rId41"/>
    <p:sldId id="286" r:id="rId42"/>
    <p:sldId id="288" r:id="rId43"/>
    <p:sldId id="290" r:id="rId44"/>
    <p:sldId id="292" r:id="rId45"/>
    <p:sldId id="293" r:id="rId46"/>
    <p:sldId id="295"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12/6/2024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27</a:t>
            </a:fld>
            <a:endParaRPr lang="en-GB"/>
          </a:p>
        </p:txBody>
      </p:sp>
    </p:spTree>
    <p:extLst>
      <p:ext uri="{BB962C8B-B14F-4D97-AF65-F5344CB8AC3E}">
        <p14:creationId xmlns:p14="http://schemas.microsoft.com/office/powerpoint/2010/main" val="3874948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28</a:t>
            </a:fld>
            <a:endParaRPr lang="en-GB"/>
          </a:p>
        </p:txBody>
      </p:sp>
    </p:spTree>
    <p:extLst>
      <p:ext uri="{BB962C8B-B14F-4D97-AF65-F5344CB8AC3E}">
        <p14:creationId xmlns:p14="http://schemas.microsoft.com/office/powerpoint/2010/main" val="3256884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29</a:t>
            </a:fld>
            <a:endParaRPr lang="en-GB"/>
          </a:p>
        </p:txBody>
      </p:sp>
    </p:spTree>
    <p:extLst>
      <p:ext uri="{BB962C8B-B14F-4D97-AF65-F5344CB8AC3E}">
        <p14:creationId xmlns:p14="http://schemas.microsoft.com/office/powerpoint/2010/main" val="152793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30</a:t>
            </a:fld>
            <a:endParaRPr lang="en-GB"/>
          </a:p>
        </p:txBody>
      </p:sp>
    </p:spTree>
    <p:extLst>
      <p:ext uri="{BB962C8B-B14F-4D97-AF65-F5344CB8AC3E}">
        <p14:creationId xmlns:p14="http://schemas.microsoft.com/office/powerpoint/2010/main" val="3252594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31</a:t>
            </a:fld>
            <a:endParaRPr lang="en-GB"/>
          </a:p>
        </p:txBody>
      </p:sp>
    </p:spTree>
    <p:extLst>
      <p:ext uri="{BB962C8B-B14F-4D97-AF65-F5344CB8AC3E}">
        <p14:creationId xmlns:p14="http://schemas.microsoft.com/office/powerpoint/2010/main" val="1386779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32</a:t>
            </a:fld>
            <a:endParaRPr lang="en-GB"/>
          </a:p>
        </p:txBody>
      </p:sp>
    </p:spTree>
    <p:extLst>
      <p:ext uri="{BB962C8B-B14F-4D97-AF65-F5344CB8AC3E}">
        <p14:creationId xmlns:p14="http://schemas.microsoft.com/office/powerpoint/2010/main" val="825579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33</a:t>
            </a:fld>
            <a:endParaRPr lang="en-GB"/>
          </a:p>
        </p:txBody>
      </p:sp>
    </p:spTree>
    <p:extLst>
      <p:ext uri="{BB962C8B-B14F-4D97-AF65-F5344CB8AC3E}">
        <p14:creationId xmlns:p14="http://schemas.microsoft.com/office/powerpoint/2010/main" val="1530965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34</a:t>
            </a:fld>
            <a:endParaRPr lang="en-GB"/>
          </a:p>
        </p:txBody>
      </p:sp>
    </p:spTree>
    <p:extLst>
      <p:ext uri="{BB962C8B-B14F-4D97-AF65-F5344CB8AC3E}">
        <p14:creationId xmlns:p14="http://schemas.microsoft.com/office/powerpoint/2010/main" val="327579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35</a:t>
            </a:fld>
            <a:endParaRPr lang="en-GB"/>
          </a:p>
        </p:txBody>
      </p:sp>
    </p:spTree>
    <p:extLst>
      <p:ext uri="{BB962C8B-B14F-4D97-AF65-F5344CB8AC3E}">
        <p14:creationId xmlns:p14="http://schemas.microsoft.com/office/powerpoint/2010/main" val="3006674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36</a:t>
            </a:fld>
            <a:endParaRPr lang="en-GB"/>
          </a:p>
        </p:txBody>
      </p:sp>
    </p:spTree>
    <p:extLst>
      <p:ext uri="{BB962C8B-B14F-4D97-AF65-F5344CB8AC3E}">
        <p14:creationId xmlns:p14="http://schemas.microsoft.com/office/powerpoint/2010/main" val="7770634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37</a:t>
            </a:fld>
            <a:endParaRPr lang="en-GB"/>
          </a:p>
        </p:txBody>
      </p:sp>
    </p:spTree>
    <p:extLst>
      <p:ext uri="{BB962C8B-B14F-4D97-AF65-F5344CB8AC3E}">
        <p14:creationId xmlns:p14="http://schemas.microsoft.com/office/powerpoint/2010/main" val="226674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AB613-90DA-00EA-B3A2-509E8AF0A3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45462-3E8C-3D9E-4DD1-FA8CDB8B53D1}"/>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3F3AFD72-14C3-C707-C008-A8097C5EB15A}"/>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FDECF580-756C-CD8C-8602-371B66CAA862}"/>
              </a:ext>
            </a:extLst>
          </p:cNvPr>
          <p:cNvSpPr>
            <a:spLocks noGrp="1"/>
          </p:cNvSpPr>
          <p:nvPr>
            <p:ph type="sldNum" sz="quarter" idx="10"/>
          </p:nvPr>
        </p:nvSpPr>
        <p:spPr/>
        <p:txBody>
          <a:bodyPr/>
          <a:lstStyle/>
          <a:p>
            <a:fld id="{1AA231EB-350E-48AD-86F6-61D493B22D55}" type="slidenum">
              <a:rPr lang="en-GB" smtClean="0"/>
              <a:pPr/>
              <a:t>38</a:t>
            </a:fld>
            <a:endParaRPr lang="en-GB"/>
          </a:p>
        </p:txBody>
      </p:sp>
    </p:spTree>
    <p:extLst>
      <p:ext uri="{BB962C8B-B14F-4D97-AF65-F5344CB8AC3E}">
        <p14:creationId xmlns:p14="http://schemas.microsoft.com/office/powerpoint/2010/main" val="635819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9B49D-6806-1128-3A80-8E7FA3927F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A15D2-52C2-E0F4-58D7-9C97EE2F0EB4}"/>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751C285A-002F-214D-444A-C38B33647858}"/>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C5280F6D-7AB2-881E-08FE-29D206261EC9}"/>
              </a:ext>
            </a:extLst>
          </p:cNvPr>
          <p:cNvSpPr>
            <a:spLocks noGrp="1"/>
          </p:cNvSpPr>
          <p:nvPr>
            <p:ph type="sldNum" sz="quarter" idx="10"/>
          </p:nvPr>
        </p:nvSpPr>
        <p:spPr/>
        <p:txBody>
          <a:bodyPr/>
          <a:lstStyle/>
          <a:p>
            <a:fld id="{1AA231EB-350E-48AD-86F6-61D493B22D55}" type="slidenum">
              <a:rPr lang="en-GB" smtClean="0"/>
              <a:pPr/>
              <a:t>39</a:t>
            </a:fld>
            <a:endParaRPr lang="en-GB"/>
          </a:p>
        </p:txBody>
      </p:sp>
    </p:spTree>
    <p:extLst>
      <p:ext uri="{BB962C8B-B14F-4D97-AF65-F5344CB8AC3E}">
        <p14:creationId xmlns:p14="http://schemas.microsoft.com/office/powerpoint/2010/main" val="3060409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70" y="2122312"/>
            <a:ext cx="2939521" cy="820208"/>
          </a:xfrm>
        </p:spPr>
        <p:txBody>
          <a:bodyPr anchor="b">
            <a:normAutofit/>
          </a:bodyPr>
          <a:lstStyle>
            <a:lvl1pPr marL="0" indent="0" algn="ctr">
              <a:buNone/>
              <a:defRPr sz="15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15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935278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12/6/2024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www.bbc.co.uk/news/uk-24670413"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www.bbc.co.uk/news/uk-24670413" TargetMode="External"/><Relationship Id="rId3" Type="http://schemas.openxmlformats.org/officeDocument/2006/relationships/hyperlink" Target="http://social-capital.net/docs/Social%20Capital%20and%20Social%20Wellbeing.pdf" TargetMode="External"/><Relationship Id="rId7" Type="http://schemas.openxmlformats.org/officeDocument/2006/relationships/hyperlink" Target="agency" TargetMode="External"/><Relationship Id="rId2" Type="http://schemas.openxmlformats.org/officeDocument/2006/relationships/hyperlink" Target="https://www.tandfonline.com/doi/full/10.1080/01944363.2018.1559388" TargetMode="External"/><Relationship Id="rId1" Type="http://schemas.openxmlformats.org/officeDocument/2006/relationships/slideLayout" Target="../slideLayouts/slideLayout3.xml"/><Relationship Id="rId6" Type="http://schemas.openxmlformats.org/officeDocument/2006/relationships/hyperlink" Target="https://academic.oup.com/book/8274?login=true#login-purchase#login-purchase" TargetMode="External"/><Relationship Id="rId5" Type="http://schemas.openxmlformats.org/officeDocument/2006/relationships/hyperlink" Target="https://cepa.org/article/russia-a-state-of-homophobia/" TargetMode="External"/><Relationship Id="rId4" Type="http://schemas.openxmlformats.org/officeDocument/2006/relationships/hyperlink" Target="https://research-ebsco-com.ezproxy.uwtsd.ac.uk/c/onvpsy/viewer/pdf/spzrkelmdr?route=details"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gda.scot/2019/05/10/empowerment-in-action/" TargetMode="External"/><Relationship Id="rId7" Type="http://schemas.openxmlformats.org/officeDocument/2006/relationships/hyperlink" Target="https://journals.sagepub.com/doi/10.1177/2455133320909926" TargetMode="External"/><Relationship Id="rId2" Type="http://schemas.openxmlformats.org/officeDocument/2006/relationships/hyperlink" Target="https://www-jstor-org.ezproxy.uwtsd.ac.uk/stable/1343197?sid=primo" TargetMode="External"/><Relationship Id="rId1" Type="http://schemas.openxmlformats.org/officeDocument/2006/relationships/slideLayout" Target="../slideLayouts/slideLayout3.xml"/><Relationship Id="rId6" Type="http://schemas.openxmlformats.org/officeDocument/2006/relationships/hyperlink" Target="https://www.hrw.org/report/2021/04/19/break-their-lineage-break-their-roots/chinas-crimes-against-humanity-targeting" TargetMode="External"/><Relationship Id="rId5" Type="http://schemas.openxmlformats.org/officeDocument/2006/relationships/hyperlink" Target="https://www.gov.uk/government/news/new-protest-laws-on-face-coverings-and-pyrotechnics" TargetMode="External"/><Relationship Id="rId4" Type="http://schemas.openxmlformats.org/officeDocument/2006/relationships/hyperlink" Target="https://www.bbc.co.uk/news/world-middle-east-66218318"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jstor-org.ezproxy.uwtsd.ac.uk/stable/4413702" TargetMode="External"/><Relationship Id="rId3" Type="http://schemas.openxmlformats.org/officeDocument/2006/relationships/hyperlink" Target="https://www.ted.com/talks/eric_liu_how_to_understand_power#t-154666" TargetMode="External"/><Relationship Id="rId7" Type="http://schemas.openxmlformats.org/officeDocument/2006/relationships/hyperlink" Target="https://www-jstor-org.ezproxy.uwtsd.ac.uk/stable/j.ctv14rmnsb" TargetMode="External"/><Relationship Id="rId2" Type="http://schemas.openxmlformats.org/officeDocument/2006/relationships/hyperlink" Target="https://www.sciencedirect.com/science/article/pii/S0885392412002047" TargetMode="External"/><Relationship Id="rId1" Type="http://schemas.openxmlformats.org/officeDocument/2006/relationships/slideLayout" Target="../slideLayouts/slideLayout3.xml"/><Relationship Id="rId6" Type="http://schemas.openxmlformats.org/officeDocument/2006/relationships/hyperlink" Target="https://link.springer.com/book/10.1057/9780230579460" TargetMode="External"/><Relationship Id="rId5" Type="http://schemas.openxmlformats.org/officeDocument/2006/relationships/hyperlink" Target="https://plato.stanford.edu/entries/liberation/" TargetMode="External"/><Relationship Id="rId4" Type="http://schemas.openxmlformats.org/officeDocument/2006/relationships/hyperlink" Target="https://www.proquest.com/docview/233644322?accountid=130472&amp;parentSessionId=xV6lOVA8yMEsz1p9AEcYE%2Ffwtd3oeE%2FFhuNsSdxHm44%3D&amp;pq-origsite=primo&amp;sourcetype=Scholarly%20Journals"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commonslibrary.parliament.uk/research-briefings/cdp-2023-0213/" TargetMode="External"/><Relationship Id="rId3" Type="http://schemas.openxmlformats.org/officeDocument/2006/relationships/hyperlink" Target="https://journals.calstate.edu/csf/article/download/3713/3222#:~:text=It%20is%20argued%20that%20religion,%2C%20morals%2C%20sex%20and%20marriage.&amp;text=good%2C%20and%20the%20truth%20in,values%20for%20society%20to%20follow" TargetMode="External"/><Relationship Id="rId7" Type="http://schemas.openxmlformats.org/officeDocument/2006/relationships/hyperlink" Target="https://publichealthnetwork.cymru/topic/social-justice-and-human-rights/#:~:text=Wales%20is%20made%20up%20of,must%20disadvantaged%20in%20our%20society" TargetMode="External"/><Relationship Id="rId2" Type="http://schemas.openxmlformats.org/officeDocument/2006/relationships/hyperlink" Target="https://nmaahc.si.edu/learn/talking-about-race/topics/social-identities-and-systems-oppression" TargetMode="External"/><Relationship Id="rId1" Type="http://schemas.openxmlformats.org/officeDocument/2006/relationships/slideLayout" Target="../slideLayouts/slideLayout3.xml"/><Relationship Id="rId6" Type="http://schemas.openxmlformats.org/officeDocument/2006/relationships/hyperlink" Target="https://sh.diva-portal.org/smash/get/diva2:1261926/FULLTEXT01.pdf" TargetMode="External"/><Relationship Id="rId5" Type="http://schemas.openxmlformats.org/officeDocument/2006/relationships/hyperlink" Target="https://www.jstor.org/stable/j.ctv7h0ts6" TargetMode="External"/><Relationship Id="rId4" Type="http://schemas.openxmlformats.org/officeDocument/2006/relationships/hyperlink" Target="https://research-ebsco-com.ezproxy.uwtsd.ac.uk/c/onvpsy/search/details/i75r6nbpc5?db=nlebk"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9683581.001.0001/acref-9780199683581-e-1774?rskey=HXef4D&amp;result=1" TargetMode="External"/><Relationship Id="rId2" Type="http://schemas.openxmlformats.org/officeDocument/2006/relationships/hyperlink" Target="https://compass.onlinelibrary.wiley.com/doi/full/10.1111/phc3.12658" TargetMode="External"/><Relationship Id="rId1" Type="http://schemas.openxmlformats.org/officeDocument/2006/relationships/slideLayout" Target="../slideLayouts/slideLayout3.xml"/><Relationship Id="rId6" Type="http://schemas.openxmlformats.org/officeDocument/2006/relationships/hyperlink" Target="https://committees.parliament.uk/committee/93/human-rights-joint-committee/news/199840/legislative-scrutiny-highlights-human-rights-failings-of-rwanda-bill/" TargetMode="External"/><Relationship Id="rId5" Type="http://schemas.openxmlformats.org/officeDocument/2006/relationships/hyperlink" Target="https://www.un.org/esa/socdev/rwss/2016/full-report.pdf" TargetMode="External"/><Relationship Id="rId4" Type="http://schemas.openxmlformats.org/officeDocument/2006/relationships/hyperlink" Target="https://www.jstor.org/stable/10.1163/j.ctv29sfvc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research-ebsco-com.ezproxy.uwtsd.ac.uk/c/onvpsy/search/details/i75r6nbpc5?db=nlebk" TargetMode="External"/><Relationship Id="rId2" Type="http://schemas.openxmlformats.org/officeDocument/2006/relationships/hyperlink" Target="https://onlinesocialwork.vcu.edu/blog/empowerment-theory-in-social-work/" TargetMode="External"/><Relationship Id="rId1" Type="http://schemas.openxmlformats.org/officeDocument/2006/relationships/slideLayout" Target="../slideLayouts/slideLayout3.xml"/><Relationship Id="rId4" Type="http://schemas.openxmlformats.org/officeDocument/2006/relationships/hyperlink" Target="https://www.researchgate.net/publication/269576288_The_Place_of_Social_Capital_in_Understanding_Social_and_Economic_Out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190123" y="4471830"/>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190123" y="4995871"/>
            <a:ext cx="8868419" cy="830997"/>
          </a:xfrm>
          <a:prstGeom prst="rect">
            <a:avLst/>
          </a:prstGeom>
          <a:noFill/>
        </p:spPr>
        <p:txBody>
          <a:bodyPr wrap="square" rtlCol="0">
            <a:spAutoFit/>
          </a:bodyPr>
          <a:lstStyle/>
          <a:p>
            <a:r>
              <a:rPr lang="en-GB" sz="2800" b="1" dirty="0"/>
              <a:t>Theme 4: Principles of Empowerment (Revisited) </a:t>
            </a:r>
          </a:p>
          <a:p>
            <a:r>
              <a:rPr lang="en-GB" sz="2000" b="1" dirty="0"/>
              <a:t>Part 2: Participation, Liberation, Social Capital (Bonding, Bridging and Linking)</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4388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2F5FF-4E26-A841-241E-C4C97BB14C03}"/>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CDC3015C-FD40-0259-284B-6D7F2D778394}"/>
              </a:ext>
            </a:extLst>
          </p:cNvPr>
          <p:cNvSpPr>
            <a:spLocks noGrp="1" noChangeArrowheads="1"/>
          </p:cNvSpPr>
          <p:nvPr>
            <p:ph type="title"/>
          </p:nvPr>
        </p:nvSpPr>
        <p:spPr>
          <a:xfrm>
            <a:off x="394063" y="192972"/>
            <a:ext cx="8355874" cy="594066"/>
          </a:xfrm>
          <a:noFill/>
          <a:ln>
            <a:noFill/>
          </a:ln>
        </p:spPr>
        <p:txBody>
          <a:bodyPr wrap="square">
            <a:noAutofit/>
          </a:bodyPr>
          <a:lstStyle/>
          <a:p>
            <a:pPr algn="ctr" eaLnBrk="1" hangingPunct="1"/>
            <a:r>
              <a:rPr lang="en-GB" altLang="en-US" b="1" dirty="0"/>
              <a:t>Participation</a:t>
            </a:r>
          </a:p>
        </p:txBody>
      </p:sp>
      <p:sp>
        <p:nvSpPr>
          <p:cNvPr id="6147" name="Rectangle 3">
            <a:extLst>
              <a:ext uri="{FF2B5EF4-FFF2-40B4-BE49-F238E27FC236}">
                <a16:creationId xmlns:a16="http://schemas.microsoft.com/office/drawing/2014/main" id="{1C08024B-19A3-F283-A92E-B30FF89AF732}"/>
              </a:ext>
            </a:extLst>
          </p:cNvPr>
          <p:cNvSpPr>
            <a:spLocks noGrp="1" noChangeArrowheads="1"/>
          </p:cNvSpPr>
          <p:nvPr>
            <p:ph idx="1"/>
          </p:nvPr>
        </p:nvSpPr>
        <p:spPr>
          <a:xfrm>
            <a:off x="181384" y="959053"/>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It is often assumed that if people are encouraged to </a:t>
            </a:r>
            <a:r>
              <a:rPr lang="en-GB" altLang="en-US" sz="2400" u="sng" dirty="0">
                <a:solidFill>
                  <a:schemeClr val="tx1">
                    <a:lumMod val="95000"/>
                    <a:lumOff val="5000"/>
                  </a:schemeClr>
                </a:solidFill>
              </a:rPr>
              <a:t>participate</a:t>
            </a:r>
            <a:r>
              <a:rPr lang="en-GB" altLang="en-US" sz="2400" dirty="0">
                <a:solidFill>
                  <a:schemeClr val="tx1">
                    <a:lumMod val="95000"/>
                    <a:lumOff val="5000"/>
                  </a:schemeClr>
                </a:solidFill>
              </a:rPr>
              <a:t> in decision making, they are </a:t>
            </a:r>
            <a:r>
              <a:rPr lang="en-GB" altLang="en-US" sz="2400" b="1" dirty="0">
                <a:solidFill>
                  <a:schemeClr val="tx1">
                    <a:lumMod val="95000"/>
                    <a:lumOff val="5000"/>
                  </a:schemeClr>
                </a:solidFill>
              </a:rPr>
              <a:t>automatically empowered</a:t>
            </a:r>
          </a:p>
          <a:p>
            <a:pPr>
              <a:spcBef>
                <a:spcPts val="450"/>
              </a:spcBef>
              <a:spcAft>
                <a:spcPts val="450"/>
              </a:spcAft>
            </a:pPr>
            <a:r>
              <a:rPr lang="en-GB" altLang="en-US" sz="2400" dirty="0">
                <a:solidFill>
                  <a:schemeClr val="tx1">
                    <a:lumMod val="95000"/>
                    <a:lumOff val="5000"/>
                  </a:schemeClr>
                </a:solidFill>
              </a:rPr>
              <a:t>Cultural critics, such as Raymond Williams, have pointed out that the term participation ‘seems never to be used unfavourably’ (Williams, 1976, p.76) i.e. it is always seen as a positive</a:t>
            </a:r>
          </a:p>
          <a:p>
            <a:pPr>
              <a:spcBef>
                <a:spcPts val="450"/>
              </a:spcBef>
              <a:spcAft>
                <a:spcPts val="450"/>
              </a:spcAft>
            </a:pPr>
            <a:r>
              <a:rPr lang="en-GB" altLang="en-US" sz="2400" dirty="0">
                <a:solidFill>
                  <a:schemeClr val="tx1">
                    <a:lumMod val="95000"/>
                    <a:lumOff val="5000"/>
                  </a:schemeClr>
                </a:solidFill>
              </a:rPr>
              <a:t>However, many researchers have questioned this assumption</a:t>
            </a:r>
          </a:p>
          <a:p>
            <a:pPr>
              <a:spcBef>
                <a:spcPts val="450"/>
              </a:spcBef>
              <a:spcAft>
                <a:spcPts val="450"/>
              </a:spcAft>
            </a:pPr>
            <a:r>
              <a:rPr lang="en-GB" altLang="en-US" sz="2400" dirty="0">
                <a:solidFill>
                  <a:schemeClr val="tx1">
                    <a:lumMod val="95000"/>
                    <a:lumOff val="5000"/>
                  </a:schemeClr>
                </a:solidFill>
              </a:rPr>
              <a:t>For example, Narayan (2003, p. 2485) argues that ‘Social norms and customs make women and excluded sections [of society] disinterested in participation’</a:t>
            </a:r>
          </a:p>
          <a:p>
            <a:pPr>
              <a:spcBef>
                <a:spcPts val="450"/>
              </a:spcBef>
              <a:spcAft>
                <a:spcPts val="450"/>
              </a:spcAft>
            </a:pPr>
            <a:r>
              <a:rPr lang="en-GB" altLang="en-US" sz="2400" dirty="0">
                <a:solidFill>
                  <a:schemeClr val="tx1">
                    <a:lumMod val="95000"/>
                    <a:lumOff val="5000"/>
                  </a:schemeClr>
                </a:solidFill>
              </a:rPr>
              <a:t>That is to say that if people feel that they have no voice then they will not speak up even when asked their opinion</a:t>
            </a:r>
          </a:p>
          <a:p>
            <a:pPr>
              <a:spcBef>
                <a:spcPts val="450"/>
              </a:spcBef>
              <a:spcAft>
                <a:spcPts val="450"/>
              </a:spcAft>
            </a:pPr>
            <a:endParaRPr lang="en-GB" altLang="en-US" sz="2400" dirty="0">
              <a:solidFill>
                <a:schemeClr val="tx1">
                  <a:lumMod val="95000"/>
                  <a:lumOff val="5000"/>
                </a:schemeClr>
              </a:solidFill>
            </a:endParaRPr>
          </a:p>
        </p:txBody>
      </p:sp>
    </p:spTree>
    <p:extLst>
      <p:ext uri="{BB962C8B-B14F-4D97-AF65-F5344CB8AC3E}">
        <p14:creationId xmlns:p14="http://schemas.microsoft.com/office/powerpoint/2010/main" val="62513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08916-847E-E20C-95C5-2159BD08D90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B7A9C535-D340-1D37-B294-9DED80DB41F3}"/>
              </a:ext>
            </a:extLst>
          </p:cNvPr>
          <p:cNvSpPr>
            <a:spLocks noGrp="1" noChangeArrowheads="1"/>
          </p:cNvSpPr>
          <p:nvPr>
            <p:ph type="title"/>
          </p:nvPr>
        </p:nvSpPr>
        <p:spPr>
          <a:xfrm>
            <a:off x="394063" y="174865"/>
            <a:ext cx="8355874" cy="594066"/>
          </a:xfrm>
          <a:noFill/>
          <a:ln>
            <a:noFill/>
          </a:ln>
        </p:spPr>
        <p:txBody>
          <a:bodyPr wrap="square">
            <a:noAutofit/>
          </a:bodyPr>
          <a:lstStyle/>
          <a:p>
            <a:pPr algn="ctr" eaLnBrk="1" hangingPunct="1"/>
            <a:r>
              <a:rPr lang="en-GB" altLang="en-US" b="1" dirty="0"/>
              <a:t>Participation</a:t>
            </a:r>
          </a:p>
        </p:txBody>
      </p:sp>
      <p:sp>
        <p:nvSpPr>
          <p:cNvPr id="6147" name="Rectangle 3">
            <a:extLst>
              <a:ext uri="{FF2B5EF4-FFF2-40B4-BE49-F238E27FC236}">
                <a16:creationId xmlns:a16="http://schemas.microsoft.com/office/drawing/2014/main" id="{B0404CF8-6D40-4014-5253-FC97CE4561E6}"/>
              </a:ext>
            </a:extLst>
          </p:cNvPr>
          <p:cNvSpPr>
            <a:spLocks noGrp="1" noChangeArrowheads="1"/>
          </p:cNvSpPr>
          <p:nvPr>
            <p:ph idx="1"/>
          </p:nvPr>
        </p:nvSpPr>
        <p:spPr>
          <a:xfrm>
            <a:off x="181384" y="959054"/>
            <a:ext cx="8781231" cy="901018"/>
          </a:xfrm>
        </p:spPr>
        <p:txBody>
          <a:bodyPr>
            <a:noAutofit/>
          </a:bodyPr>
          <a:lstStyle/>
          <a:p>
            <a:pPr>
              <a:spcBef>
                <a:spcPts val="450"/>
              </a:spcBef>
              <a:spcAft>
                <a:spcPts val="450"/>
              </a:spcAft>
            </a:pPr>
            <a:r>
              <a:rPr lang="en-GB" altLang="en-US" sz="2400" dirty="0" err="1">
                <a:solidFill>
                  <a:schemeClr val="tx1">
                    <a:lumMod val="95000"/>
                    <a:lumOff val="5000"/>
                  </a:schemeClr>
                </a:solidFill>
              </a:rPr>
              <a:t>Kamruzzaman</a:t>
            </a:r>
            <a:r>
              <a:rPr lang="en-GB" altLang="en-US" sz="2400" dirty="0">
                <a:solidFill>
                  <a:schemeClr val="tx1">
                    <a:lumMod val="95000"/>
                    <a:lumOff val="5000"/>
                  </a:schemeClr>
                </a:solidFill>
              </a:rPr>
              <a:t> (2020) argues that  participation can often be ‘</a:t>
            </a:r>
            <a:r>
              <a:rPr lang="en-GB" altLang="en-US" sz="2400" b="1" dirty="0">
                <a:solidFill>
                  <a:schemeClr val="tx1">
                    <a:lumMod val="95000"/>
                    <a:lumOff val="5000"/>
                  </a:schemeClr>
                </a:solidFill>
              </a:rPr>
              <a:t>tokenistic</a:t>
            </a:r>
            <a:r>
              <a:rPr lang="en-GB" altLang="en-US" sz="2400" dirty="0">
                <a:solidFill>
                  <a:schemeClr val="tx1">
                    <a:lumMod val="95000"/>
                    <a:lumOff val="5000"/>
                  </a:schemeClr>
                </a:solidFill>
              </a:rPr>
              <a:t>’ where people are included in the process for show only</a:t>
            </a:r>
          </a:p>
          <a:p>
            <a:pPr>
              <a:spcBef>
                <a:spcPts val="450"/>
              </a:spcBef>
              <a:spcAft>
                <a:spcPts val="450"/>
              </a:spcAft>
            </a:pPr>
            <a:r>
              <a:rPr lang="en-GB" altLang="en-US" sz="2400" dirty="0">
                <a:solidFill>
                  <a:schemeClr val="tx1">
                    <a:lumMod val="95000"/>
                    <a:lumOff val="5000"/>
                  </a:schemeClr>
                </a:solidFill>
              </a:rPr>
              <a:t>He gives the example of the ‘consultation’ in Bangladesh by the IMF and World Bank in which, he argues, ‘the poor were not assembled to make meaningful contributions to build a more effective policy; they were rather brought together for ceremonial and legitimating purposes—to ’display’ that poor people’s participation was ensured’ (</a:t>
            </a:r>
            <a:r>
              <a:rPr lang="en-GB" altLang="en-US" sz="2400" dirty="0" err="1">
                <a:solidFill>
                  <a:schemeClr val="tx1">
                    <a:lumMod val="95000"/>
                    <a:lumOff val="5000"/>
                  </a:schemeClr>
                </a:solidFill>
              </a:rPr>
              <a:t>Kamruzzaman</a:t>
            </a:r>
            <a:r>
              <a:rPr lang="en-GB" altLang="en-US" sz="2400" dirty="0">
                <a:solidFill>
                  <a:schemeClr val="tx1">
                    <a:lumMod val="95000"/>
                    <a:lumOff val="5000"/>
                  </a:schemeClr>
                </a:solidFill>
              </a:rPr>
              <a:t>, 2020, no page). </a:t>
            </a:r>
          </a:p>
          <a:p>
            <a:pPr>
              <a:spcBef>
                <a:spcPts val="450"/>
              </a:spcBef>
              <a:spcAft>
                <a:spcPts val="450"/>
              </a:spcAft>
            </a:pPr>
            <a:r>
              <a:rPr lang="en-GB" altLang="en-US" sz="2400" dirty="0">
                <a:solidFill>
                  <a:schemeClr val="tx1">
                    <a:lumMod val="95000"/>
                    <a:lumOff val="5000"/>
                  </a:schemeClr>
                </a:solidFill>
              </a:rPr>
              <a:t>In his critique of such ‘tyrannical participation’ he draws on the work of Sherry Arnstein whose ‘Ladder of Citizen participation’ was first published in 1969 and was republished in 2019 to mark the 50</a:t>
            </a:r>
            <a:r>
              <a:rPr lang="en-GB" altLang="en-US" sz="2400" baseline="30000" dirty="0">
                <a:solidFill>
                  <a:schemeClr val="tx1">
                    <a:lumMod val="95000"/>
                    <a:lumOff val="5000"/>
                  </a:schemeClr>
                </a:solidFill>
              </a:rPr>
              <a:t>th</a:t>
            </a:r>
            <a:r>
              <a:rPr lang="en-GB" altLang="en-US" sz="2400" dirty="0">
                <a:solidFill>
                  <a:schemeClr val="tx1">
                    <a:lumMod val="95000"/>
                    <a:lumOff val="5000"/>
                  </a:schemeClr>
                </a:solidFill>
              </a:rPr>
              <a:t> anniversary of this important work</a:t>
            </a:r>
          </a:p>
          <a:p>
            <a:pPr>
              <a:spcBef>
                <a:spcPts val="450"/>
              </a:spcBef>
              <a:spcAft>
                <a:spcPts val="450"/>
              </a:spcAft>
            </a:pPr>
            <a:endParaRPr lang="en-GB" altLang="en-US" sz="2400" dirty="0">
              <a:solidFill>
                <a:schemeClr val="tx1">
                  <a:lumMod val="95000"/>
                  <a:lumOff val="5000"/>
                </a:schemeClr>
              </a:solidFill>
            </a:endParaRPr>
          </a:p>
        </p:txBody>
      </p:sp>
    </p:spTree>
    <p:extLst>
      <p:ext uri="{BB962C8B-B14F-4D97-AF65-F5344CB8AC3E}">
        <p14:creationId xmlns:p14="http://schemas.microsoft.com/office/powerpoint/2010/main" val="2625501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C60F5-4722-B9FC-AF47-4FE1B409F845}"/>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0040AF5-347C-C569-B5E8-9CB8172B37B3}"/>
              </a:ext>
            </a:extLst>
          </p:cNvPr>
          <p:cNvSpPr>
            <a:spLocks noGrp="1" noChangeArrowheads="1"/>
          </p:cNvSpPr>
          <p:nvPr>
            <p:ph type="title"/>
          </p:nvPr>
        </p:nvSpPr>
        <p:spPr>
          <a:xfrm>
            <a:off x="394063" y="202025"/>
            <a:ext cx="8355874" cy="594066"/>
          </a:xfrm>
          <a:noFill/>
          <a:ln>
            <a:noFill/>
          </a:ln>
        </p:spPr>
        <p:txBody>
          <a:bodyPr wrap="square">
            <a:noAutofit/>
          </a:bodyPr>
          <a:lstStyle/>
          <a:p>
            <a:pPr algn="ctr" eaLnBrk="1" hangingPunct="1"/>
            <a:r>
              <a:rPr lang="en-GB" altLang="en-US" b="1" dirty="0"/>
              <a:t>Participation</a:t>
            </a:r>
          </a:p>
        </p:txBody>
      </p:sp>
      <p:sp>
        <p:nvSpPr>
          <p:cNvPr id="6147" name="Rectangle 3">
            <a:extLst>
              <a:ext uri="{FF2B5EF4-FFF2-40B4-BE49-F238E27FC236}">
                <a16:creationId xmlns:a16="http://schemas.microsoft.com/office/drawing/2014/main" id="{33AE3048-D5C9-F7F9-C29F-6B88B7539860}"/>
              </a:ext>
            </a:extLst>
          </p:cNvPr>
          <p:cNvSpPr>
            <a:spLocks noGrp="1" noChangeArrowheads="1"/>
          </p:cNvSpPr>
          <p:nvPr>
            <p:ph idx="1"/>
          </p:nvPr>
        </p:nvSpPr>
        <p:spPr>
          <a:xfrm>
            <a:off x="181384" y="1022428"/>
            <a:ext cx="8781231" cy="901018"/>
          </a:xfrm>
        </p:spPr>
        <p:txBody>
          <a:bodyPr>
            <a:noAutofit/>
          </a:bodyPr>
          <a:lstStyle/>
          <a:p>
            <a:pPr>
              <a:spcBef>
                <a:spcPts val="450"/>
              </a:spcBef>
              <a:spcAft>
                <a:spcPts val="450"/>
              </a:spcAft>
            </a:pPr>
            <a:r>
              <a:rPr lang="en-GB" altLang="en-US" dirty="0">
                <a:solidFill>
                  <a:schemeClr val="tx1">
                    <a:lumMod val="95000"/>
                    <a:lumOff val="5000"/>
                  </a:schemeClr>
                </a:solidFill>
              </a:rPr>
              <a:t>Whilst working as a special assistant for the US Department of Health, Education and Welfare, Arnstein developed her theories on what constitutes truly participatory decision making</a:t>
            </a:r>
          </a:p>
          <a:p>
            <a:pPr>
              <a:spcBef>
                <a:spcPts val="450"/>
              </a:spcBef>
              <a:spcAft>
                <a:spcPts val="450"/>
              </a:spcAft>
            </a:pPr>
            <a:r>
              <a:rPr lang="en-GB" altLang="en-US" dirty="0">
                <a:solidFill>
                  <a:schemeClr val="tx1">
                    <a:lumMod val="95000"/>
                    <a:lumOff val="5000"/>
                  </a:schemeClr>
                </a:solidFill>
              </a:rPr>
              <a:t>Her </a:t>
            </a:r>
            <a:r>
              <a:rPr lang="en-GB" altLang="en-US" i="1" dirty="0">
                <a:solidFill>
                  <a:schemeClr val="tx1">
                    <a:lumMod val="95000"/>
                    <a:lumOff val="5000"/>
                  </a:schemeClr>
                </a:solidFill>
              </a:rPr>
              <a:t>Ladder of Citizen Participation </a:t>
            </a:r>
            <a:r>
              <a:rPr lang="en-GB" altLang="en-US" dirty="0">
                <a:solidFill>
                  <a:schemeClr val="tx1">
                    <a:lumMod val="95000"/>
                    <a:lumOff val="5000"/>
                  </a:schemeClr>
                </a:solidFill>
              </a:rPr>
              <a:t>is still used to evaluate consultation processes</a:t>
            </a:r>
          </a:p>
          <a:p>
            <a:pPr>
              <a:spcBef>
                <a:spcPts val="450"/>
              </a:spcBef>
              <a:spcAft>
                <a:spcPts val="450"/>
              </a:spcAft>
            </a:pPr>
            <a:r>
              <a:rPr lang="en-GB" altLang="en-US" dirty="0">
                <a:solidFill>
                  <a:schemeClr val="tx1">
                    <a:lumMod val="95000"/>
                    <a:lumOff val="5000"/>
                  </a:schemeClr>
                </a:solidFill>
              </a:rPr>
              <a:t>She ranks different types of ‘participation’ in terms of the commitment to empowerment of those in power</a:t>
            </a:r>
          </a:p>
          <a:p>
            <a:pPr>
              <a:spcBef>
                <a:spcPts val="450"/>
              </a:spcBef>
              <a:spcAft>
                <a:spcPts val="450"/>
              </a:spcAft>
            </a:pPr>
            <a:r>
              <a:rPr lang="en-GB" altLang="en-US" dirty="0">
                <a:solidFill>
                  <a:schemeClr val="tx1">
                    <a:lumMod val="95000"/>
                    <a:lumOff val="5000"/>
                  </a:schemeClr>
                </a:solidFill>
              </a:rPr>
              <a:t>We will take time to look at each ‘rung’ on her ladder</a:t>
            </a:r>
          </a:p>
          <a:p>
            <a:pPr>
              <a:spcBef>
                <a:spcPts val="450"/>
              </a:spcBef>
              <a:spcAft>
                <a:spcPts val="450"/>
              </a:spcAft>
            </a:pPr>
            <a:endParaRPr lang="en-GB" altLang="en-US" dirty="0">
              <a:solidFill>
                <a:schemeClr val="tx1">
                  <a:lumMod val="95000"/>
                  <a:lumOff val="5000"/>
                </a:schemeClr>
              </a:solidFill>
            </a:endParaRPr>
          </a:p>
        </p:txBody>
      </p:sp>
    </p:spTree>
    <p:extLst>
      <p:ext uri="{BB962C8B-B14F-4D97-AF65-F5344CB8AC3E}">
        <p14:creationId xmlns:p14="http://schemas.microsoft.com/office/powerpoint/2010/main" val="3790479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B3DFC-692C-A759-3FB0-6F668C055394}"/>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F9B9C2F7-CCE3-225A-B699-D73628FDA809}"/>
              </a:ext>
            </a:extLst>
          </p:cNvPr>
          <p:cNvSpPr>
            <a:spLocks noGrp="1" noChangeArrowheads="1"/>
          </p:cNvSpPr>
          <p:nvPr>
            <p:ph type="title"/>
          </p:nvPr>
        </p:nvSpPr>
        <p:spPr>
          <a:xfrm>
            <a:off x="305526" y="246992"/>
            <a:ext cx="8355874" cy="594066"/>
          </a:xfrm>
          <a:noFill/>
          <a:ln>
            <a:noFill/>
          </a:ln>
        </p:spPr>
        <p:txBody>
          <a:bodyPr wrap="square">
            <a:noAutofit/>
          </a:bodyPr>
          <a:lstStyle/>
          <a:p>
            <a:pPr algn="ctr" eaLnBrk="1" hangingPunct="1"/>
            <a:r>
              <a:rPr lang="en-GB" altLang="en-US" b="1" dirty="0"/>
              <a:t>Ladder of Citizen Participation</a:t>
            </a:r>
          </a:p>
        </p:txBody>
      </p:sp>
      <p:pic>
        <p:nvPicPr>
          <p:cNvPr id="3" name="Picture 2">
            <a:extLst>
              <a:ext uri="{FF2B5EF4-FFF2-40B4-BE49-F238E27FC236}">
                <a16:creationId xmlns:a16="http://schemas.microsoft.com/office/drawing/2014/main" id="{323FBE61-8EC1-A5FC-E0D8-05E53C693C73}"/>
              </a:ext>
            </a:extLst>
          </p:cNvPr>
          <p:cNvPicPr>
            <a:picLocks noChangeAspect="1"/>
          </p:cNvPicPr>
          <p:nvPr/>
        </p:nvPicPr>
        <p:blipFill>
          <a:blip r:embed="rId2"/>
          <a:stretch>
            <a:fillRect/>
          </a:stretch>
        </p:blipFill>
        <p:spPr>
          <a:xfrm>
            <a:off x="971478" y="812648"/>
            <a:ext cx="6361820" cy="5185883"/>
          </a:xfrm>
          <a:prstGeom prst="rect">
            <a:avLst/>
          </a:prstGeom>
        </p:spPr>
      </p:pic>
      <p:sp>
        <p:nvSpPr>
          <p:cNvPr id="4" name="TextBox 3">
            <a:extLst>
              <a:ext uri="{FF2B5EF4-FFF2-40B4-BE49-F238E27FC236}">
                <a16:creationId xmlns:a16="http://schemas.microsoft.com/office/drawing/2014/main" id="{A1EA7A18-FE90-2A50-5E90-225D1A76A304}"/>
              </a:ext>
            </a:extLst>
          </p:cNvPr>
          <p:cNvSpPr txBox="1"/>
          <p:nvPr/>
        </p:nvSpPr>
        <p:spPr>
          <a:xfrm>
            <a:off x="7380631" y="5639404"/>
            <a:ext cx="1609459" cy="300082"/>
          </a:xfrm>
          <a:prstGeom prst="rect">
            <a:avLst/>
          </a:prstGeom>
          <a:noFill/>
        </p:spPr>
        <p:txBody>
          <a:bodyPr wrap="square" rtlCol="0">
            <a:spAutoFit/>
          </a:bodyPr>
          <a:lstStyle/>
          <a:p>
            <a:r>
              <a:rPr lang="en-GB" sz="1350" dirty="0"/>
              <a:t>Arnstein, 2019, p.26</a:t>
            </a:r>
          </a:p>
        </p:txBody>
      </p:sp>
    </p:spTree>
    <p:extLst>
      <p:ext uri="{BB962C8B-B14F-4D97-AF65-F5344CB8AC3E}">
        <p14:creationId xmlns:p14="http://schemas.microsoft.com/office/powerpoint/2010/main" val="270261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24DE7-668F-CBFE-E50A-B8DF31C9180F}"/>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E5B15F16-F612-0C52-E854-13951BE07964}"/>
              </a:ext>
            </a:extLst>
          </p:cNvPr>
          <p:cNvSpPr>
            <a:spLocks noGrp="1" noChangeArrowheads="1"/>
          </p:cNvSpPr>
          <p:nvPr>
            <p:ph type="title"/>
          </p:nvPr>
        </p:nvSpPr>
        <p:spPr>
          <a:xfrm>
            <a:off x="305526" y="237937"/>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5FAEDE06-5F41-EEDC-E703-D7F5978B0908}"/>
              </a:ext>
            </a:extLst>
          </p:cNvPr>
          <p:cNvSpPr txBox="1"/>
          <p:nvPr/>
        </p:nvSpPr>
        <p:spPr>
          <a:xfrm>
            <a:off x="188146" y="913485"/>
            <a:ext cx="4383854" cy="738664"/>
          </a:xfrm>
          <a:prstGeom prst="rect">
            <a:avLst/>
          </a:prstGeom>
          <a:noFill/>
        </p:spPr>
        <p:txBody>
          <a:bodyPr wrap="square" rtlCol="0">
            <a:spAutoFit/>
          </a:bodyPr>
          <a:lstStyle/>
          <a:p>
            <a:r>
              <a:rPr lang="en-GB" sz="2100" b="1" dirty="0"/>
              <a:t>1. Manipulation</a:t>
            </a:r>
          </a:p>
          <a:p>
            <a:r>
              <a:rPr lang="en-GB" sz="2100" b="1" dirty="0"/>
              <a:t> (nonparticipation)</a:t>
            </a:r>
          </a:p>
        </p:txBody>
      </p:sp>
      <p:pic>
        <p:nvPicPr>
          <p:cNvPr id="7" name="Picture 6">
            <a:extLst>
              <a:ext uri="{FF2B5EF4-FFF2-40B4-BE49-F238E27FC236}">
                <a16:creationId xmlns:a16="http://schemas.microsoft.com/office/drawing/2014/main" id="{7F8DEED4-982D-B12B-F0EC-5A0188A397C7}"/>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8" name="Arrow: Right 7">
            <a:extLst>
              <a:ext uri="{FF2B5EF4-FFF2-40B4-BE49-F238E27FC236}">
                <a16:creationId xmlns:a16="http://schemas.microsoft.com/office/drawing/2014/main" id="{115F1AAF-184F-68E9-72AF-DFA3C4D85BB6}"/>
              </a:ext>
            </a:extLst>
          </p:cNvPr>
          <p:cNvSpPr/>
          <p:nvPr/>
        </p:nvSpPr>
        <p:spPr>
          <a:xfrm>
            <a:off x="3449370" y="4843604"/>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2987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24DE7-668F-CBFE-E50A-B8DF31C9180F}"/>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5165C27A-826B-8371-5DDB-CE592B950EA2}"/>
              </a:ext>
            </a:extLst>
          </p:cNvPr>
          <p:cNvSpPr>
            <a:spLocks noGrp="1" noChangeArrowheads="1"/>
          </p:cNvSpPr>
          <p:nvPr>
            <p:ph idx="1"/>
          </p:nvPr>
        </p:nvSpPr>
        <p:spPr>
          <a:xfrm>
            <a:off x="188146" y="1438528"/>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Arnstein argues that this not actually a form of participation</a:t>
            </a:r>
          </a:p>
          <a:p>
            <a:pPr>
              <a:spcBef>
                <a:spcPts val="450"/>
              </a:spcBef>
              <a:spcAft>
                <a:spcPts val="450"/>
              </a:spcAft>
            </a:pPr>
            <a:r>
              <a:rPr lang="en-GB" altLang="en-US" sz="2400" dirty="0">
                <a:solidFill>
                  <a:schemeClr val="tx1">
                    <a:lumMod val="95000"/>
                    <a:lumOff val="5000"/>
                  </a:schemeClr>
                </a:solidFill>
              </a:rPr>
              <a:t>She argues that ‘people are placed on rubberstamp advisory committees or advisory boards for the express purpose of “educating” them or engineering their support’ (Arnstein, 2019, p.26)</a:t>
            </a:r>
          </a:p>
          <a:p>
            <a:pPr>
              <a:spcBef>
                <a:spcPts val="450"/>
              </a:spcBef>
              <a:spcAft>
                <a:spcPts val="450"/>
              </a:spcAft>
            </a:pPr>
            <a:r>
              <a:rPr lang="en-GB" altLang="en-US" sz="2400" dirty="0">
                <a:solidFill>
                  <a:schemeClr val="tx1">
                    <a:lumMod val="95000"/>
                    <a:lumOff val="5000"/>
                  </a:schemeClr>
                </a:solidFill>
              </a:rPr>
              <a:t>She argues that ‘participants’ are often mis-informed or given very little detail</a:t>
            </a:r>
          </a:p>
          <a:p>
            <a:pPr>
              <a:spcBef>
                <a:spcPts val="450"/>
              </a:spcBef>
              <a:spcAft>
                <a:spcPts val="450"/>
              </a:spcAft>
            </a:pPr>
            <a:r>
              <a:rPr lang="en-GB" altLang="en-US" sz="2400" dirty="0">
                <a:solidFill>
                  <a:schemeClr val="tx1">
                    <a:lumMod val="95000"/>
                    <a:lumOff val="5000"/>
                  </a:schemeClr>
                </a:solidFill>
              </a:rPr>
              <a:t>Because of this she argues that this process ‘signifies the distortion of participation into a public relations vehicle by powerholders’ (ibid.)</a:t>
            </a:r>
          </a:p>
          <a:p>
            <a:pPr>
              <a:spcBef>
                <a:spcPts val="450"/>
              </a:spcBef>
              <a:spcAft>
                <a:spcPts val="450"/>
              </a:spcAft>
            </a:pPr>
            <a:r>
              <a:rPr lang="en-GB" altLang="en-US" sz="2400" dirty="0">
                <a:solidFill>
                  <a:schemeClr val="tx1">
                    <a:lumMod val="95000"/>
                    <a:lumOff val="5000"/>
                  </a:schemeClr>
                </a:solidFill>
              </a:rPr>
              <a:t>This also has links with the idea of soft social control that we looked at earlier in this Theme</a:t>
            </a:r>
          </a:p>
          <a:p>
            <a:pPr>
              <a:spcBef>
                <a:spcPts val="450"/>
              </a:spcBef>
              <a:spcAft>
                <a:spcPts val="450"/>
              </a:spcAft>
            </a:pPr>
            <a:endParaRPr lang="en-GB" altLang="en-US" sz="2400" dirty="0">
              <a:solidFill>
                <a:schemeClr val="tx1">
                  <a:lumMod val="95000"/>
                  <a:lumOff val="5000"/>
                </a:schemeClr>
              </a:solidFill>
            </a:endParaRPr>
          </a:p>
        </p:txBody>
      </p:sp>
      <p:sp>
        <p:nvSpPr>
          <p:cNvPr id="4" name="Rectangle 2">
            <a:extLst>
              <a:ext uri="{FF2B5EF4-FFF2-40B4-BE49-F238E27FC236}">
                <a16:creationId xmlns:a16="http://schemas.microsoft.com/office/drawing/2014/main" id="{E5B15F16-F612-0C52-E854-13951BE07964}"/>
              </a:ext>
            </a:extLst>
          </p:cNvPr>
          <p:cNvSpPr>
            <a:spLocks noGrp="1" noChangeArrowheads="1"/>
          </p:cNvSpPr>
          <p:nvPr>
            <p:ph type="title"/>
          </p:nvPr>
        </p:nvSpPr>
        <p:spPr>
          <a:xfrm>
            <a:off x="305526" y="237937"/>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5FAEDE06-5F41-EEDC-E703-D7F5978B0908}"/>
              </a:ext>
            </a:extLst>
          </p:cNvPr>
          <p:cNvSpPr txBox="1"/>
          <p:nvPr/>
        </p:nvSpPr>
        <p:spPr>
          <a:xfrm>
            <a:off x="188146" y="913485"/>
            <a:ext cx="4383854" cy="415498"/>
          </a:xfrm>
          <a:prstGeom prst="rect">
            <a:avLst/>
          </a:prstGeom>
          <a:noFill/>
        </p:spPr>
        <p:txBody>
          <a:bodyPr wrap="square" rtlCol="0">
            <a:spAutoFit/>
          </a:bodyPr>
          <a:lstStyle/>
          <a:p>
            <a:r>
              <a:rPr lang="en-GB" sz="2100" b="1" dirty="0"/>
              <a:t>1, Manipulation (nonparticipation)</a:t>
            </a:r>
          </a:p>
        </p:txBody>
      </p:sp>
    </p:spTree>
    <p:extLst>
      <p:ext uri="{BB962C8B-B14F-4D97-AF65-F5344CB8AC3E}">
        <p14:creationId xmlns:p14="http://schemas.microsoft.com/office/powerpoint/2010/main" val="22990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5EBAE-DCB7-D840-7D5D-869CFF3E5207}"/>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82C9D7F2-38C2-14B0-D540-13BADADE229E}"/>
              </a:ext>
            </a:extLst>
          </p:cNvPr>
          <p:cNvSpPr>
            <a:spLocks noGrp="1" noChangeArrowheads="1"/>
          </p:cNvSpPr>
          <p:nvPr>
            <p:ph type="title"/>
          </p:nvPr>
        </p:nvSpPr>
        <p:spPr>
          <a:xfrm>
            <a:off x="394063" y="350042"/>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622019FA-42E0-1A9C-AC5F-628ACEAFDAE8}"/>
              </a:ext>
            </a:extLst>
          </p:cNvPr>
          <p:cNvSpPr txBox="1"/>
          <p:nvPr/>
        </p:nvSpPr>
        <p:spPr>
          <a:xfrm>
            <a:off x="359532" y="1067066"/>
            <a:ext cx="4212468" cy="738664"/>
          </a:xfrm>
          <a:prstGeom prst="rect">
            <a:avLst/>
          </a:prstGeom>
          <a:noFill/>
        </p:spPr>
        <p:txBody>
          <a:bodyPr wrap="square" rtlCol="0">
            <a:spAutoFit/>
          </a:bodyPr>
          <a:lstStyle/>
          <a:p>
            <a:r>
              <a:rPr lang="en-GB" sz="2100" b="1" dirty="0"/>
              <a:t>2. ‘Therapy’ </a:t>
            </a:r>
          </a:p>
          <a:p>
            <a:r>
              <a:rPr lang="en-GB" sz="2100" b="1" dirty="0"/>
              <a:t>(nonparticipation)</a:t>
            </a:r>
          </a:p>
        </p:txBody>
      </p:sp>
      <p:pic>
        <p:nvPicPr>
          <p:cNvPr id="6" name="Picture 5">
            <a:extLst>
              <a:ext uri="{FF2B5EF4-FFF2-40B4-BE49-F238E27FC236}">
                <a16:creationId xmlns:a16="http://schemas.microsoft.com/office/drawing/2014/main" id="{273C665A-2FF0-DD78-9B11-9253456D41B1}"/>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D0436B17-155A-B40D-2C65-6645526D68B8}"/>
              </a:ext>
            </a:extLst>
          </p:cNvPr>
          <p:cNvSpPr/>
          <p:nvPr/>
        </p:nvSpPr>
        <p:spPr>
          <a:xfrm>
            <a:off x="3449370" y="4336610"/>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952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5EBAE-DCB7-D840-7D5D-869CFF3E5207}"/>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7F56D970-55F9-22B5-C7ED-5D86D69FAF74}"/>
              </a:ext>
            </a:extLst>
          </p:cNvPr>
          <p:cNvSpPr>
            <a:spLocks noGrp="1" noChangeArrowheads="1"/>
          </p:cNvSpPr>
          <p:nvPr>
            <p:ph idx="1"/>
          </p:nvPr>
        </p:nvSpPr>
        <p:spPr>
          <a:xfrm>
            <a:off x="197514" y="1736353"/>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 Arnstein argues that this type of participation is ‘both dishonest and arrogant’ in that ‘citizens are engaged in extensive activity, but the focus of it is on curing them of their “pathology”’ (Arnstein, 2019, p.27)</a:t>
            </a:r>
          </a:p>
          <a:p>
            <a:pPr>
              <a:spcBef>
                <a:spcPts val="450"/>
              </a:spcBef>
              <a:spcAft>
                <a:spcPts val="450"/>
              </a:spcAft>
            </a:pPr>
            <a:r>
              <a:rPr lang="en-GB" altLang="en-US" sz="2400" dirty="0">
                <a:solidFill>
                  <a:schemeClr val="tx1">
                    <a:lumMod val="95000"/>
                    <a:lumOff val="5000"/>
                  </a:schemeClr>
                </a:solidFill>
              </a:rPr>
              <a:t>By this, she means that the professionals involved seek to ‘cure’ the participants of their negative attitudes and behaviours rather than seeking their views on what would make their experiences better</a:t>
            </a:r>
          </a:p>
          <a:p>
            <a:pPr>
              <a:spcBef>
                <a:spcPts val="450"/>
              </a:spcBef>
              <a:spcAft>
                <a:spcPts val="450"/>
              </a:spcAft>
            </a:pPr>
            <a:r>
              <a:rPr lang="en-GB" altLang="en-US" sz="2400" dirty="0">
                <a:solidFill>
                  <a:schemeClr val="tx1">
                    <a:lumMod val="95000"/>
                    <a:lumOff val="5000"/>
                  </a:schemeClr>
                </a:solidFill>
              </a:rPr>
              <a:t>It focuses on changing the people rather than their circumstances and, in doing so ‘assume[s] that powerlessness is synonymous with mental illness’ (ibid.)</a:t>
            </a:r>
          </a:p>
          <a:p>
            <a:pPr marL="0" indent="0">
              <a:spcBef>
                <a:spcPts val="450"/>
              </a:spcBef>
              <a:spcAft>
                <a:spcPts val="450"/>
              </a:spcAft>
              <a:buNone/>
            </a:pPr>
            <a:endParaRPr lang="en-GB" altLang="en-US" sz="2400" dirty="0">
              <a:solidFill>
                <a:schemeClr val="tx1">
                  <a:lumMod val="95000"/>
                  <a:lumOff val="5000"/>
                </a:schemeClr>
              </a:solidFill>
            </a:endParaRPr>
          </a:p>
          <a:p>
            <a:pPr>
              <a:spcBef>
                <a:spcPts val="450"/>
              </a:spcBef>
              <a:spcAft>
                <a:spcPts val="450"/>
              </a:spcAft>
            </a:pPr>
            <a:endParaRPr lang="en-GB" altLang="en-US" sz="2400" dirty="0">
              <a:solidFill>
                <a:schemeClr val="tx1">
                  <a:lumMod val="95000"/>
                  <a:lumOff val="5000"/>
                </a:schemeClr>
              </a:solidFill>
            </a:endParaRPr>
          </a:p>
        </p:txBody>
      </p:sp>
      <p:sp>
        <p:nvSpPr>
          <p:cNvPr id="4" name="Rectangle 2">
            <a:extLst>
              <a:ext uri="{FF2B5EF4-FFF2-40B4-BE49-F238E27FC236}">
                <a16:creationId xmlns:a16="http://schemas.microsoft.com/office/drawing/2014/main" id="{82C9D7F2-38C2-14B0-D540-13BADADE229E}"/>
              </a:ext>
            </a:extLst>
          </p:cNvPr>
          <p:cNvSpPr>
            <a:spLocks noGrp="1" noChangeArrowheads="1"/>
          </p:cNvSpPr>
          <p:nvPr>
            <p:ph type="title"/>
          </p:nvPr>
        </p:nvSpPr>
        <p:spPr>
          <a:xfrm>
            <a:off x="394063" y="350042"/>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622019FA-42E0-1A9C-AC5F-628ACEAFDAE8}"/>
              </a:ext>
            </a:extLst>
          </p:cNvPr>
          <p:cNvSpPr txBox="1"/>
          <p:nvPr/>
        </p:nvSpPr>
        <p:spPr>
          <a:xfrm>
            <a:off x="359532" y="1067066"/>
            <a:ext cx="4212468" cy="415498"/>
          </a:xfrm>
          <a:prstGeom prst="rect">
            <a:avLst/>
          </a:prstGeom>
          <a:noFill/>
        </p:spPr>
        <p:txBody>
          <a:bodyPr wrap="square" rtlCol="0">
            <a:spAutoFit/>
          </a:bodyPr>
          <a:lstStyle/>
          <a:p>
            <a:r>
              <a:rPr lang="en-GB" sz="2100" b="1" dirty="0"/>
              <a:t>2. ‘Therapy’ (nonparticipation)</a:t>
            </a:r>
          </a:p>
        </p:txBody>
      </p:sp>
    </p:spTree>
    <p:extLst>
      <p:ext uri="{BB962C8B-B14F-4D97-AF65-F5344CB8AC3E}">
        <p14:creationId xmlns:p14="http://schemas.microsoft.com/office/powerpoint/2010/main" val="303488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D5D59-9C2C-B387-0DE2-C0BA2A78066A}"/>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7B2FD779-7E93-D98F-3AE1-673333E3F373}"/>
              </a:ext>
            </a:extLst>
          </p:cNvPr>
          <p:cNvSpPr>
            <a:spLocks noGrp="1" noChangeArrowheads="1"/>
          </p:cNvSpPr>
          <p:nvPr>
            <p:ph type="title"/>
          </p:nvPr>
        </p:nvSpPr>
        <p:spPr>
          <a:xfrm>
            <a:off x="410192" y="201723"/>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FB019FC8-F2BA-BD63-0965-37E5CDF9194C}"/>
              </a:ext>
            </a:extLst>
          </p:cNvPr>
          <p:cNvSpPr txBox="1"/>
          <p:nvPr/>
        </p:nvSpPr>
        <p:spPr>
          <a:xfrm>
            <a:off x="268997" y="884941"/>
            <a:ext cx="4791890" cy="1061829"/>
          </a:xfrm>
          <a:prstGeom prst="rect">
            <a:avLst/>
          </a:prstGeom>
          <a:noFill/>
        </p:spPr>
        <p:txBody>
          <a:bodyPr wrap="square" rtlCol="0">
            <a:spAutoFit/>
          </a:bodyPr>
          <a:lstStyle/>
          <a:p>
            <a:r>
              <a:rPr lang="en-GB" sz="2100" b="1" dirty="0"/>
              <a:t>3. Informing </a:t>
            </a:r>
          </a:p>
          <a:p>
            <a:r>
              <a:rPr lang="en-GB" sz="2100" b="1" dirty="0"/>
              <a:t>(degrees of </a:t>
            </a:r>
          </a:p>
          <a:p>
            <a:r>
              <a:rPr lang="en-GB" sz="2100" b="1" dirty="0"/>
              <a:t>‘tokenism’)</a:t>
            </a:r>
          </a:p>
        </p:txBody>
      </p:sp>
      <p:pic>
        <p:nvPicPr>
          <p:cNvPr id="6" name="Picture 5">
            <a:extLst>
              <a:ext uri="{FF2B5EF4-FFF2-40B4-BE49-F238E27FC236}">
                <a16:creationId xmlns:a16="http://schemas.microsoft.com/office/drawing/2014/main" id="{D5F0B69E-647D-DDB4-1786-10020ED4A342}"/>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45FCA61E-ACF9-003D-9CB0-D034BFC367A6}"/>
              </a:ext>
            </a:extLst>
          </p:cNvPr>
          <p:cNvSpPr/>
          <p:nvPr/>
        </p:nvSpPr>
        <p:spPr>
          <a:xfrm>
            <a:off x="3449370" y="3874893"/>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016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D5D59-9C2C-B387-0DE2-C0BA2A78066A}"/>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5ED5FF24-FDC4-6574-7742-11A585592C05}"/>
              </a:ext>
            </a:extLst>
          </p:cNvPr>
          <p:cNvSpPr>
            <a:spLocks noGrp="1" noChangeArrowheads="1"/>
          </p:cNvSpPr>
          <p:nvPr>
            <p:ph idx="1"/>
          </p:nvPr>
        </p:nvSpPr>
        <p:spPr>
          <a:xfrm>
            <a:off x="268997" y="1498798"/>
            <a:ext cx="8781231" cy="901018"/>
          </a:xfrm>
        </p:spPr>
        <p:txBody>
          <a:bodyPr>
            <a:noAutofit/>
          </a:bodyPr>
          <a:lstStyle/>
          <a:p>
            <a:pPr>
              <a:spcBef>
                <a:spcPts val="450"/>
              </a:spcBef>
              <a:spcAft>
                <a:spcPts val="450"/>
              </a:spcAft>
            </a:pPr>
            <a:r>
              <a:rPr lang="en-GB" altLang="en-US" sz="2600" dirty="0">
                <a:solidFill>
                  <a:schemeClr val="tx1">
                    <a:lumMod val="95000"/>
                    <a:lumOff val="5000"/>
                  </a:schemeClr>
                </a:solidFill>
              </a:rPr>
              <a:t> Arnstein acknowledges that this is an important first step in effective participation</a:t>
            </a:r>
          </a:p>
          <a:p>
            <a:pPr>
              <a:spcBef>
                <a:spcPts val="450"/>
              </a:spcBef>
              <a:spcAft>
                <a:spcPts val="450"/>
              </a:spcAft>
            </a:pPr>
            <a:r>
              <a:rPr lang="en-GB" altLang="en-US" sz="2600" dirty="0">
                <a:solidFill>
                  <a:schemeClr val="tx1">
                    <a:lumMod val="95000"/>
                    <a:lumOff val="5000"/>
                  </a:schemeClr>
                </a:solidFill>
              </a:rPr>
              <a:t>However, she argues that ‘too frequently the emphasis is placed on a one-way flow of information—from officials to citizens—with no channel provided for feedback and no power for negotiation’.(Arnstein, 2019, p27)</a:t>
            </a:r>
          </a:p>
          <a:p>
            <a:pPr>
              <a:spcBef>
                <a:spcPts val="450"/>
              </a:spcBef>
              <a:spcAft>
                <a:spcPts val="450"/>
              </a:spcAft>
            </a:pPr>
            <a:r>
              <a:rPr lang="en-GB" altLang="en-US" sz="2600" dirty="0">
                <a:solidFill>
                  <a:schemeClr val="tx1">
                    <a:lumMod val="95000"/>
                    <a:lumOff val="5000"/>
                  </a:schemeClr>
                </a:solidFill>
              </a:rPr>
              <a:t>Such ‘</a:t>
            </a:r>
            <a:r>
              <a:rPr lang="en-GB" altLang="en-US" sz="2600" i="1" dirty="0">
                <a:solidFill>
                  <a:schemeClr val="tx1">
                    <a:lumMod val="95000"/>
                    <a:lumOff val="5000"/>
                  </a:schemeClr>
                </a:solidFill>
              </a:rPr>
              <a:t>information</a:t>
            </a:r>
            <a:r>
              <a:rPr lang="en-GB" altLang="en-US" sz="2600" dirty="0">
                <a:solidFill>
                  <a:schemeClr val="tx1">
                    <a:lumMod val="95000"/>
                    <a:lumOff val="5000"/>
                  </a:schemeClr>
                </a:solidFill>
              </a:rPr>
              <a:t>’ activities can be further manipulated by the use of ‘legalistic jargon’ and technical detail so that the ‘</a:t>
            </a:r>
            <a:r>
              <a:rPr lang="en-GB" altLang="en-US" sz="2600" i="1" dirty="0">
                <a:solidFill>
                  <a:schemeClr val="tx1">
                    <a:lumMod val="95000"/>
                    <a:lumOff val="5000"/>
                  </a:schemeClr>
                </a:solidFill>
              </a:rPr>
              <a:t>participants’</a:t>
            </a:r>
            <a:r>
              <a:rPr lang="en-GB" altLang="en-US" sz="2600" dirty="0">
                <a:solidFill>
                  <a:schemeClr val="tx1">
                    <a:lumMod val="95000"/>
                    <a:lumOff val="5000"/>
                  </a:schemeClr>
                </a:solidFill>
              </a:rPr>
              <a:t> do not understand what they are being asked to agree to.</a:t>
            </a:r>
            <a:endParaRPr lang="en-GB" altLang="en-US" sz="2600" i="1" dirty="0">
              <a:solidFill>
                <a:schemeClr val="tx1">
                  <a:lumMod val="95000"/>
                  <a:lumOff val="5000"/>
                </a:schemeClr>
              </a:solidFill>
            </a:endParaRPr>
          </a:p>
          <a:p>
            <a:pPr marL="0" indent="0">
              <a:spcBef>
                <a:spcPts val="450"/>
              </a:spcBef>
              <a:spcAft>
                <a:spcPts val="450"/>
              </a:spcAft>
              <a:buNone/>
            </a:pPr>
            <a:endParaRPr lang="en-GB" altLang="en-US" sz="2600" dirty="0">
              <a:solidFill>
                <a:schemeClr val="tx1">
                  <a:lumMod val="95000"/>
                  <a:lumOff val="5000"/>
                </a:schemeClr>
              </a:solidFill>
            </a:endParaRPr>
          </a:p>
          <a:p>
            <a:pPr>
              <a:spcBef>
                <a:spcPts val="450"/>
              </a:spcBef>
              <a:spcAft>
                <a:spcPts val="450"/>
              </a:spcAft>
            </a:pPr>
            <a:endParaRPr lang="en-GB" altLang="en-US" sz="2600" dirty="0">
              <a:solidFill>
                <a:schemeClr val="tx1">
                  <a:lumMod val="95000"/>
                  <a:lumOff val="5000"/>
                </a:schemeClr>
              </a:solidFill>
            </a:endParaRPr>
          </a:p>
        </p:txBody>
      </p:sp>
      <p:sp>
        <p:nvSpPr>
          <p:cNvPr id="4" name="Rectangle 2">
            <a:extLst>
              <a:ext uri="{FF2B5EF4-FFF2-40B4-BE49-F238E27FC236}">
                <a16:creationId xmlns:a16="http://schemas.microsoft.com/office/drawing/2014/main" id="{7B2FD779-7E93-D98F-3AE1-673333E3F373}"/>
              </a:ext>
            </a:extLst>
          </p:cNvPr>
          <p:cNvSpPr>
            <a:spLocks noGrp="1" noChangeArrowheads="1"/>
          </p:cNvSpPr>
          <p:nvPr>
            <p:ph type="title"/>
          </p:nvPr>
        </p:nvSpPr>
        <p:spPr>
          <a:xfrm>
            <a:off x="410192" y="201723"/>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FB019FC8-F2BA-BD63-0965-37E5CDF9194C}"/>
              </a:ext>
            </a:extLst>
          </p:cNvPr>
          <p:cNvSpPr txBox="1"/>
          <p:nvPr/>
        </p:nvSpPr>
        <p:spPr>
          <a:xfrm>
            <a:off x="268997" y="884941"/>
            <a:ext cx="4791890" cy="415498"/>
          </a:xfrm>
          <a:prstGeom prst="rect">
            <a:avLst/>
          </a:prstGeom>
          <a:noFill/>
        </p:spPr>
        <p:txBody>
          <a:bodyPr wrap="square" rtlCol="0">
            <a:spAutoFit/>
          </a:bodyPr>
          <a:lstStyle/>
          <a:p>
            <a:r>
              <a:rPr lang="en-GB" sz="2100" b="1" dirty="0"/>
              <a:t>3. Informing (degrees of ‘tokenism’)</a:t>
            </a:r>
          </a:p>
        </p:txBody>
      </p:sp>
    </p:spTree>
    <p:extLst>
      <p:ext uri="{BB962C8B-B14F-4D97-AF65-F5344CB8AC3E}">
        <p14:creationId xmlns:p14="http://schemas.microsoft.com/office/powerpoint/2010/main" val="3013443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82DBB-FFDE-FEB7-538A-D81C391A0862}"/>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9E63024F-08EC-63DF-0155-40FA838100F3}"/>
              </a:ext>
            </a:extLst>
          </p:cNvPr>
          <p:cNvSpPr>
            <a:spLocks noGrp="1" noChangeArrowheads="1"/>
          </p:cNvSpPr>
          <p:nvPr>
            <p:ph type="title"/>
          </p:nvPr>
        </p:nvSpPr>
        <p:spPr>
          <a:xfrm>
            <a:off x="305526" y="237938"/>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33B8A60D-49F7-AA16-EC6D-7B8ACC19C926}"/>
              </a:ext>
            </a:extLst>
          </p:cNvPr>
          <p:cNvSpPr txBox="1"/>
          <p:nvPr/>
        </p:nvSpPr>
        <p:spPr>
          <a:xfrm>
            <a:off x="305525" y="921156"/>
            <a:ext cx="4619559" cy="1061829"/>
          </a:xfrm>
          <a:prstGeom prst="rect">
            <a:avLst/>
          </a:prstGeom>
          <a:noFill/>
        </p:spPr>
        <p:txBody>
          <a:bodyPr wrap="square" rtlCol="0">
            <a:spAutoFit/>
          </a:bodyPr>
          <a:lstStyle/>
          <a:p>
            <a:r>
              <a:rPr lang="en-GB" sz="2100" b="1" dirty="0"/>
              <a:t>4. Consultation </a:t>
            </a:r>
          </a:p>
          <a:p>
            <a:r>
              <a:rPr lang="en-GB" sz="2100" b="1" dirty="0"/>
              <a:t>(degrees of </a:t>
            </a:r>
          </a:p>
          <a:p>
            <a:r>
              <a:rPr lang="en-GB" sz="2100" b="1" dirty="0"/>
              <a:t>‘tokenism’)</a:t>
            </a:r>
          </a:p>
        </p:txBody>
      </p:sp>
      <p:pic>
        <p:nvPicPr>
          <p:cNvPr id="6" name="Picture 5">
            <a:extLst>
              <a:ext uri="{FF2B5EF4-FFF2-40B4-BE49-F238E27FC236}">
                <a16:creationId xmlns:a16="http://schemas.microsoft.com/office/drawing/2014/main" id="{B768CA8A-39A3-5B41-9C80-0833D6112429}"/>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82ABA554-0B49-14C2-D384-2F9CD850E9EC}"/>
              </a:ext>
            </a:extLst>
          </p:cNvPr>
          <p:cNvSpPr/>
          <p:nvPr/>
        </p:nvSpPr>
        <p:spPr>
          <a:xfrm>
            <a:off x="3449370" y="3395054"/>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2418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82DBB-FFDE-FEB7-538A-D81C391A0862}"/>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28170F01-1377-5477-75ED-52569F319B2F}"/>
              </a:ext>
            </a:extLst>
          </p:cNvPr>
          <p:cNvSpPr>
            <a:spLocks noGrp="1" noChangeArrowheads="1"/>
          </p:cNvSpPr>
          <p:nvPr>
            <p:ph idx="1"/>
          </p:nvPr>
        </p:nvSpPr>
        <p:spPr>
          <a:xfrm>
            <a:off x="181384" y="1611852"/>
            <a:ext cx="8781231" cy="901018"/>
          </a:xfrm>
        </p:spPr>
        <p:txBody>
          <a:bodyPr>
            <a:noAutofit/>
          </a:bodyPr>
          <a:lstStyle/>
          <a:p>
            <a:pPr>
              <a:spcBef>
                <a:spcPts val="450"/>
              </a:spcBef>
              <a:spcAft>
                <a:spcPts val="450"/>
              </a:spcAft>
            </a:pPr>
            <a:r>
              <a:rPr lang="en-GB" altLang="en-US" sz="2200" dirty="0">
                <a:solidFill>
                  <a:schemeClr val="tx1">
                    <a:lumMod val="95000"/>
                    <a:lumOff val="5000"/>
                  </a:schemeClr>
                </a:solidFill>
              </a:rPr>
              <a:t>Again, this is seen as an important aspect of true participation, but Arnstein argues that, if the process stops the then it is still ‘a sham’ (Arnstein, 2019, p,28)</a:t>
            </a:r>
          </a:p>
          <a:p>
            <a:pPr>
              <a:spcBef>
                <a:spcPts val="450"/>
              </a:spcBef>
              <a:spcAft>
                <a:spcPts val="450"/>
              </a:spcAft>
            </a:pPr>
            <a:r>
              <a:rPr lang="en-GB" altLang="en-US" sz="2200" dirty="0">
                <a:solidFill>
                  <a:schemeClr val="tx1">
                    <a:lumMod val="95000"/>
                    <a:lumOff val="5000"/>
                  </a:schemeClr>
                </a:solidFill>
              </a:rPr>
              <a:t>In order to be effective, it needs to be pursued alongside other forms of participatory activity otherwise it ‘offers no assurance that citizen concerns and ideas will be taken into account’ (ibid).</a:t>
            </a:r>
          </a:p>
          <a:p>
            <a:pPr>
              <a:spcBef>
                <a:spcPts val="450"/>
              </a:spcBef>
              <a:spcAft>
                <a:spcPts val="450"/>
              </a:spcAft>
            </a:pPr>
            <a:r>
              <a:rPr lang="en-GB" altLang="en-US" sz="2200" dirty="0" err="1"/>
              <a:t>Porsani</a:t>
            </a:r>
            <a:r>
              <a:rPr lang="en-GB" altLang="en-US" sz="2200" dirty="0"/>
              <a:t> &amp; </a:t>
            </a:r>
            <a:r>
              <a:rPr lang="en-GB" altLang="en-US" sz="2200" dirty="0" err="1"/>
              <a:t>Lalander</a:t>
            </a:r>
            <a:r>
              <a:rPr lang="en-GB" altLang="en-US" sz="2200" dirty="0"/>
              <a:t> (2018) have argued that at their worst consultations are </a:t>
            </a:r>
            <a:r>
              <a:rPr lang="en-GB" altLang="en-US" sz="2200" dirty="0">
                <a:solidFill>
                  <a:schemeClr val="tx1">
                    <a:lumMod val="95000"/>
                    <a:lumOff val="5000"/>
                  </a:schemeClr>
                </a:solidFill>
              </a:rPr>
              <a:t>‘performative spaces in which voices have followed pre-defined scripts and </a:t>
            </a:r>
            <a:r>
              <a:rPr lang="en-GB" altLang="en-US" sz="2200" b="1" dirty="0">
                <a:solidFill>
                  <a:schemeClr val="tx1">
                    <a:lumMod val="95000"/>
                    <a:lumOff val="5000"/>
                  </a:schemeClr>
                </a:solidFill>
              </a:rPr>
              <a:t>top-down</a:t>
            </a:r>
            <a:r>
              <a:rPr lang="en-GB" altLang="en-US" sz="2200" dirty="0">
                <a:solidFill>
                  <a:schemeClr val="tx1">
                    <a:lumMod val="95000"/>
                    <a:lumOff val="5000"/>
                  </a:schemeClr>
                </a:solidFill>
              </a:rPr>
              <a:t> decisions have been legally ratified’</a:t>
            </a:r>
          </a:p>
          <a:p>
            <a:pPr>
              <a:spcBef>
                <a:spcPts val="450"/>
              </a:spcBef>
              <a:spcAft>
                <a:spcPts val="450"/>
              </a:spcAft>
            </a:pPr>
            <a:r>
              <a:rPr lang="en-GB" altLang="en-US" sz="2200" dirty="0">
                <a:solidFill>
                  <a:schemeClr val="tx1">
                    <a:lumMod val="95000"/>
                    <a:lumOff val="5000"/>
                  </a:schemeClr>
                </a:solidFill>
              </a:rPr>
              <a:t>This process has been summarised by BBC journalist Mark Easton as “</a:t>
            </a:r>
            <a:r>
              <a:rPr lang="en-GB" altLang="en-US" sz="2200" dirty="0">
                <a:solidFill>
                  <a:schemeClr val="tx1">
                    <a:lumMod val="95000"/>
                    <a:lumOff val="5000"/>
                  </a:schemeClr>
                </a:solidFill>
                <a:hlinkClick r:id="rId2"/>
              </a:rPr>
              <a:t>Consulting ... and ignoring</a:t>
            </a:r>
            <a:r>
              <a:rPr lang="en-GB" altLang="en-US" sz="2200" dirty="0">
                <a:solidFill>
                  <a:schemeClr val="tx1">
                    <a:lumMod val="95000"/>
                    <a:lumOff val="5000"/>
                  </a:schemeClr>
                </a:solidFill>
              </a:rPr>
              <a:t>”</a:t>
            </a:r>
          </a:p>
          <a:p>
            <a:pPr marL="0" indent="0">
              <a:spcBef>
                <a:spcPts val="450"/>
              </a:spcBef>
              <a:spcAft>
                <a:spcPts val="450"/>
              </a:spcAft>
              <a:buNone/>
            </a:pPr>
            <a:endParaRPr lang="en-GB" altLang="en-US" sz="2200" dirty="0">
              <a:solidFill>
                <a:schemeClr val="tx1">
                  <a:lumMod val="95000"/>
                  <a:lumOff val="5000"/>
                </a:schemeClr>
              </a:solidFill>
            </a:endParaRPr>
          </a:p>
          <a:p>
            <a:pPr>
              <a:spcBef>
                <a:spcPts val="450"/>
              </a:spcBef>
              <a:spcAft>
                <a:spcPts val="450"/>
              </a:spcAft>
            </a:pPr>
            <a:endParaRPr lang="en-GB" altLang="en-US" sz="2200" dirty="0">
              <a:solidFill>
                <a:schemeClr val="tx1">
                  <a:lumMod val="95000"/>
                  <a:lumOff val="5000"/>
                </a:schemeClr>
              </a:solidFill>
            </a:endParaRPr>
          </a:p>
        </p:txBody>
      </p:sp>
      <p:sp>
        <p:nvSpPr>
          <p:cNvPr id="4" name="Rectangle 2">
            <a:extLst>
              <a:ext uri="{FF2B5EF4-FFF2-40B4-BE49-F238E27FC236}">
                <a16:creationId xmlns:a16="http://schemas.microsoft.com/office/drawing/2014/main" id="{9E63024F-08EC-63DF-0155-40FA838100F3}"/>
              </a:ext>
            </a:extLst>
          </p:cNvPr>
          <p:cNvSpPr>
            <a:spLocks noGrp="1" noChangeArrowheads="1"/>
          </p:cNvSpPr>
          <p:nvPr>
            <p:ph type="title"/>
          </p:nvPr>
        </p:nvSpPr>
        <p:spPr>
          <a:xfrm>
            <a:off x="305526" y="237938"/>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33B8A60D-49F7-AA16-EC6D-7B8ACC19C926}"/>
              </a:ext>
            </a:extLst>
          </p:cNvPr>
          <p:cNvSpPr txBox="1"/>
          <p:nvPr/>
        </p:nvSpPr>
        <p:spPr>
          <a:xfrm>
            <a:off x="305525" y="921156"/>
            <a:ext cx="4619559" cy="415498"/>
          </a:xfrm>
          <a:prstGeom prst="rect">
            <a:avLst/>
          </a:prstGeom>
          <a:noFill/>
        </p:spPr>
        <p:txBody>
          <a:bodyPr wrap="square" rtlCol="0">
            <a:spAutoFit/>
          </a:bodyPr>
          <a:lstStyle/>
          <a:p>
            <a:r>
              <a:rPr lang="en-GB" sz="2100" b="1" dirty="0"/>
              <a:t>4. Consultation (degrees of ‘tokenism’)</a:t>
            </a:r>
          </a:p>
        </p:txBody>
      </p:sp>
    </p:spTree>
    <p:extLst>
      <p:ext uri="{BB962C8B-B14F-4D97-AF65-F5344CB8AC3E}">
        <p14:creationId xmlns:p14="http://schemas.microsoft.com/office/powerpoint/2010/main" val="181066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7C8C5-FFB6-3F35-91AD-44DC298104A7}"/>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A7398D29-EB79-30A3-9131-8CB928144FC4}"/>
              </a:ext>
            </a:extLst>
          </p:cNvPr>
          <p:cNvSpPr>
            <a:spLocks noGrp="1" noChangeArrowheads="1"/>
          </p:cNvSpPr>
          <p:nvPr>
            <p:ph type="title"/>
          </p:nvPr>
        </p:nvSpPr>
        <p:spPr>
          <a:xfrm>
            <a:off x="305526" y="192670"/>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86774741-5C7F-C66F-53CE-FD8DFC594939}"/>
              </a:ext>
            </a:extLst>
          </p:cNvPr>
          <p:cNvSpPr txBox="1"/>
          <p:nvPr/>
        </p:nvSpPr>
        <p:spPr>
          <a:xfrm>
            <a:off x="359532" y="889469"/>
            <a:ext cx="1836204" cy="1061829"/>
          </a:xfrm>
          <a:prstGeom prst="rect">
            <a:avLst/>
          </a:prstGeom>
          <a:noFill/>
        </p:spPr>
        <p:txBody>
          <a:bodyPr wrap="square" rtlCol="0">
            <a:spAutoFit/>
          </a:bodyPr>
          <a:lstStyle/>
          <a:p>
            <a:r>
              <a:rPr lang="en-GB" sz="2100" b="1" dirty="0"/>
              <a:t>5. Placating</a:t>
            </a:r>
          </a:p>
          <a:p>
            <a:r>
              <a:rPr lang="en-GB" sz="2100" b="1" dirty="0"/>
              <a:t>(degrees of</a:t>
            </a:r>
          </a:p>
          <a:p>
            <a:r>
              <a:rPr lang="en-GB" sz="2100" b="1" dirty="0"/>
              <a:t>‘tokenism’)</a:t>
            </a:r>
          </a:p>
        </p:txBody>
      </p:sp>
      <p:pic>
        <p:nvPicPr>
          <p:cNvPr id="6" name="Picture 5">
            <a:extLst>
              <a:ext uri="{FF2B5EF4-FFF2-40B4-BE49-F238E27FC236}">
                <a16:creationId xmlns:a16="http://schemas.microsoft.com/office/drawing/2014/main" id="{A4C58B6B-A842-B846-4F32-B1357AD0E3B2}"/>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42F5331E-AB5A-6C30-A02D-472A098F1D47}"/>
              </a:ext>
            </a:extLst>
          </p:cNvPr>
          <p:cNvSpPr/>
          <p:nvPr/>
        </p:nvSpPr>
        <p:spPr>
          <a:xfrm>
            <a:off x="3449370" y="2906179"/>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801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7C8C5-FFB6-3F35-91AD-44DC298104A7}"/>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4892D1DA-D08B-6105-8801-7F00C0A38608}"/>
              </a:ext>
            </a:extLst>
          </p:cNvPr>
          <p:cNvSpPr>
            <a:spLocks noGrp="1" noChangeArrowheads="1"/>
          </p:cNvSpPr>
          <p:nvPr>
            <p:ph idx="1"/>
          </p:nvPr>
        </p:nvSpPr>
        <p:spPr>
          <a:xfrm>
            <a:off x="181384" y="1489745"/>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At this level there is some representation for the people affected by the decision </a:t>
            </a:r>
          </a:p>
          <a:p>
            <a:pPr>
              <a:spcBef>
                <a:spcPts val="450"/>
              </a:spcBef>
              <a:spcAft>
                <a:spcPts val="450"/>
              </a:spcAft>
            </a:pPr>
            <a:r>
              <a:rPr lang="en-GB" altLang="en-US" sz="2400" dirty="0">
                <a:solidFill>
                  <a:schemeClr val="tx1">
                    <a:lumMod val="95000"/>
                    <a:lumOff val="5000"/>
                  </a:schemeClr>
                </a:solidFill>
              </a:rPr>
              <a:t>However, Arnstein argues that ‘If they are not accountable to a constituency in the community and if the traditional power elite hold the majority of seats, the have-nots can be easily outvoted and outfoxed’ (Arnstein, 2019, p29)</a:t>
            </a:r>
          </a:p>
          <a:p>
            <a:pPr>
              <a:spcBef>
                <a:spcPts val="450"/>
              </a:spcBef>
              <a:spcAft>
                <a:spcPts val="450"/>
              </a:spcAft>
            </a:pPr>
            <a:r>
              <a:rPr lang="en-GB" altLang="en-US" sz="2400" dirty="0">
                <a:solidFill>
                  <a:schemeClr val="tx1">
                    <a:lumMod val="95000"/>
                    <a:lumOff val="5000"/>
                  </a:schemeClr>
                </a:solidFill>
              </a:rPr>
              <a:t>It is for this reason that she calls this type of ‘participation’ placating because the representatives of the ‘people’ have no real power to change the decisions being made.</a:t>
            </a:r>
          </a:p>
          <a:p>
            <a:pPr>
              <a:spcBef>
                <a:spcPts val="450"/>
              </a:spcBef>
              <a:spcAft>
                <a:spcPts val="450"/>
              </a:spcAft>
            </a:pPr>
            <a:r>
              <a:rPr lang="en-GB" altLang="en-US" sz="2400" dirty="0">
                <a:solidFill>
                  <a:schemeClr val="tx1">
                    <a:lumMod val="95000"/>
                    <a:lumOff val="5000"/>
                  </a:schemeClr>
                </a:solidFill>
              </a:rPr>
              <a:t>They are effectively told “we hear you but there is nothing we can do”</a:t>
            </a:r>
          </a:p>
          <a:p>
            <a:pPr marL="0" indent="0">
              <a:spcBef>
                <a:spcPts val="450"/>
              </a:spcBef>
              <a:spcAft>
                <a:spcPts val="450"/>
              </a:spcAft>
              <a:buNone/>
            </a:pPr>
            <a:endParaRPr lang="en-GB" altLang="en-US" sz="2400" dirty="0">
              <a:solidFill>
                <a:schemeClr val="tx1">
                  <a:lumMod val="95000"/>
                  <a:lumOff val="5000"/>
                </a:schemeClr>
              </a:solidFill>
            </a:endParaRPr>
          </a:p>
          <a:p>
            <a:pPr>
              <a:spcBef>
                <a:spcPts val="450"/>
              </a:spcBef>
              <a:spcAft>
                <a:spcPts val="450"/>
              </a:spcAft>
            </a:pPr>
            <a:endParaRPr lang="en-GB" altLang="en-US" sz="2400" dirty="0">
              <a:solidFill>
                <a:schemeClr val="tx1">
                  <a:lumMod val="95000"/>
                  <a:lumOff val="5000"/>
                </a:schemeClr>
              </a:solidFill>
            </a:endParaRPr>
          </a:p>
        </p:txBody>
      </p:sp>
      <p:sp>
        <p:nvSpPr>
          <p:cNvPr id="4" name="Rectangle 2">
            <a:extLst>
              <a:ext uri="{FF2B5EF4-FFF2-40B4-BE49-F238E27FC236}">
                <a16:creationId xmlns:a16="http://schemas.microsoft.com/office/drawing/2014/main" id="{A7398D29-EB79-30A3-9131-8CB928144FC4}"/>
              </a:ext>
            </a:extLst>
          </p:cNvPr>
          <p:cNvSpPr>
            <a:spLocks noGrp="1" noChangeArrowheads="1"/>
          </p:cNvSpPr>
          <p:nvPr>
            <p:ph type="title"/>
          </p:nvPr>
        </p:nvSpPr>
        <p:spPr>
          <a:xfrm>
            <a:off x="305526" y="192670"/>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86774741-5C7F-C66F-53CE-FD8DFC594939}"/>
              </a:ext>
            </a:extLst>
          </p:cNvPr>
          <p:cNvSpPr txBox="1"/>
          <p:nvPr/>
        </p:nvSpPr>
        <p:spPr>
          <a:xfrm>
            <a:off x="359531" y="889469"/>
            <a:ext cx="4746623" cy="415498"/>
          </a:xfrm>
          <a:prstGeom prst="rect">
            <a:avLst/>
          </a:prstGeom>
          <a:noFill/>
        </p:spPr>
        <p:txBody>
          <a:bodyPr wrap="square" rtlCol="0">
            <a:spAutoFit/>
          </a:bodyPr>
          <a:lstStyle/>
          <a:p>
            <a:r>
              <a:rPr lang="en-GB" sz="2100" b="1" dirty="0"/>
              <a:t>5. Placating (degrees of ‘tokenism’)</a:t>
            </a:r>
          </a:p>
        </p:txBody>
      </p:sp>
    </p:spTree>
    <p:extLst>
      <p:ext uri="{BB962C8B-B14F-4D97-AF65-F5344CB8AC3E}">
        <p14:creationId xmlns:p14="http://schemas.microsoft.com/office/powerpoint/2010/main" val="362692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4B3CF-999C-3152-8A9B-742EA8C48BFB}"/>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3E3F4B73-E553-B79C-F00D-EDFA23B54C64}"/>
              </a:ext>
            </a:extLst>
          </p:cNvPr>
          <p:cNvSpPr>
            <a:spLocks noGrp="1" noChangeArrowheads="1"/>
          </p:cNvSpPr>
          <p:nvPr>
            <p:ph type="title"/>
          </p:nvPr>
        </p:nvSpPr>
        <p:spPr>
          <a:xfrm>
            <a:off x="394063" y="246991"/>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D651BEA9-1569-6711-38D0-60AB3E29650E}"/>
              </a:ext>
            </a:extLst>
          </p:cNvPr>
          <p:cNvSpPr txBox="1"/>
          <p:nvPr/>
        </p:nvSpPr>
        <p:spPr>
          <a:xfrm>
            <a:off x="251519" y="849195"/>
            <a:ext cx="2238183" cy="1061829"/>
          </a:xfrm>
          <a:prstGeom prst="rect">
            <a:avLst/>
          </a:prstGeom>
          <a:noFill/>
        </p:spPr>
        <p:txBody>
          <a:bodyPr wrap="square" rtlCol="0">
            <a:spAutoFit/>
          </a:bodyPr>
          <a:lstStyle/>
          <a:p>
            <a:r>
              <a:rPr lang="en-GB" sz="2100" b="1" dirty="0"/>
              <a:t>6. Partnership (degrees of citizen</a:t>
            </a:r>
          </a:p>
          <a:p>
            <a:r>
              <a:rPr lang="en-GB" sz="2100" b="1" dirty="0"/>
              <a:t>power)</a:t>
            </a:r>
          </a:p>
        </p:txBody>
      </p:sp>
      <p:pic>
        <p:nvPicPr>
          <p:cNvPr id="6" name="Picture 5">
            <a:extLst>
              <a:ext uri="{FF2B5EF4-FFF2-40B4-BE49-F238E27FC236}">
                <a16:creationId xmlns:a16="http://schemas.microsoft.com/office/drawing/2014/main" id="{DC78173C-9F42-B0F7-89AD-D53BD29B50F4}"/>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60BDE797-339D-41B3-A7AA-C8EA3F389F77}"/>
              </a:ext>
            </a:extLst>
          </p:cNvPr>
          <p:cNvSpPr/>
          <p:nvPr/>
        </p:nvSpPr>
        <p:spPr>
          <a:xfrm>
            <a:off x="3449370" y="2417287"/>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826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4B3CF-999C-3152-8A9B-742EA8C48BFB}"/>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CE10D44E-85AA-9E20-87D9-C6BD1318A62F}"/>
              </a:ext>
            </a:extLst>
          </p:cNvPr>
          <p:cNvSpPr>
            <a:spLocks noGrp="1" noChangeArrowheads="1"/>
          </p:cNvSpPr>
          <p:nvPr>
            <p:ph idx="1"/>
          </p:nvPr>
        </p:nvSpPr>
        <p:spPr>
          <a:xfrm>
            <a:off x="251520" y="1436683"/>
            <a:ext cx="8781231" cy="901018"/>
          </a:xfrm>
        </p:spPr>
        <p:txBody>
          <a:bodyPr>
            <a:noAutofit/>
          </a:bodyPr>
          <a:lstStyle/>
          <a:p>
            <a:pPr>
              <a:spcBef>
                <a:spcPts val="450"/>
              </a:spcBef>
              <a:spcAft>
                <a:spcPts val="450"/>
              </a:spcAft>
            </a:pPr>
            <a:r>
              <a:rPr lang="en-GB" altLang="en-US" sz="2200" dirty="0">
                <a:solidFill>
                  <a:schemeClr val="tx1">
                    <a:lumMod val="95000"/>
                    <a:lumOff val="5000"/>
                  </a:schemeClr>
                </a:solidFill>
              </a:rPr>
              <a:t>This is the first genuine example of participation on </a:t>
            </a:r>
            <a:r>
              <a:rPr lang="en-GB" altLang="en-US" sz="2200" dirty="0" err="1">
                <a:solidFill>
                  <a:schemeClr val="tx1">
                    <a:lumMod val="95000"/>
                    <a:lumOff val="5000"/>
                  </a:schemeClr>
                </a:solidFill>
              </a:rPr>
              <a:t>Arnstein’s</a:t>
            </a:r>
            <a:r>
              <a:rPr lang="en-GB" altLang="en-US" sz="2200" dirty="0">
                <a:solidFill>
                  <a:schemeClr val="tx1">
                    <a:lumMod val="95000"/>
                    <a:lumOff val="5000"/>
                  </a:schemeClr>
                </a:solidFill>
              </a:rPr>
              <a:t> ladder as it involved a form of partnership between ‘citizens and powerholders’ (Arnstein, 2019, p.30)</a:t>
            </a:r>
          </a:p>
          <a:p>
            <a:pPr>
              <a:spcBef>
                <a:spcPts val="450"/>
              </a:spcBef>
              <a:spcAft>
                <a:spcPts val="450"/>
              </a:spcAft>
            </a:pPr>
            <a:r>
              <a:rPr lang="en-GB" sz="2200" dirty="0"/>
              <a:t>‘They agree to share planning and decision-making responsibilities through such structures as joint policy boards, planning committees, and mechanisms for resolving impasses’ </a:t>
            </a:r>
            <a:r>
              <a:rPr lang="en-GB" altLang="en-US" sz="2200" dirty="0">
                <a:solidFill>
                  <a:schemeClr val="tx1">
                    <a:lumMod val="95000"/>
                    <a:lumOff val="5000"/>
                  </a:schemeClr>
                </a:solidFill>
              </a:rPr>
              <a:t>(Arnstein, 2019, p.30-31)</a:t>
            </a:r>
          </a:p>
          <a:p>
            <a:pPr>
              <a:spcBef>
                <a:spcPts val="450"/>
              </a:spcBef>
              <a:spcAft>
                <a:spcPts val="450"/>
              </a:spcAft>
            </a:pPr>
            <a:r>
              <a:rPr lang="en-GB" sz="2200" dirty="0"/>
              <a:t>After the groundrules have been established through some form of give-and-take, they are not subject to </a:t>
            </a:r>
            <a:r>
              <a:rPr lang="en-GB" sz="2200" b="1" dirty="0"/>
              <a:t>unilateral</a:t>
            </a:r>
            <a:r>
              <a:rPr lang="en-GB" sz="2200" dirty="0"/>
              <a:t> change. </a:t>
            </a:r>
            <a:r>
              <a:rPr lang="en-GB" altLang="en-US" sz="2200" dirty="0">
                <a:solidFill>
                  <a:schemeClr val="tx1">
                    <a:lumMod val="95000"/>
                    <a:lumOff val="5000"/>
                  </a:schemeClr>
                </a:solidFill>
              </a:rPr>
              <a:t>(Arnstein, 2019, p. 31)</a:t>
            </a:r>
          </a:p>
          <a:p>
            <a:pPr>
              <a:spcBef>
                <a:spcPts val="450"/>
              </a:spcBef>
              <a:spcAft>
                <a:spcPts val="450"/>
              </a:spcAft>
            </a:pPr>
            <a:r>
              <a:rPr lang="en-GB" altLang="en-US" sz="2200" dirty="0">
                <a:solidFill>
                  <a:schemeClr val="tx1">
                    <a:lumMod val="95000"/>
                    <a:lumOff val="5000"/>
                  </a:schemeClr>
                </a:solidFill>
              </a:rPr>
              <a:t>In order to be really effective however the ‘citizens’ need to represent an ‘</a:t>
            </a:r>
            <a:r>
              <a:rPr lang="en-GB" altLang="en-US" sz="2200" b="1" dirty="0">
                <a:solidFill>
                  <a:schemeClr val="tx1">
                    <a:lumMod val="95000"/>
                    <a:lumOff val="5000"/>
                  </a:schemeClr>
                </a:solidFill>
              </a:rPr>
              <a:t>organised power-base</a:t>
            </a:r>
            <a:r>
              <a:rPr lang="en-GB" altLang="en-US" sz="2200" dirty="0">
                <a:solidFill>
                  <a:schemeClr val="tx1">
                    <a:lumMod val="95000"/>
                    <a:lumOff val="5000"/>
                  </a:schemeClr>
                </a:solidFill>
              </a:rPr>
              <a:t>’ within the community (ibid.) </a:t>
            </a:r>
            <a:r>
              <a:rPr lang="en-GB" altLang="en-US" sz="2200" i="1" dirty="0">
                <a:solidFill>
                  <a:schemeClr val="tx1">
                    <a:lumMod val="95000"/>
                    <a:lumOff val="5000"/>
                  </a:schemeClr>
                </a:solidFill>
              </a:rPr>
              <a:t>(see </a:t>
            </a:r>
            <a:r>
              <a:rPr lang="en-GB" altLang="en-US" sz="2200" b="1" i="1" dirty="0">
                <a:solidFill>
                  <a:schemeClr val="tx1">
                    <a:lumMod val="95000"/>
                    <a:lumOff val="5000"/>
                  </a:schemeClr>
                </a:solidFill>
              </a:rPr>
              <a:t>endogenous empowerment</a:t>
            </a:r>
            <a:r>
              <a:rPr lang="en-GB" altLang="en-US" sz="2200" i="1" dirty="0">
                <a:solidFill>
                  <a:schemeClr val="tx1">
                    <a:lumMod val="95000"/>
                    <a:lumOff val="5000"/>
                  </a:schemeClr>
                </a:solidFill>
              </a:rPr>
              <a:t> later in this theme)</a:t>
            </a:r>
          </a:p>
          <a:p>
            <a:pPr>
              <a:spcBef>
                <a:spcPts val="450"/>
              </a:spcBef>
              <a:spcAft>
                <a:spcPts val="450"/>
              </a:spcAft>
            </a:pPr>
            <a:endParaRPr lang="en-GB" altLang="en-US" sz="2200" dirty="0">
              <a:solidFill>
                <a:schemeClr val="tx1">
                  <a:lumMod val="95000"/>
                  <a:lumOff val="5000"/>
                </a:schemeClr>
              </a:solidFill>
            </a:endParaRPr>
          </a:p>
          <a:p>
            <a:pPr marL="0" indent="0">
              <a:spcBef>
                <a:spcPts val="450"/>
              </a:spcBef>
              <a:spcAft>
                <a:spcPts val="450"/>
              </a:spcAft>
              <a:buNone/>
            </a:pPr>
            <a:endParaRPr lang="en-GB" altLang="en-US" sz="2200" dirty="0">
              <a:solidFill>
                <a:schemeClr val="tx1">
                  <a:lumMod val="95000"/>
                  <a:lumOff val="5000"/>
                </a:schemeClr>
              </a:solidFill>
            </a:endParaRPr>
          </a:p>
          <a:p>
            <a:pPr>
              <a:spcBef>
                <a:spcPts val="450"/>
              </a:spcBef>
              <a:spcAft>
                <a:spcPts val="450"/>
              </a:spcAft>
            </a:pPr>
            <a:endParaRPr lang="en-GB" altLang="en-US" sz="2200" dirty="0">
              <a:solidFill>
                <a:schemeClr val="tx1">
                  <a:lumMod val="95000"/>
                  <a:lumOff val="5000"/>
                </a:schemeClr>
              </a:solidFill>
            </a:endParaRPr>
          </a:p>
        </p:txBody>
      </p:sp>
      <p:sp>
        <p:nvSpPr>
          <p:cNvPr id="4" name="Rectangle 2">
            <a:extLst>
              <a:ext uri="{FF2B5EF4-FFF2-40B4-BE49-F238E27FC236}">
                <a16:creationId xmlns:a16="http://schemas.microsoft.com/office/drawing/2014/main" id="{3E3F4B73-E553-B79C-F00D-EDFA23B54C64}"/>
              </a:ext>
            </a:extLst>
          </p:cNvPr>
          <p:cNvSpPr>
            <a:spLocks noGrp="1" noChangeArrowheads="1"/>
          </p:cNvSpPr>
          <p:nvPr>
            <p:ph type="title"/>
          </p:nvPr>
        </p:nvSpPr>
        <p:spPr>
          <a:xfrm>
            <a:off x="394063" y="246991"/>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D651BEA9-1569-6711-38D0-60AB3E29650E}"/>
              </a:ext>
            </a:extLst>
          </p:cNvPr>
          <p:cNvSpPr txBox="1"/>
          <p:nvPr/>
        </p:nvSpPr>
        <p:spPr>
          <a:xfrm>
            <a:off x="251520" y="849195"/>
            <a:ext cx="4927062" cy="415498"/>
          </a:xfrm>
          <a:prstGeom prst="rect">
            <a:avLst/>
          </a:prstGeom>
          <a:noFill/>
        </p:spPr>
        <p:txBody>
          <a:bodyPr wrap="square" rtlCol="0">
            <a:spAutoFit/>
          </a:bodyPr>
          <a:lstStyle/>
          <a:p>
            <a:r>
              <a:rPr lang="en-GB" sz="2100" b="1" dirty="0"/>
              <a:t>6. Partnership (degrees of citizen power)</a:t>
            </a:r>
          </a:p>
        </p:txBody>
      </p:sp>
    </p:spTree>
    <p:extLst>
      <p:ext uri="{BB962C8B-B14F-4D97-AF65-F5344CB8AC3E}">
        <p14:creationId xmlns:p14="http://schemas.microsoft.com/office/powerpoint/2010/main" val="157522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3EF67-89DC-AD9E-C082-A401FB6B63F3}"/>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BA54CFED-A100-7D07-A670-1BB070401228}"/>
              </a:ext>
            </a:extLst>
          </p:cNvPr>
          <p:cNvSpPr>
            <a:spLocks noGrp="1" noChangeArrowheads="1"/>
          </p:cNvSpPr>
          <p:nvPr>
            <p:ph type="title"/>
          </p:nvPr>
        </p:nvSpPr>
        <p:spPr>
          <a:xfrm>
            <a:off x="362769" y="201724"/>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7F384A83-A168-3E98-91D6-BA45D68DFDA3}"/>
              </a:ext>
            </a:extLst>
          </p:cNvPr>
          <p:cNvSpPr txBox="1"/>
          <p:nvPr/>
        </p:nvSpPr>
        <p:spPr>
          <a:xfrm>
            <a:off x="197514" y="804859"/>
            <a:ext cx="2518526" cy="1061829"/>
          </a:xfrm>
          <a:prstGeom prst="rect">
            <a:avLst/>
          </a:prstGeom>
          <a:noFill/>
        </p:spPr>
        <p:txBody>
          <a:bodyPr wrap="square" rtlCol="0">
            <a:spAutoFit/>
          </a:bodyPr>
          <a:lstStyle/>
          <a:p>
            <a:r>
              <a:rPr lang="en-GB" sz="2100" b="1" dirty="0"/>
              <a:t>7. Delegated Power</a:t>
            </a:r>
          </a:p>
          <a:p>
            <a:r>
              <a:rPr lang="en-GB" sz="2100" b="1" dirty="0"/>
              <a:t>(degrees of citizen</a:t>
            </a:r>
          </a:p>
          <a:p>
            <a:r>
              <a:rPr lang="en-GB" sz="2100" b="1" dirty="0"/>
              <a:t>power)</a:t>
            </a:r>
          </a:p>
        </p:txBody>
      </p:sp>
      <p:pic>
        <p:nvPicPr>
          <p:cNvPr id="6" name="Picture 5">
            <a:extLst>
              <a:ext uri="{FF2B5EF4-FFF2-40B4-BE49-F238E27FC236}">
                <a16:creationId xmlns:a16="http://schemas.microsoft.com/office/drawing/2014/main" id="{8BE1681D-A0D3-96FD-A6D4-7350900A3A39}"/>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027B3820-8F4E-6CD2-D14D-ABA2C8876A83}"/>
              </a:ext>
            </a:extLst>
          </p:cNvPr>
          <p:cNvSpPr/>
          <p:nvPr/>
        </p:nvSpPr>
        <p:spPr>
          <a:xfrm>
            <a:off x="3449370" y="1946521"/>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921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3EF67-89DC-AD9E-C082-A401FB6B63F3}"/>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8C63864D-CC7E-35C1-7EB8-B83AF6EEF14B}"/>
              </a:ext>
            </a:extLst>
          </p:cNvPr>
          <p:cNvSpPr>
            <a:spLocks noGrp="1" noChangeArrowheads="1"/>
          </p:cNvSpPr>
          <p:nvPr>
            <p:ph idx="1"/>
          </p:nvPr>
        </p:nvSpPr>
        <p:spPr>
          <a:xfrm>
            <a:off x="197514" y="1402486"/>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This rung of the ladder is where the ‘citizens’ achieve ‘dominant decision-making authority’ as a result of their negotiations with the powerholders (Arnstein, 2019, p. 31)</a:t>
            </a:r>
          </a:p>
          <a:p>
            <a:pPr>
              <a:spcBef>
                <a:spcPts val="450"/>
              </a:spcBef>
              <a:spcAft>
                <a:spcPts val="450"/>
              </a:spcAft>
            </a:pPr>
            <a:r>
              <a:rPr lang="en-GB" altLang="en-US" sz="2400" dirty="0">
                <a:solidFill>
                  <a:schemeClr val="tx1">
                    <a:lumMod val="95000"/>
                    <a:lumOff val="5000"/>
                  </a:schemeClr>
                </a:solidFill>
              </a:rPr>
              <a:t>An example of this type of participation is giving the ‘citizens’ the majority of seats on the decision-making body so that they have the casting vote</a:t>
            </a:r>
          </a:p>
          <a:p>
            <a:pPr>
              <a:spcBef>
                <a:spcPts val="450"/>
              </a:spcBef>
              <a:spcAft>
                <a:spcPts val="450"/>
              </a:spcAft>
            </a:pPr>
            <a:r>
              <a:rPr lang="en-GB" altLang="en-US" sz="2400" dirty="0">
                <a:solidFill>
                  <a:schemeClr val="tx1">
                    <a:lumMod val="95000"/>
                    <a:lumOff val="5000"/>
                  </a:schemeClr>
                </a:solidFill>
              </a:rPr>
              <a:t>Another example is where there are ‘parallel groups of citizens and powerholders, with provision for ‘citizen veto’ if differences of opinion cannot be resolved through negotiation’. (ibid, p.32)</a:t>
            </a:r>
          </a:p>
          <a:p>
            <a:pPr>
              <a:spcBef>
                <a:spcPts val="450"/>
              </a:spcBef>
              <a:spcAft>
                <a:spcPts val="450"/>
              </a:spcAft>
            </a:pPr>
            <a:r>
              <a:rPr lang="en-GB" altLang="en-US" sz="2400" dirty="0">
                <a:solidFill>
                  <a:schemeClr val="tx1">
                    <a:lumMod val="95000"/>
                    <a:lumOff val="5000"/>
                  </a:schemeClr>
                </a:solidFill>
              </a:rPr>
              <a:t>As the ‘powerholders’ give the control to the citizens this can be seen as an example of </a:t>
            </a:r>
            <a:r>
              <a:rPr lang="en-GB" altLang="en-US" sz="2400" b="1" i="1" dirty="0">
                <a:solidFill>
                  <a:schemeClr val="tx1">
                    <a:lumMod val="95000"/>
                    <a:lumOff val="5000"/>
                  </a:schemeClr>
                </a:solidFill>
              </a:rPr>
              <a:t>exogenous empowerment</a:t>
            </a:r>
          </a:p>
          <a:p>
            <a:pPr marL="0" indent="0">
              <a:spcBef>
                <a:spcPts val="450"/>
              </a:spcBef>
              <a:spcAft>
                <a:spcPts val="450"/>
              </a:spcAft>
              <a:buNone/>
            </a:pPr>
            <a:endParaRPr lang="en-GB" altLang="en-US" sz="2400" dirty="0">
              <a:solidFill>
                <a:schemeClr val="tx1">
                  <a:lumMod val="95000"/>
                  <a:lumOff val="5000"/>
                </a:schemeClr>
              </a:solidFill>
            </a:endParaRPr>
          </a:p>
          <a:p>
            <a:pPr>
              <a:spcBef>
                <a:spcPts val="450"/>
              </a:spcBef>
              <a:spcAft>
                <a:spcPts val="450"/>
              </a:spcAft>
            </a:pPr>
            <a:endParaRPr lang="en-GB" altLang="en-US" sz="2400" dirty="0">
              <a:solidFill>
                <a:schemeClr val="tx1">
                  <a:lumMod val="95000"/>
                  <a:lumOff val="5000"/>
                </a:schemeClr>
              </a:solidFill>
            </a:endParaRPr>
          </a:p>
        </p:txBody>
      </p:sp>
      <p:sp>
        <p:nvSpPr>
          <p:cNvPr id="4" name="Rectangle 2">
            <a:extLst>
              <a:ext uri="{FF2B5EF4-FFF2-40B4-BE49-F238E27FC236}">
                <a16:creationId xmlns:a16="http://schemas.microsoft.com/office/drawing/2014/main" id="{BA54CFED-A100-7D07-A670-1BB070401228}"/>
              </a:ext>
            </a:extLst>
          </p:cNvPr>
          <p:cNvSpPr>
            <a:spLocks noGrp="1" noChangeArrowheads="1"/>
          </p:cNvSpPr>
          <p:nvPr>
            <p:ph type="title"/>
          </p:nvPr>
        </p:nvSpPr>
        <p:spPr>
          <a:xfrm>
            <a:off x="305526" y="138350"/>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7F384A83-A168-3E98-91D6-BA45D68DFDA3}"/>
              </a:ext>
            </a:extLst>
          </p:cNvPr>
          <p:cNvSpPr txBox="1"/>
          <p:nvPr/>
        </p:nvSpPr>
        <p:spPr>
          <a:xfrm>
            <a:off x="197514" y="814827"/>
            <a:ext cx="6167072" cy="415498"/>
          </a:xfrm>
          <a:prstGeom prst="rect">
            <a:avLst/>
          </a:prstGeom>
          <a:noFill/>
        </p:spPr>
        <p:txBody>
          <a:bodyPr wrap="square" rtlCol="0">
            <a:spAutoFit/>
          </a:bodyPr>
          <a:lstStyle/>
          <a:p>
            <a:r>
              <a:rPr lang="en-GB" sz="2100" b="1" dirty="0"/>
              <a:t>7. Delegated Power (degrees of citizen power)</a:t>
            </a:r>
          </a:p>
        </p:txBody>
      </p:sp>
    </p:spTree>
    <p:extLst>
      <p:ext uri="{BB962C8B-B14F-4D97-AF65-F5344CB8AC3E}">
        <p14:creationId xmlns:p14="http://schemas.microsoft.com/office/powerpoint/2010/main" val="4096206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7978C-EB2D-DEC0-6A18-3C4484B51756}"/>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69E506F0-BF3E-218A-5593-CB8E6E6D4FAD}"/>
              </a:ext>
            </a:extLst>
          </p:cNvPr>
          <p:cNvSpPr>
            <a:spLocks noGrp="1" noChangeArrowheads="1"/>
          </p:cNvSpPr>
          <p:nvPr>
            <p:ph type="title"/>
          </p:nvPr>
        </p:nvSpPr>
        <p:spPr>
          <a:xfrm>
            <a:off x="394063" y="165510"/>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4AC25DEA-5670-4C16-6DD5-CFE0008EE274}"/>
              </a:ext>
            </a:extLst>
          </p:cNvPr>
          <p:cNvSpPr txBox="1"/>
          <p:nvPr/>
        </p:nvSpPr>
        <p:spPr>
          <a:xfrm>
            <a:off x="143508" y="824196"/>
            <a:ext cx="2264714" cy="1061829"/>
          </a:xfrm>
          <a:prstGeom prst="rect">
            <a:avLst/>
          </a:prstGeom>
          <a:noFill/>
        </p:spPr>
        <p:txBody>
          <a:bodyPr wrap="square" rtlCol="0">
            <a:spAutoFit/>
          </a:bodyPr>
          <a:lstStyle/>
          <a:p>
            <a:r>
              <a:rPr lang="en-GB" sz="2100" b="1" dirty="0"/>
              <a:t>8. Citizen Control</a:t>
            </a:r>
          </a:p>
          <a:p>
            <a:r>
              <a:rPr lang="en-GB" sz="2100" b="1" dirty="0"/>
              <a:t>(degrees of citizen</a:t>
            </a:r>
          </a:p>
          <a:p>
            <a:r>
              <a:rPr lang="en-GB" sz="2100" b="1" dirty="0"/>
              <a:t>power)</a:t>
            </a:r>
          </a:p>
        </p:txBody>
      </p:sp>
      <p:pic>
        <p:nvPicPr>
          <p:cNvPr id="6" name="Picture 5">
            <a:extLst>
              <a:ext uri="{FF2B5EF4-FFF2-40B4-BE49-F238E27FC236}">
                <a16:creationId xmlns:a16="http://schemas.microsoft.com/office/drawing/2014/main" id="{42903811-B094-024A-AD1A-2EFD090B7C46}"/>
              </a:ext>
            </a:extLst>
          </p:cNvPr>
          <p:cNvPicPr>
            <a:picLocks noChangeAspect="1"/>
          </p:cNvPicPr>
          <p:nvPr/>
        </p:nvPicPr>
        <p:blipFill>
          <a:blip r:embed="rId2"/>
          <a:stretch>
            <a:fillRect/>
          </a:stretch>
        </p:blipFill>
        <p:spPr>
          <a:xfrm>
            <a:off x="2594034" y="819538"/>
            <a:ext cx="6361820" cy="5185883"/>
          </a:xfrm>
          <a:prstGeom prst="rect">
            <a:avLst/>
          </a:prstGeom>
        </p:spPr>
      </p:pic>
      <p:sp>
        <p:nvSpPr>
          <p:cNvPr id="7" name="Arrow: Right 6">
            <a:extLst>
              <a:ext uri="{FF2B5EF4-FFF2-40B4-BE49-F238E27FC236}">
                <a16:creationId xmlns:a16="http://schemas.microsoft.com/office/drawing/2014/main" id="{D4D7B83F-28BD-B5E3-23F3-37F6D65AC68B}"/>
              </a:ext>
            </a:extLst>
          </p:cNvPr>
          <p:cNvSpPr/>
          <p:nvPr/>
        </p:nvSpPr>
        <p:spPr>
          <a:xfrm>
            <a:off x="3449370" y="1367074"/>
            <a:ext cx="1122630" cy="2897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037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7978C-EB2D-DEC0-6A18-3C4484B51756}"/>
            </a:ext>
          </a:extLst>
        </p:cNvPr>
        <p:cNvGrpSpPr/>
        <p:nvPr/>
      </p:nvGrpSpPr>
      <p:grpSpPr>
        <a:xfrm>
          <a:off x="0" y="0"/>
          <a:ext cx="0" cy="0"/>
          <a:chOff x="0" y="0"/>
          <a:chExt cx="0" cy="0"/>
        </a:xfrm>
      </p:grpSpPr>
      <p:sp>
        <p:nvSpPr>
          <p:cNvPr id="6147" name="Rectangle 3">
            <a:extLst>
              <a:ext uri="{FF2B5EF4-FFF2-40B4-BE49-F238E27FC236}">
                <a16:creationId xmlns:a16="http://schemas.microsoft.com/office/drawing/2014/main" id="{5E5892A7-CB7F-128D-CF5A-02FAA83F2FFB}"/>
              </a:ext>
            </a:extLst>
          </p:cNvPr>
          <p:cNvSpPr>
            <a:spLocks noGrp="1" noChangeArrowheads="1"/>
          </p:cNvSpPr>
          <p:nvPr>
            <p:ph idx="1"/>
          </p:nvPr>
        </p:nvSpPr>
        <p:spPr>
          <a:xfrm>
            <a:off x="92739" y="1604665"/>
            <a:ext cx="9051261" cy="901018"/>
          </a:xfrm>
        </p:spPr>
        <p:txBody>
          <a:bodyPr>
            <a:noAutofit/>
          </a:bodyPr>
          <a:lstStyle/>
          <a:p>
            <a:pPr>
              <a:spcBef>
                <a:spcPts val="450"/>
              </a:spcBef>
              <a:spcAft>
                <a:spcPts val="450"/>
              </a:spcAft>
            </a:pPr>
            <a:r>
              <a:rPr lang="en-GB" altLang="en-US" sz="2200" dirty="0">
                <a:solidFill>
                  <a:schemeClr val="tx1">
                    <a:lumMod val="95000"/>
                    <a:lumOff val="5000"/>
                  </a:schemeClr>
                </a:solidFill>
              </a:rPr>
              <a:t>This is the gold standard of participation and as such is extremely rare.</a:t>
            </a:r>
          </a:p>
          <a:p>
            <a:pPr>
              <a:spcBef>
                <a:spcPts val="450"/>
              </a:spcBef>
              <a:spcAft>
                <a:spcPts val="450"/>
              </a:spcAft>
            </a:pPr>
            <a:r>
              <a:rPr lang="en-GB" altLang="en-US" sz="2200" dirty="0">
                <a:solidFill>
                  <a:schemeClr val="tx1">
                    <a:lumMod val="95000"/>
                    <a:lumOff val="5000"/>
                  </a:schemeClr>
                </a:solidFill>
              </a:rPr>
              <a:t>It effectively means that the project is controlled by the community involved (e.g. community controlled schools)</a:t>
            </a:r>
          </a:p>
          <a:p>
            <a:pPr>
              <a:spcBef>
                <a:spcPts val="450"/>
              </a:spcBef>
              <a:spcAft>
                <a:spcPts val="450"/>
              </a:spcAft>
            </a:pPr>
            <a:r>
              <a:rPr lang="en-GB" altLang="en-US" sz="2200" dirty="0">
                <a:solidFill>
                  <a:schemeClr val="tx1">
                    <a:lumMod val="95000"/>
                    <a:lumOff val="5000"/>
                  </a:schemeClr>
                </a:solidFill>
              </a:rPr>
              <a:t>In advocating for this type of participation, Arnstein argues that ‘People are simply demanding that degree of power (or control) which guarantees that participants or </a:t>
            </a:r>
            <a:r>
              <a:rPr lang="en-GB" sz="2200" dirty="0"/>
              <a:t>residents can govern a program or an institution, be in full charge of policy and managerial aspects, and be able to negotiate the conditions under which “outsiders” may change them’. (Arnstein, 2019, p.32)</a:t>
            </a:r>
          </a:p>
          <a:p>
            <a:pPr>
              <a:spcBef>
                <a:spcPts val="450"/>
              </a:spcBef>
              <a:spcAft>
                <a:spcPts val="450"/>
              </a:spcAft>
            </a:pPr>
            <a:r>
              <a:rPr lang="en-GB" sz="2200" dirty="0"/>
              <a:t>‘A </a:t>
            </a:r>
            <a:r>
              <a:rPr lang="en-GB" sz="2200" dirty="0" err="1"/>
              <a:t>neighborhood</a:t>
            </a:r>
            <a:r>
              <a:rPr lang="en-GB" sz="2200" dirty="0"/>
              <a:t> corporation with no intermediaries between it and the source of funds is the model most frequently advocated’ (ibid)</a:t>
            </a:r>
            <a:endParaRPr lang="en-GB" altLang="en-US" sz="2200" dirty="0">
              <a:solidFill>
                <a:schemeClr val="tx1">
                  <a:lumMod val="95000"/>
                  <a:lumOff val="5000"/>
                </a:schemeClr>
              </a:solidFill>
            </a:endParaRPr>
          </a:p>
          <a:p>
            <a:pPr marL="0" indent="0">
              <a:spcBef>
                <a:spcPts val="450"/>
              </a:spcBef>
              <a:spcAft>
                <a:spcPts val="450"/>
              </a:spcAft>
              <a:buNone/>
            </a:pPr>
            <a:endParaRPr lang="en-GB" altLang="en-US" sz="2200" dirty="0">
              <a:solidFill>
                <a:schemeClr val="tx1">
                  <a:lumMod val="95000"/>
                  <a:lumOff val="5000"/>
                </a:schemeClr>
              </a:solidFill>
            </a:endParaRPr>
          </a:p>
          <a:p>
            <a:pPr>
              <a:spcBef>
                <a:spcPts val="450"/>
              </a:spcBef>
              <a:spcAft>
                <a:spcPts val="450"/>
              </a:spcAft>
            </a:pPr>
            <a:endParaRPr lang="en-GB" altLang="en-US" sz="2200" dirty="0">
              <a:solidFill>
                <a:schemeClr val="tx1">
                  <a:lumMod val="95000"/>
                  <a:lumOff val="5000"/>
                </a:schemeClr>
              </a:solidFill>
            </a:endParaRPr>
          </a:p>
        </p:txBody>
      </p:sp>
      <p:sp>
        <p:nvSpPr>
          <p:cNvPr id="4" name="Rectangle 2">
            <a:extLst>
              <a:ext uri="{FF2B5EF4-FFF2-40B4-BE49-F238E27FC236}">
                <a16:creationId xmlns:a16="http://schemas.microsoft.com/office/drawing/2014/main" id="{69E506F0-BF3E-218A-5593-CB8E6E6D4FAD}"/>
              </a:ext>
            </a:extLst>
          </p:cNvPr>
          <p:cNvSpPr>
            <a:spLocks noGrp="1" noChangeArrowheads="1"/>
          </p:cNvSpPr>
          <p:nvPr>
            <p:ph type="title"/>
          </p:nvPr>
        </p:nvSpPr>
        <p:spPr>
          <a:xfrm>
            <a:off x="394063" y="165510"/>
            <a:ext cx="8355874" cy="594066"/>
          </a:xfrm>
          <a:noFill/>
          <a:ln>
            <a:noFill/>
          </a:ln>
        </p:spPr>
        <p:txBody>
          <a:bodyPr wrap="square">
            <a:noAutofit/>
          </a:bodyPr>
          <a:lstStyle/>
          <a:p>
            <a:pPr algn="ctr" eaLnBrk="1" hangingPunct="1"/>
            <a:r>
              <a:rPr lang="en-GB" altLang="en-US" b="1" dirty="0"/>
              <a:t>Ladder of Citizen Participation</a:t>
            </a:r>
          </a:p>
        </p:txBody>
      </p:sp>
      <p:sp>
        <p:nvSpPr>
          <p:cNvPr id="5" name="TextBox 4">
            <a:extLst>
              <a:ext uri="{FF2B5EF4-FFF2-40B4-BE49-F238E27FC236}">
                <a16:creationId xmlns:a16="http://schemas.microsoft.com/office/drawing/2014/main" id="{4AC25DEA-5670-4C16-6DD5-CFE0008EE274}"/>
              </a:ext>
            </a:extLst>
          </p:cNvPr>
          <p:cNvSpPr txBox="1"/>
          <p:nvPr/>
        </p:nvSpPr>
        <p:spPr>
          <a:xfrm>
            <a:off x="143507" y="824196"/>
            <a:ext cx="5804619" cy="415498"/>
          </a:xfrm>
          <a:prstGeom prst="rect">
            <a:avLst/>
          </a:prstGeom>
          <a:noFill/>
        </p:spPr>
        <p:txBody>
          <a:bodyPr wrap="square" rtlCol="0">
            <a:spAutoFit/>
          </a:bodyPr>
          <a:lstStyle/>
          <a:p>
            <a:r>
              <a:rPr lang="en-GB" sz="2100" b="1" dirty="0"/>
              <a:t>8. Citizen Control (degrees of citizen power)</a:t>
            </a:r>
          </a:p>
        </p:txBody>
      </p:sp>
    </p:spTree>
    <p:extLst>
      <p:ext uri="{BB962C8B-B14F-4D97-AF65-F5344CB8AC3E}">
        <p14:creationId xmlns:p14="http://schemas.microsoft.com/office/powerpoint/2010/main" val="408174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BF7F-F024-8B3E-6ED3-FF6FEC6D131D}"/>
              </a:ext>
            </a:extLst>
          </p:cNvPr>
          <p:cNvSpPr>
            <a:spLocks noGrp="1"/>
          </p:cNvSpPr>
          <p:nvPr>
            <p:ph type="title"/>
          </p:nvPr>
        </p:nvSpPr>
        <p:spPr>
          <a:xfrm>
            <a:off x="556222" y="220270"/>
            <a:ext cx="7886700" cy="757505"/>
          </a:xfrm>
        </p:spPr>
        <p:txBody>
          <a:bodyPr/>
          <a:lstStyle/>
          <a:p>
            <a:pPr algn="ctr"/>
            <a:r>
              <a:rPr lang="en-GB" b="1" dirty="0"/>
              <a:t>If Participation is Restricted</a:t>
            </a:r>
          </a:p>
        </p:txBody>
      </p:sp>
      <p:sp>
        <p:nvSpPr>
          <p:cNvPr id="3" name="Content Placeholder 2">
            <a:extLst>
              <a:ext uri="{FF2B5EF4-FFF2-40B4-BE49-F238E27FC236}">
                <a16:creationId xmlns:a16="http://schemas.microsoft.com/office/drawing/2014/main" id="{3788F983-CC00-8FE4-6CA9-FE1E1398F6CB}"/>
              </a:ext>
            </a:extLst>
          </p:cNvPr>
          <p:cNvSpPr>
            <a:spLocks noGrp="1"/>
          </p:cNvSpPr>
          <p:nvPr>
            <p:ph idx="1"/>
          </p:nvPr>
        </p:nvSpPr>
        <p:spPr>
          <a:xfrm>
            <a:off x="465687" y="2586116"/>
            <a:ext cx="8397656" cy="3144727"/>
          </a:xfrm>
        </p:spPr>
        <p:txBody>
          <a:bodyPr>
            <a:noAutofit/>
          </a:bodyPr>
          <a:lstStyle/>
          <a:p>
            <a:pPr>
              <a:lnSpc>
                <a:spcPct val="100000"/>
              </a:lnSpc>
              <a:spcBef>
                <a:spcPts val="600"/>
              </a:spcBef>
              <a:spcAft>
                <a:spcPts val="600"/>
              </a:spcAft>
            </a:pPr>
            <a:r>
              <a:rPr lang="en-GB" sz="2400" dirty="0"/>
              <a:t>It can be seen that rungs 1 to 5 on the ladder either </a:t>
            </a:r>
            <a:r>
              <a:rPr lang="en-GB" sz="2400" b="1" dirty="0"/>
              <a:t>deny</a:t>
            </a:r>
            <a:r>
              <a:rPr lang="en-GB" sz="2400" dirty="0"/>
              <a:t> or </a:t>
            </a:r>
            <a:r>
              <a:rPr lang="en-GB" sz="2400" b="1" dirty="0"/>
              <a:t>restrict</a:t>
            </a:r>
            <a:r>
              <a:rPr lang="en-GB" sz="2400" dirty="0"/>
              <a:t> participation in decision making in some way</a:t>
            </a:r>
          </a:p>
          <a:p>
            <a:pPr>
              <a:lnSpc>
                <a:spcPct val="100000"/>
              </a:lnSpc>
              <a:spcBef>
                <a:spcPts val="600"/>
              </a:spcBef>
              <a:spcAft>
                <a:spcPts val="600"/>
              </a:spcAft>
            </a:pPr>
            <a:endParaRPr lang="en-GB" sz="2400" dirty="0"/>
          </a:p>
          <a:p>
            <a:pPr marL="0" indent="0" algn="ctr">
              <a:lnSpc>
                <a:spcPct val="100000"/>
              </a:lnSpc>
              <a:spcBef>
                <a:spcPts val="600"/>
              </a:spcBef>
              <a:spcAft>
                <a:spcPts val="600"/>
              </a:spcAft>
              <a:buNone/>
            </a:pPr>
            <a:r>
              <a:rPr lang="en-GB" sz="2400" i="1" dirty="0"/>
              <a:t>How can communities or groups respond to this restriction?</a:t>
            </a:r>
          </a:p>
          <a:p>
            <a:pPr marL="0" indent="0" algn="ctr">
              <a:lnSpc>
                <a:spcPct val="100000"/>
              </a:lnSpc>
              <a:spcBef>
                <a:spcPts val="600"/>
              </a:spcBef>
              <a:spcAft>
                <a:spcPts val="600"/>
              </a:spcAft>
              <a:buNone/>
            </a:pPr>
            <a:r>
              <a:rPr lang="en-GB" sz="2400" i="1" dirty="0"/>
              <a:t>Take a moment to think about this</a:t>
            </a:r>
          </a:p>
          <a:p>
            <a:pPr marL="0" indent="0" algn="ctr">
              <a:lnSpc>
                <a:spcPct val="100000"/>
              </a:lnSpc>
              <a:spcBef>
                <a:spcPts val="600"/>
              </a:spcBef>
              <a:spcAft>
                <a:spcPts val="600"/>
              </a:spcAft>
              <a:buNone/>
            </a:pPr>
            <a:r>
              <a:rPr lang="en-GB" sz="2400" i="1" dirty="0"/>
              <a:t>Share your thoughts with the group.</a:t>
            </a:r>
          </a:p>
        </p:txBody>
      </p:sp>
      <p:pic>
        <p:nvPicPr>
          <p:cNvPr id="5" name="Picture 4" descr="A green and white circle with a white bubble in the middle&#10;&#10;Description automatically generated">
            <a:extLst>
              <a:ext uri="{FF2B5EF4-FFF2-40B4-BE49-F238E27FC236}">
                <a16:creationId xmlns:a16="http://schemas.microsoft.com/office/drawing/2014/main" id="{D5E9BEA7-15A4-7C96-DC9D-562BE0243ECC}"/>
              </a:ext>
            </a:extLst>
          </p:cNvPr>
          <p:cNvPicPr>
            <a:picLocks noChangeAspect="1"/>
          </p:cNvPicPr>
          <p:nvPr/>
        </p:nvPicPr>
        <p:blipFill>
          <a:blip r:embed="rId2"/>
          <a:stretch>
            <a:fillRect/>
          </a:stretch>
        </p:blipFill>
        <p:spPr>
          <a:xfrm>
            <a:off x="3859417" y="977775"/>
            <a:ext cx="1425166" cy="1425166"/>
          </a:xfrm>
          <a:prstGeom prst="rect">
            <a:avLst/>
          </a:prstGeom>
        </p:spPr>
      </p:pic>
    </p:spTree>
    <p:extLst>
      <p:ext uri="{BB962C8B-B14F-4D97-AF65-F5344CB8AC3E}">
        <p14:creationId xmlns:p14="http://schemas.microsoft.com/office/powerpoint/2010/main" val="154701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BF7F-F024-8B3E-6ED3-FF6FEC6D131D}"/>
              </a:ext>
            </a:extLst>
          </p:cNvPr>
          <p:cNvSpPr>
            <a:spLocks noGrp="1"/>
          </p:cNvSpPr>
          <p:nvPr>
            <p:ph type="title"/>
          </p:nvPr>
        </p:nvSpPr>
        <p:spPr>
          <a:xfrm>
            <a:off x="556222" y="220270"/>
            <a:ext cx="7886700" cy="757505"/>
          </a:xfrm>
        </p:spPr>
        <p:txBody>
          <a:bodyPr/>
          <a:lstStyle/>
          <a:p>
            <a:pPr algn="ctr"/>
            <a:r>
              <a:rPr lang="en-GB" b="1" dirty="0"/>
              <a:t>If Participation is Restricted</a:t>
            </a:r>
          </a:p>
        </p:txBody>
      </p:sp>
      <p:sp>
        <p:nvSpPr>
          <p:cNvPr id="3" name="Content Placeholder 2">
            <a:extLst>
              <a:ext uri="{FF2B5EF4-FFF2-40B4-BE49-F238E27FC236}">
                <a16:creationId xmlns:a16="http://schemas.microsoft.com/office/drawing/2014/main" id="{3788F983-CC00-8FE4-6CA9-FE1E1398F6CB}"/>
              </a:ext>
            </a:extLst>
          </p:cNvPr>
          <p:cNvSpPr>
            <a:spLocks noGrp="1"/>
          </p:cNvSpPr>
          <p:nvPr>
            <p:ph idx="1"/>
          </p:nvPr>
        </p:nvSpPr>
        <p:spPr>
          <a:xfrm>
            <a:off x="375153" y="1363898"/>
            <a:ext cx="8343334" cy="3640897"/>
          </a:xfrm>
        </p:spPr>
        <p:txBody>
          <a:bodyPr>
            <a:noAutofit/>
          </a:bodyPr>
          <a:lstStyle/>
          <a:p>
            <a:r>
              <a:rPr lang="en-GB" sz="2200" dirty="0"/>
              <a:t>In order, for a community or group to respond to these restrictions on participation they need to become aware of the restrictions</a:t>
            </a:r>
          </a:p>
          <a:p>
            <a:r>
              <a:rPr lang="en-GB" sz="2200" dirty="0"/>
              <a:t>This requires the actions of individuals who can identify the issue and promote a response</a:t>
            </a:r>
          </a:p>
          <a:p>
            <a:r>
              <a:rPr lang="en-GB" sz="2200" dirty="0"/>
              <a:t>For example, feminist geographers, Martin, Hanson &amp; Fontaine (2007, no page) identify this in the work of female social entrepreneurs in the U.S.A. which; ‘creates an alternative space of trust and embeddedness for them and a new set of </a:t>
            </a:r>
            <a:r>
              <a:rPr lang="en-GB" sz="2200" b="1" dirty="0"/>
              <a:t>social relations (networks)’</a:t>
            </a:r>
            <a:r>
              <a:rPr lang="en-GB" sz="2200" dirty="0"/>
              <a:t>. </a:t>
            </a:r>
          </a:p>
          <a:p>
            <a:r>
              <a:rPr lang="en-GB" sz="2200" dirty="0"/>
              <a:t>In one particular instance they state that ‘This woman's activism, therefore, fosters </a:t>
            </a:r>
            <a:r>
              <a:rPr lang="en-GB" sz="2200" b="1" dirty="0"/>
              <a:t>reconfigured social and power-relations</a:t>
            </a:r>
            <a:r>
              <a:rPr lang="en-GB" sz="2200" dirty="0"/>
              <a:t>’. (Ibid)</a:t>
            </a:r>
          </a:p>
          <a:p>
            <a:r>
              <a:rPr lang="en-GB" sz="2200" dirty="0"/>
              <a:t>This leads us to look at the concepts of liberation and social capital in the context of activism</a:t>
            </a:r>
          </a:p>
        </p:txBody>
      </p:sp>
    </p:spTree>
    <p:extLst>
      <p:ext uri="{BB962C8B-B14F-4D97-AF65-F5344CB8AC3E}">
        <p14:creationId xmlns:p14="http://schemas.microsoft.com/office/powerpoint/2010/main" val="767572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6494A-C793-3FF9-BE7F-F60AEAAC47BC}"/>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590747F3-B978-5494-F2E5-3DF0E2DA5891}"/>
              </a:ext>
            </a:extLst>
          </p:cNvPr>
          <p:cNvSpPr>
            <a:spLocks noGrp="1" noChangeArrowheads="1"/>
          </p:cNvSpPr>
          <p:nvPr>
            <p:ph type="title"/>
          </p:nvPr>
        </p:nvSpPr>
        <p:spPr>
          <a:xfrm>
            <a:off x="251520" y="220132"/>
            <a:ext cx="8355874" cy="594066"/>
          </a:xfrm>
          <a:noFill/>
          <a:ln>
            <a:noFill/>
          </a:ln>
        </p:spPr>
        <p:txBody>
          <a:bodyPr wrap="square">
            <a:normAutofit/>
          </a:bodyPr>
          <a:lstStyle/>
          <a:p>
            <a:pPr algn="ctr" eaLnBrk="1" hangingPunct="1"/>
            <a:r>
              <a:rPr lang="en-GB" altLang="en-US" sz="3600" b="1" dirty="0">
                <a:solidFill>
                  <a:schemeClr val="tx1">
                    <a:lumMod val="95000"/>
                    <a:lumOff val="5000"/>
                  </a:schemeClr>
                </a:solidFill>
              </a:rPr>
              <a:t>Liberation</a:t>
            </a:r>
          </a:p>
        </p:txBody>
      </p:sp>
      <p:sp>
        <p:nvSpPr>
          <p:cNvPr id="6147" name="Rectangle 3">
            <a:extLst>
              <a:ext uri="{FF2B5EF4-FFF2-40B4-BE49-F238E27FC236}">
                <a16:creationId xmlns:a16="http://schemas.microsoft.com/office/drawing/2014/main" id="{3CEF4899-32DE-0880-480B-36E4343BABF8}"/>
              </a:ext>
            </a:extLst>
          </p:cNvPr>
          <p:cNvSpPr>
            <a:spLocks noGrp="1" noChangeArrowheads="1"/>
          </p:cNvSpPr>
          <p:nvPr>
            <p:ph idx="1"/>
          </p:nvPr>
        </p:nvSpPr>
        <p:spPr>
          <a:xfrm>
            <a:off x="181384" y="1220660"/>
            <a:ext cx="8781231" cy="901018"/>
          </a:xfrm>
        </p:spPr>
        <p:txBody>
          <a:bodyPr>
            <a:noAutofit/>
          </a:bodyPr>
          <a:lstStyle/>
          <a:p>
            <a:pPr>
              <a:spcBef>
                <a:spcPts val="450"/>
              </a:spcBef>
              <a:spcAft>
                <a:spcPts val="450"/>
              </a:spcAft>
            </a:pPr>
            <a:r>
              <a:rPr lang="en-GB" altLang="en-US" sz="2600" dirty="0">
                <a:solidFill>
                  <a:schemeClr val="tx1">
                    <a:lumMod val="95000"/>
                    <a:lumOff val="5000"/>
                  </a:schemeClr>
                </a:solidFill>
              </a:rPr>
              <a:t>In the context of empowerment, the ‘philosophy of liberation’ was developed in Latin-America as the result of struggles against </a:t>
            </a:r>
            <a:r>
              <a:rPr lang="en-GB" altLang="en-US" sz="2600" b="1" dirty="0">
                <a:solidFill>
                  <a:schemeClr val="tx1">
                    <a:lumMod val="95000"/>
                    <a:lumOff val="5000"/>
                  </a:schemeClr>
                </a:solidFill>
              </a:rPr>
              <a:t>totalitarian</a:t>
            </a:r>
            <a:r>
              <a:rPr lang="en-GB" altLang="en-US" sz="2600" dirty="0">
                <a:solidFill>
                  <a:schemeClr val="tx1">
                    <a:lumMod val="95000"/>
                    <a:lumOff val="5000"/>
                  </a:schemeClr>
                </a:solidFill>
              </a:rPr>
              <a:t> and </a:t>
            </a:r>
            <a:r>
              <a:rPr lang="en-GB" altLang="en-US" sz="2600" b="1" dirty="0">
                <a:solidFill>
                  <a:schemeClr val="tx1">
                    <a:lumMod val="95000"/>
                    <a:lumOff val="5000"/>
                  </a:schemeClr>
                </a:solidFill>
              </a:rPr>
              <a:t>oppressive</a:t>
            </a:r>
            <a:r>
              <a:rPr lang="en-GB" altLang="en-US" sz="2600" dirty="0">
                <a:solidFill>
                  <a:schemeClr val="tx1">
                    <a:lumMod val="95000"/>
                    <a:lumOff val="5000"/>
                  </a:schemeClr>
                </a:solidFill>
              </a:rPr>
              <a:t> regimes</a:t>
            </a:r>
          </a:p>
          <a:p>
            <a:pPr>
              <a:spcBef>
                <a:spcPts val="450"/>
              </a:spcBef>
              <a:spcAft>
                <a:spcPts val="450"/>
              </a:spcAft>
            </a:pPr>
            <a:r>
              <a:rPr lang="en-GB" altLang="en-US" sz="2600" dirty="0">
                <a:solidFill>
                  <a:schemeClr val="tx1">
                    <a:lumMod val="95000"/>
                    <a:lumOff val="5000"/>
                  </a:schemeClr>
                </a:solidFill>
              </a:rPr>
              <a:t>Mendieta (2020, no page) argues that it now includes critiques of ‘colonialism, imperialism, globalization, racism, and sexism, which is articulated from out of the experience of exploitation, destitution, alienation and reification’</a:t>
            </a:r>
          </a:p>
          <a:p>
            <a:pPr>
              <a:spcBef>
                <a:spcPts val="450"/>
              </a:spcBef>
              <a:spcAft>
                <a:spcPts val="450"/>
              </a:spcAft>
            </a:pPr>
            <a:r>
              <a:rPr lang="en-GB" altLang="en-US" sz="2600" dirty="0">
                <a:solidFill>
                  <a:schemeClr val="tx1">
                    <a:lumMod val="95000"/>
                    <a:lumOff val="5000"/>
                  </a:schemeClr>
                </a:solidFill>
              </a:rPr>
              <a:t>The concept also has links with liberation theology (Tombs, 2002) and liberation social psychology (Burton &amp; Kagan, 2005), both of which also developed in Latin-America</a:t>
            </a:r>
          </a:p>
        </p:txBody>
      </p:sp>
    </p:spTree>
    <p:extLst>
      <p:ext uri="{BB962C8B-B14F-4D97-AF65-F5344CB8AC3E}">
        <p14:creationId xmlns:p14="http://schemas.microsoft.com/office/powerpoint/2010/main" val="358552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45C8B-472A-1956-7896-392F951EB7CF}"/>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49B0A02D-7A60-695A-0B59-2CAD074EDD7D}"/>
              </a:ext>
            </a:extLst>
          </p:cNvPr>
          <p:cNvSpPr>
            <a:spLocks noGrp="1" noChangeArrowheads="1"/>
          </p:cNvSpPr>
          <p:nvPr>
            <p:ph type="title"/>
          </p:nvPr>
        </p:nvSpPr>
        <p:spPr>
          <a:xfrm>
            <a:off x="251520" y="265399"/>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Liberation Social Psychology</a:t>
            </a:r>
          </a:p>
        </p:txBody>
      </p:sp>
      <p:sp>
        <p:nvSpPr>
          <p:cNvPr id="6147" name="Rectangle 3">
            <a:extLst>
              <a:ext uri="{FF2B5EF4-FFF2-40B4-BE49-F238E27FC236}">
                <a16:creationId xmlns:a16="http://schemas.microsoft.com/office/drawing/2014/main" id="{E2BDEA21-53D7-C462-79B3-D120D88FCFDB}"/>
              </a:ext>
            </a:extLst>
          </p:cNvPr>
          <p:cNvSpPr>
            <a:spLocks noGrp="1" noChangeArrowheads="1"/>
          </p:cNvSpPr>
          <p:nvPr>
            <p:ph idx="1"/>
          </p:nvPr>
        </p:nvSpPr>
        <p:spPr>
          <a:xfrm>
            <a:off x="251520" y="1088263"/>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(Burton &amp; Kagan, 2005, p. 71), argue that liberation social psychology, in which the psychologist works to understand and overcome the mental damage caused by inequalities, can be seen in operation in the fields of;</a:t>
            </a:r>
          </a:p>
        </p:txBody>
      </p:sp>
      <p:sp>
        <p:nvSpPr>
          <p:cNvPr id="2" name="TextBox 1">
            <a:extLst>
              <a:ext uri="{FF2B5EF4-FFF2-40B4-BE49-F238E27FC236}">
                <a16:creationId xmlns:a16="http://schemas.microsoft.com/office/drawing/2014/main" id="{57AF38DE-B691-AD92-7AF5-ACD427B99EAB}"/>
              </a:ext>
            </a:extLst>
          </p:cNvPr>
          <p:cNvSpPr txBox="1"/>
          <p:nvPr/>
        </p:nvSpPr>
        <p:spPr>
          <a:xfrm>
            <a:off x="595031" y="2594635"/>
            <a:ext cx="3186354" cy="2462213"/>
          </a:xfrm>
          <a:prstGeom prst="rect">
            <a:avLst/>
          </a:prstGeom>
          <a:noFill/>
        </p:spPr>
        <p:txBody>
          <a:bodyPr wrap="square" rtlCol="0">
            <a:spAutoFit/>
          </a:bodyPr>
          <a:lstStyle/>
          <a:p>
            <a:pPr marL="214313" indent="-214313">
              <a:buFont typeface="Arial" panose="020B0604020202020204" pitchFamily="34" charset="0"/>
              <a:buChar char="•"/>
            </a:pPr>
            <a:r>
              <a:rPr lang="en-GB" sz="2200" dirty="0"/>
              <a:t>health promotion, </a:t>
            </a:r>
          </a:p>
          <a:p>
            <a:pPr marL="214313" indent="-214313">
              <a:buFont typeface="Arial" panose="020B0604020202020204" pitchFamily="34" charset="0"/>
              <a:buChar char="•"/>
            </a:pPr>
            <a:r>
              <a:rPr lang="en-GB" sz="2200" dirty="0"/>
              <a:t>economic development and anti-poverty programmes, </a:t>
            </a:r>
          </a:p>
          <a:p>
            <a:pPr marL="214313" indent="-214313">
              <a:buFont typeface="Arial" panose="020B0604020202020204" pitchFamily="34" charset="0"/>
              <a:buChar char="•"/>
            </a:pPr>
            <a:r>
              <a:rPr lang="en-GB" sz="2200" dirty="0"/>
              <a:t>housing,</a:t>
            </a:r>
          </a:p>
          <a:p>
            <a:pPr marL="214313" indent="-214313">
              <a:buFont typeface="Arial" panose="020B0604020202020204" pitchFamily="34" charset="0"/>
              <a:buChar char="•"/>
            </a:pPr>
            <a:r>
              <a:rPr lang="en-GB" sz="2200" dirty="0"/>
              <a:t>community development, </a:t>
            </a:r>
          </a:p>
        </p:txBody>
      </p:sp>
      <p:sp>
        <p:nvSpPr>
          <p:cNvPr id="3" name="TextBox 2">
            <a:extLst>
              <a:ext uri="{FF2B5EF4-FFF2-40B4-BE49-F238E27FC236}">
                <a16:creationId xmlns:a16="http://schemas.microsoft.com/office/drawing/2014/main" id="{F1AD9829-69CE-8966-AA85-61CD0CCB0184}"/>
              </a:ext>
            </a:extLst>
          </p:cNvPr>
          <p:cNvSpPr txBox="1"/>
          <p:nvPr/>
        </p:nvSpPr>
        <p:spPr>
          <a:xfrm>
            <a:off x="4429457" y="2576842"/>
            <a:ext cx="4428492" cy="2462213"/>
          </a:xfrm>
          <a:prstGeom prst="rect">
            <a:avLst/>
          </a:prstGeom>
          <a:noFill/>
        </p:spPr>
        <p:txBody>
          <a:bodyPr wrap="square" rtlCol="0">
            <a:spAutoFit/>
          </a:bodyPr>
          <a:lstStyle/>
          <a:p>
            <a:pPr marL="214313" indent="-214313">
              <a:buFont typeface="Arial" panose="020B0604020202020204" pitchFamily="34" charset="0"/>
              <a:buChar char="•"/>
            </a:pPr>
            <a:r>
              <a:rPr lang="en-GB" sz="2200" dirty="0"/>
              <a:t>as well as the development of community intervention and support in the fields of: </a:t>
            </a:r>
          </a:p>
          <a:p>
            <a:pPr marL="214313" indent="-214313">
              <a:buFont typeface="Arial" panose="020B0604020202020204" pitchFamily="34" charset="0"/>
              <a:buChar char="•"/>
            </a:pPr>
            <a:r>
              <a:rPr lang="en-GB" sz="2200" dirty="0"/>
              <a:t>disability, </a:t>
            </a:r>
          </a:p>
          <a:p>
            <a:pPr marL="214313" indent="-214313">
              <a:buFont typeface="Arial" panose="020B0604020202020204" pitchFamily="34" charset="0"/>
              <a:buChar char="•"/>
            </a:pPr>
            <a:r>
              <a:rPr lang="en-GB" sz="2200" dirty="0"/>
              <a:t>domestic violence, </a:t>
            </a:r>
          </a:p>
          <a:p>
            <a:pPr marL="214313" indent="-214313">
              <a:buFont typeface="Arial" panose="020B0604020202020204" pitchFamily="34" charset="0"/>
              <a:buChar char="•"/>
            </a:pPr>
            <a:r>
              <a:rPr lang="en-GB" sz="2200" dirty="0"/>
              <a:t>mental health, and </a:t>
            </a:r>
          </a:p>
          <a:p>
            <a:pPr marL="214313" indent="-214313">
              <a:buFont typeface="Arial" panose="020B0604020202020204" pitchFamily="34" charset="0"/>
              <a:buChar char="•"/>
            </a:pPr>
            <a:r>
              <a:rPr lang="en-GB" sz="2200" dirty="0"/>
              <a:t>drug use.</a:t>
            </a:r>
          </a:p>
        </p:txBody>
      </p:sp>
      <p:sp>
        <p:nvSpPr>
          <p:cNvPr id="4" name="TextBox 3">
            <a:extLst>
              <a:ext uri="{FF2B5EF4-FFF2-40B4-BE49-F238E27FC236}">
                <a16:creationId xmlns:a16="http://schemas.microsoft.com/office/drawing/2014/main" id="{3229A715-7083-1975-F7B4-5EEA48DDCB4F}"/>
              </a:ext>
            </a:extLst>
          </p:cNvPr>
          <p:cNvSpPr txBox="1"/>
          <p:nvPr/>
        </p:nvSpPr>
        <p:spPr>
          <a:xfrm>
            <a:off x="1427950" y="5400405"/>
            <a:ext cx="5371203" cy="369332"/>
          </a:xfrm>
          <a:prstGeom prst="rect">
            <a:avLst/>
          </a:prstGeom>
          <a:noFill/>
        </p:spPr>
        <p:txBody>
          <a:bodyPr wrap="square" rtlCol="0">
            <a:spAutoFit/>
          </a:bodyPr>
          <a:lstStyle/>
          <a:p>
            <a:r>
              <a:rPr lang="en-GB"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FBF2CB0F-1A02-31EF-150B-86421E9FBE2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53320" y="5394009"/>
            <a:ext cx="371089" cy="371089"/>
          </a:xfrm>
          <a:prstGeom prst="rect">
            <a:avLst/>
          </a:prstGeom>
        </p:spPr>
      </p:pic>
    </p:spTree>
    <p:extLst>
      <p:ext uri="{BB962C8B-B14F-4D97-AF65-F5344CB8AC3E}">
        <p14:creationId xmlns:p14="http://schemas.microsoft.com/office/powerpoint/2010/main" val="387559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build="p"/>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6124" y="142027"/>
            <a:ext cx="6172200" cy="857250"/>
          </a:xfrm>
        </p:spPr>
        <p:txBody>
          <a:bodyPr>
            <a:normAutofit/>
          </a:bodyPr>
          <a:lstStyle/>
          <a:p>
            <a:pPr algn="ctr"/>
            <a:r>
              <a:rPr lang="en-GB" b="1" dirty="0"/>
              <a:t>Social Capital</a:t>
            </a:r>
          </a:p>
        </p:txBody>
      </p:sp>
      <p:sp>
        <p:nvSpPr>
          <p:cNvPr id="3" name="Content Placeholder 2"/>
          <p:cNvSpPr>
            <a:spLocks noGrp="1"/>
          </p:cNvSpPr>
          <p:nvPr>
            <p:ph idx="1"/>
          </p:nvPr>
        </p:nvSpPr>
        <p:spPr>
          <a:xfrm>
            <a:off x="251520" y="1710477"/>
            <a:ext cx="8640960" cy="857251"/>
          </a:xfrm>
        </p:spPr>
        <p:txBody>
          <a:bodyPr>
            <a:normAutofit lnSpcReduction="10000"/>
          </a:bodyPr>
          <a:lstStyle/>
          <a:p>
            <a:r>
              <a:rPr lang="en-GB" dirty="0"/>
              <a:t>Bourdieu (1992 </a:t>
            </a:r>
            <a:r>
              <a:rPr lang="en-GB" i="1" dirty="0"/>
              <a:t>cited in </a:t>
            </a:r>
            <a:r>
              <a:rPr lang="en-GB" dirty="0"/>
              <a:t>Giddens, 2013, p.508) defines Social Capital as:</a:t>
            </a:r>
          </a:p>
        </p:txBody>
      </p:sp>
      <p:sp>
        <p:nvSpPr>
          <p:cNvPr id="5" name="TextBox 4">
            <a:extLst>
              <a:ext uri="{FF2B5EF4-FFF2-40B4-BE49-F238E27FC236}">
                <a16:creationId xmlns:a16="http://schemas.microsoft.com/office/drawing/2014/main" id="{C30B8F56-E006-48B6-91C9-5D2A4FC2BEF1}"/>
              </a:ext>
            </a:extLst>
          </p:cNvPr>
          <p:cNvSpPr txBox="1"/>
          <p:nvPr/>
        </p:nvSpPr>
        <p:spPr>
          <a:xfrm>
            <a:off x="1655676" y="2510898"/>
            <a:ext cx="5832648" cy="1754326"/>
          </a:xfrm>
          <a:prstGeom prst="rect">
            <a:avLst/>
          </a:prstGeom>
          <a:noFill/>
        </p:spPr>
        <p:txBody>
          <a:bodyPr wrap="square" rtlCol="0">
            <a:spAutoFit/>
          </a:bodyPr>
          <a:lstStyle/>
          <a:p>
            <a:pPr algn="ctr"/>
            <a:r>
              <a:rPr lang="en-GB" sz="2700" i="1" dirty="0"/>
              <a:t>‘The resources that individuals or groups gain through their long-lasting networks  of relationships with friends, mutual acquaintances and other contacts’</a:t>
            </a:r>
          </a:p>
        </p:txBody>
      </p:sp>
      <p:sp>
        <p:nvSpPr>
          <p:cNvPr id="4" name="Content Placeholder 2">
            <a:extLst>
              <a:ext uri="{FF2B5EF4-FFF2-40B4-BE49-F238E27FC236}">
                <a16:creationId xmlns:a16="http://schemas.microsoft.com/office/drawing/2014/main" id="{165CEAD1-16C8-0037-E926-C16C9EF8633E}"/>
              </a:ext>
            </a:extLst>
          </p:cNvPr>
          <p:cNvSpPr txBox="1">
            <a:spLocks/>
          </p:cNvSpPr>
          <p:nvPr/>
        </p:nvSpPr>
        <p:spPr>
          <a:xfrm>
            <a:off x="259120" y="4347102"/>
            <a:ext cx="8640960" cy="857251"/>
          </a:xfrm>
          <a:prstGeom prst="rect">
            <a:avLst/>
          </a:prstGeom>
        </p:spPr>
        <p:txBody>
          <a:bodyPr vert="horz" lIns="68580" tIns="34290" rIns="68580" bIns="3429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dirty="0"/>
              <a:t>In terms of empowerment, the key is who an individual has as ‘mutual acquaintances and other contacts’ that is important.</a:t>
            </a:r>
          </a:p>
        </p:txBody>
      </p:sp>
    </p:spTree>
    <p:extLst>
      <p:ext uri="{BB962C8B-B14F-4D97-AF65-F5344CB8AC3E}">
        <p14:creationId xmlns:p14="http://schemas.microsoft.com/office/powerpoint/2010/main" val="224307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5415"/>
            <a:ext cx="7886700" cy="1325563"/>
          </a:xfrm>
        </p:spPr>
        <p:txBody>
          <a:bodyPr/>
          <a:lstStyle/>
          <a:p>
            <a:pPr algn="ctr"/>
            <a:r>
              <a:rPr lang="en-GB" b="1" dirty="0"/>
              <a:t>Social Capital</a:t>
            </a:r>
          </a:p>
        </p:txBody>
      </p:sp>
      <p:sp>
        <p:nvSpPr>
          <p:cNvPr id="3" name="Content Placeholder 2"/>
          <p:cNvSpPr>
            <a:spLocks noGrp="1"/>
          </p:cNvSpPr>
          <p:nvPr>
            <p:ph idx="1"/>
          </p:nvPr>
        </p:nvSpPr>
        <p:spPr>
          <a:xfrm>
            <a:off x="1485900" y="2057401"/>
            <a:ext cx="6172200" cy="453498"/>
          </a:xfrm>
        </p:spPr>
        <p:txBody>
          <a:bodyPr>
            <a:normAutofit/>
          </a:bodyPr>
          <a:lstStyle/>
          <a:p>
            <a:r>
              <a:rPr lang="en-GB" sz="2100" dirty="0"/>
              <a:t>Putnam (1993a, p. 169 </a:t>
            </a:r>
            <a:r>
              <a:rPr lang="en-GB" sz="2100" i="1" dirty="0"/>
              <a:t>cited in </a:t>
            </a:r>
            <a:r>
              <a:rPr lang="en-GB" sz="2100" dirty="0"/>
              <a:t> Field, 2012, p. 4)</a:t>
            </a:r>
          </a:p>
        </p:txBody>
      </p:sp>
      <p:sp>
        <p:nvSpPr>
          <p:cNvPr id="5" name="TextBox 4">
            <a:extLst>
              <a:ext uri="{FF2B5EF4-FFF2-40B4-BE49-F238E27FC236}">
                <a16:creationId xmlns:a16="http://schemas.microsoft.com/office/drawing/2014/main" id="{F427FF89-9774-4B73-A82A-EC0FBC51E41A}"/>
              </a:ext>
            </a:extLst>
          </p:cNvPr>
          <p:cNvSpPr txBox="1"/>
          <p:nvPr/>
        </p:nvSpPr>
        <p:spPr>
          <a:xfrm>
            <a:off x="2141730" y="2748044"/>
            <a:ext cx="4698522" cy="2169825"/>
          </a:xfrm>
          <a:prstGeom prst="rect">
            <a:avLst/>
          </a:prstGeom>
          <a:noFill/>
        </p:spPr>
        <p:txBody>
          <a:bodyPr wrap="square" rtlCol="0">
            <a:spAutoFit/>
          </a:bodyPr>
          <a:lstStyle/>
          <a:p>
            <a:pPr algn="ctr"/>
            <a:r>
              <a:rPr lang="en-GB" sz="2700" i="1" dirty="0"/>
              <a:t>‘features of social organisation, such as trust, norms, and networks, that can improve the efficiency of society by facilitating coordinated actions’.</a:t>
            </a:r>
          </a:p>
        </p:txBody>
      </p:sp>
    </p:spTree>
    <p:extLst>
      <p:ext uri="{BB962C8B-B14F-4D97-AF65-F5344CB8AC3E}">
        <p14:creationId xmlns:p14="http://schemas.microsoft.com/office/powerpoint/2010/main" val="275478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10035"/>
            <a:ext cx="6172200" cy="857250"/>
          </a:xfrm>
        </p:spPr>
        <p:txBody>
          <a:bodyPr/>
          <a:lstStyle/>
          <a:p>
            <a:pPr algn="ctr"/>
            <a:r>
              <a:rPr lang="en-GB" b="1" dirty="0"/>
              <a:t>Social Capital</a:t>
            </a:r>
          </a:p>
        </p:txBody>
      </p:sp>
      <p:sp>
        <p:nvSpPr>
          <p:cNvPr id="7" name="TextBox 6">
            <a:extLst>
              <a:ext uri="{FF2B5EF4-FFF2-40B4-BE49-F238E27FC236}">
                <a16:creationId xmlns:a16="http://schemas.microsoft.com/office/drawing/2014/main" id="{1128F779-6E18-4C9F-9200-781A1C32C59E}"/>
              </a:ext>
            </a:extLst>
          </p:cNvPr>
          <p:cNvSpPr txBox="1"/>
          <p:nvPr/>
        </p:nvSpPr>
        <p:spPr>
          <a:xfrm>
            <a:off x="166632" y="1132161"/>
            <a:ext cx="8810736" cy="2308324"/>
          </a:xfrm>
          <a:prstGeom prst="rect">
            <a:avLst/>
          </a:prstGeom>
          <a:noFill/>
        </p:spPr>
        <p:txBody>
          <a:bodyPr wrap="square" rtlCol="0">
            <a:spAutoFit/>
          </a:bodyPr>
          <a:lstStyle/>
          <a:p>
            <a:pPr algn="ctr"/>
            <a:r>
              <a:rPr lang="en-GB" sz="2400" i="1" dirty="0"/>
              <a:t>Think about this important concept.</a:t>
            </a:r>
          </a:p>
          <a:p>
            <a:pPr algn="ctr"/>
            <a:endParaRPr lang="en-GB" sz="2400" i="1" dirty="0"/>
          </a:p>
          <a:p>
            <a:pPr algn="ctr"/>
            <a:r>
              <a:rPr lang="en-GB" sz="2400" i="1" dirty="0"/>
              <a:t>What does it mean?</a:t>
            </a:r>
          </a:p>
          <a:p>
            <a:pPr algn="ctr"/>
            <a:endParaRPr lang="en-GB" sz="2400" i="1" dirty="0"/>
          </a:p>
          <a:p>
            <a:pPr algn="ctr"/>
            <a:r>
              <a:rPr lang="en-GB" sz="2400" i="1" dirty="0"/>
              <a:t>Read through Section 1 of the document Social Capital and Social Wellbeing making a note of any key points or questions that you have</a:t>
            </a:r>
          </a:p>
        </p:txBody>
      </p:sp>
      <p:sp>
        <p:nvSpPr>
          <p:cNvPr id="11" name="TextBox 10">
            <a:extLst>
              <a:ext uri="{FF2B5EF4-FFF2-40B4-BE49-F238E27FC236}">
                <a16:creationId xmlns:a16="http://schemas.microsoft.com/office/drawing/2014/main" id="{B0098F38-EAE7-4A9C-B5F9-BAF3BAFDCAB3}"/>
              </a:ext>
            </a:extLst>
          </p:cNvPr>
          <p:cNvSpPr txBox="1"/>
          <p:nvPr/>
        </p:nvSpPr>
        <p:spPr>
          <a:xfrm>
            <a:off x="2735796" y="4926795"/>
            <a:ext cx="4104456" cy="415498"/>
          </a:xfrm>
          <a:prstGeom prst="rect">
            <a:avLst/>
          </a:prstGeom>
          <a:noFill/>
        </p:spPr>
        <p:txBody>
          <a:bodyPr wrap="square" rtlCol="0">
            <a:spAutoFit/>
          </a:bodyPr>
          <a:lstStyle/>
          <a:p>
            <a:pPr algn="ctr"/>
            <a:r>
              <a:rPr lang="en-GB" sz="2100" i="1" dirty="0"/>
              <a:t>Feedback to your Tutor</a:t>
            </a:r>
          </a:p>
        </p:txBody>
      </p:sp>
      <p:pic>
        <p:nvPicPr>
          <p:cNvPr id="4" name="Picture 3" descr="A close up of a logo&#10;&#10;Description automatically generated">
            <a:extLst>
              <a:ext uri="{FF2B5EF4-FFF2-40B4-BE49-F238E27FC236}">
                <a16:creationId xmlns:a16="http://schemas.microsoft.com/office/drawing/2014/main" id="{8F0F9CA7-1460-414A-9BB0-40F578151B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67845" y="3893684"/>
            <a:ext cx="453326" cy="453326"/>
          </a:xfrm>
          <a:prstGeom prst="rect">
            <a:avLst/>
          </a:prstGeom>
        </p:spPr>
      </p:pic>
      <p:sp>
        <p:nvSpPr>
          <p:cNvPr id="12" name="TextBox 11">
            <a:extLst>
              <a:ext uri="{FF2B5EF4-FFF2-40B4-BE49-F238E27FC236}">
                <a16:creationId xmlns:a16="http://schemas.microsoft.com/office/drawing/2014/main" id="{A2736664-6ADC-4FA7-AE6E-989A785D85B8}"/>
              </a:ext>
            </a:extLst>
          </p:cNvPr>
          <p:cNvSpPr txBox="1"/>
          <p:nvPr/>
        </p:nvSpPr>
        <p:spPr>
          <a:xfrm>
            <a:off x="3621171" y="3958560"/>
            <a:ext cx="3602670" cy="300082"/>
          </a:xfrm>
          <a:prstGeom prst="rect">
            <a:avLst/>
          </a:prstGeom>
          <a:noFill/>
        </p:spPr>
        <p:txBody>
          <a:bodyPr wrap="square" rtlCol="0">
            <a:spAutoFit/>
          </a:bodyPr>
          <a:lstStyle/>
          <a:p>
            <a:r>
              <a:rPr lang="en-GB" sz="1350" dirty="0"/>
              <a:t>Handout: Social Capital and Social Wellbeing</a:t>
            </a:r>
          </a:p>
        </p:txBody>
      </p:sp>
    </p:spTree>
    <p:extLst>
      <p:ext uri="{BB962C8B-B14F-4D97-AF65-F5344CB8AC3E}">
        <p14:creationId xmlns:p14="http://schemas.microsoft.com/office/powerpoint/2010/main" val="369127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1" grpId="0"/>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401"/>
            <a:ext cx="8229600" cy="857250"/>
          </a:xfrm>
        </p:spPr>
        <p:txBody>
          <a:bodyPr/>
          <a:lstStyle/>
          <a:p>
            <a:pPr algn="ctr"/>
            <a:r>
              <a:rPr lang="en-GB" b="1" dirty="0"/>
              <a:t>Social Capital </a:t>
            </a:r>
          </a:p>
        </p:txBody>
      </p:sp>
      <p:sp>
        <p:nvSpPr>
          <p:cNvPr id="3" name="Content Placeholder 2"/>
          <p:cNvSpPr>
            <a:spLocks noGrp="1"/>
          </p:cNvSpPr>
          <p:nvPr>
            <p:ph idx="1"/>
          </p:nvPr>
        </p:nvSpPr>
        <p:spPr>
          <a:xfrm>
            <a:off x="251520" y="1319933"/>
            <a:ext cx="8640960" cy="3394472"/>
          </a:xfrm>
        </p:spPr>
        <p:txBody>
          <a:bodyPr>
            <a:noAutofit/>
          </a:bodyPr>
          <a:lstStyle/>
          <a:p>
            <a:r>
              <a:rPr lang="en-GB" dirty="0"/>
              <a:t>Social networks contain value for individuals</a:t>
            </a:r>
          </a:p>
          <a:p>
            <a:r>
              <a:rPr lang="en-GB" dirty="0"/>
              <a:t>Relationships between individuals form social networks, norms of reciprocity and trustworthiness</a:t>
            </a:r>
          </a:p>
          <a:p>
            <a:r>
              <a:rPr lang="en-GB" dirty="0"/>
              <a:t>Allow participants to act together more effectively to reach collective goals</a:t>
            </a:r>
          </a:p>
          <a:p>
            <a:r>
              <a:rPr lang="en-GB" dirty="0"/>
              <a:t>May have links to civic virtue and political participation</a:t>
            </a:r>
          </a:p>
          <a:p>
            <a:r>
              <a:rPr lang="en-GB" dirty="0"/>
              <a:t>Social networks can be connected in different ways, depending on the </a:t>
            </a:r>
            <a:r>
              <a:rPr lang="en-GB" b="1" dirty="0"/>
              <a:t>type</a:t>
            </a:r>
            <a:r>
              <a:rPr lang="en-GB" dirty="0"/>
              <a:t> of social network which we will now explore</a:t>
            </a:r>
          </a:p>
          <a:p>
            <a:endParaRPr lang="en-GB" dirty="0"/>
          </a:p>
        </p:txBody>
      </p:sp>
    </p:spTree>
    <p:extLst>
      <p:ext uri="{BB962C8B-B14F-4D97-AF65-F5344CB8AC3E}">
        <p14:creationId xmlns:p14="http://schemas.microsoft.com/office/powerpoint/2010/main" val="181656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796" y="258047"/>
            <a:ext cx="6172200" cy="415922"/>
          </a:xfrm>
        </p:spPr>
        <p:txBody>
          <a:bodyPr>
            <a:noAutofit/>
          </a:bodyPr>
          <a:lstStyle/>
          <a:p>
            <a:r>
              <a:rPr lang="en-GB" b="1" dirty="0"/>
              <a:t>Social Capital: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459435" y="916839"/>
            <a:ext cx="8446740"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 have seen that researchers such as Martin, Hanson &amp; Fontaine (2007) discuss the concept of social networks</a:t>
            </a:r>
          </a:p>
          <a:p>
            <a:pPr marL="342900" indent="-342900">
              <a:spcBef>
                <a:spcPts val="600"/>
              </a:spcBef>
              <a:spcAft>
                <a:spcPts val="600"/>
              </a:spcAft>
              <a:buFont typeface="Arial" panose="020B0604020202020204" pitchFamily="34" charset="0"/>
              <a:buChar char="•"/>
            </a:pPr>
            <a:r>
              <a:rPr lang="en-GB" sz="2400" dirty="0"/>
              <a:t>As Social Scientists, there are two ways of describing social networks</a:t>
            </a:r>
          </a:p>
          <a:p>
            <a:pPr marL="342900" indent="-342900">
              <a:spcBef>
                <a:spcPts val="600"/>
              </a:spcBef>
              <a:spcAft>
                <a:spcPts val="600"/>
              </a:spcAft>
              <a:buFont typeface="Arial" panose="020B0604020202020204" pitchFamily="34" charset="0"/>
              <a:buChar char="•"/>
            </a:pPr>
            <a:r>
              <a:rPr lang="en-GB" sz="2400" dirty="0"/>
              <a:t>The first, is to look at the </a:t>
            </a:r>
            <a:r>
              <a:rPr lang="en-GB" sz="2400" b="1" dirty="0"/>
              <a:t>hierarchies of power</a:t>
            </a:r>
            <a:r>
              <a:rPr lang="en-GB" sz="2400" dirty="0"/>
              <a:t> that exist in a network (horizontal and vertical)</a:t>
            </a:r>
          </a:p>
          <a:p>
            <a:pPr marL="342900" indent="-342900">
              <a:spcBef>
                <a:spcPts val="600"/>
              </a:spcBef>
              <a:spcAft>
                <a:spcPts val="600"/>
              </a:spcAft>
              <a:buFont typeface="Arial" panose="020B0604020202020204" pitchFamily="34" charset="0"/>
              <a:buChar char="•"/>
            </a:pPr>
            <a:r>
              <a:rPr lang="en-GB" sz="2400" dirty="0"/>
              <a:t>The second, is to study how the networks are created and for what purpose (bonded networks, bridged networks &amp; linked networks)</a:t>
            </a:r>
          </a:p>
          <a:p>
            <a:pPr marL="342900" indent="-342900">
              <a:spcBef>
                <a:spcPts val="600"/>
              </a:spcBef>
              <a:spcAft>
                <a:spcPts val="600"/>
              </a:spcAft>
              <a:buFont typeface="Arial" panose="020B0604020202020204" pitchFamily="34" charset="0"/>
              <a:buChar char="•"/>
            </a:pPr>
            <a:r>
              <a:rPr lang="en-GB" sz="2400" dirty="0"/>
              <a:t>We will now look at these in turn</a:t>
            </a:r>
          </a:p>
        </p:txBody>
      </p:sp>
    </p:spTree>
    <p:extLst>
      <p:ext uri="{BB962C8B-B14F-4D97-AF65-F5344CB8AC3E}">
        <p14:creationId xmlns:p14="http://schemas.microsoft.com/office/powerpoint/2010/main" val="6577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796" y="258047"/>
            <a:ext cx="6172200" cy="415922"/>
          </a:xfrm>
        </p:spPr>
        <p:txBody>
          <a:bodyPr>
            <a:noAutofit/>
          </a:bodyPr>
          <a:lstStyle/>
          <a:p>
            <a:r>
              <a:rPr lang="en-GB" b="1" dirty="0"/>
              <a:t>Social Capital: Networks</a:t>
            </a:r>
          </a:p>
        </p:txBody>
      </p:sp>
      <p:sp>
        <p:nvSpPr>
          <p:cNvPr id="5" name="Text Placeholder 4"/>
          <p:cNvSpPr>
            <a:spLocks noGrp="1"/>
          </p:cNvSpPr>
          <p:nvPr>
            <p:ph type="body" idx="1"/>
          </p:nvPr>
        </p:nvSpPr>
        <p:spPr>
          <a:xfrm>
            <a:off x="2337435" y="5376362"/>
            <a:ext cx="4603748" cy="514350"/>
          </a:xfrm>
        </p:spPr>
        <p:txBody>
          <a:bodyPr>
            <a:normAutofit/>
          </a:bodyPr>
          <a:lstStyle/>
          <a:p>
            <a:r>
              <a:rPr lang="en-GB" dirty="0"/>
              <a:t>Both Horizontal and Vertical networks work alongside each other in society. </a:t>
            </a:r>
          </a:p>
        </p:txBody>
      </p:sp>
      <p:sp>
        <p:nvSpPr>
          <p:cNvPr id="3" name="Content Placeholder 2"/>
          <p:cNvSpPr>
            <a:spLocks noGrp="1"/>
          </p:cNvSpPr>
          <p:nvPr>
            <p:ph sz="quarter" idx="13"/>
          </p:nvPr>
        </p:nvSpPr>
        <p:spPr>
          <a:xfrm>
            <a:off x="488887" y="2264845"/>
            <a:ext cx="3482039" cy="2235708"/>
          </a:xfrm>
        </p:spPr>
        <p:txBody>
          <a:bodyPr>
            <a:noAutofit/>
          </a:bodyPr>
          <a:lstStyle/>
          <a:p>
            <a:pPr marL="300038"/>
            <a:r>
              <a:rPr lang="en-GB" sz="1800" dirty="0"/>
              <a:t>Bring together people of the same status and power</a:t>
            </a:r>
          </a:p>
          <a:p>
            <a:pPr marL="300038"/>
            <a:r>
              <a:rPr lang="en-GB" sz="1800" dirty="0"/>
              <a:t>Facilitate communication and improved distribution of information about trustworthiness of individuals</a:t>
            </a:r>
          </a:p>
          <a:p>
            <a:pPr marL="300038"/>
            <a:r>
              <a:rPr lang="en-GB" sz="1800" dirty="0"/>
              <a:t>Improvement of reputation is directly linked to trust</a:t>
            </a:r>
          </a:p>
        </p:txBody>
      </p:sp>
      <p:sp>
        <p:nvSpPr>
          <p:cNvPr id="4" name="Content Placeholder 3"/>
          <p:cNvSpPr>
            <a:spLocks noGrp="1"/>
          </p:cNvSpPr>
          <p:nvPr>
            <p:ph sz="quarter" idx="14"/>
          </p:nvPr>
        </p:nvSpPr>
        <p:spPr>
          <a:xfrm>
            <a:off x="4376724" y="2266668"/>
            <a:ext cx="3971015" cy="2236042"/>
          </a:xfrm>
        </p:spPr>
        <p:txBody>
          <a:bodyPr>
            <a:noAutofit/>
          </a:bodyPr>
          <a:lstStyle/>
          <a:p>
            <a:pPr marL="300038"/>
            <a:r>
              <a:rPr lang="en-GB" sz="1800" dirty="0"/>
              <a:t>Join individuals that are different and located in asymmetric relations of hierarchy and dependency</a:t>
            </a:r>
          </a:p>
          <a:p>
            <a:pPr marL="300038"/>
            <a:r>
              <a:rPr lang="en-GB" sz="1800" dirty="0"/>
              <a:t>Vertical networks are not able to sustain social trust and cooperation</a:t>
            </a:r>
          </a:p>
          <a:p>
            <a:pPr marL="300038"/>
            <a:r>
              <a:rPr lang="en-GB" sz="1800" dirty="0"/>
              <a:t>Information flows are generally less reliable </a:t>
            </a:r>
          </a:p>
          <a:p>
            <a:pPr marL="300038"/>
            <a:r>
              <a:rPr lang="en-GB" sz="1800" dirty="0"/>
              <a:t>Subordinates hold information back as protection from exploitation</a:t>
            </a:r>
          </a:p>
        </p:txBody>
      </p:sp>
      <p:sp>
        <p:nvSpPr>
          <p:cNvPr id="7" name="TextBox 6">
            <a:extLst>
              <a:ext uri="{FF2B5EF4-FFF2-40B4-BE49-F238E27FC236}">
                <a16:creationId xmlns:a16="http://schemas.microsoft.com/office/drawing/2014/main" id="{52245493-E2F6-4CE2-B41A-0688D05B1583}"/>
              </a:ext>
            </a:extLst>
          </p:cNvPr>
          <p:cNvSpPr txBox="1"/>
          <p:nvPr/>
        </p:nvSpPr>
        <p:spPr>
          <a:xfrm>
            <a:off x="897255" y="1807722"/>
            <a:ext cx="2880360" cy="415498"/>
          </a:xfrm>
          <a:prstGeom prst="rect">
            <a:avLst/>
          </a:prstGeom>
          <a:noFill/>
        </p:spPr>
        <p:txBody>
          <a:bodyPr wrap="square" rtlCol="0">
            <a:spAutoFit/>
          </a:bodyPr>
          <a:lstStyle/>
          <a:p>
            <a:pPr algn="ctr"/>
            <a:r>
              <a:rPr lang="en-GB" sz="2100" b="1" dirty="0"/>
              <a:t>Horizontal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178777" y="916839"/>
            <a:ext cx="8446740" cy="830997"/>
          </a:xfrm>
          <a:prstGeom prst="rect">
            <a:avLst/>
          </a:prstGeom>
          <a:noFill/>
        </p:spPr>
        <p:txBody>
          <a:bodyPr wrap="square" rtlCol="0">
            <a:spAutoFit/>
          </a:bodyPr>
          <a:lstStyle/>
          <a:p>
            <a:r>
              <a:rPr lang="en-GB" sz="2400" dirty="0"/>
              <a:t>In terms of social capital there are two types of network recognised by social scientists, namely;</a:t>
            </a:r>
          </a:p>
        </p:txBody>
      </p:sp>
      <p:sp>
        <p:nvSpPr>
          <p:cNvPr id="9" name="TextBox 8">
            <a:extLst>
              <a:ext uri="{FF2B5EF4-FFF2-40B4-BE49-F238E27FC236}">
                <a16:creationId xmlns:a16="http://schemas.microsoft.com/office/drawing/2014/main" id="{020AA575-4186-49A2-A8F9-29115BEE8F65}"/>
              </a:ext>
            </a:extLst>
          </p:cNvPr>
          <p:cNvSpPr txBox="1"/>
          <p:nvPr/>
        </p:nvSpPr>
        <p:spPr>
          <a:xfrm>
            <a:off x="4922051" y="1798591"/>
            <a:ext cx="2880360" cy="415498"/>
          </a:xfrm>
          <a:prstGeom prst="rect">
            <a:avLst/>
          </a:prstGeom>
          <a:noFill/>
        </p:spPr>
        <p:txBody>
          <a:bodyPr wrap="square" rtlCol="0">
            <a:spAutoFit/>
          </a:bodyPr>
          <a:lstStyle/>
          <a:p>
            <a:pPr algn="ctr"/>
            <a:r>
              <a:rPr lang="en-GB" sz="2100" b="1" dirty="0"/>
              <a:t>Vertical Networks</a:t>
            </a:r>
          </a:p>
        </p:txBody>
      </p:sp>
      <p:sp>
        <p:nvSpPr>
          <p:cNvPr id="10" name="TextBox 9">
            <a:extLst>
              <a:ext uri="{FF2B5EF4-FFF2-40B4-BE49-F238E27FC236}">
                <a16:creationId xmlns:a16="http://schemas.microsoft.com/office/drawing/2014/main" id="{DC0E2786-28E6-4E74-8C2C-77E8DEE31E63}"/>
              </a:ext>
            </a:extLst>
          </p:cNvPr>
          <p:cNvSpPr txBox="1"/>
          <p:nvPr/>
        </p:nvSpPr>
        <p:spPr>
          <a:xfrm>
            <a:off x="1763688" y="5019719"/>
            <a:ext cx="5616624" cy="323165"/>
          </a:xfrm>
          <a:prstGeom prst="rect">
            <a:avLst/>
          </a:prstGeom>
          <a:noFill/>
        </p:spPr>
        <p:txBody>
          <a:bodyPr wrap="square" rtlCol="0">
            <a:spAutoFit/>
          </a:bodyPr>
          <a:lstStyle/>
          <a:p>
            <a:pPr algn="ctr"/>
            <a:r>
              <a:rPr lang="en-GB" sz="1500" b="1" i="1" dirty="0"/>
              <a:t>What examples of Vertical Networks can you think of?</a:t>
            </a:r>
          </a:p>
        </p:txBody>
      </p:sp>
    </p:spTree>
    <p:extLst>
      <p:ext uri="{BB962C8B-B14F-4D97-AF65-F5344CB8AC3E}">
        <p14:creationId xmlns:p14="http://schemas.microsoft.com/office/powerpoint/2010/main" val="2976111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P spid="4" grpId="0" build="p"/>
      <p:bldP spid="7" grpId="0"/>
      <p:bldP spid="8" grpId="0"/>
      <p:bldP spid="9"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150922" y="209383"/>
            <a:ext cx="6172200" cy="529568"/>
          </a:xfrm>
        </p:spPr>
        <p:txBody>
          <a:bodyPr>
            <a:normAutofit fontScale="90000"/>
          </a:bodyPr>
          <a:lstStyle/>
          <a:p>
            <a:pPr algn="ctr"/>
            <a:r>
              <a:rPr lang="en-GB" b="1" dirty="0"/>
              <a:t>Bonding</a:t>
            </a:r>
          </a:p>
        </p:txBody>
      </p:sp>
      <p:sp>
        <p:nvSpPr>
          <p:cNvPr id="8" name="Content Placeholder 7"/>
          <p:cNvSpPr>
            <a:spLocks noGrp="1"/>
          </p:cNvSpPr>
          <p:nvPr>
            <p:ph idx="1"/>
          </p:nvPr>
        </p:nvSpPr>
        <p:spPr>
          <a:xfrm>
            <a:off x="143508" y="1012485"/>
            <a:ext cx="8856984" cy="1030217"/>
          </a:xfrm>
        </p:spPr>
        <p:txBody>
          <a:bodyPr>
            <a:noAutofit/>
          </a:bodyPr>
          <a:lstStyle/>
          <a:p>
            <a:r>
              <a:rPr lang="en-GB" sz="2200" b="1" dirty="0"/>
              <a:t> Bonded Social capital </a:t>
            </a:r>
            <a:r>
              <a:rPr lang="en-GB" sz="2200" dirty="0"/>
              <a:t>can be seen as the relationship experienced among family members, close friends, and neighbours </a:t>
            </a:r>
          </a:p>
          <a:p>
            <a:pPr marL="0" indent="0" algn="r">
              <a:buNone/>
            </a:pPr>
            <a:r>
              <a:rPr lang="en-GB" sz="2200" dirty="0"/>
              <a:t>(Putnam, 1995; Woolcock, 2001). </a:t>
            </a:r>
          </a:p>
        </p:txBody>
      </p:sp>
      <p:sp>
        <p:nvSpPr>
          <p:cNvPr id="2" name="TextBox 1">
            <a:extLst>
              <a:ext uri="{FF2B5EF4-FFF2-40B4-BE49-F238E27FC236}">
                <a16:creationId xmlns:a16="http://schemas.microsoft.com/office/drawing/2014/main" id="{2ED1C5B7-689A-4CEF-8854-E61A43AD2A9D}"/>
              </a:ext>
            </a:extLst>
          </p:cNvPr>
          <p:cNvSpPr txBox="1"/>
          <p:nvPr/>
        </p:nvSpPr>
        <p:spPr>
          <a:xfrm>
            <a:off x="161510" y="2319640"/>
            <a:ext cx="8640960" cy="1107996"/>
          </a:xfrm>
          <a:prstGeom prst="rect">
            <a:avLst/>
          </a:prstGeom>
          <a:noFill/>
        </p:spPr>
        <p:txBody>
          <a:bodyPr wrap="square" rtlCol="0">
            <a:spAutoFit/>
          </a:bodyPr>
          <a:lstStyle/>
          <a:p>
            <a:pPr marL="257175" indent="-257175">
              <a:buFont typeface="Arial" panose="020B0604020202020204" pitchFamily="34" charset="0"/>
              <a:buChar char="•"/>
            </a:pPr>
            <a:r>
              <a:rPr lang="en-GB" sz="2200" dirty="0"/>
              <a:t>These networks are often less diverse and often not as open to the views of “others” outside of the network </a:t>
            </a:r>
          </a:p>
          <a:p>
            <a:pPr algn="r"/>
            <a:r>
              <a:rPr lang="en-GB" sz="2200" dirty="0"/>
              <a:t>(Dale &amp; Sparkes, 2010).</a:t>
            </a:r>
          </a:p>
        </p:txBody>
      </p:sp>
      <p:sp>
        <p:nvSpPr>
          <p:cNvPr id="3" name="TextBox 2">
            <a:extLst>
              <a:ext uri="{FF2B5EF4-FFF2-40B4-BE49-F238E27FC236}">
                <a16:creationId xmlns:a16="http://schemas.microsoft.com/office/drawing/2014/main" id="{46C42C2D-F065-412D-A547-F52E57546EA9}"/>
              </a:ext>
            </a:extLst>
          </p:cNvPr>
          <p:cNvSpPr txBox="1"/>
          <p:nvPr/>
        </p:nvSpPr>
        <p:spPr>
          <a:xfrm>
            <a:off x="161510" y="3518630"/>
            <a:ext cx="8496944" cy="769441"/>
          </a:xfrm>
          <a:prstGeom prst="rect">
            <a:avLst/>
          </a:prstGeom>
          <a:noFill/>
        </p:spPr>
        <p:txBody>
          <a:bodyPr wrap="square" rtlCol="0">
            <a:spAutoFit/>
          </a:bodyPr>
          <a:lstStyle/>
          <a:p>
            <a:pPr marL="257175" indent="-257175">
              <a:buFont typeface="Arial" panose="020B0604020202020204" pitchFamily="34" charset="0"/>
              <a:buChar char="•"/>
            </a:pPr>
            <a:r>
              <a:rPr lang="en-GB" sz="2200" dirty="0"/>
              <a:t>The ‘closed’ nature of these close personal relationships is also known as </a:t>
            </a:r>
            <a:r>
              <a:rPr lang="en-GB" sz="2200" b="1" dirty="0"/>
              <a:t>bonding</a:t>
            </a:r>
          </a:p>
        </p:txBody>
      </p:sp>
      <p:sp>
        <p:nvSpPr>
          <p:cNvPr id="4" name="TextBox 3">
            <a:extLst>
              <a:ext uri="{FF2B5EF4-FFF2-40B4-BE49-F238E27FC236}">
                <a16:creationId xmlns:a16="http://schemas.microsoft.com/office/drawing/2014/main" id="{DB9571F1-4AB1-4637-805D-205EF45A3C50}"/>
              </a:ext>
            </a:extLst>
          </p:cNvPr>
          <p:cNvSpPr txBox="1"/>
          <p:nvPr/>
        </p:nvSpPr>
        <p:spPr>
          <a:xfrm>
            <a:off x="179511" y="4482905"/>
            <a:ext cx="8784977" cy="1107996"/>
          </a:xfrm>
          <a:prstGeom prst="rect">
            <a:avLst/>
          </a:prstGeom>
          <a:noFill/>
        </p:spPr>
        <p:txBody>
          <a:bodyPr wrap="square" rtlCol="0">
            <a:spAutoFit/>
          </a:bodyPr>
          <a:lstStyle/>
          <a:p>
            <a:pPr marL="257175" indent="-257175">
              <a:buFont typeface="Arial" panose="020B0604020202020204" pitchFamily="34" charset="0"/>
              <a:buChar char="•"/>
            </a:pPr>
            <a:r>
              <a:rPr lang="en-GB" sz="2200" b="1" dirty="0"/>
              <a:t>Bonding</a:t>
            </a:r>
            <a:r>
              <a:rPr lang="en-GB" sz="2200" dirty="0"/>
              <a:t> is a term used in theories of child development to describe the formation of an effective ‘mutual identification’ between mother and child but is also used to describe other strong personal links</a:t>
            </a:r>
            <a:endParaRPr lang="en-GB" sz="2200" b="1" dirty="0"/>
          </a:p>
        </p:txBody>
      </p:sp>
    </p:spTree>
    <p:extLst>
      <p:ext uri="{BB962C8B-B14F-4D97-AF65-F5344CB8AC3E}">
        <p14:creationId xmlns:p14="http://schemas.microsoft.com/office/powerpoint/2010/main" val="339457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build="p"/>
      <p:bldP spid="3" grpId="0"/>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68617" y="173665"/>
            <a:ext cx="6172200" cy="529568"/>
          </a:xfrm>
        </p:spPr>
        <p:txBody>
          <a:bodyPr>
            <a:noAutofit/>
          </a:bodyPr>
          <a:lstStyle/>
          <a:p>
            <a:pPr algn="ctr"/>
            <a:r>
              <a:rPr lang="en-GB" b="1" dirty="0"/>
              <a:t>Bonding</a:t>
            </a:r>
          </a:p>
        </p:txBody>
      </p:sp>
      <p:sp>
        <p:nvSpPr>
          <p:cNvPr id="8" name="Content Placeholder 7"/>
          <p:cNvSpPr>
            <a:spLocks noGrp="1"/>
          </p:cNvSpPr>
          <p:nvPr>
            <p:ph idx="1"/>
          </p:nvPr>
        </p:nvSpPr>
        <p:spPr>
          <a:xfrm>
            <a:off x="197514" y="1055293"/>
            <a:ext cx="8748972" cy="3154007"/>
          </a:xfrm>
        </p:spPr>
        <p:txBody>
          <a:bodyPr>
            <a:noAutofit/>
          </a:bodyPr>
          <a:lstStyle/>
          <a:p>
            <a:r>
              <a:rPr lang="en-GB" sz="2400" dirty="0"/>
              <a:t>The ‘glue’ within these networks is a sense of deep trust held among the members of the group. </a:t>
            </a:r>
          </a:p>
          <a:p>
            <a:r>
              <a:rPr lang="en-GB" sz="2400" dirty="0"/>
              <a:t>This trust is often highly personalized and therefore there is a possibility of conflict when either trust or commonly held values or ‘norms’ break down. </a:t>
            </a:r>
          </a:p>
          <a:p>
            <a:r>
              <a:rPr lang="en-GB" sz="2400" dirty="0"/>
              <a:t>However, if trust is built between individuals over time, it is possible to engage in less personal exchanges based on ‘reciprocity’ (a mutual exchange of advantages and privileges – OED).</a:t>
            </a:r>
          </a:p>
          <a:p>
            <a:r>
              <a:rPr lang="en-GB" sz="2400" dirty="0"/>
              <a:t> This reciprocity creates social obligations between individuals and networks </a:t>
            </a:r>
          </a:p>
          <a:p>
            <a:pPr marL="0" indent="0" algn="r">
              <a:buNone/>
            </a:pPr>
            <a:r>
              <a:rPr lang="en-GB" sz="2400" dirty="0"/>
              <a:t>(Dale &amp; Sparkes, 2010). </a:t>
            </a:r>
          </a:p>
        </p:txBody>
      </p:sp>
    </p:spTree>
    <p:extLst>
      <p:ext uri="{BB962C8B-B14F-4D97-AF65-F5344CB8AC3E}">
        <p14:creationId xmlns:p14="http://schemas.microsoft.com/office/powerpoint/2010/main" val="40251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195208" y="222814"/>
            <a:ext cx="6172200" cy="475562"/>
          </a:xfrm>
        </p:spPr>
        <p:txBody>
          <a:bodyPr>
            <a:noAutofit/>
          </a:bodyPr>
          <a:lstStyle/>
          <a:p>
            <a:pPr algn="ctr"/>
            <a:r>
              <a:rPr lang="en-GB" b="1" dirty="0"/>
              <a:t>Bridging</a:t>
            </a:r>
          </a:p>
        </p:txBody>
      </p:sp>
      <p:sp>
        <p:nvSpPr>
          <p:cNvPr id="8" name="Content Placeholder 7"/>
          <p:cNvSpPr>
            <a:spLocks noGrp="1"/>
          </p:cNvSpPr>
          <p:nvPr>
            <p:ph idx="1"/>
          </p:nvPr>
        </p:nvSpPr>
        <p:spPr>
          <a:xfrm>
            <a:off x="251520" y="994954"/>
            <a:ext cx="8633303" cy="3154007"/>
          </a:xfrm>
        </p:spPr>
        <p:txBody>
          <a:bodyPr>
            <a:noAutofit/>
          </a:bodyPr>
          <a:lstStyle/>
          <a:p>
            <a:r>
              <a:rPr lang="en-GB" sz="2400" b="1" dirty="0"/>
              <a:t>Bridging </a:t>
            </a:r>
            <a:r>
              <a:rPr lang="en-GB" sz="2400" dirty="0"/>
              <a:t>is distinguished by its horizontally linked relationships between groups held together by bonding &amp; social capital. </a:t>
            </a:r>
          </a:p>
          <a:p>
            <a:r>
              <a:rPr lang="en-GB" sz="2400" dirty="0"/>
              <a:t>These relationships tend to be more impersonal as the linkages are established for strategic reasons, (often to accomplish a task). </a:t>
            </a:r>
          </a:p>
          <a:p>
            <a:r>
              <a:rPr lang="en-GB" sz="2400" b="1" dirty="0"/>
              <a:t>Bridging</a:t>
            </a:r>
            <a:r>
              <a:rPr lang="en-GB" sz="2400" dirty="0"/>
              <a:t> occurs when one member of one network connects with a member of another network. </a:t>
            </a:r>
          </a:p>
          <a:p>
            <a:r>
              <a:rPr lang="en-GB" sz="2400" dirty="0"/>
              <a:t>Often, these bridges link networks within one community to more diverse resources normally unavailable (Woolcock, 2001).</a:t>
            </a:r>
          </a:p>
          <a:p>
            <a:r>
              <a:rPr lang="en-GB" sz="2400" dirty="0"/>
              <a:t>This often means that the trust between the bridging networks is often thinly held (Dales &amp; Sparkes, 2010).</a:t>
            </a:r>
          </a:p>
          <a:p>
            <a:endParaRPr lang="en-GB" sz="2400" dirty="0"/>
          </a:p>
        </p:txBody>
      </p:sp>
    </p:spTree>
    <p:extLst>
      <p:ext uri="{BB962C8B-B14F-4D97-AF65-F5344CB8AC3E}">
        <p14:creationId xmlns:p14="http://schemas.microsoft.com/office/powerpoint/2010/main" val="7229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85644" y="238554"/>
            <a:ext cx="6172200" cy="529568"/>
          </a:xfrm>
        </p:spPr>
        <p:txBody>
          <a:bodyPr>
            <a:noAutofit/>
          </a:bodyPr>
          <a:lstStyle/>
          <a:p>
            <a:pPr algn="ctr"/>
            <a:r>
              <a:rPr lang="en-GB" b="1" dirty="0"/>
              <a:t>Linking</a:t>
            </a:r>
          </a:p>
        </p:txBody>
      </p:sp>
      <p:sp>
        <p:nvSpPr>
          <p:cNvPr id="8" name="Content Placeholder 7"/>
          <p:cNvSpPr>
            <a:spLocks noGrp="1"/>
          </p:cNvSpPr>
          <p:nvPr>
            <p:ph idx="1"/>
          </p:nvPr>
        </p:nvSpPr>
        <p:spPr>
          <a:xfrm>
            <a:off x="251520" y="1041186"/>
            <a:ext cx="8741214" cy="3096857"/>
          </a:xfrm>
        </p:spPr>
        <p:txBody>
          <a:bodyPr>
            <a:noAutofit/>
          </a:bodyPr>
          <a:lstStyle/>
          <a:p>
            <a:r>
              <a:rPr lang="en-GB" b="1" dirty="0"/>
              <a:t>Linking </a:t>
            </a:r>
            <a:r>
              <a:rPr lang="en-GB" dirty="0"/>
              <a:t>is defined as the connection between a community and the political and financial decision-makers. </a:t>
            </a:r>
          </a:p>
          <a:p>
            <a:r>
              <a:rPr lang="en-GB" dirty="0"/>
              <a:t>Linking social capital is also defined by weak and opportunistic ties (often communities do not have links to those with financial and political power)</a:t>
            </a:r>
          </a:p>
          <a:p>
            <a:r>
              <a:rPr lang="en-GB" dirty="0"/>
              <a:t>Effective </a:t>
            </a:r>
            <a:r>
              <a:rPr lang="en-GB" b="1" dirty="0"/>
              <a:t>linking</a:t>
            </a:r>
            <a:r>
              <a:rPr lang="en-GB" dirty="0"/>
              <a:t> is viewed as the capacity for a community to lever resources, ideas and information from formal institutions beyond the community</a:t>
            </a:r>
          </a:p>
          <a:p>
            <a:pPr marL="0" indent="0" algn="r">
              <a:buNone/>
            </a:pPr>
            <a:r>
              <a:rPr lang="en-GB" dirty="0"/>
              <a:t> (Woolcock, 2001). </a:t>
            </a:r>
          </a:p>
          <a:p>
            <a:endParaRPr lang="en-GB" dirty="0"/>
          </a:p>
        </p:txBody>
      </p:sp>
      <p:sp>
        <p:nvSpPr>
          <p:cNvPr id="2" name="TextBox 1">
            <a:extLst>
              <a:ext uri="{FF2B5EF4-FFF2-40B4-BE49-F238E27FC236}">
                <a16:creationId xmlns:a16="http://schemas.microsoft.com/office/drawing/2014/main" id="{DD60BCB8-CC3B-AA4B-EE27-1B2F3A92EF47}"/>
              </a:ext>
            </a:extLst>
          </p:cNvPr>
          <p:cNvSpPr txBox="1"/>
          <p:nvPr/>
        </p:nvSpPr>
        <p:spPr>
          <a:xfrm>
            <a:off x="2373036" y="5481228"/>
            <a:ext cx="4536504" cy="323165"/>
          </a:xfrm>
          <a:prstGeom prst="rect">
            <a:avLst/>
          </a:prstGeom>
          <a:noFill/>
        </p:spPr>
        <p:txBody>
          <a:bodyPr wrap="square" rtlCol="0">
            <a:spAutoFit/>
          </a:bodyPr>
          <a:lstStyle/>
          <a:p>
            <a:r>
              <a:rPr lang="en-GB" sz="1500" dirty="0"/>
              <a:t>How does this relate to the concept of empowerment?</a:t>
            </a:r>
          </a:p>
        </p:txBody>
      </p:sp>
      <p:pic>
        <p:nvPicPr>
          <p:cNvPr id="3" name="Picture 2" descr="A yellow and red question mark&#10;&#10;Description automatically generated">
            <a:extLst>
              <a:ext uri="{FF2B5EF4-FFF2-40B4-BE49-F238E27FC236}">
                <a16:creationId xmlns:a16="http://schemas.microsoft.com/office/drawing/2014/main" id="{A87B4581-A51B-971F-E392-53AEE2F387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1528" y="5445725"/>
            <a:ext cx="371089" cy="371089"/>
          </a:xfrm>
          <a:prstGeom prst="rect">
            <a:avLst/>
          </a:prstGeom>
        </p:spPr>
      </p:pic>
    </p:spTree>
    <p:extLst>
      <p:ext uri="{BB962C8B-B14F-4D97-AF65-F5344CB8AC3E}">
        <p14:creationId xmlns:p14="http://schemas.microsoft.com/office/powerpoint/2010/main" val="10000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790" y="89122"/>
            <a:ext cx="7604912" cy="901864"/>
          </a:xfrm>
        </p:spPr>
        <p:txBody>
          <a:bodyPr>
            <a:noAutofit/>
          </a:bodyPr>
          <a:lstStyle/>
          <a:p>
            <a:pPr algn="ctr"/>
            <a:r>
              <a:rPr lang="en-GB" b="1" dirty="0"/>
              <a:t>Bonding / Bridging / Linking </a:t>
            </a:r>
          </a:p>
        </p:txBody>
      </p:sp>
      <p:sp>
        <p:nvSpPr>
          <p:cNvPr id="5" name="TextBox 4"/>
          <p:cNvSpPr txBox="1"/>
          <p:nvPr/>
        </p:nvSpPr>
        <p:spPr>
          <a:xfrm>
            <a:off x="5660701" y="5608961"/>
            <a:ext cx="3143250" cy="300082"/>
          </a:xfrm>
          <a:prstGeom prst="rect">
            <a:avLst/>
          </a:prstGeom>
          <a:noFill/>
        </p:spPr>
        <p:txBody>
          <a:bodyPr wrap="square" rtlCol="0">
            <a:spAutoFit/>
          </a:bodyPr>
          <a:lstStyle/>
          <a:p>
            <a:pPr algn="r"/>
            <a:r>
              <a:rPr lang="en-GB" sz="1350" dirty="0"/>
              <a:t>(based on Lewis </a:t>
            </a:r>
            <a:r>
              <a:rPr lang="en-GB" sz="1350" i="1" dirty="0"/>
              <a:t>et al, </a:t>
            </a:r>
            <a:r>
              <a:rPr lang="en-GB" sz="1350" dirty="0"/>
              <a:t>2011)</a:t>
            </a:r>
          </a:p>
        </p:txBody>
      </p:sp>
      <p:sp>
        <p:nvSpPr>
          <p:cNvPr id="8" name="Rectangle: Rounded Corners 7">
            <a:extLst>
              <a:ext uri="{FF2B5EF4-FFF2-40B4-BE49-F238E27FC236}">
                <a16:creationId xmlns:a16="http://schemas.microsoft.com/office/drawing/2014/main" id="{4F8F1BCA-93E9-4F7A-A21C-A10EB095F9F3}"/>
              </a:ext>
            </a:extLst>
          </p:cNvPr>
          <p:cNvSpPr/>
          <p:nvPr/>
        </p:nvSpPr>
        <p:spPr>
          <a:xfrm>
            <a:off x="1547665" y="1484784"/>
            <a:ext cx="6082999" cy="7560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dirty="0"/>
              <a:t>Social Capital</a:t>
            </a:r>
          </a:p>
          <a:p>
            <a:pPr algn="ctr"/>
            <a:r>
              <a:rPr lang="en-GB" sz="1500" dirty="0"/>
              <a:t>(1) Structural: networks and relations (2) Cognitive: values and perceptions </a:t>
            </a:r>
          </a:p>
        </p:txBody>
      </p:sp>
      <p:sp>
        <p:nvSpPr>
          <p:cNvPr id="9" name="Rectangle: Rounded Corners 8">
            <a:extLst>
              <a:ext uri="{FF2B5EF4-FFF2-40B4-BE49-F238E27FC236}">
                <a16:creationId xmlns:a16="http://schemas.microsoft.com/office/drawing/2014/main" id="{A1A37A62-F654-48B0-A993-05E8AC8DC5D7}"/>
              </a:ext>
            </a:extLst>
          </p:cNvPr>
          <p:cNvSpPr/>
          <p:nvPr/>
        </p:nvSpPr>
        <p:spPr>
          <a:xfrm>
            <a:off x="1547665" y="2510898"/>
            <a:ext cx="6082999" cy="276999"/>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500" b="1" dirty="0"/>
              <a:t>Levels of analysis</a:t>
            </a:r>
          </a:p>
        </p:txBody>
      </p:sp>
      <p:sp>
        <p:nvSpPr>
          <p:cNvPr id="10" name="Rectangle: Rounded Corners 9">
            <a:extLst>
              <a:ext uri="{FF2B5EF4-FFF2-40B4-BE49-F238E27FC236}">
                <a16:creationId xmlns:a16="http://schemas.microsoft.com/office/drawing/2014/main" id="{60B704CB-B53F-456F-BA52-4D1B75DC12F3}"/>
              </a:ext>
            </a:extLst>
          </p:cNvPr>
          <p:cNvSpPr/>
          <p:nvPr/>
        </p:nvSpPr>
        <p:spPr>
          <a:xfrm>
            <a:off x="1547664" y="3104964"/>
            <a:ext cx="1836204" cy="54006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350" b="1" dirty="0">
                <a:solidFill>
                  <a:schemeClr val="accent3">
                    <a:lumMod val="50000"/>
                  </a:schemeClr>
                </a:solidFill>
              </a:rPr>
              <a:t>Micro (individual)</a:t>
            </a:r>
          </a:p>
        </p:txBody>
      </p:sp>
      <p:sp>
        <p:nvSpPr>
          <p:cNvPr id="11" name="Rectangle: Rounded Corners 10">
            <a:extLst>
              <a:ext uri="{FF2B5EF4-FFF2-40B4-BE49-F238E27FC236}">
                <a16:creationId xmlns:a16="http://schemas.microsoft.com/office/drawing/2014/main" id="{D04ECA0C-F8F2-4695-9208-996BCCA7A596}"/>
              </a:ext>
            </a:extLst>
          </p:cNvPr>
          <p:cNvSpPr/>
          <p:nvPr/>
        </p:nvSpPr>
        <p:spPr>
          <a:xfrm>
            <a:off x="3653898" y="3104964"/>
            <a:ext cx="1836204" cy="54006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b="1" dirty="0">
                <a:solidFill>
                  <a:schemeClr val="accent6">
                    <a:lumMod val="50000"/>
                  </a:schemeClr>
                </a:solidFill>
              </a:rPr>
              <a:t>Meso (community)</a:t>
            </a:r>
          </a:p>
        </p:txBody>
      </p:sp>
      <p:sp>
        <p:nvSpPr>
          <p:cNvPr id="12" name="Rectangle: Rounded Corners 11">
            <a:extLst>
              <a:ext uri="{FF2B5EF4-FFF2-40B4-BE49-F238E27FC236}">
                <a16:creationId xmlns:a16="http://schemas.microsoft.com/office/drawing/2014/main" id="{54F7FDA8-6F78-484F-BF8F-52CD100821DD}"/>
              </a:ext>
            </a:extLst>
          </p:cNvPr>
          <p:cNvSpPr/>
          <p:nvPr/>
        </p:nvSpPr>
        <p:spPr>
          <a:xfrm>
            <a:off x="5814138" y="3104964"/>
            <a:ext cx="1836204" cy="54006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350" b="1" dirty="0">
                <a:solidFill>
                  <a:schemeClr val="accent5">
                    <a:lumMod val="50000"/>
                  </a:schemeClr>
                </a:solidFill>
              </a:rPr>
              <a:t>Macro (state/nation)</a:t>
            </a:r>
          </a:p>
        </p:txBody>
      </p:sp>
      <p:sp>
        <p:nvSpPr>
          <p:cNvPr id="13" name="Rectangle: Rounded Corners 12">
            <a:extLst>
              <a:ext uri="{FF2B5EF4-FFF2-40B4-BE49-F238E27FC236}">
                <a16:creationId xmlns:a16="http://schemas.microsoft.com/office/drawing/2014/main" id="{243B2113-C9B4-4C22-BE37-45766DB5C619}"/>
              </a:ext>
            </a:extLst>
          </p:cNvPr>
          <p:cNvSpPr/>
          <p:nvPr/>
        </p:nvSpPr>
        <p:spPr>
          <a:xfrm>
            <a:off x="1547664" y="3982498"/>
            <a:ext cx="1836204" cy="1390718"/>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350" b="1" dirty="0">
                <a:solidFill>
                  <a:schemeClr val="accent3">
                    <a:lumMod val="50000"/>
                  </a:schemeClr>
                </a:solidFill>
              </a:rPr>
              <a:t>Bonded Social Capital</a:t>
            </a:r>
            <a:endParaRPr lang="en-GB" sz="1350" dirty="0">
              <a:solidFill>
                <a:schemeClr val="accent3">
                  <a:lumMod val="50000"/>
                </a:schemeClr>
              </a:solidFill>
            </a:endParaRPr>
          </a:p>
          <a:p>
            <a:pPr algn="ctr"/>
            <a:r>
              <a:rPr lang="en-GB" sz="1200" dirty="0">
                <a:solidFill>
                  <a:schemeClr val="accent3">
                    <a:lumMod val="50000"/>
                  </a:schemeClr>
                </a:solidFill>
              </a:rPr>
              <a:t>1) Strong ‘homogeneous’ relations and networks</a:t>
            </a:r>
          </a:p>
          <a:p>
            <a:pPr algn="ctr"/>
            <a:r>
              <a:rPr lang="en-GB" sz="1200" dirty="0">
                <a:solidFill>
                  <a:schemeClr val="accent3">
                    <a:lumMod val="50000"/>
                  </a:schemeClr>
                </a:solidFill>
              </a:rPr>
              <a:t>2) Trust, reciprocity and behavioural norms </a:t>
            </a:r>
          </a:p>
        </p:txBody>
      </p:sp>
      <p:sp>
        <p:nvSpPr>
          <p:cNvPr id="14" name="Rectangle: Rounded Corners 13">
            <a:extLst>
              <a:ext uri="{FF2B5EF4-FFF2-40B4-BE49-F238E27FC236}">
                <a16:creationId xmlns:a16="http://schemas.microsoft.com/office/drawing/2014/main" id="{FFD2D1AB-F8C9-4C5B-A4CD-B5FB584401AF}"/>
              </a:ext>
            </a:extLst>
          </p:cNvPr>
          <p:cNvSpPr/>
          <p:nvPr/>
        </p:nvSpPr>
        <p:spPr>
          <a:xfrm>
            <a:off x="3653898" y="3982497"/>
            <a:ext cx="1836204" cy="1626463"/>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b="1" dirty="0">
                <a:solidFill>
                  <a:schemeClr val="accent6">
                    <a:lumMod val="50000"/>
                  </a:schemeClr>
                </a:solidFill>
              </a:rPr>
              <a:t>Bridged Social Capital</a:t>
            </a:r>
            <a:endParaRPr lang="en-GB" sz="1350" dirty="0">
              <a:solidFill>
                <a:schemeClr val="accent6">
                  <a:lumMod val="50000"/>
                </a:schemeClr>
              </a:solidFill>
            </a:endParaRPr>
          </a:p>
          <a:p>
            <a:pPr algn="ctr"/>
            <a:r>
              <a:rPr lang="en-GB" sz="1200" dirty="0">
                <a:solidFill>
                  <a:schemeClr val="accent6">
                    <a:lumMod val="50000"/>
                  </a:schemeClr>
                </a:solidFill>
              </a:rPr>
              <a:t>1) Weaker ‘heterogeneous’ relations and networks</a:t>
            </a:r>
          </a:p>
          <a:p>
            <a:pPr algn="ctr"/>
            <a:r>
              <a:rPr lang="en-GB" sz="1200" dirty="0">
                <a:solidFill>
                  <a:schemeClr val="accent6">
                    <a:lumMod val="50000"/>
                  </a:schemeClr>
                </a:solidFill>
              </a:rPr>
              <a:t>2) Community connectedness and cohesiveness</a:t>
            </a:r>
          </a:p>
        </p:txBody>
      </p:sp>
      <p:sp>
        <p:nvSpPr>
          <p:cNvPr id="15" name="Rectangle: Rounded Corners 14">
            <a:extLst>
              <a:ext uri="{FF2B5EF4-FFF2-40B4-BE49-F238E27FC236}">
                <a16:creationId xmlns:a16="http://schemas.microsoft.com/office/drawing/2014/main" id="{113AA5CB-5DE5-4802-83E2-0437E4EADB2E}"/>
              </a:ext>
            </a:extLst>
          </p:cNvPr>
          <p:cNvSpPr/>
          <p:nvPr/>
        </p:nvSpPr>
        <p:spPr>
          <a:xfrm>
            <a:off x="5814138" y="3982498"/>
            <a:ext cx="1836204" cy="1390718"/>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350" b="1" dirty="0">
                <a:solidFill>
                  <a:schemeClr val="accent5">
                    <a:lumMod val="50000"/>
                  </a:schemeClr>
                </a:solidFill>
              </a:rPr>
              <a:t>Linked Social Capital</a:t>
            </a:r>
            <a:endParaRPr lang="en-GB" sz="1350" dirty="0">
              <a:solidFill>
                <a:schemeClr val="accent5">
                  <a:lumMod val="50000"/>
                </a:schemeClr>
              </a:solidFill>
            </a:endParaRPr>
          </a:p>
          <a:p>
            <a:pPr algn="ctr"/>
            <a:r>
              <a:rPr lang="en-GB" sz="1200" dirty="0">
                <a:solidFill>
                  <a:schemeClr val="accent5">
                    <a:lumMod val="50000"/>
                  </a:schemeClr>
                </a:solidFill>
              </a:rPr>
              <a:t>1) Connections with government and ‘civic’ structures</a:t>
            </a:r>
          </a:p>
          <a:p>
            <a:pPr algn="ctr"/>
            <a:r>
              <a:rPr lang="en-GB" sz="1200" dirty="0">
                <a:solidFill>
                  <a:schemeClr val="accent5">
                    <a:lumMod val="50000"/>
                  </a:schemeClr>
                </a:solidFill>
              </a:rPr>
              <a:t>2) Civic engagement of organisational trust</a:t>
            </a:r>
          </a:p>
        </p:txBody>
      </p:sp>
      <p:cxnSp>
        <p:nvCxnSpPr>
          <p:cNvPr id="17" name="Straight Arrow Connector 16">
            <a:extLst>
              <a:ext uri="{FF2B5EF4-FFF2-40B4-BE49-F238E27FC236}">
                <a16:creationId xmlns:a16="http://schemas.microsoft.com/office/drawing/2014/main" id="{1EDA6005-26D8-4CEF-B74E-5A845315A7B4}"/>
              </a:ext>
            </a:extLst>
          </p:cNvPr>
          <p:cNvCxnSpPr>
            <a:stCxn id="8" idx="2"/>
            <a:endCxn id="9" idx="0"/>
          </p:cNvCxnSpPr>
          <p:nvPr/>
        </p:nvCxnSpPr>
        <p:spPr>
          <a:xfrm>
            <a:off x="4589164" y="2240868"/>
            <a:ext cx="0" cy="27003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1E81736B-8980-46AC-AF6B-3CA04FE69FD0}"/>
              </a:ext>
            </a:extLst>
          </p:cNvPr>
          <p:cNvCxnSpPr>
            <a:stCxn id="9" idx="2"/>
            <a:endCxn id="10" idx="0"/>
          </p:cNvCxnSpPr>
          <p:nvPr/>
        </p:nvCxnSpPr>
        <p:spPr>
          <a:xfrm rot="5400000">
            <a:off x="3368932" y="1884733"/>
            <a:ext cx="317067" cy="2123398"/>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083BD6-8749-462F-94A9-1D250617BC49}"/>
              </a:ext>
            </a:extLst>
          </p:cNvPr>
          <p:cNvCxnSpPr>
            <a:stCxn id="10" idx="2"/>
            <a:endCxn id="13" idx="0"/>
          </p:cNvCxnSpPr>
          <p:nvPr/>
        </p:nvCxnSpPr>
        <p:spPr>
          <a:xfrm>
            <a:off x="2465766" y="3645024"/>
            <a:ext cx="0" cy="33747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273F89A-694A-41A0-BF9F-483208B7FE7A}"/>
              </a:ext>
            </a:extLst>
          </p:cNvPr>
          <p:cNvCxnSpPr>
            <a:stCxn id="9" idx="2"/>
            <a:endCxn id="11" idx="0"/>
          </p:cNvCxnSpPr>
          <p:nvPr/>
        </p:nvCxnSpPr>
        <p:spPr>
          <a:xfrm flipH="1">
            <a:off x="4572001" y="2787897"/>
            <a:ext cx="17164" cy="31706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A39ADDB-DDD0-4E1E-8F1D-858E096E8B4E}"/>
              </a:ext>
            </a:extLst>
          </p:cNvPr>
          <p:cNvCxnSpPr>
            <a:cxnSpLocks/>
            <a:stCxn id="11" idx="2"/>
            <a:endCxn id="14" idx="0"/>
          </p:cNvCxnSpPr>
          <p:nvPr/>
        </p:nvCxnSpPr>
        <p:spPr>
          <a:xfrm>
            <a:off x="4572000" y="3645024"/>
            <a:ext cx="0" cy="33747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24932B92-C5AC-4B61-BD55-95615EBA95A3}"/>
              </a:ext>
            </a:extLst>
          </p:cNvPr>
          <p:cNvCxnSpPr>
            <a:stCxn id="9" idx="2"/>
            <a:endCxn id="12" idx="0"/>
          </p:cNvCxnSpPr>
          <p:nvPr/>
        </p:nvCxnSpPr>
        <p:spPr>
          <a:xfrm rot="16200000" flipH="1">
            <a:off x="5502168" y="1874893"/>
            <a:ext cx="317067" cy="2143076"/>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1524D1F-4146-4B56-A21A-67B89351DED0}"/>
              </a:ext>
            </a:extLst>
          </p:cNvPr>
          <p:cNvCxnSpPr>
            <a:stCxn id="12" idx="2"/>
            <a:endCxn id="15" idx="0"/>
          </p:cNvCxnSpPr>
          <p:nvPr/>
        </p:nvCxnSpPr>
        <p:spPr>
          <a:xfrm>
            <a:off x="6732240" y="3645024"/>
            <a:ext cx="0" cy="33747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62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84083-777C-4572-28B1-42DC72953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BB7475-2414-4B26-8CF5-9212A9EB5688}"/>
              </a:ext>
            </a:extLst>
          </p:cNvPr>
          <p:cNvSpPr>
            <a:spLocks noGrp="1"/>
          </p:cNvSpPr>
          <p:nvPr>
            <p:ph type="title"/>
          </p:nvPr>
        </p:nvSpPr>
        <p:spPr>
          <a:xfrm>
            <a:off x="633743" y="221391"/>
            <a:ext cx="7876516" cy="901864"/>
          </a:xfrm>
        </p:spPr>
        <p:txBody>
          <a:bodyPr>
            <a:noAutofit/>
          </a:bodyPr>
          <a:lstStyle/>
          <a:p>
            <a:pPr algn="ctr"/>
            <a:r>
              <a:rPr lang="en-GB" b="1" dirty="0"/>
              <a:t>Bonding / Bridging / Linking </a:t>
            </a:r>
          </a:p>
        </p:txBody>
      </p:sp>
      <p:sp>
        <p:nvSpPr>
          <p:cNvPr id="3" name="TextBox 2">
            <a:extLst>
              <a:ext uri="{FF2B5EF4-FFF2-40B4-BE49-F238E27FC236}">
                <a16:creationId xmlns:a16="http://schemas.microsoft.com/office/drawing/2014/main" id="{823AC1D8-A1B7-3159-EC8F-D232EB42EFBC}"/>
              </a:ext>
            </a:extLst>
          </p:cNvPr>
          <p:cNvSpPr txBox="1"/>
          <p:nvPr/>
        </p:nvSpPr>
        <p:spPr>
          <a:xfrm>
            <a:off x="143508" y="1389173"/>
            <a:ext cx="8856984" cy="3300904"/>
          </a:xfrm>
          <a:prstGeom prst="rect">
            <a:avLst/>
          </a:prstGeom>
          <a:noFill/>
        </p:spPr>
        <p:txBody>
          <a:bodyPr wrap="square" rtlCol="0">
            <a:spAutoFit/>
          </a:bodyPr>
          <a:lstStyle/>
          <a:p>
            <a:pPr algn="ctr"/>
            <a:r>
              <a:rPr lang="en-GB" sz="2100" i="1" dirty="0"/>
              <a:t>An example</a:t>
            </a:r>
          </a:p>
          <a:p>
            <a:pPr algn="ctr"/>
            <a:endParaRPr lang="en-GB" sz="2100" i="1" dirty="0"/>
          </a:p>
          <a:p>
            <a:pPr marL="385763" indent="-385763">
              <a:buFont typeface="+mj-lt"/>
              <a:buAutoNum type="arabicPeriod"/>
            </a:pPr>
            <a:r>
              <a:rPr lang="en-GB" sz="2100" i="1" dirty="0"/>
              <a:t>A group of people living in the same neighbourhood meet to discuss their opposition to a planned new factory – what is this an example of?</a:t>
            </a:r>
          </a:p>
          <a:p>
            <a:pPr marL="385763" indent="-385763">
              <a:buFont typeface="+mj-lt"/>
              <a:buAutoNum type="arabicPeriod"/>
            </a:pPr>
            <a:endParaRPr lang="en-GB" sz="2100" i="1" dirty="0"/>
          </a:p>
          <a:p>
            <a:pPr marL="385763" indent="-385763">
              <a:buFont typeface="+mj-lt"/>
              <a:buAutoNum type="arabicPeriod"/>
            </a:pPr>
            <a:r>
              <a:rPr lang="en-GB" sz="2100" i="1" dirty="0"/>
              <a:t>They join forces with other local groups to campaign against the factory – what is this an example of?</a:t>
            </a:r>
          </a:p>
          <a:p>
            <a:pPr marL="385763" indent="-385763">
              <a:buFont typeface="+mj-lt"/>
              <a:buAutoNum type="arabicPeriod"/>
            </a:pPr>
            <a:endParaRPr lang="en-GB" sz="2100" i="1" dirty="0"/>
          </a:p>
          <a:p>
            <a:pPr marL="385763" indent="-385763">
              <a:buFont typeface="+mj-lt"/>
              <a:buAutoNum type="arabicPeriod"/>
            </a:pPr>
            <a:r>
              <a:rPr lang="en-GB" sz="2100" i="1" dirty="0"/>
              <a:t>They attend a meeting with the local Council members to voice their concerns. – what is this an example of?</a:t>
            </a:r>
          </a:p>
        </p:txBody>
      </p:sp>
    </p:spTree>
    <p:extLst>
      <p:ext uri="{BB962C8B-B14F-4D97-AF65-F5344CB8AC3E}">
        <p14:creationId xmlns:p14="http://schemas.microsoft.com/office/powerpoint/2010/main" val="13172527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9559A-0368-CF24-6561-156742E15B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DD476-CE00-5C1F-95BF-11910871615C}"/>
              </a:ext>
            </a:extLst>
          </p:cNvPr>
          <p:cNvSpPr>
            <a:spLocks noGrp="1"/>
          </p:cNvSpPr>
          <p:nvPr>
            <p:ph type="title"/>
          </p:nvPr>
        </p:nvSpPr>
        <p:spPr>
          <a:xfrm>
            <a:off x="791579" y="331774"/>
            <a:ext cx="7560842" cy="901864"/>
          </a:xfrm>
        </p:spPr>
        <p:txBody>
          <a:bodyPr>
            <a:noAutofit/>
          </a:bodyPr>
          <a:lstStyle/>
          <a:p>
            <a:pPr algn="ctr"/>
            <a:r>
              <a:rPr lang="en-GB" b="1" dirty="0"/>
              <a:t>Bonding / Bridging / Linking </a:t>
            </a:r>
          </a:p>
        </p:txBody>
      </p:sp>
      <p:sp>
        <p:nvSpPr>
          <p:cNvPr id="3" name="TextBox 2">
            <a:extLst>
              <a:ext uri="{FF2B5EF4-FFF2-40B4-BE49-F238E27FC236}">
                <a16:creationId xmlns:a16="http://schemas.microsoft.com/office/drawing/2014/main" id="{AC081BD8-396A-BB95-BF56-92E528186BF1}"/>
              </a:ext>
            </a:extLst>
          </p:cNvPr>
          <p:cNvSpPr txBox="1"/>
          <p:nvPr/>
        </p:nvSpPr>
        <p:spPr>
          <a:xfrm>
            <a:off x="629562" y="1907464"/>
            <a:ext cx="7884876" cy="2654573"/>
          </a:xfrm>
          <a:prstGeom prst="rect">
            <a:avLst/>
          </a:prstGeom>
          <a:noFill/>
        </p:spPr>
        <p:txBody>
          <a:bodyPr wrap="square" rtlCol="0">
            <a:spAutoFit/>
          </a:bodyPr>
          <a:lstStyle/>
          <a:p>
            <a:pPr algn="ctr"/>
            <a:r>
              <a:rPr lang="en-GB" sz="2400" i="1" dirty="0"/>
              <a:t>Group Discussion</a:t>
            </a:r>
          </a:p>
          <a:p>
            <a:pPr algn="ctr"/>
            <a:endParaRPr lang="en-GB" sz="2400" i="1" dirty="0"/>
          </a:p>
          <a:p>
            <a:pPr algn="ctr"/>
            <a:r>
              <a:rPr lang="en-GB" sz="2400" i="1" dirty="0"/>
              <a:t>How do the concepts of bonding, bridging and linking relate to the theories of empowerment and participation that we explored earlier.</a:t>
            </a:r>
          </a:p>
          <a:p>
            <a:pPr algn="ctr"/>
            <a:endParaRPr lang="en-GB" sz="2400" i="1" dirty="0"/>
          </a:p>
          <a:p>
            <a:pPr algn="ctr"/>
            <a:r>
              <a:rPr lang="en-GB" sz="2400" i="1" dirty="0"/>
              <a:t>Discuss this with your group.</a:t>
            </a:r>
          </a:p>
        </p:txBody>
      </p:sp>
    </p:spTree>
    <p:extLst>
      <p:ext uri="{BB962C8B-B14F-4D97-AF65-F5344CB8AC3E}">
        <p14:creationId xmlns:p14="http://schemas.microsoft.com/office/powerpoint/2010/main" val="317913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51520" y="238239"/>
            <a:ext cx="8229600" cy="529568"/>
          </a:xfrm>
        </p:spPr>
        <p:txBody>
          <a:bodyPr>
            <a:normAutofit fontScale="90000"/>
          </a:bodyPr>
          <a:lstStyle/>
          <a:p>
            <a:pPr algn="ctr" eaLnBrk="1" hangingPunct="1"/>
            <a:r>
              <a:rPr lang="en-GB" altLang="en-US" dirty="0"/>
              <a:t>References</a:t>
            </a:r>
          </a:p>
        </p:txBody>
      </p:sp>
      <p:sp>
        <p:nvSpPr>
          <p:cNvPr id="20483" name="Rectangle 3"/>
          <p:cNvSpPr>
            <a:spLocks noGrp="1" noChangeArrowheads="1"/>
          </p:cNvSpPr>
          <p:nvPr>
            <p:ph idx="1"/>
          </p:nvPr>
        </p:nvSpPr>
        <p:spPr>
          <a:xfrm>
            <a:off x="251519" y="913787"/>
            <a:ext cx="8738571" cy="3394472"/>
          </a:xfrm>
        </p:spPr>
        <p:txBody>
          <a:bodyPr>
            <a:noAutofit/>
          </a:bodyPr>
          <a:lstStyle/>
          <a:p>
            <a:pPr eaLnBrk="1" hangingPunct="1">
              <a:spcBef>
                <a:spcPts val="450"/>
              </a:spcBef>
              <a:spcAft>
                <a:spcPts val="450"/>
              </a:spcAft>
            </a:pPr>
            <a:r>
              <a:rPr lang="en-GB" altLang="en-US" sz="1400" dirty="0"/>
              <a:t>Abercrombie A, and </a:t>
            </a:r>
            <a:r>
              <a:rPr lang="en-GB" altLang="en-US" sz="1400" dirty="0" err="1"/>
              <a:t>Warde</a:t>
            </a:r>
            <a:r>
              <a:rPr lang="en-GB" altLang="en-US" sz="1400" dirty="0"/>
              <a:t> A (2000) </a:t>
            </a:r>
            <a:r>
              <a:rPr lang="en-GB" altLang="en-US" sz="1400" i="1" dirty="0"/>
              <a:t>Contemporary British Society</a:t>
            </a:r>
            <a:r>
              <a:rPr lang="en-GB" altLang="en-US" sz="1400" dirty="0"/>
              <a:t> (3rd ed), Oxford: Blackwell.</a:t>
            </a:r>
          </a:p>
          <a:p>
            <a:pPr eaLnBrk="1" hangingPunct="1">
              <a:spcBef>
                <a:spcPts val="450"/>
              </a:spcBef>
              <a:spcAft>
                <a:spcPts val="450"/>
              </a:spcAft>
            </a:pPr>
            <a:r>
              <a:rPr lang="en-GB" altLang="en-US" sz="1400" dirty="0"/>
              <a:t>Arnstein, S. R. (2019) ‘A Ladder of Citizen Participation’ in </a:t>
            </a:r>
            <a:r>
              <a:rPr lang="en-GB" altLang="en-US" sz="1400" i="1" dirty="0"/>
              <a:t>Journal of the American Planning Association</a:t>
            </a:r>
            <a:r>
              <a:rPr lang="en-GB" altLang="en-US" sz="1400" dirty="0"/>
              <a:t> 85(1) pp. 24-34 Available at: </a:t>
            </a:r>
            <a:r>
              <a:rPr lang="en-GB" sz="1400" dirty="0">
                <a:hlinkClick r:id="rId2"/>
              </a:rPr>
              <a:t>Full article: A Ladder of Citizen Participation</a:t>
            </a:r>
            <a:r>
              <a:rPr lang="en-GB" sz="1400" dirty="0"/>
              <a:t> </a:t>
            </a:r>
            <a:r>
              <a:rPr lang="en-GB" altLang="en-US" sz="1400" dirty="0"/>
              <a:t>[Accessed 05/12/2024]</a:t>
            </a:r>
          </a:p>
          <a:p>
            <a:pPr eaLnBrk="1" hangingPunct="1">
              <a:spcBef>
                <a:spcPts val="450"/>
              </a:spcBef>
              <a:spcAft>
                <a:spcPts val="450"/>
              </a:spcAft>
            </a:pPr>
            <a:r>
              <a:rPr lang="en-GB" altLang="en-US" sz="1400" dirty="0"/>
              <a:t>Australian Bureau of Statistics (2002) </a:t>
            </a:r>
            <a:r>
              <a:rPr lang="en-GB" altLang="en-US" sz="1400" i="1" dirty="0"/>
              <a:t>Social Capital and Social Wellbeing</a:t>
            </a:r>
            <a:r>
              <a:rPr lang="en-GB" altLang="en-US" sz="1400" dirty="0"/>
              <a:t> Commonwealth of Australia Available at: </a:t>
            </a:r>
            <a:r>
              <a:rPr lang="en-GB" sz="1400" dirty="0">
                <a:hlinkClick r:id="rId3"/>
              </a:rPr>
              <a:t>Social Capital and Social Wellbeing (Discussion Paper)</a:t>
            </a:r>
            <a:r>
              <a:rPr lang="en-GB" sz="1400" dirty="0"/>
              <a:t> [Accessed 06/12/2024]</a:t>
            </a:r>
            <a:endParaRPr lang="en-GB" altLang="en-US" sz="1400" dirty="0"/>
          </a:p>
          <a:p>
            <a:pPr eaLnBrk="1" hangingPunct="1">
              <a:spcBef>
                <a:spcPts val="450"/>
              </a:spcBef>
              <a:spcAft>
                <a:spcPts val="450"/>
              </a:spcAft>
            </a:pPr>
            <a:r>
              <a:rPr lang="en-GB" altLang="en-US" sz="1400" dirty="0"/>
              <a:t>Burton, M. and Kagan, C. (2005) ‘Liberation social psychology: learning from Latin America’ </a:t>
            </a:r>
            <a:r>
              <a:rPr lang="en-GB" altLang="en-US" sz="1400" i="1" dirty="0"/>
              <a:t>Journal of Community &amp; Applied Social Psychology</a:t>
            </a:r>
            <a:r>
              <a:rPr lang="en-GB" altLang="en-US" sz="1400" dirty="0"/>
              <a:t>, 15(1), pp. 63–78 Available at: </a:t>
            </a:r>
            <a:r>
              <a:rPr lang="en-GB" altLang="en-US" sz="1400" dirty="0">
                <a:hlinkClick r:id="rId4"/>
              </a:rPr>
              <a:t>https://research-ebsco-com.ezproxy.uwtsd.ac.uk/c/onvpsy/viewer/pdf/spzrkelmdr?route=details</a:t>
            </a:r>
            <a:r>
              <a:rPr lang="en-GB" altLang="en-US" sz="1400" dirty="0"/>
              <a:t>  [Accessed 05/12/2024]</a:t>
            </a:r>
          </a:p>
          <a:p>
            <a:pPr eaLnBrk="1" hangingPunct="1">
              <a:spcBef>
                <a:spcPts val="450"/>
              </a:spcBef>
              <a:spcAft>
                <a:spcPts val="450"/>
              </a:spcAft>
            </a:pPr>
            <a:r>
              <a:rPr lang="en-GB" altLang="en-US" sz="1400" dirty="0"/>
              <a:t>Centre for European Policy Analysis (2022) </a:t>
            </a:r>
            <a:r>
              <a:rPr lang="en-GB" altLang="en-US" sz="1400" i="1" dirty="0"/>
              <a:t>Russia: A State of Homophobia </a:t>
            </a:r>
            <a:r>
              <a:rPr lang="en-GB" altLang="en-US" sz="1400" dirty="0"/>
              <a:t>Available at: </a:t>
            </a:r>
            <a:r>
              <a:rPr lang="en-GB" altLang="en-US" sz="1400" dirty="0">
                <a:hlinkClick r:id="rId5"/>
              </a:rPr>
              <a:t>https://cepa.org/article/russia-a-state-of-homophobia/</a:t>
            </a:r>
            <a:r>
              <a:rPr lang="en-GB" altLang="en-US" sz="1400" dirty="0"/>
              <a:t> [Accessed 12/12/2024]</a:t>
            </a:r>
          </a:p>
          <a:p>
            <a:pPr eaLnBrk="1" hangingPunct="1">
              <a:spcBef>
                <a:spcPts val="450"/>
              </a:spcBef>
              <a:spcAft>
                <a:spcPts val="450"/>
              </a:spcAft>
            </a:pPr>
            <a:r>
              <a:rPr lang="en-GB" altLang="en-US" sz="1400" dirty="0"/>
              <a:t>Christens, B.D. (2019) </a:t>
            </a:r>
            <a:r>
              <a:rPr lang="en-GB" altLang="en-US" sz="1400" i="1" dirty="0"/>
              <a:t>Community power and empowerment</a:t>
            </a:r>
            <a:r>
              <a:rPr lang="en-GB" altLang="en-US" sz="1400" dirty="0"/>
              <a:t>. New York, NY: Oxford University Press. Available at: </a:t>
            </a:r>
            <a:r>
              <a:rPr lang="en-GB" sz="1400" dirty="0">
                <a:hlinkClick r:id="rId6"/>
              </a:rPr>
              <a:t>Community Power and Empowerment | Oxford Academic</a:t>
            </a:r>
            <a:r>
              <a:rPr lang="en-GB" sz="1400" dirty="0"/>
              <a:t> </a:t>
            </a:r>
            <a:r>
              <a:rPr lang="en-GB" altLang="en-US" sz="1400" dirty="0"/>
              <a:t>[Accessed 09/12/2024]</a:t>
            </a:r>
          </a:p>
          <a:p>
            <a:pPr eaLnBrk="1" hangingPunct="1">
              <a:spcBef>
                <a:spcPts val="450"/>
              </a:spcBef>
              <a:spcAft>
                <a:spcPts val="450"/>
              </a:spcAft>
            </a:pPr>
            <a:r>
              <a:rPr lang="en-GB" altLang="en-US" sz="1400" dirty="0"/>
              <a:t>Cohen, Stanley. (1985) Visions of social control  crime punishment and classification. Polity.</a:t>
            </a:r>
          </a:p>
          <a:p>
            <a:pPr>
              <a:spcBef>
                <a:spcPts val="450"/>
              </a:spcBef>
              <a:spcAft>
                <a:spcPts val="450"/>
              </a:spcAft>
            </a:pPr>
            <a:r>
              <a:rPr lang="en-GB" sz="1400" dirty="0"/>
              <a:t>Dale, A. &amp; Sparks, J. (2010) ‘The 'agency' of sustainable community development’ in </a:t>
            </a:r>
            <a:r>
              <a:rPr lang="en-GB" sz="1400" i="1" dirty="0"/>
              <a:t>Community Development Journal</a:t>
            </a:r>
            <a:r>
              <a:rPr lang="en-GB" sz="1400" dirty="0"/>
              <a:t> 46(4): pp. 476-492 Available at: </a:t>
            </a:r>
            <a:r>
              <a:rPr lang="en-GB" sz="1400" dirty="0">
                <a:hlinkClick r:id="rId7" action="ppaction://hlinkfile"/>
              </a:rPr>
              <a:t>(PDF) The 'agency' of sustainable community development</a:t>
            </a:r>
            <a:r>
              <a:rPr lang="en-GB" sz="1400" dirty="0"/>
              <a:t> [Accessed 09/12/2024]</a:t>
            </a:r>
          </a:p>
          <a:p>
            <a:pPr eaLnBrk="1" hangingPunct="1">
              <a:spcBef>
                <a:spcPts val="450"/>
              </a:spcBef>
              <a:spcAft>
                <a:spcPts val="450"/>
              </a:spcAft>
            </a:pPr>
            <a:r>
              <a:rPr lang="en-GB" altLang="en-US" sz="1400" dirty="0"/>
              <a:t>Dalrymple J, and Burke B (2001) </a:t>
            </a:r>
            <a:r>
              <a:rPr lang="en-GB" altLang="en-US" sz="1400" i="1" dirty="0"/>
              <a:t>Anti Oppressive Practice: Social Care and the Law</a:t>
            </a:r>
            <a:r>
              <a:rPr lang="en-GB" altLang="en-US" sz="1400" dirty="0"/>
              <a:t>, Buckingham: OUP.</a:t>
            </a:r>
          </a:p>
          <a:p>
            <a:pPr eaLnBrk="1" hangingPunct="1">
              <a:spcBef>
                <a:spcPts val="450"/>
              </a:spcBef>
              <a:spcAft>
                <a:spcPts val="450"/>
              </a:spcAft>
            </a:pPr>
            <a:r>
              <a:rPr lang="en-GB" altLang="en-US" sz="1400" dirty="0"/>
              <a:t>Easton, M. (2013) </a:t>
            </a:r>
            <a:r>
              <a:rPr lang="en-GB" altLang="en-US" sz="1400" i="1" dirty="0"/>
              <a:t>Consulting … and ignoring</a:t>
            </a:r>
            <a:r>
              <a:rPr lang="en-GB" altLang="en-US" sz="1400" dirty="0"/>
              <a:t> Available at: </a:t>
            </a:r>
            <a:r>
              <a:rPr lang="en-GB" sz="1400" dirty="0">
                <a:hlinkClick r:id="rId8"/>
              </a:rPr>
              <a:t>Consulting... and ignoring - BBC News</a:t>
            </a:r>
            <a:r>
              <a:rPr lang="en-GB" sz="1400" dirty="0"/>
              <a:t> </a:t>
            </a:r>
            <a:r>
              <a:rPr lang="en-GB" altLang="en-US" sz="1400" dirty="0"/>
              <a:t>[Accessed 12/12/2024] </a:t>
            </a:r>
          </a:p>
          <a:p>
            <a:pPr marL="0" indent="0" eaLnBrk="1" hangingPunct="1">
              <a:spcBef>
                <a:spcPts val="450"/>
              </a:spcBef>
              <a:spcAft>
                <a:spcPts val="450"/>
              </a:spcAft>
              <a:buNone/>
            </a:pPr>
            <a:endParaRPr lang="en-GB" altLang="en-US" sz="1400" dirty="0"/>
          </a:p>
        </p:txBody>
      </p:sp>
    </p:spTree>
    <p:extLst>
      <p:ext uri="{BB962C8B-B14F-4D97-AF65-F5344CB8AC3E}">
        <p14:creationId xmlns:p14="http://schemas.microsoft.com/office/powerpoint/2010/main" val="5085690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55FF3-F1AE-FA3D-1F90-60CB144E5B2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63EA98CA-CEEF-2165-DF11-2EC408904C03}"/>
              </a:ext>
            </a:extLst>
          </p:cNvPr>
          <p:cNvSpPr>
            <a:spLocks noGrp="1" noChangeArrowheads="1"/>
          </p:cNvSpPr>
          <p:nvPr>
            <p:ph type="title"/>
          </p:nvPr>
        </p:nvSpPr>
        <p:spPr>
          <a:xfrm>
            <a:off x="305526" y="247607"/>
            <a:ext cx="8229600" cy="583574"/>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373614B3-B602-5FF4-7D38-FF8414C0495C}"/>
              </a:ext>
            </a:extLst>
          </p:cNvPr>
          <p:cNvSpPr>
            <a:spLocks noGrp="1" noChangeArrowheads="1"/>
          </p:cNvSpPr>
          <p:nvPr>
            <p:ph idx="1"/>
          </p:nvPr>
        </p:nvSpPr>
        <p:spPr>
          <a:xfrm>
            <a:off x="305526" y="856785"/>
            <a:ext cx="8229600" cy="3394472"/>
          </a:xfrm>
        </p:spPr>
        <p:txBody>
          <a:bodyPr>
            <a:noAutofit/>
          </a:bodyPr>
          <a:lstStyle/>
          <a:p>
            <a:pPr>
              <a:spcBef>
                <a:spcPts val="450"/>
              </a:spcBef>
              <a:spcAft>
                <a:spcPts val="450"/>
              </a:spcAft>
            </a:pPr>
            <a:r>
              <a:rPr lang="en-GB" sz="1400" dirty="0"/>
              <a:t>Field J (2012) Social Capital, London: Routledge.</a:t>
            </a:r>
            <a:endParaRPr lang="en-GB" altLang="en-US" sz="1400" dirty="0"/>
          </a:p>
          <a:p>
            <a:pPr eaLnBrk="1" hangingPunct="1">
              <a:spcBef>
                <a:spcPts val="450"/>
              </a:spcBef>
              <a:spcAft>
                <a:spcPts val="450"/>
              </a:spcAft>
            </a:pPr>
            <a:r>
              <a:rPr lang="en-GB" altLang="en-US" sz="1400" dirty="0"/>
              <a:t>Foucault, M. (1984) ‘The Subject and Power’ in </a:t>
            </a:r>
            <a:r>
              <a:rPr lang="en-GB" altLang="en-US" sz="1400" i="1" dirty="0"/>
              <a:t>Critical Enquiry </a:t>
            </a:r>
            <a:r>
              <a:rPr lang="en-GB" altLang="en-US" sz="1400" dirty="0"/>
              <a:t>Vol 8, No 4 pp. 777-795 Available at: </a:t>
            </a:r>
            <a:r>
              <a:rPr lang="en-GB" sz="1400" dirty="0">
                <a:hlinkClick r:id="rId2"/>
              </a:rPr>
              <a:t>The Subject and Power on JSTOR</a:t>
            </a:r>
            <a:r>
              <a:rPr lang="en-GB" sz="1400" dirty="0"/>
              <a:t> </a:t>
            </a:r>
            <a:r>
              <a:rPr lang="en-GB" altLang="en-US" sz="1400" dirty="0"/>
              <a:t>[Accessed 08/12/2024]</a:t>
            </a:r>
          </a:p>
          <a:p>
            <a:pPr>
              <a:spcBef>
                <a:spcPts val="450"/>
              </a:spcBef>
              <a:spcAft>
                <a:spcPts val="450"/>
              </a:spcAft>
            </a:pPr>
            <a:r>
              <a:rPr lang="en-GB" altLang="en-US" sz="1400" dirty="0"/>
              <a:t>Foucault, M (b) (2002) Power: Essential works of Foucault 1954-1984, Vol 3, </a:t>
            </a:r>
            <a:r>
              <a:rPr lang="en-GB" altLang="en-US" sz="1400" dirty="0" err="1"/>
              <a:t>Faubion</a:t>
            </a:r>
            <a:r>
              <a:rPr lang="en-GB" altLang="en-US" sz="1400" dirty="0"/>
              <a:t>, J, D, (ed.) London: Penguin.</a:t>
            </a:r>
          </a:p>
          <a:p>
            <a:pPr eaLnBrk="1" hangingPunct="1">
              <a:spcBef>
                <a:spcPts val="450"/>
              </a:spcBef>
              <a:spcAft>
                <a:spcPts val="450"/>
              </a:spcAft>
            </a:pPr>
            <a:r>
              <a:rPr lang="en-GB" sz="1400" dirty="0"/>
              <a:t>Giddens A (2013) Sociology,  Cambridge: Polity Press</a:t>
            </a:r>
            <a:endParaRPr lang="en-GB" altLang="en-US" sz="1400" dirty="0"/>
          </a:p>
          <a:p>
            <a:pPr eaLnBrk="1" hangingPunct="1">
              <a:spcBef>
                <a:spcPts val="450"/>
              </a:spcBef>
              <a:spcAft>
                <a:spcPts val="450"/>
              </a:spcAft>
            </a:pPr>
            <a:r>
              <a:rPr lang="en-GB" altLang="en-US" sz="1400" dirty="0"/>
              <a:t>Glasgow Disability Alliance (2017) </a:t>
            </a:r>
            <a:r>
              <a:rPr lang="en-GB" altLang="en-US" sz="1400" i="1" dirty="0"/>
              <a:t>Empowerment in Action</a:t>
            </a:r>
            <a:r>
              <a:rPr lang="en-GB" altLang="en-US" sz="1400" dirty="0"/>
              <a:t> Available at: </a:t>
            </a:r>
            <a:r>
              <a:rPr lang="en-GB" altLang="en-US" sz="1400" dirty="0">
                <a:hlinkClick r:id="rId3"/>
              </a:rPr>
              <a:t>https://gda.scot/2019/05/10/empowerment-in-action/</a:t>
            </a:r>
            <a:r>
              <a:rPr lang="en-GB" altLang="en-US" sz="1400" dirty="0"/>
              <a:t> [Accessed 09/12/2024]</a:t>
            </a:r>
          </a:p>
          <a:p>
            <a:pPr eaLnBrk="1" hangingPunct="1">
              <a:spcBef>
                <a:spcPts val="450"/>
              </a:spcBef>
              <a:spcAft>
                <a:spcPts val="450"/>
              </a:spcAft>
            </a:pPr>
            <a:r>
              <a:rPr lang="en-GB" altLang="en-US" sz="1400" dirty="0" err="1"/>
              <a:t>Gitten</a:t>
            </a:r>
            <a:r>
              <a:rPr lang="en-GB" altLang="en-US" sz="1400" dirty="0"/>
              <a:t>, D. &amp; Gozzi, L. (2023) </a:t>
            </a:r>
            <a:r>
              <a:rPr lang="en-GB" altLang="en-US" sz="1400" i="1" dirty="0"/>
              <a:t>Iran's morality police to resume headscarf patrols</a:t>
            </a:r>
            <a:r>
              <a:rPr lang="en-GB" altLang="en-US" sz="1400" dirty="0"/>
              <a:t> Available at: </a:t>
            </a:r>
            <a:r>
              <a:rPr lang="en-GB" altLang="en-US" sz="1400" dirty="0">
                <a:hlinkClick r:id="rId4"/>
              </a:rPr>
              <a:t>https://www.bbc.co.uk/news/world-middle-east-66218318</a:t>
            </a:r>
            <a:r>
              <a:rPr lang="en-GB" altLang="en-US" sz="1400" dirty="0"/>
              <a:t> [Accessed 12/12/2024]</a:t>
            </a:r>
          </a:p>
          <a:p>
            <a:pPr eaLnBrk="1" hangingPunct="1">
              <a:spcBef>
                <a:spcPts val="450"/>
              </a:spcBef>
              <a:spcAft>
                <a:spcPts val="450"/>
              </a:spcAft>
            </a:pPr>
            <a:r>
              <a:rPr lang="en-GB" altLang="en-US" sz="1400" dirty="0"/>
              <a:t>Home Office, The (2024) </a:t>
            </a:r>
            <a:r>
              <a:rPr lang="en-GB" altLang="en-US" sz="1400" i="1" dirty="0"/>
              <a:t>New protest laws on face coverings and pyrotechnics</a:t>
            </a:r>
            <a:r>
              <a:rPr lang="en-GB" altLang="en-US" sz="1400" dirty="0"/>
              <a:t> Available at: </a:t>
            </a:r>
            <a:r>
              <a:rPr lang="en-GB" altLang="en-US" sz="1400" dirty="0">
                <a:hlinkClick r:id="rId5"/>
              </a:rPr>
              <a:t>https://www.gov.uk/government/news/new-protest-laws-on-face-coverings-and-pyrotechnics</a:t>
            </a:r>
            <a:r>
              <a:rPr lang="en-GB" altLang="en-US" sz="1400" dirty="0"/>
              <a:t> [Accessed 12/12/2024]</a:t>
            </a:r>
            <a:endParaRPr lang="en-GB" altLang="en-US" sz="1400" i="1" dirty="0"/>
          </a:p>
          <a:p>
            <a:pPr eaLnBrk="1" hangingPunct="1">
              <a:spcBef>
                <a:spcPts val="450"/>
              </a:spcBef>
              <a:spcAft>
                <a:spcPts val="450"/>
              </a:spcAft>
            </a:pPr>
            <a:r>
              <a:rPr lang="en-GB" altLang="en-US" sz="1400" dirty="0"/>
              <a:t>Human Rights Watch (2021) “Break Their Lineage, Break Their Roots”: China’s Crimes against Humanity Targeting Uyghurs and Other Turkic Muslims Available at: </a:t>
            </a:r>
            <a:r>
              <a:rPr lang="en-GB" altLang="en-US" sz="1400" dirty="0">
                <a:hlinkClick r:id="rId6"/>
              </a:rPr>
              <a:t>https://www.hrw.org/report/2021/04/19/break-their-lineage-break-their-roots/chinas-crimes-against-humanity-targeting</a:t>
            </a:r>
            <a:r>
              <a:rPr lang="en-GB" altLang="en-US" sz="1400" dirty="0"/>
              <a:t> [Accessed 12/12/2024]</a:t>
            </a:r>
          </a:p>
          <a:p>
            <a:pPr>
              <a:spcBef>
                <a:spcPts val="450"/>
              </a:spcBef>
              <a:spcAft>
                <a:spcPts val="450"/>
              </a:spcAft>
            </a:pPr>
            <a:r>
              <a:rPr lang="en-GB" altLang="en-US" sz="1400" dirty="0" err="1"/>
              <a:t>Kamruzzaman</a:t>
            </a:r>
            <a:r>
              <a:rPr lang="en-GB" altLang="en-US" sz="1400" dirty="0"/>
              <a:t>, P. (2020). Exploring the Nexus Between Participation and Empowerment. </a:t>
            </a:r>
            <a:r>
              <a:rPr lang="en-GB" altLang="en-US" sz="1400" i="1" dirty="0"/>
              <a:t>Journal of Development Policy and Practice</a:t>
            </a:r>
            <a:r>
              <a:rPr lang="en-GB" altLang="en-US" sz="1400" dirty="0"/>
              <a:t>, 5(1), pp.32-53. </a:t>
            </a:r>
            <a:r>
              <a:rPr lang="en-GB" sz="1400" dirty="0">
                <a:hlinkClick r:id="rId7"/>
              </a:rPr>
              <a:t>Exploring the Nexus Between Participation and Empowerment - Palash </a:t>
            </a:r>
            <a:r>
              <a:rPr lang="en-GB" sz="1400" dirty="0" err="1">
                <a:hlinkClick r:id="rId7"/>
              </a:rPr>
              <a:t>Kamruzzaman</a:t>
            </a:r>
            <a:r>
              <a:rPr lang="en-GB" sz="1400" dirty="0">
                <a:hlinkClick r:id="rId7"/>
              </a:rPr>
              <a:t>, 2020</a:t>
            </a:r>
            <a:r>
              <a:rPr lang="en-GB" altLang="en-US" sz="1400" dirty="0"/>
              <a:t> [Accessed 12/12/2024] </a:t>
            </a:r>
          </a:p>
          <a:p>
            <a:pPr eaLnBrk="1" hangingPunct="1">
              <a:spcBef>
                <a:spcPts val="450"/>
              </a:spcBef>
              <a:spcAft>
                <a:spcPts val="450"/>
              </a:spcAft>
            </a:pPr>
            <a:endParaRPr lang="en-GB" altLang="en-US" sz="1400" dirty="0"/>
          </a:p>
        </p:txBody>
      </p:sp>
    </p:spTree>
    <p:extLst>
      <p:ext uri="{BB962C8B-B14F-4D97-AF65-F5344CB8AC3E}">
        <p14:creationId xmlns:p14="http://schemas.microsoft.com/office/powerpoint/2010/main" val="17106707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72C65-E84E-3830-61D3-F927144E5AC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9046CBB-87FB-6B98-B336-A8910D7A0FEC}"/>
              </a:ext>
            </a:extLst>
          </p:cNvPr>
          <p:cNvSpPr>
            <a:spLocks noGrp="1" noChangeArrowheads="1"/>
          </p:cNvSpPr>
          <p:nvPr>
            <p:ph type="title"/>
          </p:nvPr>
        </p:nvSpPr>
        <p:spPr>
          <a:xfrm>
            <a:off x="348558" y="293684"/>
            <a:ext cx="8229600" cy="421556"/>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04AA08B1-1E5E-C25E-0E6A-4FB4DF1A8BAC}"/>
              </a:ext>
            </a:extLst>
          </p:cNvPr>
          <p:cNvSpPr>
            <a:spLocks noGrp="1" noChangeArrowheads="1"/>
          </p:cNvSpPr>
          <p:nvPr>
            <p:ph idx="1"/>
          </p:nvPr>
        </p:nvSpPr>
        <p:spPr>
          <a:xfrm>
            <a:off x="143508" y="853578"/>
            <a:ext cx="8229600" cy="3394472"/>
          </a:xfrm>
        </p:spPr>
        <p:txBody>
          <a:bodyPr>
            <a:noAutofit/>
          </a:bodyPr>
          <a:lstStyle/>
          <a:p>
            <a:pPr>
              <a:spcBef>
                <a:spcPts val="450"/>
              </a:spcBef>
              <a:spcAft>
                <a:spcPts val="450"/>
              </a:spcAft>
            </a:pPr>
            <a:r>
              <a:rPr lang="en-GB" sz="1400" dirty="0"/>
              <a:t>Lewis JM, DiGiacomo M, Luckett T, Davidson PM &amp; </a:t>
            </a:r>
            <a:r>
              <a:rPr lang="en-GB" sz="1400" dirty="0" err="1"/>
              <a:t>Currow</a:t>
            </a:r>
            <a:r>
              <a:rPr lang="en-GB" sz="1400" dirty="0"/>
              <a:t> DC (2011) ‘A Social Capital Framework for Palliative Care: Supporting Health and Well-Being for People With Life-Limiting Illness and Their Carers Through Social Relations and Networks’ </a:t>
            </a:r>
            <a:r>
              <a:rPr lang="en-GB" sz="1400" i="1" dirty="0"/>
              <a:t>Journal of Pain and Symptom Management’ Volume 45, Issue 1, Pages 92-103 Available at: </a:t>
            </a:r>
            <a:r>
              <a:rPr lang="en-GB" sz="1400" dirty="0">
                <a:hlinkClick r:id="rId2"/>
              </a:rPr>
              <a:t>A Social Capital Framework for Palliative Care: Supporting Health and Well-Being for People With Life-Limiting Illness and Their Carers Through Social Relations and Networks - ScienceDirect</a:t>
            </a:r>
            <a:r>
              <a:rPr lang="en-GB" sz="1400" dirty="0"/>
              <a:t> [Accessed 09/12/2024]</a:t>
            </a:r>
          </a:p>
          <a:p>
            <a:pPr>
              <a:spcBef>
                <a:spcPts val="450"/>
              </a:spcBef>
              <a:spcAft>
                <a:spcPts val="450"/>
              </a:spcAft>
            </a:pPr>
            <a:r>
              <a:rPr lang="en-GB" altLang="en-US" sz="1400" dirty="0"/>
              <a:t>Liu, E. (2014) </a:t>
            </a:r>
            <a:r>
              <a:rPr lang="en-GB" altLang="en-US" sz="1400" i="1" dirty="0"/>
              <a:t>How to understand power. </a:t>
            </a:r>
            <a:r>
              <a:rPr lang="en-GB" altLang="en-US" sz="1400" dirty="0"/>
              <a:t>Available at: </a:t>
            </a:r>
            <a:r>
              <a:rPr lang="en-GB" altLang="en-US" sz="1400" dirty="0">
                <a:hlinkClick r:id="rId3"/>
              </a:rPr>
              <a:t>https://www.ted.com/talks/eric_liu_how_to_understand_power#t-154666</a:t>
            </a:r>
            <a:r>
              <a:rPr lang="en-GB" altLang="en-US" sz="1400" dirty="0"/>
              <a:t> [Accessed 09/12/2024]</a:t>
            </a:r>
          </a:p>
          <a:p>
            <a:pPr>
              <a:spcBef>
                <a:spcPts val="450"/>
              </a:spcBef>
              <a:spcAft>
                <a:spcPts val="450"/>
              </a:spcAft>
            </a:pPr>
            <a:r>
              <a:rPr lang="en-GB" altLang="en-US" sz="1400" dirty="0"/>
              <a:t>Martin, D.G., Hanson, S. And Fontaine, D., (2007) ‘What Counts As Activism?: The Role Of Individuals In Creating Change’. </a:t>
            </a:r>
            <a:r>
              <a:rPr lang="en-GB" altLang="en-US" sz="1400" i="1" dirty="0"/>
              <a:t>Women's Studies Quarterly</a:t>
            </a:r>
            <a:r>
              <a:rPr lang="en-GB" altLang="en-US" sz="1400" dirty="0"/>
              <a:t>, 35(3), pp. 78-94. Available at: </a:t>
            </a:r>
            <a:r>
              <a:rPr lang="en-GB" sz="1400" dirty="0">
                <a:hlinkClick r:id="rId4"/>
              </a:rPr>
              <a:t>WHAT COUNTS AS ACTIVISM?: THE ROLE OF INDIVIDUALS IN CREATING CHANGE – ProQuest</a:t>
            </a:r>
            <a:r>
              <a:rPr lang="en-GB" sz="1400" dirty="0"/>
              <a:t> [Accessed 06/12/2024]</a:t>
            </a:r>
            <a:endParaRPr lang="en-GB" altLang="en-US" sz="1400" dirty="0"/>
          </a:p>
          <a:p>
            <a:pPr eaLnBrk="1" hangingPunct="1">
              <a:spcBef>
                <a:spcPts val="450"/>
              </a:spcBef>
              <a:spcAft>
                <a:spcPts val="450"/>
              </a:spcAft>
            </a:pPr>
            <a:r>
              <a:rPr lang="en-GB" altLang="en-US" sz="1400" dirty="0"/>
              <a:t>Mendieta, E. (2020) ‘Philosophy of Liberation’ in </a:t>
            </a:r>
            <a:r>
              <a:rPr lang="fi-FI" altLang="en-US" sz="1400" dirty="0"/>
              <a:t>Edward N. Zalta and Uri Nodelman (eds.) </a:t>
            </a:r>
            <a:r>
              <a:rPr lang="en-GB" altLang="en-US" sz="1400" i="1" dirty="0"/>
              <a:t>The Stanford Encyclopedia of Philosophy </a:t>
            </a:r>
            <a:r>
              <a:rPr lang="en-GB" altLang="en-US" sz="1400" dirty="0"/>
              <a:t>Available at: </a:t>
            </a:r>
            <a:r>
              <a:rPr lang="en-GB" altLang="en-US" sz="1400" dirty="0">
                <a:hlinkClick r:id="rId5"/>
              </a:rPr>
              <a:t>https://plato.stanford.edu/entries/liberation/</a:t>
            </a:r>
            <a:r>
              <a:rPr lang="en-GB" altLang="en-US" sz="1400" dirty="0"/>
              <a:t> [Accessed 09/12/2024]</a:t>
            </a:r>
          </a:p>
          <a:p>
            <a:pPr eaLnBrk="1" hangingPunct="1">
              <a:spcBef>
                <a:spcPts val="450"/>
              </a:spcBef>
              <a:spcAft>
                <a:spcPts val="450"/>
              </a:spcAft>
            </a:pPr>
            <a:r>
              <a:rPr lang="en-GB" altLang="en-US" sz="1400" dirty="0"/>
              <a:t>Middleton, J. (2007) Beyond Authority: Leadership in a Changing World (1st ed.) Palgrave Macmillan UK. </a:t>
            </a:r>
            <a:r>
              <a:rPr lang="en-GB" sz="1400" dirty="0">
                <a:hlinkClick r:id="rId6"/>
              </a:rPr>
              <a:t>Beyond Authority: Leadership in a Changing World | SpringerLink</a:t>
            </a:r>
            <a:r>
              <a:rPr lang="en-GB" sz="1400" dirty="0"/>
              <a:t> </a:t>
            </a:r>
            <a:r>
              <a:rPr lang="en-GB" altLang="en-US" sz="1400" dirty="0"/>
              <a:t>[Accessed 25/12/2024]</a:t>
            </a:r>
          </a:p>
          <a:p>
            <a:pPr eaLnBrk="1" hangingPunct="1">
              <a:spcBef>
                <a:spcPts val="450"/>
              </a:spcBef>
              <a:spcAft>
                <a:spcPts val="450"/>
              </a:spcAft>
            </a:pPr>
            <a:r>
              <a:rPr lang="en-GB" altLang="en-US" sz="1400" dirty="0" err="1"/>
              <a:t>Muschert</a:t>
            </a:r>
            <a:r>
              <a:rPr lang="en-GB" altLang="en-US" sz="1400" dirty="0"/>
              <a:t>, G. W. &amp; Budd, K.M (2020) ‘Editorial Introduction’ in </a:t>
            </a:r>
            <a:r>
              <a:rPr lang="en-GB" altLang="en-US" sz="1400" dirty="0" err="1"/>
              <a:t>Muschert</a:t>
            </a:r>
            <a:r>
              <a:rPr lang="en-GB" altLang="en-US" sz="1400" dirty="0"/>
              <a:t>, G. W., Budd, K. M., Christian, M., &amp; </a:t>
            </a:r>
            <a:r>
              <a:rPr lang="en-GB" altLang="en-US" sz="1400" dirty="0" err="1"/>
              <a:t>Perrucci</a:t>
            </a:r>
            <a:r>
              <a:rPr lang="en-GB" altLang="en-US" sz="1400" dirty="0"/>
              <a:t>, R. (Eds.) Agenda For Social Justice 2020: Solutions For 2020 (1st ed.). Bristol University Press. Available at: </a:t>
            </a:r>
            <a:r>
              <a:rPr lang="en-GB" sz="1400" dirty="0">
                <a:hlinkClick r:id="rId7"/>
              </a:rPr>
              <a:t>Agenda For Social Justice 2020: Solutions For 2020 on JSTOR</a:t>
            </a:r>
            <a:r>
              <a:rPr lang="en-GB" sz="1400" dirty="0"/>
              <a:t> </a:t>
            </a:r>
            <a:r>
              <a:rPr lang="en-GB" altLang="en-US" sz="1400" dirty="0"/>
              <a:t>[Accessed 08/12/2024]</a:t>
            </a:r>
          </a:p>
          <a:p>
            <a:pPr eaLnBrk="1" hangingPunct="1">
              <a:spcBef>
                <a:spcPts val="450"/>
              </a:spcBef>
              <a:spcAft>
                <a:spcPts val="450"/>
              </a:spcAft>
            </a:pPr>
            <a:r>
              <a:rPr lang="en-GB" altLang="en-US" sz="1400" dirty="0"/>
              <a:t>Narayanan, P. (2003). Empowerment through Participation: How Effective Is This Approach? </a:t>
            </a:r>
            <a:r>
              <a:rPr lang="en-GB" altLang="en-US" sz="1400" i="1" dirty="0"/>
              <a:t>Economic and Political Weekly</a:t>
            </a:r>
            <a:r>
              <a:rPr lang="en-GB" altLang="en-US" sz="1400" dirty="0"/>
              <a:t>, 38(25), pp. 2484–2486. </a:t>
            </a:r>
            <a:r>
              <a:rPr lang="en-GB" sz="1400" dirty="0">
                <a:hlinkClick r:id="rId8"/>
              </a:rPr>
              <a:t>Empowerment through Participation: How Effective Is This Approach? on JSTOR</a:t>
            </a:r>
            <a:r>
              <a:rPr lang="en-GB" sz="1400" dirty="0"/>
              <a:t> </a:t>
            </a:r>
            <a:r>
              <a:rPr lang="en-GB" altLang="en-US" sz="1400" dirty="0"/>
              <a:t>[Accessed 12/12/2024]</a:t>
            </a:r>
          </a:p>
          <a:p>
            <a:pPr>
              <a:spcBef>
                <a:spcPts val="450"/>
              </a:spcBef>
              <a:spcAft>
                <a:spcPts val="450"/>
              </a:spcAft>
            </a:pPr>
            <a:endParaRPr lang="en-GB" altLang="en-US" sz="1400" dirty="0"/>
          </a:p>
        </p:txBody>
      </p:sp>
    </p:spTree>
    <p:extLst>
      <p:ext uri="{BB962C8B-B14F-4D97-AF65-F5344CB8AC3E}">
        <p14:creationId xmlns:p14="http://schemas.microsoft.com/office/powerpoint/2010/main" val="3808950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11E7F-15C5-1C93-83AA-F7BBBD6A39A4}"/>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26D637B7-3442-DFF6-6B0F-D13E2A372C56}"/>
              </a:ext>
            </a:extLst>
          </p:cNvPr>
          <p:cNvSpPr>
            <a:spLocks noGrp="1" noChangeArrowheads="1"/>
          </p:cNvSpPr>
          <p:nvPr>
            <p:ph type="title"/>
          </p:nvPr>
        </p:nvSpPr>
        <p:spPr>
          <a:xfrm>
            <a:off x="628650" y="247430"/>
            <a:ext cx="7886700" cy="676024"/>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2DB3B597-C15E-4104-0DEE-6F91D12D9A86}"/>
              </a:ext>
            </a:extLst>
          </p:cNvPr>
          <p:cNvSpPr>
            <a:spLocks noGrp="1" noChangeArrowheads="1"/>
          </p:cNvSpPr>
          <p:nvPr>
            <p:ph idx="1"/>
          </p:nvPr>
        </p:nvSpPr>
        <p:spPr>
          <a:xfrm>
            <a:off x="393259" y="947439"/>
            <a:ext cx="8461029" cy="3640897"/>
          </a:xfrm>
        </p:spPr>
        <p:txBody>
          <a:bodyPr>
            <a:noAutofit/>
          </a:bodyPr>
          <a:lstStyle/>
          <a:p>
            <a:pPr eaLnBrk="1" hangingPunct="1">
              <a:spcBef>
                <a:spcPts val="450"/>
              </a:spcBef>
              <a:spcAft>
                <a:spcPts val="450"/>
              </a:spcAft>
            </a:pPr>
            <a:r>
              <a:rPr lang="en-GB" altLang="en-US" sz="1400" dirty="0"/>
              <a:t>National Museum of African American History &amp; Culture (No Date) </a:t>
            </a:r>
            <a:r>
              <a:rPr lang="en-GB" altLang="en-US" sz="1400" i="1" dirty="0"/>
              <a:t>Social Identities and Systems of Oppression</a:t>
            </a:r>
            <a:r>
              <a:rPr lang="en-GB" altLang="en-US" sz="1400" dirty="0"/>
              <a:t>  USA: Smithsonian Institute Available at: </a:t>
            </a:r>
            <a:r>
              <a:rPr lang="en-GB" altLang="en-US" sz="1400" dirty="0">
                <a:hlinkClick r:id="rId2"/>
              </a:rPr>
              <a:t>https://nmaahc.si.edu/learn/talking-about-race/topics/social-identities-and-systems-oppression</a:t>
            </a:r>
            <a:r>
              <a:rPr lang="en-GB" altLang="en-US" sz="1400" dirty="0"/>
              <a:t> [Accessed 09/12/2024]</a:t>
            </a:r>
          </a:p>
          <a:p>
            <a:pPr eaLnBrk="1" hangingPunct="1">
              <a:spcBef>
                <a:spcPts val="450"/>
              </a:spcBef>
              <a:spcAft>
                <a:spcPts val="450"/>
              </a:spcAft>
            </a:pPr>
            <a:r>
              <a:rPr lang="en-GB" altLang="en-US" sz="1400" dirty="0" err="1"/>
              <a:t>Orrante</a:t>
            </a:r>
            <a:r>
              <a:rPr lang="en-GB" altLang="en-US" sz="1400" dirty="0"/>
              <a:t>, J. (2008) ‘Religion and Social Control’ in </a:t>
            </a:r>
            <a:r>
              <a:rPr lang="en-GB" altLang="en-US" sz="1400" i="1" dirty="0"/>
              <a:t>California Sociology Journal </a:t>
            </a:r>
            <a:r>
              <a:rPr lang="en-GB" altLang="en-US" sz="1400" dirty="0"/>
              <a:t>Vol. 1 pp.40-43 Available at: </a:t>
            </a:r>
            <a:r>
              <a:rPr lang="en-GB" altLang="en-US" sz="1400" dirty="0">
                <a:hlinkClick r:id="rId3"/>
              </a:rPr>
              <a:t>https://journals.calstate.edu/csf/article/download/3713/3222#:~:text=It%20is%20argued%20that%20religion,%2C%20morals%2C%20sex%20and%20marriage.&amp;text=good%2C%20and%20the%20truth%20in,values%20for%20society%20to%20follow</a:t>
            </a:r>
            <a:r>
              <a:rPr lang="en-GB" altLang="en-US" sz="1400" dirty="0"/>
              <a:t>. [Accessed 12/12/2024]</a:t>
            </a:r>
          </a:p>
          <a:p>
            <a:pPr eaLnBrk="1" hangingPunct="1">
              <a:spcBef>
                <a:spcPts val="450"/>
              </a:spcBef>
              <a:spcAft>
                <a:spcPts val="450"/>
              </a:spcAft>
            </a:pPr>
            <a:r>
              <a:rPr lang="en-GB" altLang="en-US" sz="1400" dirty="0"/>
              <a:t>Parkin C, Using Social Theory, (2010) in </a:t>
            </a:r>
            <a:r>
              <a:rPr lang="en-GB" altLang="en-US" sz="1400" dirty="0" err="1"/>
              <a:t>Buchroth</a:t>
            </a:r>
            <a:r>
              <a:rPr lang="en-GB" altLang="en-US" sz="1400" dirty="0"/>
              <a:t> I, and Parkin C, </a:t>
            </a:r>
            <a:r>
              <a:rPr lang="en-GB" altLang="en-US" sz="1400" i="1" dirty="0"/>
              <a:t>Using Theory Youth and Community Work Practice. </a:t>
            </a:r>
            <a:r>
              <a:rPr lang="en-GB" altLang="en-US" sz="1400" dirty="0"/>
              <a:t>Exeter: Learning Matters</a:t>
            </a:r>
            <a:r>
              <a:rPr lang="en-GB" altLang="en-US" sz="1400" i="1" dirty="0"/>
              <a:t>. </a:t>
            </a:r>
            <a:r>
              <a:rPr lang="en-GB" altLang="en-US" sz="1400" dirty="0"/>
              <a:t>Available at: </a:t>
            </a:r>
            <a:r>
              <a:rPr lang="en-GB" sz="1400" dirty="0">
                <a:hlinkClick r:id="rId4"/>
              </a:rPr>
              <a:t>‪Using Theory in Youth and Community Work Practice‬‎ - ‪Record details‬‎ - ‪EBSCOhost Research Databases‬‎</a:t>
            </a:r>
            <a:r>
              <a:rPr lang="en-GB" sz="1400" dirty="0"/>
              <a:t> </a:t>
            </a:r>
            <a:r>
              <a:rPr lang="en-GB" altLang="en-US" sz="1400" dirty="0"/>
              <a:t>[Accessed 09/12/2024]</a:t>
            </a:r>
          </a:p>
          <a:p>
            <a:pPr>
              <a:spcBef>
                <a:spcPts val="450"/>
              </a:spcBef>
              <a:spcAft>
                <a:spcPts val="450"/>
              </a:spcAft>
            </a:pPr>
            <a:r>
              <a:rPr lang="en-GB" altLang="en-US" sz="1400" dirty="0"/>
              <a:t>Pedro-</a:t>
            </a:r>
            <a:r>
              <a:rPr lang="en-GB" altLang="en-US" sz="1400" dirty="0" err="1"/>
              <a:t>Carañana</a:t>
            </a:r>
            <a:r>
              <a:rPr lang="en-GB" altLang="en-US" sz="1400" dirty="0"/>
              <a:t>, J., </a:t>
            </a:r>
            <a:r>
              <a:rPr lang="en-GB" altLang="en-US" sz="1400" dirty="0" err="1"/>
              <a:t>Broudy</a:t>
            </a:r>
            <a:r>
              <a:rPr lang="en-GB" altLang="en-US" sz="1400" dirty="0"/>
              <a:t>, D., &amp; </a:t>
            </a:r>
            <a:r>
              <a:rPr lang="en-GB" altLang="en-US" sz="1400" dirty="0" err="1"/>
              <a:t>Klaehn</a:t>
            </a:r>
            <a:r>
              <a:rPr lang="en-GB" altLang="en-US" sz="1400" dirty="0"/>
              <a:t>, J. (Eds.). (2018). </a:t>
            </a:r>
            <a:r>
              <a:rPr lang="en-GB" altLang="en-US" sz="1400" i="1" dirty="0"/>
              <a:t>THE PROPAGANDA MODEL TODAY: Filtering Perception and Awareness (Vol. 8). </a:t>
            </a:r>
            <a:r>
              <a:rPr lang="en-GB" altLang="en-US" sz="1400" dirty="0"/>
              <a:t>University of Westminster Press</a:t>
            </a:r>
            <a:r>
              <a:rPr lang="en-GB" altLang="en-US" sz="1400" i="1" dirty="0"/>
              <a:t>. </a:t>
            </a:r>
            <a:r>
              <a:rPr lang="en-GB" altLang="en-US" sz="1400" dirty="0"/>
              <a:t>Available at: </a:t>
            </a:r>
            <a:r>
              <a:rPr lang="en-GB" sz="1400" dirty="0">
                <a:hlinkClick r:id="rId5"/>
              </a:rPr>
              <a:t>THE PROPAGANDA MODEL TODAY: Filtering Perception and Awareness on JSTOR</a:t>
            </a:r>
            <a:r>
              <a:rPr lang="en-GB" sz="1400" dirty="0"/>
              <a:t> </a:t>
            </a:r>
            <a:r>
              <a:rPr lang="en-GB" altLang="en-US" sz="1400" dirty="0"/>
              <a:t>[Accessed 12/12/2024]</a:t>
            </a:r>
          </a:p>
          <a:p>
            <a:pPr>
              <a:spcBef>
                <a:spcPts val="450"/>
              </a:spcBef>
              <a:spcAft>
                <a:spcPts val="450"/>
              </a:spcAft>
            </a:pPr>
            <a:r>
              <a:rPr lang="en-GB" altLang="en-US" sz="1400" dirty="0" err="1"/>
              <a:t>Porsani</a:t>
            </a:r>
            <a:r>
              <a:rPr lang="en-GB" altLang="en-US" sz="1400" dirty="0"/>
              <a:t>, J. and </a:t>
            </a:r>
            <a:r>
              <a:rPr lang="en-GB" altLang="en-US" sz="1400" dirty="0" err="1"/>
              <a:t>Lalander</a:t>
            </a:r>
            <a:r>
              <a:rPr lang="en-GB" altLang="en-US" sz="1400" dirty="0"/>
              <a:t>, R. (2018) ‘Why Does Deliberative Community Consultation in Large-Scale Land Acquisitions Fail?: A Critical Analysis of Mozambican Experiences’, </a:t>
            </a:r>
            <a:r>
              <a:rPr lang="en-GB" altLang="en-US" sz="1400" i="1" dirty="0" err="1"/>
              <a:t>Revista</a:t>
            </a:r>
            <a:r>
              <a:rPr lang="en-GB" altLang="en-US" sz="1400" i="1" dirty="0"/>
              <a:t> </a:t>
            </a:r>
            <a:r>
              <a:rPr lang="en-GB" altLang="en-US" sz="1400" i="1" dirty="0" err="1"/>
              <a:t>iberoamericana</a:t>
            </a:r>
            <a:r>
              <a:rPr lang="en-GB" altLang="en-US" sz="1400" i="1" dirty="0"/>
              <a:t> de </a:t>
            </a:r>
            <a:r>
              <a:rPr lang="en-GB" altLang="en-US" sz="1400" i="1" dirty="0" err="1"/>
              <a:t>estudios</a:t>
            </a:r>
            <a:r>
              <a:rPr lang="en-GB" altLang="en-US" sz="1400" i="1" dirty="0"/>
              <a:t> de </a:t>
            </a:r>
            <a:r>
              <a:rPr lang="en-GB" altLang="en-US" sz="1400" i="1" dirty="0" err="1"/>
              <a:t>desarrollo</a:t>
            </a:r>
            <a:r>
              <a:rPr lang="en-GB" altLang="en-US" sz="1400" dirty="0"/>
              <a:t>, 7(2), pp. 164–193. Available at: </a:t>
            </a:r>
            <a:r>
              <a:rPr lang="en-GB" sz="1400" dirty="0">
                <a:hlinkClick r:id="rId6"/>
              </a:rPr>
              <a:t>Libro RIED 7.2.indb</a:t>
            </a:r>
            <a:r>
              <a:rPr lang="en-GB" sz="1400" dirty="0"/>
              <a:t> [Accessed 06/12/2024]</a:t>
            </a:r>
            <a:endParaRPr lang="en-GB" altLang="en-US" sz="1400" dirty="0"/>
          </a:p>
          <a:p>
            <a:pPr>
              <a:spcBef>
                <a:spcPts val="450"/>
              </a:spcBef>
              <a:spcAft>
                <a:spcPts val="450"/>
              </a:spcAft>
            </a:pPr>
            <a:r>
              <a:rPr lang="en-GB" altLang="en-US" sz="1400" i="1" dirty="0"/>
              <a:t>Public Health Network Cymru (2024) Social Justice and Human Rights</a:t>
            </a:r>
            <a:r>
              <a:rPr lang="en-GB" altLang="en-US" sz="1400" dirty="0"/>
              <a:t> Available at: </a:t>
            </a:r>
            <a:r>
              <a:rPr lang="en-GB" sz="1400" dirty="0">
                <a:hlinkClick r:id="rId7"/>
              </a:rPr>
              <a:t>Social justice and human rights - Public Health Network Cymru</a:t>
            </a:r>
            <a:r>
              <a:rPr lang="en-GB" sz="1400" dirty="0"/>
              <a:t> </a:t>
            </a:r>
            <a:r>
              <a:rPr lang="en-GB" altLang="en-US" sz="1400" dirty="0"/>
              <a:t>. [Accessed 08/12/2024]</a:t>
            </a:r>
          </a:p>
          <a:p>
            <a:pPr>
              <a:spcBef>
                <a:spcPts val="450"/>
              </a:spcBef>
              <a:spcAft>
                <a:spcPts val="450"/>
              </a:spcAft>
            </a:pPr>
            <a:r>
              <a:rPr lang="en-GB" altLang="en-US" sz="1400" dirty="0" err="1"/>
              <a:t>Pyper</a:t>
            </a:r>
            <a:r>
              <a:rPr lang="en-GB" altLang="en-US" sz="1400" dirty="0"/>
              <a:t>, D &amp; Tyler-Todd, J (2023) </a:t>
            </a:r>
            <a:r>
              <a:rPr lang="en-GB" altLang="en-US" sz="1400" i="1" dirty="0"/>
              <a:t>The 20th anniversary of the repeal of section 28 of the Local Government Act 1988 </a:t>
            </a:r>
            <a:r>
              <a:rPr lang="en-GB" altLang="en-US" sz="1400" dirty="0"/>
              <a:t>Available at: </a:t>
            </a:r>
            <a:r>
              <a:rPr lang="en-GB" altLang="en-US" sz="1400" dirty="0">
                <a:hlinkClick r:id="rId8"/>
              </a:rPr>
              <a:t>https://commonslibrary.parliament.uk/research-briefings/cdp-2023-0213/</a:t>
            </a:r>
            <a:r>
              <a:rPr lang="en-GB" altLang="en-US" sz="1400" dirty="0"/>
              <a:t> [Accessed 12/12/2024]</a:t>
            </a:r>
          </a:p>
        </p:txBody>
      </p:sp>
    </p:spTree>
    <p:extLst>
      <p:ext uri="{BB962C8B-B14F-4D97-AF65-F5344CB8AC3E}">
        <p14:creationId xmlns:p14="http://schemas.microsoft.com/office/powerpoint/2010/main" val="35867760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1D161-2D9C-2A5E-15DB-2E5E08399DA6}"/>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7A40489-B4CF-5EDE-447B-706D7B109222}"/>
              </a:ext>
            </a:extLst>
          </p:cNvPr>
          <p:cNvSpPr>
            <a:spLocks noGrp="1" noChangeArrowheads="1"/>
          </p:cNvSpPr>
          <p:nvPr>
            <p:ph type="title"/>
          </p:nvPr>
        </p:nvSpPr>
        <p:spPr>
          <a:xfrm>
            <a:off x="403194" y="220447"/>
            <a:ext cx="8229600" cy="637580"/>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C61D69FF-2ADF-ADFF-0F19-A2CF7DD803E5}"/>
              </a:ext>
            </a:extLst>
          </p:cNvPr>
          <p:cNvSpPr>
            <a:spLocks noGrp="1" noChangeArrowheads="1"/>
          </p:cNvSpPr>
          <p:nvPr>
            <p:ph idx="1"/>
          </p:nvPr>
        </p:nvSpPr>
        <p:spPr>
          <a:xfrm>
            <a:off x="143508" y="989145"/>
            <a:ext cx="8856984" cy="3394472"/>
          </a:xfrm>
        </p:spPr>
        <p:txBody>
          <a:bodyPr>
            <a:noAutofit/>
          </a:bodyPr>
          <a:lstStyle/>
          <a:p>
            <a:pPr>
              <a:spcBef>
                <a:spcPts val="450"/>
              </a:spcBef>
              <a:spcAft>
                <a:spcPts val="450"/>
              </a:spcAft>
            </a:pPr>
            <a:r>
              <a:rPr lang="en-GB" altLang="en-US" sz="1400" dirty="0"/>
              <a:t>Schmidt, A. T. &amp; </a:t>
            </a:r>
            <a:r>
              <a:rPr lang="en-GB" altLang="en-US" sz="1400" dirty="0" err="1"/>
              <a:t>Engelen</a:t>
            </a:r>
            <a:r>
              <a:rPr lang="en-GB" altLang="en-US" sz="1400" dirty="0"/>
              <a:t>, B. (2020) ‘ The ethics of nudging: An Overview in </a:t>
            </a:r>
            <a:r>
              <a:rPr lang="en-GB" altLang="en-US" sz="1400" i="1" dirty="0"/>
              <a:t>Philosophy Compass</a:t>
            </a:r>
            <a:r>
              <a:rPr lang="en-GB" altLang="en-US" sz="1400" dirty="0"/>
              <a:t> Vol 15, Issue 4 Available at: </a:t>
            </a:r>
            <a:r>
              <a:rPr lang="en-GB" sz="1400" dirty="0">
                <a:hlinkClick r:id="rId2"/>
              </a:rPr>
              <a:t>The ethics of nudging: An overview - Schmidt - 2020 - Philosophy Compass - Wiley Online Library</a:t>
            </a:r>
            <a:r>
              <a:rPr lang="en-GB" sz="1400" dirty="0"/>
              <a:t> </a:t>
            </a:r>
            <a:r>
              <a:rPr lang="en-GB" altLang="en-US" sz="1400" dirty="0"/>
              <a:t>[Accessed 12/12/2024]</a:t>
            </a:r>
          </a:p>
          <a:p>
            <a:pPr eaLnBrk="1" hangingPunct="1">
              <a:spcBef>
                <a:spcPts val="450"/>
              </a:spcBef>
              <a:spcAft>
                <a:spcPts val="450"/>
              </a:spcAft>
            </a:pPr>
            <a:r>
              <a:rPr lang="en-GB" altLang="en-US" sz="1400" dirty="0"/>
              <a:t>Scott, J (2015) </a:t>
            </a:r>
            <a:r>
              <a:rPr lang="en-GB" altLang="en-US" sz="1400" i="1" dirty="0"/>
              <a:t>Oxford Dictionary of Sociology </a:t>
            </a:r>
            <a:r>
              <a:rPr lang="en-GB" altLang="en-US" sz="1400" dirty="0"/>
              <a:t>Available at </a:t>
            </a:r>
            <a:r>
              <a:rPr lang="en-GB" sz="1400" dirty="0">
                <a:hlinkClick r:id="rId3"/>
              </a:rPr>
              <a:t>Power - Oxford Reference</a:t>
            </a:r>
            <a:r>
              <a:rPr lang="en-GB" sz="1400" dirty="0"/>
              <a:t> </a:t>
            </a:r>
            <a:r>
              <a:rPr lang="en-GB" altLang="en-US" sz="1400" dirty="0"/>
              <a:t>[Accessed 07/12/2024]</a:t>
            </a:r>
          </a:p>
          <a:p>
            <a:pPr>
              <a:spcBef>
                <a:spcPts val="450"/>
              </a:spcBef>
              <a:spcAft>
                <a:spcPts val="450"/>
              </a:spcAft>
            </a:pPr>
            <a:r>
              <a:rPr lang="en-GB" altLang="en-US" sz="1400" dirty="0"/>
              <a:t>Thompson, N, (2007) </a:t>
            </a:r>
            <a:r>
              <a:rPr lang="en-GB" altLang="en-US" sz="1400" i="1" dirty="0"/>
              <a:t>Power and Empowerment </a:t>
            </a:r>
            <a:r>
              <a:rPr lang="en-GB" altLang="en-US" sz="1400" dirty="0"/>
              <a:t>Lyme Regis: Russell House Publishing.</a:t>
            </a:r>
          </a:p>
          <a:p>
            <a:pPr eaLnBrk="1" hangingPunct="1">
              <a:spcBef>
                <a:spcPts val="450"/>
              </a:spcBef>
              <a:spcAft>
                <a:spcPts val="450"/>
              </a:spcAft>
            </a:pPr>
            <a:r>
              <a:rPr lang="en-GB" altLang="en-US" sz="1400" dirty="0"/>
              <a:t>Tombs, D. (2002) </a:t>
            </a:r>
            <a:r>
              <a:rPr lang="en-GB" altLang="en-US" sz="1400" i="1" dirty="0"/>
              <a:t>Latin American liberation theology</a:t>
            </a:r>
            <a:r>
              <a:rPr lang="en-GB" altLang="en-US" sz="1400" dirty="0"/>
              <a:t>. Boston, Massachusetts: Brill Academic Publishers. Available at: </a:t>
            </a:r>
            <a:r>
              <a:rPr lang="en-GB" sz="1400" dirty="0">
                <a:hlinkClick r:id="rId4"/>
              </a:rPr>
              <a:t>Latin American Liberation Theology on JSTOR</a:t>
            </a:r>
            <a:r>
              <a:rPr lang="en-GB" sz="1400" dirty="0"/>
              <a:t> </a:t>
            </a:r>
            <a:r>
              <a:rPr lang="en-GB" altLang="en-US" sz="1400" dirty="0"/>
              <a:t>[Accessed 09/12/2024]</a:t>
            </a:r>
          </a:p>
          <a:p>
            <a:pPr eaLnBrk="1" hangingPunct="1">
              <a:spcBef>
                <a:spcPts val="450"/>
              </a:spcBef>
              <a:spcAft>
                <a:spcPts val="450"/>
              </a:spcAft>
            </a:pPr>
            <a:r>
              <a:rPr lang="en-GB" altLang="en-US" sz="1400" dirty="0"/>
              <a:t>UK Office of the Deputy Prime Minister (2004) </a:t>
            </a:r>
            <a:r>
              <a:rPr lang="en-GB" altLang="en-US" sz="1400" i="1" dirty="0"/>
              <a:t>cited in </a:t>
            </a:r>
            <a:r>
              <a:rPr lang="en-GB" altLang="en-US" sz="1400" dirty="0"/>
              <a:t>United Nations Department of Economic and Social Affairs (2016) </a:t>
            </a:r>
            <a:r>
              <a:rPr lang="en-GB" altLang="en-US" sz="1400" i="1" dirty="0"/>
              <a:t>Leaving No-one Behind: The Imperative of Inclusive Development</a:t>
            </a:r>
            <a:r>
              <a:rPr lang="en-GB" altLang="en-US" sz="1400" dirty="0"/>
              <a:t> Available at: </a:t>
            </a:r>
            <a:r>
              <a:rPr lang="en-GB" sz="1400" dirty="0">
                <a:hlinkClick r:id="rId5"/>
              </a:rPr>
              <a:t>full-report.pdf</a:t>
            </a:r>
            <a:r>
              <a:rPr lang="en-GB" sz="1400" dirty="0"/>
              <a:t> </a:t>
            </a:r>
            <a:r>
              <a:rPr lang="en-GB" altLang="en-US" sz="1400" dirty="0"/>
              <a:t>[Accessed 07/12/2024]</a:t>
            </a:r>
          </a:p>
          <a:p>
            <a:pPr eaLnBrk="1" hangingPunct="1">
              <a:spcBef>
                <a:spcPts val="450"/>
              </a:spcBef>
              <a:spcAft>
                <a:spcPts val="450"/>
              </a:spcAft>
            </a:pPr>
            <a:r>
              <a:rPr lang="en-GB" altLang="en-US" sz="1400" dirty="0"/>
              <a:t>UK Parliament (2024) </a:t>
            </a:r>
            <a:r>
              <a:rPr lang="en-GB" altLang="en-US" sz="1400" i="1" dirty="0"/>
              <a:t>Legislative scrutiny highlights human rights failings of Rwanda Bill </a:t>
            </a:r>
            <a:r>
              <a:rPr lang="en-GB" altLang="en-US" sz="1400" dirty="0"/>
              <a:t>Available at: </a:t>
            </a:r>
            <a:r>
              <a:rPr lang="en-GB" altLang="en-US" sz="1400" dirty="0">
                <a:hlinkClick r:id="rId6"/>
              </a:rPr>
              <a:t>https://committees.parliament.uk/committee/93/human-rights-joint-committee/news/199840/legislative-scrutiny-highlights-human-rights-failings-of-rwanda-bill/</a:t>
            </a:r>
            <a:r>
              <a:rPr lang="en-GB" altLang="en-US" sz="1400" dirty="0"/>
              <a:t> [Accessed 12/12/2024]</a:t>
            </a:r>
            <a:endParaRPr lang="en-GB" altLang="en-US" sz="1400" i="1" dirty="0"/>
          </a:p>
          <a:p>
            <a:pPr eaLnBrk="1" hangingPunct="1">
              <a:spcBef>
                <a:spcPts val="450"/>
              </a:spcBef>
              <a:spcAft>
                <a:spcPts val="450"/>
              </a:spcAft>
            </a:pPr>
            <a:endParaRPr lang="en-GB" altLang="en-US" sz="1400" dirty="0"/>
          </a:p>
        </p:txBody>
      </p:sp>
    </p:spTree>
    <p:extLst>
      <p:ext uri="{BB962C8B-B14F-4D97-AF65-F5344CB8AC3E}">
        <p14:creationId xmlns:p14="http://schemas.microsoft.com/office/powerpoint/2010/main" val="40558544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E64F7-1744-F246-3027-4E75DE512789}"/>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0BE7B383-CD91-988C-FC87-E7EE65F84ED3}"/>
              </a:ext>
            </a:extLst>
          </p:cNvPr>
          <p:cNvSpPr>
            <a:spLocks noGrp="1" noChangeArrowheads="1"/>
          </p:cNvSpPr>
          <p:nvPr>
            <p:ph type="title"/>
          </p:nvPr>
        </p:nvSpPr>
        <p:spPr>
          <a:xfrm>
            <a:off x="305526" y="166127"/>
            <a:ext cx="8229600" cy="591479"/>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01680FEE-1295-98FB-CB85-882649462785}"/>
              </a:ext>
            </a:extLst>
          </p:cNvPr>
          <p:cNvSpPr>
            <a:spLocks noGrp="1" noChangeArrowheads="1"/>
          </p:cNvSpPr>
          <p:nvPr>
            <p:ph idx="1"/>
          </p:nvPr>
        </p:nvSpPr>
        <p:spPr>
          <a:xfrm>
            <a:off x="379213" y="1066437"/>
            <a:ext cx="8229600" cy="3394472"/>
          </a:xfrm>
        </p:spPr>
        <p:txBody>
          <a:bodyPr>
            <a:normAutofit/>
          </a:bodyPr>
          <a:lstStyle/>
          <a:p>
            <a:pPr eaLnBrk="1" hangingPunct="1">
              <a:spcBef>
                <a:spcPts val="450"/>
              </a:spcBef>
              <a:spcAft>
                <a:spcPts val="450"/>
              </a:spcAft>
            </a:pPr>
            <a:r>
              <a:rPr lang="en-GB" altLang="en-US" sz="1400" dirty="0"/>
              <a:t>Virginia Commonwealth University (2021) </a:t>
            </a:r>
            <a:r>
              <a:rPr lang="en-GB" altLang="en-US" sz="1400" i="1" dirty="0"/>
              <a:t>Empowerment Theory in Social Work </a:t>
            </a:r>
            <a:r>
              <a:rPr lang="en-GB" altLang="en-US" sz="1400" dirty="0"/>
              <a:t>Available at: </a:t>
            </a:r>
            <a:r>
              <a:rPr lang="en-GB" sz="1400" dirty="0">
                <a:hlinkClick r:id="rId2"/>
              </a:rPr>
              <a:t>Empowerment Theory in Social Work | VCU Online Social Work</a:t>
            </a:r>
            <a:r>
              <a:rPr lang="en-GB" sz="1400" dirty="0"/>
              <a:t> </a:t>
            </a:r>
            <a:r>
              <a:rPr lang="en-GB" altLang="en-US" sz="1400" dirty="0"/>
              <a:t>[Accessed 08/02/2024]</a:t>
            </a:r>
            <a:endParaRPr lang="en-GB" altLang="en-US" sz="1400" i="1" dirty="0"/>
          </a:p>
          <a:p>
            <a:pPr eaLnBrk="1" hangingPunct="1">
              <a:spcBef>
                <a:spcPts val="450"/>
              </a:spcBef>
              <a:spcAft>
                <a:spcPts val="450"/>
              </a:spcAft>
            </a:pPr>
            <a:r>
              <a:rPr lang="en-GB" altLang="en-US" sz="1400" dirty="0"/>
              <a:t>Williams F, (2010) Group Work, in </a:t>
            </a:r>
            <a:r>
              <a:rPr lang="en-GB" altLang="en-US" sz="1400" dirty="0" err="1"/>
              <a:t>Buchroth</a:t>
            </a:r>
            <a:r>
              <a:rPr lang="en-GB" altLang="en-US" sz="1400" dirty="0"/>
              <a:t> I, and Parkin C, </a:t>
            </a:r>
            <a:r>
              <a:rPr lang="en-GB" altLang="en-US" sz="1400" i="1" dirty="0"/>
              <a:t>Using Theory in Youth and Community Work Practice.</a:t>
            </a:r>
            <a:r>
              <a:rPr lang="en-GB" altLang="en-US" sz="1400" dirty="0"/>
              <a:t> Exeter: Learning Matters. Available at: </a:t>
            </a:r>
            <a:r>
              <a:rPr lang="en-GB" sz="1400" dirty="0">
                <a:hlinkClick r:id="rId3"/>
              </a:rPr>
              <a:t>‪Using Theory in Youth and Community Work Practice‬‎ - ‪Record details‬‎ - ‪EBSCOhost Research Databases‬‎</a:t>
            </a:r>
            <a:r>
              <a:rPr lang="en-GB" sz="1400" dirty="0"/>
              <a:t> </a:t>
            </a:r>
            <a:r>
              <a:rPr lang="en-GB" altLang="en-US" sz="1400" dirty="0"/>
              <a:t>[Accessed 09/12/2024]</a:t>
            </a:r>
          </a:p>
          <a:p>
            <a:pPr eaLnBrk="1" hangingPunct="1">
              <a:spcBef>
                <a:spcPts val="450"/>
              </a:spcBef>
              <a:spcAft>
                <a:spcPts val="450"/>
              </a:spcAft>
            </a:pPr>
            <a:r>
              <a:rPr lang="en-GB" altLang="en-US" sz="1400" dirty="0"/>
              <a:t>Williams, R. (1976) </a:t>
            </a:r>
            <a:r>
              <a:rPr lang="en-GB" altLang="en-US" sz="1400" i="1" dirty="0"/>
              <a:t>Keywords: A Vocabulary of Culture and Society </a:t>
            </a:r>
            <a:r>
              <a:rPr lang="en-GB" altLang="en-US" sz="1400" dirty="0"/>
              <a:t>London: Fontana</a:t>
            </a:r>
          </a:p>
          <a:p>
            <a:pPr>
              <a:spcBef>
                <a:spcPts val="450"/>
              </a:spcBef>
              <a:spcAft>
                <a:spcPts val="450"/>
              </a:spcAft>
            </a:pPr>
            <a:r>
              <a:rPr lang="en-GB" sz="1400" dirty="0"/>
              <a:t>Woolcock, M. (2001) ‘The Place of Social Capital in Understanding Social and Economic Outcome’ Available at: </a:t>
            </a:r>
            <a:r>
              <a:rPr lang="en-GB" sz="1400" dirty="0">
                <a:hlinkClick r:id="rId4"/>
              </a:rPr>
              <a:t>(PDF) The Place of Social Capital in Understanding Social and Economic Outcome</a:t>
            </a:r>
            <a:r>
              <a:rPr lang="en-GB" sz="1400" dirty="0"/>
              <a:t> [Accessed 09/12/2024]</a:t>
            </a:r>
          </a:p>
          <a:p>
            <a:pPr eaLnBrk="1" hangingPunct="1">
              <a:spcBef>
                <a:spcPts val="450"/>
              </a:spcBef>
              <a:spcAft>
                <a:spcPts val="450"/>
              </a:spcAft>
            </a:pPr>
            <a:endParaRPr lang="en-GB" altLang="en-US" sz="1400" dirty="0"/>
          </a:p>
        </p:txBody>
      </p:sp>
    </p:spTree>
    <p:extLst>
      <p:ext uri="{BB962C8B-B14F-4D97-AF65-F5344CB8AC3E}">
        <p14:creationId xmlns:p14="http://schemas.microsoft.com/office/powerpoint/2010/main" val="143747719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598</TotalTime>
  <Words>4729</Words>
  <Application>Microsoft Office PowerPoint</Application>
  <PresentationFormat>On-screen Show (4:3)</PresentationFormat>
  <Paragraphs>283</Paragraphs>
  <Slides>45</Slides>
  <Notes>13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45</vt:i4>
      </vt:variant>
    </vt:vector>
  </HeadingPairs>
  <TitlesOfParts>
    <vt:vector size="50" baseType="lpstr">
      <vt:lpstr>Arial</vt:lpstr>
      <vt:lpstr>Calibri</vt:lpstr>
      <vt:lpstr>Calibri Light</vt:lpstr>
      <vt:lpstr>Holding PAge</vt:lpstr>
      <vt:lpstr>Accessible 2</vt:lpstr>
      <vt:lpstr>PowerPoint Presentation</vt:lpstr>
      <vt:lpstr>PowerPoint Presentation</vt:lpstr>
      <vt:lpstr>Participation</vt:lpstr>
      <vt:lpstr>Participation</vt:lpstr>
      <vt:lpstr>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Ladder of Citizen Participation</vt:lpstr>
      <vt:lpstr>If Participation is Restricted</vt:lpstr>
      <vt:lpstr>If Participation is Restricted</vt:lpstr>
      <vt:lpstr>Liberation</vt:lpstr>
      <vt:lpstr>Liberation Social Psychology</vt:lpstr>
      <vt:lpstr>Social Capital</vt:lpstr>
      <vt:lpstr>Social Capital</vt:lpstr>
      <vt:lpstr>Social Capital</vt:lpstr>
      <vt:lpstr>Social Capital </vt:lpstr>
      <vt:lpstr>Social Capital: Networks</vt:lpstr>
      <vt:lpstr>Social Capital: Networks</vt:lpstr>
      <vt:lpstr>Bonding</vt:lpstr>
      <vt:lpstr>Bonding</vt:lpstr>
      <vt:lpstr>Bridging</vt:lpstr>
      <vt:lpstr>Linking</vt:lpstr>
      <vt:lpstr>Bonding / Bridging / Linking </vt:lpstr>
      <vt:lpstr>Bonding / Bridging / Linking </vt:lpstr>
      <vt:lpstr>Bonding / Bridging / Linking </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27</cp:revision>
  <dcterms:created xsi:type="dcterms:W3CDTF">2024-09-09T09:14:57Z</dcterms:created>
  <dcterms:modified xsi:type="dcterms:W3CDTF">2024-12-06T11:04:52Z</dcterms:modified>
</cp:coreProperties>
</file>