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9" r:id="rId2"/>
    <p:sldId id="261" r:id="rId3"/>
    <p:sldId id="263" r:id="rId4"/>
    <p:sldId id="265" r:id="rId5"/>
    <p:sldId id="267" r:id="rId6"/>
    <p:sldId id="268" r:id="rId7"/>
    <p:sldId id="269" r:id="rId8"/>
    <p:sldId id="270" r:id="rId9"/>
    <p:sldId id="271" r:id="rId10"/>
    <p:sldId id="273" r:id="rId11"/>
    <p:sldId id="275" r:id="rId12"/>
    <p:sldId id="276" r:id="rId13"/>
    <p:sldId id="277" r:id="rId14"/>
    <p:sldId id="278" r:id="rId15"/>
    <p:sldId id="281" r:id="rId16"/>
    <p:sldId id="282" r:id="rId17"/>
    <p:sldId id="279" r:id="rId18"/>
    <p:sldId id="280" r:id="rId19"/>
    <p:sldId id="28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51" autoAdjust="0"/>
  </p:normalViewPr>
  <p:slideViewPr>
    <p:cSldViewPr snapToGrid="0">
      <p:cViewPr varScale="1">
        <p:scale>
          <a:sx n="34" d="100"/>
          <a:sy n="34" d="100"/>
        </p:scale>
        <p:origin x="31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606AB0-5D05-46D5-A9F2-6FD91DBC8AC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A74C60-8C2B-44CE-B87F-686F8E99E6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Key case; </a:t>
          </a:r>
          <a:r>
            <a:rPr lang="en-GB" dirty="0" err="1"/>
            <a:t>Pankhania</a:t>
          </a:r>
          <a:r>
            <a:rPr lang="en-GB" dirty="0"/>
            <a:t> v Hackney London Borough Council [2002] – False statement of fact or law. </a:t>
          </a:r>
          <a:endParaRPr lang="en-US" dirty="0"/>
        </a:p>
      </dgm:t>
    </dgm:pt>
    <dgm:pt modelId="{DF8AF5DB-EE44-4BFF-ACA4-FDFE8252787F}" type="parTrans" cxnId="{AFC993EA-E561-4C02-8B8C-BFFEE63E27B2}">
      <dgm:prSet/>
      <dgm:spPr/>
      <dgm:t>
        <a:bodyPr/>
        <a:lstStyle/>
        <a:p>
          <a:endParaRPr lang="en-US"/>
        </a:p>
      </dgm:t>
    </dgm:pt>
    <dgm:pt modelId="{DF40B536-6B8F-4C41-A5A3-50D2EC9C6536}" type="sibTrans" cxnId="{AFC993EA-E561-4C02-8B8C-BFFEE63E27B2}">
      <dgm:prSet/>
      <dgm:spPr/>
      <dgm:t>
        <a:bodyPr/>
        <a:lstStyle/>
        <a:p>
          <a:endParaRPr lang="en-US"/>
        </a:p>
      </dgm:t>
    </dgm:pt>
    <dgm:pt modelId="{981FD71B-20BD-4284-B42C-FE2590F02D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Statement can be made in a number ways. For example, through conduct. </a:t>
          </a:r>
          <a:endParaRPr lang="en-US" dirty="0"/>
        </a:p>
      </dgm:t>
    </dgm:pt>
    <dgm:pt modelId="{0F754817-D6A9-4174-82A4-AEB6983E546C}" type="parTrans" cxnId="{402FE662-F14E-43D8-A74E-11634E925FB2}">
      <dgm:prSet/>
      <dgm:spPr/>
      <dgm:t>
        <a:bodyPr/>
        <a:lstStyle/>
        <a:p>
          <a:endParaRPr lang="en-US"/>
        </a:p>
      </dgm:t>
    </dgm:pt>
    <dgm:pt modelId="{EEFDDA8E-FEBD-44E6-83E4-67CA16489EBD}" type="sibTrans" cxnId="{402FE662-F14E-43D8-A74E-11634E925FB2}">
      <dgm:prSet/>
      <dgm:spPr/>
      <dgm:t>
        <a:bodyPr/>
        <a:lstStyle/>
        <a:p>
          <a:endParaRPr lang="en-US"/>
        </a:p>
      </dgm:t>
    </dgm:pt>
    <dgm:pt modelId="{6398C490-072A-4775-8695-4E55A55999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 examples; Walters v Morgan [1861] </a:t>
          </a:r>
          <a:endParaRPr lang="en-US"/>
        </a:p>
      </dgm:t>
    </dgm:pt>
    <dgm:pt modelId="{51AD36E3-1F0F-4D43-846A-9CCAFC1B5EC6}" type="parTrans" cxnId="{9D69DF74-C726-4B51-9044-E9EAB6912640}">
      <dgm:prSet/>
      <dgm:spPr/>
      <dgm:t>
        <a:bodyPr/>
        <a:lstStyle/>
        <a:p>
          <a:endParaRPr lang="en-US"/>
        </a:p>
      </dgm:t>
    </dgm:pt>
    <dgm:pt modelId="{C7E088FA-815D-4DFA-AD2D-FFAF2D40FC9D}" type="sibTrans" cxnId="{9D69DF74-C726-4B51-9044-E9EAB6912640}">
      <dgm:prSet/>
      <dgm:spPr/>
      <dgm:t>
        <a:bodyPr/>
        <a:lstStyle/>
        <a:p>
          <a:endParaRPr lang="en-US"/>
        </a:p>
      </dgm:t>
    </dgm:pt>
    <dgm:pt modelId="{47A97CC8-6F14-4A87-A3D7-7C1041B20696}" type="pres">
      <dgm:prSet presAssocID="{37606AB0-5D05-46D5-A9F2-6FD91DBC8AC6}" presName="root" presStyleCnt="0">
        <dgm:presLayoutVars>
          <dgm:dir/>
          <dgm:resizeHandles val="exact"/>
        </dgm:presLayoutVars>
      </dgm:prSet>
      <dgm:spPr/>
    </dgm:pt>
    <dgm:pt modelId="{B25D0608-8E8B-4B9E-9C6D-896D10FA976F}" type="pres">
      <dgm:prSet presAssocID="{13A74C60-8C2B-44CE-B87F-686F8E99E602}" presName="compNode" presStyleCnt="0"/>
      <dgm:spPr/>
    </dgm:pt>
    <dgm:pt modelId="{70181912-A290-4FA4-AE88-838E4507E106}" type="pres">
      <dgm:prSet presAssocID="{13A74C60-8C2B-44CE-B87F-686F8E99E602}" presName="bgRect" presStyleLbl="bgShp" presStyleIdx="0" presStyleCnt="3"/>
      <dgm:spPr/>
    </dgm:pt>
    <dgm:pt modelId="{EEC8D7D5-40A3-4F55-96AF-C3E093A0FF7F}" type="pres">
      <dgm:prSet presAssocID="{13A74C60-8C2B-44CE-B87F-686F8E99E6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7E61F3B-8D95-4685-9255-E9BD669933ED}" type="pres">
      <dgm:prSet presAssocID="{13A74C60-8C2B-44CE-B87F-686F8E99E602}" presName="spaceRect" presStyleCnt="0"/>
      <dgm:spPr/>
    </dgm:pt>
    <dgm:pt modelId="{4E3A0B64-5E7A-4F78-BED0-C10B6294354F}" type="pres">
      <dgm:prSet presAssocID="{13A74C60-8C2B-44CE-B87F-686F8E99E602}" presName="parTx" presStyleLbl="revTx" presStyleIdx="0" presStyleCnt="3">
        <dgm:presLayoutVars>
          <dgm:chMax val="0"/>
          <dgm:chPref val="0"/>
        </dgm:presLayoutVars>
      </dgm:prSet>
      <dgm:spPr/>
    </dgm:pt>
    <dgm:pt modelId="{E1B698FD-22F3-46D8-985B-47E63586E626}" type="pres">
      <dgm:prSet presAssocID="{DF40B536-6B8F-4C41-A5A3-50D2EC9C6536}" presName="sibTrans" presStyleCnt="0"/>
      <dgm:spPr/>
    </dgm:pt>
    <dgm:pt modelId="{32147263-DD57-4AD9-A8E2-212F705894EF}" type="pres">
      <dgm:prSet presAssocID="{981FD71B-20BD-4284-B42C-FE2590F02DEA}" presName="compNode" presStyleCnt="0"/>
      <dgm:spPr/>
    </dgm:pt>
    <dgm:pt modelId="{D904D268-8A97-42F3-A60B-FA9B5F4220B9}" type="pres">
      <dgm:prSet presAssocID="{981FD71B-20BD-4284-B42C-FE2590F02DEA}" presName="bgRect" presStyleLbl="bgShp" presStyleIdx="1" presStyleCnt="3"/>
      <dgm:spPr/>
    </dgm:pt>
    <dgm:pt modelId="{8306F313-5966-469E-A37C-2B8B4B444C39}" type="pres">
      <dgm:prSet presAssocID="{981FD71B-20BD-4284-B42C-FE2590F02DE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075DB68-0C24-4D0E-82A0-99E5DC1D206F}" type="pres">
      <dgm:prSet presAssocID="{981FD71B-20BD-4284-B42C-FE2590F02DEA}" presName="spaceRect" presStyleCnt="0"/>
      <dgm:spPr/>
    </dgm:pt>
    <dgm:pt modelId="{AF7B3EFC-740E-46B1-A6EA-9E322D2F05B3}" type="pres">
      <dgm:prSet presAssocID="{981FD71B-20BD-4284-B42C-FE2590F02DEA}" presName="parTx" presStyleLbl="revTx" presStyleIdx="1" presStyleCnt="3">
        <dgm:presLayoutVars>
          <dgm:chMax val="0"/>
          <dgm:chPref val="0"/>
        </dgm:presLayoutVars>
      </dgm:prSet>
      <dgm:spPr/>
    </dgm:pt>
    <dgm:pt modelId="{BA448F6F-BDB3-430E-82D2-2D348A1C9442}" type="pres">
      <dgm:prSet presAssocID="{EEFDDA8E-FEBD-44E6-83E4-67CA16489EBD}" presName="sibTrans" presStyleCnt="0"/>
      <dgm:spPr/>
    </dgm:pt>
    <dgm:pt modelId="{D3535956-9BD9-42DA-A86D-256A797EE2D6}" type="pres">
      <dgm:prSet presAssocID="{6398C490-072A-4775-8695-4E55A55999C7}" presName="compNode" presStyleCnt="0"/>
      <dgm:spPr/>
    </dgm:pt>
    <dgm:pt modelId="{4E5036EB-9E65-4213-A83E-D281E4130B59}" type="pres">
      <dgm:prSet presAssocID="{6398C490-072A-4775-8695-4E55A55999C7}" presName="bgRect" presStyleLbl="bgShp" presStyleIdx="2" presStyleCnt="3"/>
      <dgm:spPr/>
    </dgm:pt>
    <dgm:pt modelId="{ECDB383D-FC26-47B1-A604-BA5B108EA7E9}" type="pres">
      <dgm:prSet presAssocID="{6398C490-072A-4775-8695-4E55A55999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9C92431C-1BF7-4D56-AA9F-8A18DED7EE45}" type="pres">
      <dgm:prSet presAssocID="{6398C490-072A-4775-8695-4E55A55999C7}" presName="spaceRect" presStyleCnt="0"/>
      <dgm:spPr/>
    </dgm:pt>
    <dgm:pt modelId="{618923E4-2361-4A2C-96F8-90234E59D344}" type="pres">
      <dgm:prSet presAssocID="{6398C490-072A-4775-8695-4E55A55999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FE103D-637C-4B3D-AC52-BCD26B18A3C5}" type="presOf" srcId="{6398C490-072A-4775-8695-4E55A55999C7}" destId="{618923E4-2361-4A2C-96F8-90234E59D344}" srcOrd="0" destOrd="0" presId="urn:microsoft.com/office/officeart/2018/2/layout/IconVerticalSolidList"/>
    <dgm:cxn modelId="{402FE662-F14E-43D8-A74E-11634E925FB2}" srcId="{37606AB0-5D05-46D5-A9F2-6FD91DBC8AC6}" destId="{981FD71B-20BD-4284-B42C-FE2590F02DEA}" srcOrd="1" destOrd="0" parTransId="{0F754817-D6A9-4174-82A4-AEB6983E546C}" sibTransId="{EEFDDA8E-FEBD-44E6-83E4-67CA16489EBD}"/>
    <dgm:cxn modelId="{9D69DF74-C726-4B51-9044-E9EAB6912640}" srcId="{37606AB0-5D05-46D5-A9F2-6FD91DBC8AC6}" destId="{6398C490-072A-4775-8695-4E55A55999C7}" srcOrd="2" destOrd="0" parTransId="{51AD36E3-1F0F-4D43-846A-9CCAFC1B5EC6}" sibTransId="{C7E088FA-815D-4DFA-AD2D-FFAF2D40FC9D}"/>
    <dgm:cxn modelId="{C2EF887E-6A64-40CF-B78A-A82242F3A4E0}" type="presOf" srcId="{981FD71B-20BD-4284-B42C-FE2590F02DEA}" destId="{AF7B3EFC-740E-46B1-A6EA-9E322D2F05B3}" srcOrd="0" destOrd="0" presId="urn:microsoft.com/office/officeart/2018/2/layout/IconVerticalSolidList"/>
    <dgm:cxn modelId="{F7FB71C9-A50A-4C94-BF30-0DD9EB270397}" type="presOf" srcId="{13A74C60-8C2B-44CE-B87F-686F8E99E602}" destId="{4E3A0B64-5E7A-4F78-BED0-C10B6294354F}" srcOrd="0" destOrd="0" presId="urn:microsoft.com/office/officeart/2018/2/layout/IconVerticalSolidList"/>
    <dgm:cxn modelId="{AFC993EA-E561-4C02-8B8C-BFFEE63E27B2}" srcId="{37606AB0-5D05-46D5-A9F2-6FD91DBC8AC6}" destId="{13A74C60-8C2B-44CE-B87F-686F8E99E602}" srcOrd="0" destOrd="0" parTransId="{DF8AF5DB-EE44-4BFF-ACA4-FDFE8252787F}" sibTransId="{DF40B536-6B8F-4C41-A5A3-50D2EC9C6536}"/>
    <dgm:cxn modelId="{54CF18F1-3BF0-4094-A8FD-AD3D59A40088}" type="presOf" srcId="{37606AB0-5D05-46D5-A9F2-6FD91DBC8AC6}" destId="{47A97CC8-6F14-4A87-A3D7-7C1041B20696}" srcOrd="0" destOrd="0" presId="urn:microsoft.com/office/officeart/2018/2/layout/IconVerticalSolidList"/>
    <dgm:cxn modelId="{A5E2B941-6E29-40C0-904A-B2624A54A60C}" type="presParOf" srcId="{47A97CC8-6F14-4A87-A3D7-7C1041B20696}" destId="{B25D0608-8E8B-4B9E-9C6D-896D10FA976F}" srcOrd="0" destOrd="0" presId="urn:microsoft.com/office/officeart/2018/2/layout/IconVerticalSolidList"/>
    <dgm:cxn modelId="{B7463C13-5969-44B0-A30F-8676BE53DAAE}" type="presParOf" srcId="{B25D0608-8E8B-4B9E-9C6D-896D10FA976F}" destId="{70181912-A290-4FA4-AE88-838E4507E106}" srcOrd="0" destOrd="0" presId="urn:microsoft.com/office/officeart/2018/2/layout/IconVerticalSolidList"/>
    <dgm:cxn modelId="{4CEB5E2C-374B-49F2-A24B-F5D98ADA3386}" type="presParOf" srcId="{B25D0608-8E8B-4B9E-9C6D-896D10FA976F}" destId="{EEC8D7D5-40A3-4F55-96AF-C3E093A0FF7F}" srcOrd="1" destOrd="0" presId="urn:microsoft.com/office/officeart/2018/2/layout/IconVerticalSolidList"/>
    <dgm:cxn modelId="{57CCB073-2823-4E75-9492-0D679CA21265}" type="presParOf" srcId="{B25D0608-8E8B-4B9E-9C6D-896D10FA976F}" destId="{D7E61F3B-8D95-4685-9255-E9BD669933ED}" srcOrd="2" destOrd="0" presId="urn:microsoft.com/office/officeart/2018/2/layout/IconVerticalSolidList"/>
    <dgm:cxn modelId="{BE37E23C-501A-4B9B-BC31-132791A4B95E}" type="presParOf" srcId="{B25D0608-8E8B-4B9E-9C6D-896D10FA976F}" destId="{4E3A0B64-5E7A-4F78-BED0-C10B6294354F}" srcOrd="3" destOrd="0" presId="urn:microsoft.com/office/officeart/2018/2/layout/IconVerticalSolidList"/>
    <dgm:cxn modelId="{CA61854F-1FA9-4DFB-B7A4-C6576BE641D0}" type="presParOf" srcId="{47A97CC8-6F14-4A87-A3D7-7C1041B20696}" destId="{E1B698FD-22F3-46D8-985B-47E63586E626}" srcOrd="1" destOrd="0" presId="urn:microsoft.com/office/officeart/2018/2/layout/IconVerticalSolidList"/>
    <dgm:cxn modelId="{244F3A92-F562-42CC-8A4E-172EA390F523}" type="presParOf" srcId="{47A97CC8-6F14-4A87-A3D7-7C1041B20696}" destId="{32147263-DD57-4AD9-A8E2-212F705894EF}" srcOrd="2" destOrd="0" presId="urn:microsoft.com/office/officeart/2018/2/layout/IconVerticalSolidList"/>
    <dgm:cxn modelId="{8666B04A-D9DB-44F5-A2A9-F83857A733BA}" type="presParOf" srcId="{32147263-DD57-4AD9-A8E2-212F705894EF}" destId="{D904D268-8A97-42F3-A60B-FA9B5F4220B9}" srcOrd="0" destOrd="0" presId="urn:microsoft.com/office/officeart/2018/2/layout/IconVerticalSolidList"/>
    <dgm:cxn modelId="{22F39FF6-1B6A-4BEF-B88F-F48F3854A9FC}" type="presParOf" srcId="{32147263-DD57-4AD9-A8E2-212F705894EF}" destId="{8306F313-5966-469E-A37C-2B8B4B444C39}" srcOrd="1" destOrd="0" presId="urn:microsoft.com/office/officeart/2018/2/layout/IconVerticalSolidList"/>
    <dgm:cxn modelId="{5B5BD611-4987-4BCF-ABC2-203146F2CB7D}" type="presParOf" srcId="{32147263-DD57-4AD9-A8E2-212F705894EF}" destId="{D075DB68-0C24-4D0E-82A0-99E5DC1D206F}" srcOrd="2" destOrd="0" presId="urn:microsoft.com/office/officeart/2018/2/layout/IconVerticalSolidList"/>
    <dgm:cxn modelId="{C2482D51-9327-4114-9072-52515162B49B}" type="presParOf" srcId="{32147263-DD57-4AD9-A8E2-212F705894EF}" destId="{AF7B3EFC-740E-46B1-A6EA-9E322D2F05B3}" srcOrd="3" destOrd="0" presId="urn:microsoft.com/office/officeart/2018/2/layout/IconVerticalSolidList"/>
    <dgm:cxn modelId="{24F576D3-4B01-4744-A132-FFE7890F94B2}" type="presParOf" srcId="{47A97CC8-6F14-4A87-A3D7-7C1041B20696}" destId="{BA448F6F-BDB3-430E-82D2-2D348A1C9442}" srcOrd="3" destOrd="0" presId="urn:microsoft.com/office/officeart/2018/2/layout/IconVerticalSolidList"/>
    <dgm:cxn modelId="{6058124A-2326-4FB4-8F88-096694C51F19}" type="presParOf" srcId="{47A97CC8-6F14-4A87-A3D7-7C1041B20696}" destId="{D3535956-9BD9-42DA-A86D-256A797EE2D6}" srcOrd="4" destOrd="0" presId="urn:microsoft.com/office/officeart/2018/2/layout/IconVerticalSolidList"/>
    <dgm:cxn modelId="{2E5D6296-A8BB-4CAD-B8C2-B2734C79D430}" type="presParOf" srcId="{D3535956-9BD9-42DA-A86D-256A797EE2D6}" destId="{4E5036EB-9E65-4213-A83E-D281E4130B59}" srcOrd="0" destOrd="0" presId="urn:microsoft.com/office/officeart/2018/2/layout/IconVerticalSolidList"/>
    <dgm:cxn modelId="{6F64EA06-48E3-4A7B-A382-9FC62D4A8C9C}" type="presParOf" srcId="{D3535956-9BD9-42DA-A86D-256A797EE2D6}" destId="{ECDB383D-FC26-47B1-A604-BA5B108EA7E9}" srcOrd="1" destOrd="0" presId="urn:microsoft.com/office/officeart/2018/2/layout/IconVerticalSolidList"/>
    <dgm:cxn modelId="{F42A75EF-4B5C-4193-9BB3-BA55406B66B4}" type="presParOf" srcId="{D3535956-9BD9-42DA-A86D-256A797EE2D6}" destId="{9C92431C-1BF7-4D56-AA9F-8A18DED7EE45}" srcOrd="2" destOrd="0" presId="urn:microsoft.com/office/officeart/2018/2/layout/IconVerticalSolidList"/>
    <dgm:cxn modelId="{3DCB69FD-5EAE-4DD0-B587-7F0AABC09009}" type="presParOf" srcId="{D3535956-9BD9-42DA-A86D-256A797EE2D6}" destId="{618923E4-2361-4A2C-96F8-90234E59D3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FBDEC9-A716-4E0B-9A55-DA4BFED57C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F64D4F-3DC6-40E3-8F32-3F7C6501F03B}">
      <dgm:prSet/>
      <dgm:spPr/>
      <dgm:t>
        <a:bodyPr/>
        <a:lstStyle/>
        <a:p>
          <a:r>
            <a:rPr lang="en-GB"/>
            <a:t>Will not be classed as encouragement if the representee was not aware of the statement in the first place. </a:t>
          </a:r>
          <a:endParaRPr lang="en-US"/>
        </a:p>
      </dgm:t>
    </dgm:pt>
    <dgm:pt modelId="{692D6303-28DA-4103-B0D6-9947FD23F164}" type="parTrans" cxnId="{32ADADCF-92AE-45AE-8443-093AB0981A92}">
      <dgm:prSet/>
      <dgm:spPr/>
      <dgm:t>
        <a:bodyPr/>
        <a:lstStyle/>
        <a:p>
          <a:endParaRPr lang="en-US"/>
        </a:p>
      </dgm:t>
    </dgm:pt>
    <dgm:pt modelId="{9F7588A1-249E-4120-BC67-2A0EAB096248}" type="sibTrans" cxnId="{32ADADCF-92AE-45AE-8443-093AB0981A92}">
      <dgm:prSet/>
      <dgm:spPr/>
      <dgm:t>
        <a:bodyPr/>
        <a:lstStyle/>
        <a:p>
          <a:endParaRPr lang="en-US"/>
        </a:p>
      </dgm:t>
    </dgm:pt>
    <dgm:pt modelId="{F5874480-810F-4F81-AFA5-16C343DBE7B1}">
      <dgm:prSet/>
      <dgm:spPr/>
      <dgm:t>
        <a:bodyPr/>
        <a:lstStyle/>
        <a:p>
          <a:r>
            <a:rPr lang="en-GB"/>
            <a:t>If the representee knows about the false statement and still decides to enter the contract. </a:t>
          </a:r>
          <a:endParaRPr lang="en-US"/>
        </a:p>
      </dgm:t>
    </dgm:pt>
    <dgm:pt modelId="{EDB481E4-B385-4483-9FAA-CC3C3D0CCB62}" type="parTrans" cxnId="{E959AF8A-9445-45BC-9FD5-63D92A00BB16}">
      <dgm:prSet/>
      <dgm:spPr/>
      <dgm:t>
        <a:bodyPr/>
        <a:lstStyle/>
        <a:p>
          <a:endParaRPr lang="en-US"/>
        </a:p>
      </dgm:t>
    </dgm:pt>
    <dgm:pt modelId="{64009FFE-DBC9-4291-9784-D93981DE8355}" type="sibTrans" cxnId="{E959AF8A-9445-45BC-9FD5-63D92A00BB16}">
      <dgm:prSet/>
      <dgm:spPr/>
      <dgm:t>
        <a:bodyPr/>
        <a:lstStyle/>
        <a:p>
          <a:endParaRPr lang="en-US"/>
        </a:p>
      </dgm:t>
    </dgm:pt>
    <dgm:pt modelId="{75011A7F-25F3-499F-ACD6-999498D64EF2}">
      <dgm:prSet/>
      <dgm:spPr/>
      <dgm:t>
        <a:bodyPr/>
        <a:lstStyle/>
        <a:p>
          <a:r>
            <a:rPr lang="en-US" dirty="0"/>
            <a:t>No</a:t>
          </a:r>
          <a:r>
            <a:rPr lang="en-US" baseline="0" dirty="0"/>
            <a:t> reasonable to rely on the statement. </a:t>
          </a:r>
          <a:endParaRPr lang="en-US" dirty="0"/>
        </a:p>
      </dgm:t>
    </dgm:pt>
    <dgm:pt modelId="{9A227A63-F4E9-4E73-84A9-D0201585B51E}" type="parTrans" cxnId="{FEAFBC11-F10A-45DE-85BD-00C3DF2EF1C9}">
      <dgm:prSet/>
      <dgm:spPr/>
      <dgm:t>
        <a:bodyPr/>
        <a:lstStyle/>
        <a:p>
          <a:endParaRPr lang="en-US"/>
        </a:p>
      </dgm:t>
    </dgm:pt>
    <dgm:pt modelId="{B2C869BE-F48F-446B-B6BA-AC677696D58D}" type="sibTrans" cxnId="{FEAFBC11-F10A-45DE-85BD-00C3DF2EF1C9}">
      <dgm:prSet/>
      <dgm:spPr/>
      <dgm:t>
        <a:bodyPr/>
        <a:lstStyle/>
        <a:p>
          <a:endParaRPr lang="en-US"/>
        </a:p>
      </dgm:t>
    </dgm:pt>
    <dgm:pt modelId="{A1599E44-8C63-4AF5-AA31-F13121A0C076}" type="pres">
      <dgm:prSet presAssocID="{62FBDEC9-A716-4E0B-9A55-DA4BFED57CC1}" presName="linear" presStyleCnt="0">
        <dgm:presLayoutVars>
          <dgm:animLvl val="lvl"/>
          <dgm:resizeHandles val="exact"/>
        </dgm:presLayoutVars>
      </dgm:prSet>
      <dgm:spPr/>
    </dgm:pt>
    <dgm:pt modelId="{53C5F90A-1B56-4690-A306-7FA08305D635}" type="pres">
      <dgm:prSet presAssocID="{5DF64D4F-3DC6-40E3-8F32-3F7C6501F03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72FF25-E52F-4183-9288-AF7E52C1ACF4}" type="pres">
      <dgm:prSet presAssocID="{9F7588A1-249E-4120-BC67-2A0EAB096248}" presName="spacer" presStyleCnt="0"/>
      <dgm:spPr/>
    </dgm:pt>
    <dgm:pt modelId="{8B099DC9-F1A2-4C5E-86FE-C0D6023FF91C}" type="pres">
      <dgm:prSet presAssocID="{F5874480-810F-4F81-AFA5-16C343DBE7B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52C482E-2C0E-469A-A78F-2346ABC69E69}" type="pres">
      <dgm:prSet presAssocID="{64009FFE-DBC9-4291-9784-D93981DE8355}" presName="spacer" presStyleCnt="0"/>
      <dgm:spPr/>
    </dgm:pt>
    <dgm:pt modelId="{18E844CA-5950-4A2A-9887-1CC6CB784B8A}" type="pres">
      <dgm:prSet presAssocID="{75011A7F-25F3-499F-ACD6-999498D64E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AFBC11-F10A-45DE-85BD-00C3DF2EF1C9}" srcId="{62FBDEC9-A716-4E0B-9A55-DA4BFED57CC1}" destId="{75011A7F-25F3-499F-ACD6-999498D64EF2}" srcOrd="2" destOrd="0" parTransId="{9A227A63-F4E9-4E73-84A9-D0201585B51E}" sibTransId="{B2C869BE-F48F-446B-B6BA-AC677696D58D}"/>
    <dgm:cxn modelId="{AF200113-1D59-4261-907B-A10C4226CFBC}" type="presOf" srcId="{F5874480-810F-4F81-AFA5-16C343DBE7B1}" destId="{8B099DC9-F1A2-4C5E-86FE-C0D6023FF91C}" srcOrd="0" destOrd="0" presId="urn:microsoft.com/office/officeart/2005/8/layout/vList2"/>
    <dgm:cxn modelId="{E959AF8A-9445-45BC-9FD5-63D92A00BB16}" srcId="{62FBDEC9-A716-4E0B-9A55-DA4BFED57CC1}" destId="{F5874480-810F-4F81-AFA5-16C343DBE7B1}" srcOrd="1" destOrd="0" parTransId="{EDB481E4-B385-4483-9FAA-CC3C3D0CCB62}" sibTransId="{64009FFE-DBC9-4291-9784-D93981DE8355}"/>
    <dgm:cxn modelId="{04D684BA-7BB7-42B8-9CC9-67D1046EB39F}" type="presOf" srcId="{62FBDEC9-A716-4E0B-9A55-DA4BFED57CC1}" destId="{A1599E44-8C63-4AF5-AA31-F13121A0C076}" srcOrd="0" destOrd="0" presId="urn:microsoft.com/office/officeart/2005/8/layout/vList2"/>
    <dgm:cxn modelId="{32ADADCF-92AE-45AE-8443-093AB0981A92}" srcId="{62FBDEC9-A716-4E0B-9A55-DA4BFED57CC1}" destId="{5DF64D4F-3DC6-40E3-8F32-3F7C6501F03B}" srcOrd="0" destOrd="0" parTransId="{692D6303-28DA-4103-B0D6-9947FD23F164}" sibTransId="{9F7588A1-249E-4120-BC67-2A0EAB096248}"/>
    <dgm:cxn modelId="{6F2A32D6-4C0D-48A0-8152-B927D3D03830}" type="presOf" srcId="{75011A7F-25F3-499F-ACD6-999498D64EF2}" destId="{18E844CA-5950-4A2A-9887-1CC6CB784B8A}" srcOrd="0" destOrd="0" presId="urn:microsoft.com/office/officeart/2005/8/layout/vList2"/>
    <dgm:cxn modelId="{5435B9D6-CB5F-4994-B42E-F769C11ECA61}" type="presOf" srcId="{5DF64D4F-3DC6-40E3-8F32-3F7C6501F03B}" destId="{53C5F90A-1B56-4690-A306-7FA08305D635}" srcOrd="0" destOrd="0" presId="urn:microsoft.com/office/officeart/2005/8/layout/vList2"/>
    <dgm:cxn modelId="{863FB6B2-1422-4D5B-8858-E3C0BA7EB660}" type="presParOf" srcId="{A1599E44-8C63-4AF5-AA31-F13121A0C076}" destId="{53C5F90A-1B56-4690-A306-7FA08305D635}" srcOrd="0" destOrd="0" presId="urn:microsoft.com/office/officeart/2005/8/layout/vList2"/>
    <dgm:cxn modelId="{99BB67B9-557A-4012-BF1E-B6038A08FF8D}" type="presParOf" srcId="{A1599E44-8C63-4AF5-AA31-F13121A0C076}" destId="{F472FF25-E52F-4183-9288-AF7E52C1ACF4}" srcOrd="1" destOrd="0" presId="urn:microsoft.com/office/officeart/2005/8/layout/vList2"/>
    <dgm:cxn modelId="{81F66AF8-A1E2-41D1-8163-FBD80D6295C2}" type="presParOf" srcId="{A1599E44-8C63-4AF5-AA31-F13121A0C076}" destId="{8B099DC9-F1A2-4C5E-86FE-C0D6023FF91C}" srcOrd="2" destOrd="0" presId="urn:microsoft.com/office/officeart/2005/8/layout/vList2"/>
    <dgm:cxn modelId="{D2BC3D6C-1525-4B3B-945E-EBE9397A5C76}" type="presParOf" srcId="{A1599E44-8C63-4AF5-AA31-F13121A0C076}" destId="{552C482E-2C0E-469A-A78F-2346ABC69E69}" srcOrd="3" destOrd="0" presId="urn:microsoft.com/office/officeart/2005/8/layout/vList2"/>
    <dgm:cxn modelId="{E3BABEB8-6334-4C5E-8CCF-32413F598568}" type="presParOf" srcId="{A1599E44-8C63-4AF5-AA31-F13121A0C076}" destId="{18E844CA-5950-4A2A-9887-1CC6CB784B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693468-938A-426F-ADF0-4007C31FFA79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89E306-0BAE-4DFF-A4ED-D2B6B6DFFB99}">
      <dgm:prSet/>
      <dgm:spPr/>
      <dgm:t>
        <a:bodyPr/>
        <a:lstStyle/>
        <a:p>
          <a:r>
            <a:rPr lang="en-GB"/>
            <a:t>Not need to meet but for test. </a:t>
          </a:r>
          <a:endParaRPr lang="en-US"/>
        </a:p>
      </dgm:t>
    </dgm:pt>
    <dgm:pt modelId="{7FD9C8E0-64D8-4764-872D-1BD22A06A497}" type="parTrans" cxnId="{B25222F9-A740-49C1-AAA4-D6B8229FEFD1}">
      <dgm:prSet/>
      <dgm:spPr/>
      <dgm:t>
        <a:bodyPr/>
        <a:lstStyle/>
        <a:p>
          <a:endParaRPr lang="en-US"/>
        </a:p>
      </dgm:t>
    </dgm:pt>
    <dgm:pt modelId="{4F004F30-9794-4A69-96AC-0F623F3DA7BC}" type="sibTrans" cxnId="{B25222F9-A740-49C1-AAA4-D6B8229FEFD1}">
      <dgm:prSet/>
      <dgm:spPr/>
      <dgm:t>
        <a:bodyPr/>
        <a:lstStyle/>
        <a:p>
          <a:endParaRPr lang="en-US"/>
        </a:p>
      </dgm:t>
    </dgm:pt>
    <dgm:pt modelId="{AFE11F2F-E49A-4DFE-84F6-1FF4F90F94DF}">
      <dgm:prSet/>
      <dgm:spPr/>
      <dgm:t>
        <a:bodyPr/>
        <a:lstStyle/>
        <a:p>
          <a:r>
            <a:rPr lang="en-GB"/>
            <a:t>Key case; Attwood v Small – encouraged in any way by the statement. </a:t>
          </a:r>
          <a:endParaRPr lang="en-US"/>
        </a:p>
      </dgm:t>
    </dgm:pt>
    <dgm:pt modelId="{3C27084F-FF5F-4A41-88B9-2E98DD693400}" type="parTrans" cxnId="{EB63616C-BE0D-42F5-BE78-3288C01BB821}">
      <dgm:prSet/>
      <dgm:spPr/>
      <dgm:t>
        <a:bodyPr/>
        <a:lstStyle/>
        <a:p>
          <a:endParaRPr lang="en-US"/>
        </a:p>
      </dgm:t>
    </dgm:pt>
    <dgm:pt modelId="{EB2F0209-E121-4B42-B9A7-DFD6E1529047}" type="sibTrans" cxnId="{EB63616C-BE0D-42F5-BE78-3288C01BB821}">
      <dgm:prSet/>
      <dgm:spPr/>
      <dgm:t>
        <a:bodyPr/>
        <a:lstStyle/>
        <a:p>
          <a:endParaRPr lang="en-US"/>
        </a:p>
      </dgm:t>
    </dgm:pt>
    <dgm:pt modelId="{A775195D-8BCC-4FED-B644-E0FA18DC0FE1}">
      <dgm:prSet/>
      <dgm:spPr/>
      <dgm:t>
        <a:bodyPr/>
        <a:lstStyle/>
        <a:p>
          <a:r>
            <a:rPr lang="en-GB"/>
            <a:t>Hayward v Zurich Insurance Co Plc [2016] – influenced. </a:t>
          </a:r>
          <a:endParaRPr lang="en-US"/>
        </a:p>
      </dgm:t>
    </dgm:pt>
    <dgm:pt modelId="{7237EA10-0FDE-454D-8D3B-9DA46CF236B0}" type="parTrans" cxnId="{DC7E08AB-AFA3-42A6-AF1D-D2BCEA46F640}">
      <dgm:prSet/>
      <dgm:spPr/>
      <dgm:t>
        <a:bodyPr/>
        <a:lstStyle/>
        <a:p>
          <a:endParaRPr lang="en-US"/>
        </a:p>
      </dgm:t>
    </dgm:pt>
    <dgm:pt modelId="{33C68D8D-34C8-42BC-8983-30A0D8FB21B4}" type="sibTrans" cxnId="{DC7E08AB-AFA3-42A6-AF1D-D2BCEA46F640}">
      <dgm:prSet/>
      <dgm:spPr/>
      <dgm:t>
        <a:bodyPr/>
        <a:lstStyle/>
        <a:p>
          <a:endParaRPr lang="en-US"/>
        </a:p>
      </dgm:t>
    </dgm:pt>
    <dgm:pt modelId="{059B4990-0CA8-4E44-B49E-4E2F1A98D3A1}">
      <dgm:prSet/>
      <dgm:spPr/>
      <dgm:t>
        <a:bodyPr/>
        <a:lstStyle/>
        <a:p>
          <a:r>
            <a:rPr lang="en-GB"/>
            <a:t>Key case; BV Nederlandse Industries v Rembrandt Enterprises [2019]</a:t>
          </a:r>
          <a:endParaRPr lang="en-US"/>
        </a:p>
      </dgm:t>
    </dgm:pt>
    <dgm:pt modelId="{7795E6A1-8B42-4B6E-925E-1B1313EBA3EB}" type="parTrans" cxnId="{8B58387E-7439-41DF-9175-000CA56953D3}">
      <dgm:prSet/>
      <dgm:spPr/>
      <dgm:t>
        <a:bodyPr/>
        <a:lstStyle/>
        <a:p>
          <a:endParaRPr lang="en-US"/>
        </a:p>
      </dgm:t>
    </dgm:pt>
    <dgm:pt modelId="{BF09C8F0-7100-4595-9368-7C4C151B990A}" type="sibTrans" cxnId="{8B58387E-7439-41DF-9175-000CA56953D3}">
      <dgm:prSet/>
      <dgm:spPr/>
      <dgm:t>
        <a:bodyPr/>
        <a:lstStyle/>
        <a:p>
          <a:endParaRPr lang="en-US"/>
        </a:p>
      </dgm:t>
    </dgm:pt>
    <dgm:pt modelId="{15E83AFE-9108-4175-AA70-D3F365AC4DEC}" type="pres">
      <dgm:prSet presAssocID="{7E693468-938A-426F-ADF0-4007C31FFA79}" presName="matrix" presStyleCnt="0">
        <dgm:presLayoutVars>
          <dgm:chMax val="1"/>
          <dgm:dir/>
          <dgm:resizeHandles val="exact"/>
        </dgm:presLayoutVars>
      </dgm:prSet>
      <dgm:spPr/>
    </dgm:pt>
    <dgm:pt modelId="{7D3BDC72-71EC-4F12-8ADF-515BF20D8CC2}" type="pres">
      <dgm:prSet presAssocID="{7E693468-938A-426F-ADF0-4007C31FFA79}" presName="axisShape" presStyleLbl="bgShp" presStyleIdx="0" presStyleCnt="1"/>
      <dgm:spPr/>
    </dgm:pt>
    <dgm:pt modelId="{A238EDA1-D67E-4DAF-BD10-9A714F91BF78}" type="pres">
      <dgm:prSet presAssocID="{7E693468-938A-426F-ADF0-4007C31FFA79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46C8898-4AD0-4264-A60A-3D88A8703033}" type="pres">
      <dgm:prSet presAssocID="{7E693468-938A-426F-ADF0-4007C31FFA79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758B820-2AF8-4704-8396-F272AC5E3B97}" type="pres">
      <dgm:prSet presAssocID="{7E693468-938A-426F-ADF0-4007C31FFA79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2C0A82-885B-40E8-BB8D-68C6CBA13E2D}" type="pres">
      <dgm:prSet presAssocID="{7E693468-938A-426F-ADF0-4007C31FFA79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FC8721B-38A2-4E55-9089-575ECAE13833}" type="presOf" srcId="{AFE11F2F-E49A-4DFE-84F6-1FF4F90F94DF}" destId="{546C8898-4AD0-4264-A60A-3D88A8703033}" srcOrd="0" destOrd="0" presId="urn:microsoft.com/office/officeart/2005/8/layout/matrix2"/>
    <dgm:cxn modelId="{03C3A45F-D52D-4FB2-A027-5172FC2B7CFF}" type="presOf" srcId="{A775195D-8BCC-4FED-B644-E0FA18DC0FE1}" destId="{6758B820-2AF8-4704-8396-F272AC5E3B97}" srcOrd="0" destOrd="0" presId="urn:microsoft.com/office/officeart/2005/8/layout/matrix2"/>
    <dgm:cxn modelId="{EB63616C-BE0D-42F5-BE78-3288C01BB821}" srcId="{7E693468-938A-426F-ADF0-4007C31FFA79}" destId="{AFE11F2F-E49A-4DFE-84F6-1FF4F90F94DF}" srcOrd="1" destOrd="0" parTransId="{3C27084F-FF5F-4A41-88B9-2E98DD693400}" sibTransId="{EB2F0209-E121-4B42-B9A7-DFD6E1529047}"/>
    <dgm:cxn modelId="{A9BB4750-EA30-435B-BCE0-6F06EC2BB254}" type="presOf" srcId="{059B4990-0CA8-4E44-B49E-4E2F1A98D3A1}" destId="{772C0A82-885B-40E8-BB8D-68C6CBA13E2D}" srcOrd="0" destOrd="0" presId="urn:microsoft.com/office/officeart/2005/8/layout/matrix2"/>
    <dgm:cxn modelId="{8B58387E-7439-41DF-9175-000CA56953D3}" srcId="{7E693468-938A-426F-ADF0-4007C31FFA79}" destId="{059B4990-0CA8-4E44-B49E-4E2F1A98D3A1}" srcOrd="3" destOrd="0" parTransId="{7795E6A1-8B42-4B6E-925E-1B1313EBA3EB}" sibTransId="{BF09C8F0-7100-4595-9368-7C4C151B990A}"/>
    <dgm:cxn modelId="{DC7E08AB-AFA3-42A6-AF1D-D2BCEA46F640}" srcId="{7E693468-938A-426F-ADF0-4007C31FFA79}" destId="{A775195D-8BCC-4FED-B644-E0FA18DC0FE1}" srcOrd="2" destOrd="0" parTransId="{7237EA10-0FDE-454D-8D3B-9DA46CF236B0}" sibTransId="{33C68D8D-34C8-42BC-8983-30A0D8FB21B4}"/>
    <dgm:cxn modelId="{4513CBC2-BE4B-4310-9C4D-2FFCEBB7607F}" type="presOf" srcId="{CB89E306-0BAE-4DFF-A4ED-D2B6B6DFFB99}" destId="{A238EDA1-D67E-4DAF-BD10-9A714F91BF78}" srcOrd="0" destOrd="0" presId="urn:microsoft.com/office/officeart/2005/8/layout/matrix2"/>
    <dgm:cxn modelId="{95ADC0F3-07C1-454A-93C1-5EEC1BE4D20E}" type="presOf" srcId="{7E693468-938A-426F-ADF0-4007C31FFA79}" destId="{15E83AFE-9108-4175-AA70-D3F365AC4DEC}" srcOrd="0" destOrd="0" presId="urn:microsoft.com/office/officeart/2005/8/layout/matrix2"/>
    <dgm:cxn modelId="{B25222F9-A740-49C1-AAA4-D6B8229FEFD1}" srcId="{7E693468-938A-426F-ADF0-4007C31FFA79}" destId="{CB89E306-0BAE-4DFF-A4ED-D2B6B6DFFB99}" srcOrd="0" destOrd="0" parTransId="{7FD9C8E0-64D8-4764-872D-1BD22A06A497}" sibTransId="{4F004F30-9794-4A69-96AC-0F623F3DA7BC}"/>
    <dgm:cxn modelId="{EAE7AA97-C6AF-4CFF-B78F-A90332393797}" type="presParOf" srcId="{15E83AFE-9108-4175-AA70-D3F365AC4DEC}" destId="{7D3BDC72-71EC-4F12-8ADF-515BF20D8CC2}" srcOrd="0" destOrd="0" presId="urn:microsoft.com/office/officeart/2005/8/layout/matrix2"/>
    <dgm:cxn modelId="{6EB19311-D5B1-4120-884D-2DB615090F7C}" type="presParOf" srcId="{15E83AFE-9108-4175-AA70-D3F365AC4DEC}" destId="{A238EDA1-D67E-4DAF-BD10-9A714F91BF78}" srcOrd="1" destOrd="0" presId="urn:microsoft.com/office/officeart/2005/8/layout/matrix2"/>
    <dgm:cxn modelId="{313AB1D7-01FE-46DF-91B3-206241B72AAF}" type="presParOf" srcId="{15E83AFE-9108-4175-AA70-D3F365AC4DEC}" destId="{546C8898-4AD0-4264-A60A-3D88A8703033}" srcOrd="2" destOrd="0" presId="urn:microsoft.com/office/officeart/2005/8/layout/matrix2"/>
    <dgm:cxn modelId="{08BE870D-DBE5-485C-8EEE-A60C308C1A55}" type="presParOf" srcId="{15E83AFE-9108-4175-AA70-D3F365AC4DEC}" destId="{6758B820-2AF8-4704-8396-F272AC5E3B97}" srcOrd="3" destOrd="0" presId="urn:microsoft.com/office/officeart/2005/8/layout/matrix2"/>
    <dgm:cxn modelId="{325538D5-3799-4552-8306-8CCA74B55FC2}" type="presParOf" srcId="{15E83AFE-9108-4175-AA70-D3F365AC4DEC}" destId="{772C0A82-885B-40E8-BB8D-68C6CBA13E2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1912-A290-4FA4-AE88-838E4507E10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8D7D5-40A3-4F55-96AF-C3E093A0FF7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A0B64-5E7A-4F78-BED0-C10B6294354F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Key case; </a:t>
          </a:r>
          <a:r>
            <a:rPr lang="en-GB" sz="2500" kern="1200" dirty="0" err="1"/>
            <a:t>Pankhania</a:t>
          </a:r>
          <a:r>
            <a:rPr lang="en-GB" sz="2500" kern="1200" dirty="0"/>
            <a:t> v Hackney London Borough Council [2002] – False statement of fact or law.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D904D268-8A97-42F3-A60B-FA9B5F4220B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6F313-5966-469E-A37C-2B8B4B444C39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B3EFC-740E-46B1-A6EA-9E322D2F05B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Statement can be made in a number ways. For example, through conduct. 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4E5036EB-9E65-4213-A83E-D281E4130B5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B383D-FC26-47B1-A604-BA5B108EA7E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923E4-2361-4A2C-96F8-90234E59D344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 examples; Walters v Morgan [1861]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5F90A-1B56-4690-A306-7FA08305D635}">
      <dsp:nvSpPr>
        <dsp:cNvPr id="0" name=""/>
        <dsp:cNvSpPr/>
      </dsp:nvSpPr>
      <dsp:spPr>
        <a:xfrm>
          <a:off x="0" y="378454"/>
          <a:ext cx="6301601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Will not be classed as encouragement if the representee was not aware of the statement in the first place. </a:t>
          </a:r>
          <a:endParaRPr lang="en-US" sz="3000" kern="1200"/>
        </a:p>
      </dsp:txBody>
      <dsp:txXfrm>
        <a:off x="80532" y="458986"/>
        <a:ext cx="6140537" cy="1488636"/>
      </dsp:txXfrm>
    </dsp:sp>
    <dsp:sp modelId="{8B099DC9-F1A2-4C5E-86FE-C0D6023FF91C}">
      <dsp:nvSpPr>
        <dsp:cNvPr id="0" name=""/>
        <dsp:cNvSpPr/>
      </dsp:nvSpPr>
      <dsp:spPr>
        <a:xfrm>
          <a:off x="0" y="2114554"/>
          <a:ext cx="6301601" cy="16497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the representee knows about the false statement and still decides to enter the contract. </a:t>
          </a:r>
          <a:endParaRPr lang="en-US" sz="3000" kern="1200"/>
        </a:p>
      </dsp:txBody>
      <dsp:txXfrm>
        <a:off x="80532" y="2195086"/>
        <a:ext cx="6140537" cy="1488636"/>
      </dsp:txXfrm>
    </dsp:sp>
    <dsp:sp modelId="{18E844CA-5950-4A2A-9887-1CC6CB784B8A}">
      <dsp:nvSpPr>
        <dsp:cNvPr id="0" name=""/>
        <dsp:cNvSpPr/>
      </dsp:nvSpPr>
      <dsp:spPr>
        <a:xfrm>
          <a:off x="0" y="3850654"/>
          <a:ext cx="6301601" cy="16497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No</a:t>
          </a:r>
          <a:r>
            <a:rPr lang="en-US" sz="3000" kern="1200" baseline="0" dirty="0"/>
            <a:t> reasonable to rely on the statement. </a:t>
          </a:r>
          <a:endParaRPr lang="en-US" sz="3000" kern="1200" dirty="0"/>
        </a:p>
      </dsp:txBody>
      <dsp:txXfrm>
        <a:off x="80532" y="3931186"/>
        <a:ext cx="6140537" cy="14886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BDC72-71EC-4F12-8ADF-515BF20D8CC2}">
      <dsp:nvSpPr>
        <dsp:cNvPr id="0" name=""/>
        <dsp:cNvSpPr/>
      </dsp:nvSpPr>
      <dsp:spPr>
        <a:xfrm>
          <a:off x="308213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8EDA1-D67E-4DAF-BD10-9A714F91BF78}">
      <dsp:nvSpPr>
        <dsp:cNvPr id="0" name=""/>
        <dsp:cNvSpPr/>
      </dsp:nvSpPr>
      <dsp:spPr>
        <a:xfrm>
          <a:off x="3364967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Not need to meet but for test. </a:t>
          </a:r>
          <a:endParaRPr lang="en-US" sz="1700" kern="1200"/>
        </a:p>
      </dsp:txBody>
      <dsp:txXfrm>
        <a:off x="3449933" y="367802"/>
        <a:ext cx="1570603" cy="1570603"/>
      </dsp:txXfrm>
    </dsp:sp>
    <dsp:sp modelId="{546C8898-4AD0-4264-A60A-3D88A8703033}">
      <dsp:nvSpPr>
        <dsp:cNvPr id="0" name=""/>
        <dsp:cNvSpPr/>
      </dsp:nvSpPr>
      <dsp:spPr>
        <a:xfrm>
          <a:off x="5410096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Attwood v Small – encouraged in any way by the statement. </a:t>
          </a:r>
          <a:endParaRPr lang="en-US" sz="1700" kern="1200"/>
        </a:p>
      </dsp:txBody>
      <dsp:txXfrm>
        <a:off x="5495062" y="367802"/>
        <a:ext cx="1570603" cy="1570603"/>
      </dsp:txXfrm>
    </dsp:sp>
    <dsp:sp modelId="{6758B820-2AF8-4704-8396-F272AC5E3B97}">
      <dsp:nvSpPr>
        <dsp:cNvPr id="0" name=""/>
        <dsp:cNvSpPr/>
      </dsp:nvSpPr>
      <dsp:spPr>
        <a:xfrm>
          <a:off x="3364967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Hayward v Zurich Insurance Co Plc [2016] – influenced. </a:t>
          </a:r>
          <a:endParaRPr lang="en-US" sz="1700" kern="1200"/>
        </a:p>
      </dsp:txBody>
      <dsp:txXfrm>
        <a:off x="3449933" y="2412931"/>
        <a:ext cx="1570603" cy="1570603"/>
      </dsp:txXfrm>
    </dsp:sp>
    <dsp:sp modelId="{772C0A82-885B-40E8-BB8D-68C6CBA13E2D}">
      <dsp:nvSpPr>
        <dsp:cNvPr id="0" name=""/>
        <dsp:cNvSpPr/>
      </dsp:nvSpPr>
      <dsp:spPr>
        <a:xfrm>
          <a:off x="5410096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BV Nederlandse Industries v Rembrandt Enterprises [2019]</a:t>
          </a:r>
          <a:endParaRPr lang="en-US" sz="1700" kern="1200"/>
        </a:p>
      </dsp:txBody>
      <dsp:txXfrm>
        <a:off x="5495062" y="2412931"/>
        <a:ext cx="1570603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 ; </a:t>
            </a:r>
            <a:r>
              <a:rPr lang="en-GB" dirty="0" err="1"/>
              <a:t>Skyes</a:t>
            </a:r>
            <a:r>
              <a:rPr lang="en-GB" dirty="0"/>
              <a:t> v Taylor-rose [2004] – purchaser should have asked more questions.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is important to note that Reg 6 and 10 of the Consumer Protection from Unfair Trading Regulations 2008 – restricts this principle.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38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example of Utmost good faith contracts – is car insurance.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2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921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the responsibility of the consumer to check that the statement is true.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83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93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D60D9-67B5-0E9B-103E-6068F8028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Vitiating factors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4C54A-CBD6-3D17-C8E3-2B5534D85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Factors that may make the contract void or voidable. </a:t>
            </a:r>
          </a:p>
          <a:p>
            <a:endParaRPr lang="en-GB" dirty="0"/>
          </a:p>
          <a:p>
            <a:r>
              <a:rPr lang="en-GB" dirty="0"/>
              <a:t>1. Misrepresentation.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78337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CE6DE-29B4-9E0E-03AB-C0E2B076B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81" y="1153572"/>
            <a:ext cx="3612353" cy="4461163"/>
          </a:xfrm>
        </p:spPr>
        <p:txBody>
          <a:bodyPr>
            <a:normAutofit/>
          </a:bodyPr>
          <a:lstStyle/>
          <a:p>
            <a:r>
              <a:rPr lang="en-GB" sz="3100" b="1" i="1" u="sng" dirty="0">
                <a:solidFill>
                  <a:srgbClr val="FFFFFF"/>
                </a:solidFill>
              </a:rPr>
              <a:t>1. Misrepresentation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E88D7-908A-4188-35BE-15E427B6D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False statement – Fact or law- makes the individual enter the contract – contract voidable and remedy usually damages or rescinding the contract. </a:t>
            </a:r>
          </a:p>
          <a:p>
            <a:endParaRPr lang="en-GB" dirty="0"/>
          </a:p>
          <a:p>
            <a:r>
              <a:rPr lang="en-GB" dirty="0"/>
              <a:t>3 types including innocent, fraudulent and negligent. </a:t>
            </a:r>
          </a:p>
          <a:p>
            <a:endParaRPr lang="en-GB" dirty="0"/>
          </a:p>
          <a:p>
            <a:r>
              <a:rPr lang="en-GB" dirty="0"/>
              <a:t>Common law and Misrepresentation Act 1967.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972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F9E-9AE0-2B61-019F-CA0BF63D6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b="1" i="1" u="sng" dirty="0"/>
              <a:t>How do we know when there is misrepresentation?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3B5D2-6E0A-4E8A-96F3-6CB543F1CD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41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65E18-95FC-4DEB-E711-28B296DC8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 b="1" i="1" u="sng">
                <a:solidFill>
                  <a:srgbClr val="FFFFFF"/>
                </a:solidFill>
              </a:rPr>
              <a:t>How do we know when there is misrepresentation?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70F9B-B52D-D6CB-9735-EDC84783A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Not misrepresentation – Opinion.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However, there is an exception of honestly held opinion. </a:t>
            </a:r>
          </a:p>
          <a:p>
            <a:endParaRPr lang="en-GB" dirty="0"/>
          </a:p>
          <a:p>
            <a:r>
              <a:rPr lang="en-GB" dirty="0"/>
              <a:t>Intention – unless you intend not to do something. </a:t>
            </a:r>
          </a:p>
          <a:p>
            <a:endParaRPr lang="en-GB" dirty="0"/>
          </a:p>
          <a:p>
            <a:r>
              <a:rPr lang="en-GB" dirty="0"/>
              <a:t>Mere puffs – not classed as misrepresentation (Unless evidence of that there are based on facts and statistics)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7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52C52-A70A-432D-93AA-DC2DDE34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D84C7-262B-36A3-D91E-925621EB2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Key term; Caveat Emptor (Let the buyer beware) </a:t>
            </a:r>
          </a:p>
          <a:p>
            <a:endParaRPr lang="en-GB" dirty="0"/>
          </a:p>
          <a:p>
            <a:r>
              <a:rPr lang="en-GB" dirty="0"/>
              <a:t>No duty to disclose unless asked. </a:t>
            </a:r>
          </a:p>
          <a:p>
            <a:endParaRPr lang="en-GB" dirty="0"/>
          </a:p>
          <a:p>
            <a:r>
              <a:rPr lang="en-GB" dirty="0"/>
              <a:t>Responsibility is on the buyer. </a:t>
            </a:r>
          </a:p>
          <a:p>
            <a:endParaRPr lang="en-GB" dirty="0"/>
          </a:p>
          <a:p>
            <a:r>
              <a:rPr lang="en-GB" dirty="0"/>
              <a:t>But there needs to be compliance with the Consumer Rights Act 2015 and the Sale of Goods Act 1979.</a:t>
            </a:r>
          </a:p>
        </p:txBody>
      </p:sp>
    </p:spTree>
    <p:extLst>
      <p:ext uri="{BB962C8B-B14F-4D97-AF65-F5344CB8AC3E}">
        <p14:creationId xmlns:p14="http://schemas.microsoft.com/office/powerpoint/2010/main" val="1322695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3683B-0CC5-D07C-B773-A437F9A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2189-DA58-A1E4-0C6C-BD2DBD31F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are times when the party needs to disclose information but not to the other party; </a:t>
            </a:r>
          </a:p>
          <a:p>
            <a:endParaRPr lang="en-GB" dirty="0"/>
          </a:p>
          <a:p>
            <a:r>
              <a:rPr lang="en-GB" dirty="0"/>
              <a:t>When only half the truth has been told. </a:t>
            </a:r>
          </a:p>
          <a:p>
            <a:endParaRPr lang="en-GB" dirty="0"/>
          </a:p>
          <a:p>
            <a:r>
              <a:rPr lang="en-GB" dirty="0"/>
              <a:t>If there is a circumstantial change before the parties enter into a contract. </a:t>
            </a:r>
          </a:p>
          <a:p>
            <a:endParaRPr lang="en-GB" dirty="0"/>
          </a:p>
          <a:p>
            <a:r>
              <a:rPr lang="en-GB" dirty="0"/>
              <a:t>Utmost good faith contracts – all facts need to be disclosed. </a:t>
            </a:r>
          </a:p>
        </p:txBody>
      </p:sp>
    </p:spTree>
    <p:extLst>
      <p:ext uri="{BB962C8B-B14F-4D97-AF65-F5344CB8AC3E}">
        <p14:creationId xmlns:p14="http://schemas.microsoft.com/office/powerpoint/2010/main" val="1369680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492BB-70A9-8586-A660-97681E0B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Key piece of legislation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5352B-E8BC-BC79-632D-9D662D361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Consumer Insurance (Disclosure and representations) Act 2012 Section 2 – </a:t>
            </a:r>
          </a:p>
          <a:p>
            <a:endParaRPr lang="en-GB" dirty="0"/>
          </a:p>
          <a:p>
            <a:r>
              <a:rPr lang="en-GB" dirty="0"/>
              <a:t>Need to take reasonable care to not make a misrepresentation.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02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DCDC1-484B-8763-5EE3-9F583EF2B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continued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0B7C6-2FE4-D82E-0911-04499FF50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Need to disclose; </a:t>
            </a:r>
          </a:p>
          <a:p>
            <a:endParaRPr lang="en-GB" dirty="0"/>
          </a:p>
          <a:p>
            <a:r>
              <a:rPr lang="en-GB" dirty="0"/>
              <a:t>Fiduciary Relationship. </a:t>
            </a:r>
          </a:p>
          <a:p>
            <a:endParaRPr lang="en-GB" dirty="0"/>
          </a:p>
          <a:p>
            <a:r>
              <a:rPr lang="en-GB" dirty="0"/>
              <a:t>Voluntary assumption of responsibility.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757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FE69C-9672-AFB4-1B32-8BE7349C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b="1" i="1" u="sng">
                <a:solidFill>
                  <a:srgbClr val="FFFFFF"/>
                </a:solidFill>
              </a:rPr>
              <a:t>Encouragement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59C4-47D5-2EEA-5448-083605D2E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Key term; Inducement. </a:t>
            </a:r>
          </a:p>
          <a:p>
            <a:endParaRPr lang="en-GB" dirty="0"/>
          </a:p>
          <a:p>
            <a:r>
              <a:rPr lang="en-GB" dirty="0"/>
              <a:t>The false statement encourages the other party to enter into the contract. </a:t>
            </a:r>
          </a:p>
          <a:p>
            <a:endParaRPr lang="en-GB" dirty="0"/>
          </a:p>
          <a:p>
            <a:r>
              <a:rPr lang="en-GB" dirty="0"/>
              <a:t>There need to be intention.</a:t>
            </a:r>
          </a:p>
          <a:p>
            <a:endParaRPr lang="en-GB" dirty="0"/>
          </a:p>
          <a:p>
            <a:r>
              <a:rPr lang="en-GB" dirty="0"/>
              <a:t>For some types we use the but for test. </a:t>
            </a:r>
          </a:p>
          <a:p>
            <a:endParaRPr lang="en-GB" dirty="0"/>
          </a:p>
          <a:p>
            <a:r>
              <a:rPr lang="en-GB" dirty="0"/>
              <a:t>But not for fraudulent – just need to prove they relied on the statement.</a:t>
            </a:r>
          </a:p>
        </p:txBody>
      </p:sp>
    </p:spTree>
    <p:extLst>
      <p:ext uri="{BB962C8B-B14F-4D97-AF65-F5344CB8AC3E}">
        <p14:creationId xmlns:p14="http://schemas.microsoft.com/office/powerpoint/2010/main" val="149294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673E1-506F-8A1D-5BC5-F0864917A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F7AB9-AF2F-11CE-D299-9998256B5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0523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2268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6545-A1F6-E67F-E749-5623BDB80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Inducement and Fraudulent misrepresentation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36F8C-1D07-EBF8-8EC0-0712146DCF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3952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09CE2-2571-EC14-307C-ED29A934F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BV Nederlandse Industries v Rembrandt Enterprises [2019]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6FEF4-F18C-B2B0-5121-225C11836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Burden is on the representee. </a:t>
            </a:r>
          </a:p>
          <a:p>
            <a:endParaRPr lang="en-GB" dirty="0"/>
          </a:p>
          <a:p>
            <a:r>
              <a:rPr lang="en-GB" dirty="0"/>
              <a:t>Presumption of inducement of material inducement. </a:t>
            </a:r>
          </a:p>
          <a:p>
            <a:endParaRPr lang="en-GB" dirty="0"/>
          </a:p>
          <a:p>
            <a:r>
              <a:rPr lang="en-GB" dirty="0"/>
              <a:t>Can be resubmitted.</a:t>
            </a: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535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ainbow colored splatter&#10;&#10;Description automatically generated">
            <a:extLst>
              <a:ext uri="{FF2B5EF4-FFF2-40B4-BE49-F238E27FC236}">
                <a16:creationId xmlns:a16="http://schemas.microsoft.com/office/drawing/2014/main" id="{91E6E584-BB0C-F93C-4338-48A64962D6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6"/>
          <a:stretch/>
        </p:blipFill>
        <p:spPr>
          <a:xfrm>
            <a:off x="3049" y="0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E015F3A-752C-E504-30A7-8B70CCC42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5554" y="133668"/>
            <a:ext cx="9350198" cy="95875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600" b="1" i="1" u="sng" dirty="0"/>
              <a:t>Types of misrepresentation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68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B36EC-ECF0-755B-9696-393B639B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Fraudulent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EC926-7B85-0884-B965-474FADC07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Comes from the case of Derry v Peek [ 1889]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Fraudulent misrepresentation if;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1. They knowingly made a untrue statement. </a:t>
            </a:r>
          </a:p>
          <a:p>
            <a:r>
              <a:rPr lang="en-GB" sz="2200">
                <a:solidFill>
                  <a:schemeClr val="bg1"/>
                </a:solidFill>
              </a:rPr>
              <a:t>2. Statement is made without belief in its truth. </a:t>
            </a:r>
          </a:p>
          <a:p>
            <a:r>
              <a:rPr lang="en-GB" sz="2200">
                <a:solidFill>
                  <a:schemeClr val="bg1"/>
                </a:solidFill>
              </a:rPr>
              <a:t>3. Made with reckless carelessness as to whether it is true.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88022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2E358-4E58-FCA9-EAB1-1DB6657E6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BDBD3-0144-CBC5-4F24-1ADCD0EDA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Types of damages available; Damages (Compensation through tort) and recission (Put back in the same position).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There are circumstances in which recission will not be available as a remedy for Fraudulent misrepresentation.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These include; </a:t>
            </a:r>
          </a:p>
          <a:p>
            <a:endParaRPr lang="en-GB" sz="24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2300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5CE3B-A30B-15CB-0D12-4D8938C3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Recission is not available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FEF64-6046-4777-0609-F57FEC600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Affirmed – carry on with the contract even though they are aware of the misrepresentation.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Delay – sufficient amount of time between the two.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No possibility of recission.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If an innocent third party has acquired rights in the subject matter of the contract, if they gave consideration for the goods and acted in good faith, unaware of the misrepresentation.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01044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88868-1E49-DEF1-B69C-9AA690E16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Innocent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F8951-9F15-DA84-BE3B-C2F4E717A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Remedy is recission. </a:t>
            </a:r>
          </a:p>
          <a:p>
            <a:endParaRPr lang="en-GB" dirty="0"/>
          </a:p>
          <a:p>
            <a:r>
              <a:rPr lang="en-GB" dirty="0"/>
              <a:t>S.2 (2) can give damages in place of recission, but this is up to the courts. </a:t>
            </a:r>
          </a:p>
          <a:p>
            <a:endParaRPr lang="en-GB" dirty="0"/>
          </a:p>
          <a:p>
            <a:r>
              <a:rPr lang="en-GB" dirty="0"/>
              <a:t>No power to rescind – no right to recission.</a:t>
            </a:r>
          </a:p>
          <a:p>
            <a:endParaRPr lang="en-GB" dirty="0"/>
          </a:p>
          <a:p>
            <a:r>
              <a:rPr lang="en-GB" dirty="0"/>
              <a:t>No evidence of term, no misrepresentation, no remedy.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925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FC749-8DA5-73FD-8873-02F9ED48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Negligent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4A873-16F1-5122-9B2E-BA39C3A6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Misrepresentation Act 1967 – created negligent misrepresentation.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Claim; S.2(1).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79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374CB-0E5C-1705-E272-AF4DB2463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Remedies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DD3B3-20E1-7D43-D40B-FB9E9776D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Damages under S.2 (1)  or recission.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Right to recission can be lost. 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Leaf v International Galleries [1950]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900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807</Words>
  <Application>Microsoft Office PowerPoint</Application>
  <PresentationFormat>Widescreen</PresentationFormat>
  <Paragraphs>123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Vitiating factors</vt:lpstr>
      <vt:lpstr>1. Misrepresentation </vt:lpstr>
      <vt:lpstr>How do we know when there is misrepresentation?</vt:lpstr>
      <vt:lpstr>How do we know when there is misrepresentation?</vt:lpstr>
      <vt:lpstr>Not disclosing something </vt:lpstr>
      <vt:lpstr>Continued</vt:lpstr>
      <vt:lpstr>Key piece of legislation</vt:lpstr>
      <vt:lpstr>Not disclosing something continued</vt:lpstr>
      <vt:lpstr>Encouragement </vt:lpstr>
      <vt:lpstr>Continued</vt:lpstr>
      <vt:lpstr>Inducement and Fraudulent misrepresentation</vt:lpstr>
      <vt:lpstr>BV Nederlandse Industries v Rembrandt Enterprises [2019]</vt:lpstr>
      <vt:lpstr>Types of misrepresentation</vt:lpstr>
      <vt:lpstr>Fraudulent </vt:lpstr>
      <vt:lpstr>Continued</vt:lpstr>
      <vt:lpstr>Recission is not available</vt:lpstr>
      <vt:lpstr>Innocent </vt:lpstr>
      <vt:lpstr>Negligent </vt:lpstr>
      <vt:lpstr>Remedies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13</cp:revision>
  <dcterms:created xsi:type="dcterms:W3CDTF">2024-04-09T12:04:42Z</dcterms:created>
  <dcterms:modified xsi:type="dcterms:W3CDTF">2025-05-29T15:07:05Z</dcterms:modified>
</cp:coreProperties>
</file>