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751" r:id="rId1"/>
  </p:sldMasterIdLst>
  <p:sldIdLst>
    <p:sldId id="256" r:id="rId2"/>
    <p:sldId id="266" r:id="rId3"/>
    <p:sldId id="260" r:id="rId4"/>
    <p:sldId id="259" r:id="rId5"/>
    <p:sldId id="263" r:id="rId6"/>
    <p:sldId id="264" r:id="rId7"/>
    <p:sldId id="265"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p:normalViewPr>
    <p:restoredLeft sz="15.987%" autoAdjust="0"/>
    <p:restoredTop sz="94.66%"/>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tableStyles" Target="tableStyles.xml"/><Relationship Id="rId3" Type="http://purl.oclc.org/ooxml/officeDocument/relationships/slide" Target="slides/slide2.xml"/><Relationship Id="rId7" Type="http://purl.oclc.org/ooxml/officeDocument/relationships/slide" Target="slides/slide6.xml"/><Relationship Id="rId12" Type="http://purl.oclc.org/ooxml/officeDocument/relationships/theme" Target="theme/theme1.xml"/><Relationship Id="rId2" Type="http://purl.oclc.org/ooxml/officeDocument/relationships/slide" Target="slides/slid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viewProps" Target="viewProps.xml"/><Relationship Id="rId5" Type="http://purl.oclc.org/ooxml/officeDocument/relationships/slide" Target="slides/slide4.xml"/><Relationship Id="rId10" Type="http://purl.oclc.org/ooxml/officeDocument/relationships/presProps" Target="presProps.xml"/><Relationship Id="rId4" Type="http://purl.oclc.org/ooxml/officeDocument/relationships/slide" Target="slides/slide3.xml"/><Relationship Id="rId9" Type="http://purl.oclc.org/ooxml/officeDocument/relationships/slide" Target="slides/slide8.xml"/></Relationship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055212550"/>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
              </a:lnSpc>
              <a:defRPr/>
            </a:lvl1pPr>
            <a:lvl2pPr>
              <a:lnSpc>
                <a:spcPct val="100%"/>
              </a:lnSpc>
              <a:defRPr/>
            </a:lvl2pPr>
            <a:lvl3pPr>
              <a:lnSpc>
                <a:spcPct val="100%"/>
              </a:lnSpc>
              <a:defRPr/>
            </a:lvl3pPr>
            <a:lvl4pPr>
              <a:lnSpc>
                <a:spcPct val="100%"/>
              </a:lnSpc>
              <a:defRPr/>
            </a:lvl4pPr>
            <a:lvl5pPr>
              <a:lnSpc>
                <a:spcPct val="1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3/21/2024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85926356"/>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
                  </a:schemeClr>
                </a:solidFill>
              </a:defRPr>
            </a:lvl1pPr>
            <a:lvl2pPr marL="457200" indent="0">
              <a:buNone/>
              <a:defRPr sz="2000">
                <a:solidFill>
                  <a:schemeClr val="tx1">
                    <a:tint val="75%"/>
                  </a:schemeClr>
                </a:solidFill>
              </a:defRPr>
            </a:lvl2pPr>
            <a:lvl3pPr marL="914400" indent="0">
              <a:buNone/>
              <a:defRPr sz="1800">
                <a:solidFill>
                  <a:schemeClr val="tx1">
                    <a:tint val="75%"/>
                  </a:schemeClr>
                </a:solidFill>
              </a:defRPr>
            </a:lvl3pPr>
            <a:lvl4pPr marL="1371600" indent="0">
              <a:buNone/>
              <a:defRPr sz="1600">
                <a:solidFill>
                  <a:schemeClr val="tx1">
                    <a:tint val="75%"/>
                  </a:schemeClr>
                </a:solidFill>
              </a:defRPr>
            </a:lvl4pPr>
            <a:lvl5pPr marL="1828800" indent="0">
              <a:buNone/>
              <a:defRPr sz="1600">
                <a:solidFill>
                  <a:schemeClr val="tx1">
                    <a:tint val="75%"/>
                  </a:schemeClr>
                </a:solidFill>
              </a:defRPr>
            </a:lvl5pPr>
            <a:lvl6pPr marL="2286000" indent="0">
              <a:buNone/>
              <a:defRPr sz="1600">
                <a:solidFill>
                  <a:schemeClr val="tx1">
                    <a:tint val="75%"/>
                  </a:schemeClr>
                </a:solidFill>
              </a:defRPr>
            </a:lvl6pPr>
            <a:lvl7pPr marL="2743200" indent="0">
              <a:buNone/>
              <a:defRPr sz="1600">
                <a:solidFill>
                  <a:schemeClr val="tx1">
                    <a:tint val="75%"/>
                  </a:schemeClr>
                </a:solidFill>
              </a:defRPr>
            </a:lvl7pPr>
            <a:lvl8pPr marL="3200400" indent="0">
              <a:buNone/>
              <a:defRPr sz="1600">
                <a:solidFill>
                  <a:schemeClr val="tx1">
                    <a:tint val="75%"/>
                  </a:schemeClr>
                </a:solidFill>
              </a:defRPr>
            </a:lvl8pPr>
            <a:lvl9pPr marL="3657600" indent="0">
              <a:buNone/>
              <a:defRPr sz="1600">
                <a:solidFill>
                  <a:schemeClr val="tx1">
                    <a:tint val="75%"/>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049246740"/>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19872520"/>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85179900"/>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98105635"/>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48315997"/>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99906586"/>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3510782"/>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32882050"/>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3/21/2024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34900391"/>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3/21/2024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331691002"/>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txStyles>
    <p:titleStyle>
      <a:lvl1pPr algn="l" defTabSz="914400" rtl="0" eaLnBrk="1" latinLnBrk="0" hangingPunct="1">
        <a:lnSpc>
          <a:spcPct val="9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
        </a:lnSpc>
        <a:spcBef>
          <a:spcPts val="1000"/>
        </a:spcBef>
        <a:buSzPct val="8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
        </a:lnSpc>
        <a:spcBef>
          <a:spcPts val="500"/>
        </a:spcBef>
        <a:buSzPct val="8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
        </a:lnSpc>
        <a:spcBef>
          <a:spcPts val="500"/>
        </a:spcBef>
        <a:buSzPct val="8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
        </a:lnSpc>
        <a:spcBef>
          <a:spcPts val="500"/>
        </a:spcBef>
        <a:buSzPct val="8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
        </a:lnSpc>
        <a:spcBef>
          <a:spcPts val="500"/>
        </a:spcBef>
        <a:buSzPct val="8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purl.oclc.org/ooxml/officeDocument/relationships/image" Target="../media/image1.jpeg"/><Relationship Id="rId1" Type="http://purl.oclc.org/ooxml/officeDocument/relationships/slideLayout" Target="../slideLayouts/slideLayout1.xml"/></Relationships>
</file>

<file path=ppt/slides/_rels/slide2.xml.rels><?xml version="1.0" encoding="UTF-8" standalone="yes"?>
<Relationships xmlns="http://schemas.openxmlformats.org/package/2006/relationships"><Relationship Id="rId3" Type="http://purl.oclc.org/ooxml/officeDocument/relationships/hyperlink" Target="https://www.pxfuel.com/en/search?q=cardiology" TargetMode="External"/><Relationship Id="rId2" Type="http://purl.oclc.org/ooxml/officeDocument/relationships/image" Target="../media/image2.jpg"/><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2" Type="http://purl.oclc.org/ooxml/officeDocument/relationships/image" Target="../media/image3.jpeg"/><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2" Type="http://purl.oclc.org/ooxml/officeDocument/relationships/image" Target="../media/image4.jpg"/><Relationship Id="rId1" Type="http://purl.oclc.org/ooxml/officeDocument/relationships/slideLayout" Target="../slideLayouts/slideLayout8.xml"/></Relationships>
</file>

<file path=ppt/slides/_rels/slide5.xml.rels><?xml version="1.0" encoding="UTF-8" standalone="yes"?>
<Relationships xmlns="http://schemas.openxmlformats.org/package/2006/relationships"><Relationship Id="rId1" Type="http://purl.oclc.org/ooxml/officeDocument/relationships/slideLayout" Target="../slideLayouts/slideLayout3.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3.xml"/></Relationships>
</file>

<file path=ppt/slides/_rels/slide7.xml.rels><?xml version="1.0" encoding="UTF-8" standalone="yes"?>
<Relationships xmlns="http://schemas.openxmlformats.org/package/2006/relationships"><Relationship Id="rId2" Type="http://purl.oclc.org/ooxml/officeDocument/relationships/image" Target="../media/image5.png"/><Relationship Id="rId1" Type="http://purl.oclc.org/ooxml/officeDocument/relationships/slideLayout" Target="../slideLayouts/slideLayout9.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7.xml"/></Relationships>
</file>

<file path=ppt/slides/slide1.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BAB8D-6BA4-8894-D8AE-7809B580BA8F}"/>
              </a:ext>
            </a:extLst>
          </p:cNvPr>
          <p:cNvSpPr>
            <a:spLocks noGrp="1"/>
          </p:cNvSpPr>
          <p:nvPr>
            <p:ph type="ctrTitle"/>
          </p:nvPr>
        </p:nvSpPr>
        <p:spPr>
          <a:xfrm>
            <a:off x="4305868" y="4912467"/>
            <a:ext cx="7805067" cy="1624520"/>
          </a:xfrm>
        </p:spPr>
        <p:txBody>
          <a:bodyPr>
            <a:normAutofit/>
          </a:bodyPr>
          <a:lstStyle/>
          <a:p>
            <a:pPr algn="r"/>
            <a:r>
              <a:rPr lang="en-GB" sz="2000" dirty="0">
                <a:latin typeface="Times New Roman" panose="02020603050405020304" pitchFamily="18" charset="0"/>
                <a:cs typeface="Times New Roman" panose="02020603050405020304" pitchFamily="18" charset="0"/>
              </a:rPr>
              <a:t>Alexandra Muja</a:t>
            </a:r>
          </a:p>
        </p:txBody>
      </p:sp>
      <p:sp>
        <p:nvSpPr>
          <p:cNvPr id="3" name="Subtitle 2">
            <a:extLst>
              <a:ext uri="{FF2B5EF4-FFF2-40B4-BE49-F238E27FC236}">
                <a16:creationId xmlns:a16="http://schemas.microsoft.com/office/drawing/2014/main" id="{3352AAD9-CB38-5144-7AB4-67934560E7F2}"/>
              </a:ext>
            </a:extLst>
          </p:cNvPr>
          <p:cNvSpPr>
            <a:spLocks noGrp="1"/>
          </p:cNvSpPr>
          <p:nvPr>
            <p:ph type="subTitle" idx="1"/>
          </p:nvPr>
        </p:nvSpPr>
        <p:spPr>
          <a:xfrm>
            <a:off x="4513634" y="1945533"/>
            <a:ext cx="6728107" cy="2966931"/>
          </a:xfrm>
        </p:spPr>
        <p:txBody>
          <a:bodyPr>
            <a:noAutofit/>
          </a:bodyPr>
          <a:lstStyle/>
          <a:p>
            <a:r>
              <a:rPr lang="en-GB" sz="7200" dirty="0">
                <a:latin typeface="Times New Roman" panose="02020603050405020304" pitchFamily="18" charset="0"/>
                <a:cs typeface="Times New Roman" panose="02020603050405020304" pitchFamily="18" charset="0"/>
              </a:rPr>
              <a:t>Skills of a Nurse</a:t>
            </a:r>
          </a:p>
        </p:txBody>
      </p:sp>
      <p:pic>
        <p:nvPicPr>
          <p:cNvPr id="4" name="Picture 3" descr="A mosaic of colourful geometric shapes">
            <a:extLst>
              <a:ext uri="{FF2B5EF4-FFF2-40B4-BE49-F238E27FC236}">
                <a16:creationId xmlns:a16="http://schemas.microsoft.com/office/drawing/2014/main" id="{29E7578F-AC89-9A28-D047-6991EE8B05F6}"/>
              </a:ext>
            </a:extLst>
          </p:cNvPr>
          <p:cNvPicPr>
            <a:picLocks noChangeAspect="1"/>
          </p:cNvPicPr>
          <p:nvPr/>
        </p:nvPicPr>
        <p:blipFill rotWithShape="1">
          <a:blip r:embed="rId2"/>
          <a:srcRect l="8.388%" r="41.449%"/>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13" name="Straight Connector 12">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347070"/>
      </p:ext>
    </p:extLst>
  </p:cSld>
  <p:clrMapOvr>
    <a:masterClrMapping/>
  </p:clrMapOvr>
</p:sld>
</file>

<file path=ppt/slides/slide2.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E105210-61FE-4E9D-9076-A5618FDA8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2881C-0290-BCD4-2601-009D317D786E}"/>
              </a:ext>
            </a:extLst>
          </p:cNvPr>
          <p:cNvSpPr>
            <a:spLocks noGrp="1"/>
          </p:cNvSpPr>
          <p:nvPr>
            <p:ph type="title"/>
          </p:nvPr>
        </p:nvSpPr>
        <p:spPr>
          <a:xfrm>
            <a:off x="1143001" y="151002"/>
            <a:ext cx="6008914" cy="1719743"/>
          </a:xfrm>
        </p:spPr>
        <p:txBody>
          <a:bodyPr>
            <a:normAutofit/>
          </a:bodyPr>
          <a:lstStyle/>
          <a:p>
            <a:r>
              <a:rPr lang="en-GB" b="1" i="0" dirty="0">
                <a:solidFill>
                  <a:srgbClr val="FF0000"/>
                </a:solidFill>
                <a:latin typeface="Times New Roman" panose="02020603050405020304" pitchFamily="18" charset="0"/>
                <a:cs typeface="Times New Roman" panose="02020603050405020304" pitchFamily="18" charset="0"/>
              </a:rPr>
              <a:t>introduction</a:t>
            </a:r>
            <a:endParaRPr lang="en-GB" b="1" i="0" u="sng"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48CC8B9-3F3E-D871-474A-746B50774879}"/>
              </a:ext>
            </a:extLst>
          </p:cNvPr>
          <p:cNvSpPr>
            <a:spLocks noGrp="1"/>
          </p:cNvSpPr>
          <p:nvPr>
            <p:ph idx="1"/>
          </p:nvPr>
        </p:nvSpPr>
        <p:spPr>
          <a:xfrm>
            <a:off x="369116" y="2021748"/>
            <a:ext cx="6924810" cy="4012230"/>
          </a:xfrm>
        </p:spPr>
        <p:txBody>
          <a:bodyPr>
            <a:normAutofit/>
          </a:bodyPr>
          <a:lstStyle/>
          <a:p>
            <a:pPr marL="0" indent="0">
              <a:buNone/>
            </a:pPr>
            <a:r>
              <a:rPr lang="en-GB" sz="4400">
                <a:latin typeface="Times New Roman" panose="02020603050405020304" pitchFamily="18" charset="0"/>
                <a:cs typeface="Times New Roman" panose="02020603050405020304" pitchFamily="18" charset="0"/>
              </a:rPr>
              <a:t>In </a:t>
            </a:r>
            <a:r>
              <a:rPr lang="en-GB" sz="4400" dirty="0">
                <a:latin typeface="Times New Roman" panose="02020603050405020304" pitchFamily="18" charset="0"/>
                <a:cs typeface="Times New Roman" panose="02020603050405020304" pitchFamily="18" charset="0"/>
              </a:rPr>
              <a:t>this presentation I will be speaking about:</a:t>
            </a:r>
          </a:p>
          <a:p>
            <a:r>
              <a:rPr lang="en-GB" sz="3600" b="1" dirty="0">
                <a:solidFill>
                  <a:srgbClr val="FF0000"/>
                </a:solidFill>
                <a:latin typeface="Times New Roman" panose="02020603050405020304" pitchFamily="18" charset="0"/>
                <a:cs typeface="Times New Roman" panose="02020603050405020304" pitchFamily="18" charset="0"/>
              </a:rPr>
              <a:t>HOW TO BECOME A NURSE</a:t>
            </a:r>
          </a:p>
          <a:p>
            <a:r>
              <a:rPr lang="en-GB" sz="3600" b="1" dirty="0">
                <a:solidFill>
                  <a:srgbClr val="FF0000"/>
                </a:solidFill>
                <a:latin typeface="Times New Roman" panose="02020603050405020304" pitchFamily="18" charset="0"/>
                <a:cs typeface="Times New Roman" panose="02020603050405020304" pitchFamily="18" charset="0"/>
              </a:rPr>
              <a:t>NURSES ROLES</a:t>
            </a:r>
          </a:p>
          <a:p>
            <a:r>
              <a:rPr lang="en-GB" sz="3600" b="1" dirty="0">
                <a:solidFill>
                  <a:srgbClr val="FF0000"/>
                </a:solidFill>
                <a:latin typeface="Times New Roman" panose="02020603050405020304" pitchFamily="18" charset="0"/>
                <a:cs typeface="Times New Roman" panose="02020603050405020304" pitchFamily="18" charset="0"/>
              </a:rPr>
              <a:t>NURSES SKILLS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a:p>
            <a:endParaRPr lang="en-GB" dirty="0"/>
          </a:p>
        </p:txBody>
      </p:sp>
      <p:cxnSp>
        <p:nvCxnSpPr>
          <p:cNvPr id="12" name="Straight Connector 11">
            <a:extLst>
              <a:ext uri="{FF2B5EF4-FFF2-40B4-BE49-F238E27FC236}">
                <a16:creationId xmlns:a16="http://schemas.microsoft.com/office/drawing/2014/main" id="{8C1DF613-CD5C-4D37-9F6C-843AFBBBDE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2875207" cy="1660072"/>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56F5D-A737-4E56-BCDD-0F992B89C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6033977"/>
            <a:ext cx="7151914" cy="824023"/>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hand holding a heart&#10;&#10;Description automatically generated">
            <a:extLst>
              <a:ext uri="{FF2B5EF4-FFF2-40B4-BE49-F238E27FC236}">
                <a16:creationId xmlns:a16="http://schemas.microsoft.com/office/drawing/2014/main" id="{926FD49B-3FAF-BA9C-995F-AE5EF130ECF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942%" r="27.216%"/>
          <a:stretch/>
        </p:blipFill>
        <p:spPr>
          <a:xfrm>
            <a:off x="7963785" y="10"/>
            <a:ext cx="4228215" cy="6857990"/>
          </a:xfrm>
          <a:prstGeom prst="rect">
            <a:avLst/>
          </a:prstGeom>
        </p:spPr>
      </p:pic>
    </p:spTree>
    <p:extLst>
      <p:ext uri="{BB962C8B-B14F-4D97-AF65-F5344CB8AC3E}">
        <p14:creationId xmlns:p14="http://schemas.microsoft.com/office/powerpoint/2010/main" val="366705548"/>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3.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FA29C-8ED3-D730-AE4E-F802A0ABB307}"/>
              </a:ext>
            </a:extLst>
          </p:cNvPr>
          <p:cNvSpPr>
            <a:spLocks noGrp="1"/>
          </p:cNvSpPr>
          <p:nvPr>
            <p:ph type="title"/>
          </p:nvPr>
        </p:nvSpPr>
        <p:spPr>
          <a:xfrm>
            <a:off x="5146159" y="194554"/>
            <a:ext cx="6238688" cy="837292"/>
          </a:xfrm>
        </p:spPr>
        <p:txBody>
          <a:bodyPr>
            <a:normAutofit/>
          </a:bodyPr>
          <a:lstStyle/>
          <a:p>
            <a:pPr algn="ctr"/>
            <a:r>
              <a:rPr lang="en-GB" sz="2800" b="1" i="0" u="sng" dirty="0">
                <a:solidFill>
                  <a:srgbClr val="FF0000"/>
                </a:solidFill>
                <a:latin typeface="Times New Roman" panose="02020603050405020304" pitchFamily="18" charset="0"/>
                <a:cs typeface="Times New Roman" panose="02020603050405020304" pitchFamily="18" charset="0"/>
              </a:rPr>
              <a:t>HOW TO BECOME A NURSE</a:t>
            </a:r>
          </a:p>
        </p:txBody>
      </p:sp>
      <p:pic>
        <p:nvPicPr>
          <p:cNvPr id="5" name="Picture 4" descr="Person in university library carrying a very tall stack of books that obscures their face">
            <a:extLst>
              <a:ext uri="{FF2B5EF4-FFF2-40B4-BE49-F238E27FC236}">
                <a16:creationId xmlns:a16="http://schemas.microsoft.com/office/drawing/2014/main" id="{F1FCE3A4-9BDF-B4C6-93F7-934799F4F71A}"/>
              </a:ext>
            </a:extLst>
          </p:cNvPr>
          <p:cNvPicPr>
            <a:picLocks noChangeAspect="1"/>
          </p:cNvPicPr>
          <p:nvPr/>
        </p:nvPicPr>
        <p:blipFill rotWithShape="1">
          <a:blip r:embed="rId2">
            <a:extLst>
              <a:ext uri="{28A0092B-C50C-407E-A947-70E740481C1C}">
                <a14:useLocalDpi xmlns:a14="http://schemas.microsoft.com/office/drawing/2010/main" val="0"/>
              </a:ext>
            </a:extLst>
          </a:blip>
          <a:srcRect l="1.825%" r="1.848%" b="0.001%"/>
          <a:stretch/>
        </p:blipFill>
        <p:spPr>
          <a:xfrm>
            <a:off x="-669486" y="-8165"/>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49D69A0-0E50-1F0D-D3D6-D5BC257E8B46}"/>
              </a:ext>
            </a:extLst>
          </p:cNvPr>
          <p:cNvSpPr>
            <a:spLocks noGrp="1"/>
          </p:cNvSpPr>
          <p:nvPr>
            <p:ph idx="1"/>
          </p:nvPr>
        </p:nvSpPr>
        <p:spPr>
          <a:xfrm>
            <a:off x="4051883" y="1031846"/>
            <a:ext cx="7952763" cy="5826152"/>
          </a:xfrm>
        </p:spPr>
        <p:txBody>
          <a:bodyPr>
            <a:normAutofit/>
          </a:bodyPr>
          <a:lstStyle/>
          <a:p>
            <a:pPr marL="0" indent="0">
              <a:lnSpc>
                <a:spcPct val="90%"/>
              </a:lnSpc>
              <a:buNone/>
            </a:pPr>
            <a:r>
              <a:rPr lang="en-GB" b="0" i="0" dirty="0">
                <a:effectLst/>
                <a:latin typeface="Times New Roman" panose="02020603050405020304" pitchFamily="18" charset="0"/>
                <a:cs typeface="Times New Roman" panose="02020603050405020304" pitchFamily="18" charset="0"/>
              </a:rPr>
              <a:t>	</a:t>
            </a:r>
            <a:r>
              <a:rPr lang="en-GB" b="0" i="0" dirty="0">
                <a:solidFill>
                  <a:schemeClr val="tx1"/>
                </a:solidFill>
                <a:effectLst/>
                <a:latin typeface="Times New Roman" panose="02020603050405020304" pitchFamily="18" charset="0"/>
                <a:cs typeface="Times New Roman" panose="02020603050405020304" pitchFamily="18" charset="0"/>
              </a:rPr>
              <a:t>To work as a nurse, you need a </a:t>
            </a:r>
            <a:r>
              <a:rPr lang="en-GB" dirty="0">
                <a:solidFill>
                  <a:schemeClr val="tx1"/>
                </a:solidFill>
                <a:latin typeface="Times New Roman" panose="02020603050405020304" pitchFamily="18" charset="0"/>
                <a:cs typeface="Times New Roman" panose="02020603050405020304" pitchFamily="18" charset="0"/>
              </a:rPr>
              <a:t>Bachelor </a:t>
            </a:r>
            <a:r>
              <a:rPr lang="en-GB" b="0" i="0" dirty="0">
                <a:solidFill>
                  <a:schemeClr val="tx1"/>
                </a:solidFill>
                <a:effectLst/>
                <a:latin typeface="Times New Roman" panose="02020603050405020304" pitchFamily="18" charset="0"/>
                <a:cs typeface="Times New Roman" panose="02020603050405020304" pitchFamily="18" charset="0"/>
              </a:rPr>
              <a:t>degree in nursing, and you must be registered with the Nursing and Midwifery Council (NMC) which is the regulatory body for nurses and midwifes in United Kingdom(UK).</a:t>
            </a:r>
          </a:p>
          <a:p>
            <a:pPr marL="0" indent="0">
              <a:lnSpc>
                <a:spcPct val="90%"/>
              </a:lnSpc>
              <a:buNone/>
            </a:pPr>
            <a:r>
              <a:rPr lang="en-GB" b="0" i="0" dirty="0">
                <a:solidFill>
                  <a:schemeClr val="tx1"/>
                </a:solidFill>
                <a:effectLst/>
                <a:latin typeface="Times New Roman" panose="02020603050405020304" pitchFamily="18" charset="0"/>
                <a:cs typeface="Times New Roman" panose="02020603050405020304" pitchFamily="18" charset="0"/>
              </a:rPr>
              <a:t>There are four fields of nursing:</a:t>
            </a:r>
          </a:p>
          <a:p>
            <a:pPr>
              <a:lnSpc>
                <a:spcPct val="90%"/>
              </a:lnSpc>
              <a:buFont typeface="Arial" panose="020B0604020202020204" pitchFamily="34" charset="0"/>
              <a:buChar char="•"/>
            </a:pPr>
            <a:r>
              <a:rPr lang="en-GB" b="1" i="0" strike="noStrike" dirty="0">
                <a:solidFill>
                  <a:srgbClr val="FF0000"/>
                </a:solidFill>
                <a:effectLst/>
                <a:latin typeface="Times New Roman" panose="02020603050405020304" pitchFamily="18" charset="0"/>
                <a:cs typeface="Times New Roman" panose="02020603050405020304" pitchFamily="18" charset="0"/>
              </a:rPr>
              <a:t>adult nursing</a:t>
            </a:r>
            <a:endParaRPr lang="en-GB" b="1" i="0" dirty="0">
              <a:solidFill>
                <a:srgbClr val="FF0000"/>
              </a:solidFill>
              <a:effectLst/>
              <a:latin typeface="Times New Roman" panose="02020603050405020304" pitchFamily="18" charset="0"/>
              <a:cs typeface="Times New Roman" panose="02020603050405020304" pitchFamily="18" charset="0"/>
            </a:endParaRPr>
          </a:p>
          <a:p>
            <a:pPr>
              <a:lnSpc>
                <a:spcPct val="90%"/>
              </a:lnSpc>
              <a:buFont typeface="Arial" panose="020B0604020202020204" pitchFamily="34" charset="0"/>
              <a:buChar char="•"/>
            </a:pPr>
            <a:r>
              <a:rPr lang="en-GB" b="1" i="0" strike="noStrike" dirty="0">
                <a:solidFill>
                  <a:srgbClr val="FF0000"/>
                </a:solidFill>
                <a:effectLst/>
                <a:latin typeface="Times New Roman" panose="02020603050405020304" pitchFamily="18" charset="0"/>
                <a:cs typeface="Times New Roman" panose="02020603050405020304" pitchFamily="18" charset="0"/>
              </a:rPr>
              <a:t>children’s nursing</a:t>
            </a:r>
            <a:endParaRPr lang="en-GB" b="1" i="0" dirty="0">
              <a:solidFill>
                <a:srgbClr val="FF0000"/>
              </a:solidFill>
              <a:effectLst/>
              <a:latin typeface="Times New Roman" panose="02020603050405020304" pitchFamily="18" charset="0"/>
              <a:cs typeface="Times New Roman" panose="02020603050405020304" pitchFamily="18" charset="0"/>
            </a:endParaRPr>
          </a:p>
          <a:p>
            <a:pPr>
              <a:lnSpc>
                <a:spcPct val="90%"/>
              </a:lnSpc>
              <a:buFont typeface="Arial" panose="020B0604020202020204" pitchFamily="34" charset="0"/>
              <a:buChar char="•"/>
            </a:pPr>
            <a:r>
              <a:rPr lang="en-GB" b="1" i="0" strike="noStrike" dirty="0">
                <a:solidFill>
                  <a:srgbClr val="FF0000"/>
                </a:solidFill>
                <a:effectLst/>
                <a:latin typeface="Times New Roman" panose="02020603050405020304" pitchFamily="18" charset="0"/>
                <a:cs typeface="Times New Roman" panose="02020603050405020304" pitchFamily="18" charset="0"/>
              </a:rPr>
              <a:t>learning disability nursing</a:t>
            </a:r>
            <a:endParaRPr lang="en-GB" b="1" i="0" dirty="0">
              <a:solidFill>
                <a:srgbClr val="FF0000"/>
              </a:solidFill>
              <a:effectLst/>
              <a:latin typeface="Times New Roman" panose="02020603050405020304" pitchFamily="18" charset="0"/>
              <a:cs typeface="Times New Roman" panose="02020603050405020304" pitchFamily="18" charset="0"/>
            </a:endParaRPr>
          </a:p>
          <a:p>
            <a:pPr>
              <a:lnSpc>
                <a:spcPct val="90%"/>
              </a:lnSpc>
              <a:buFont typeface="Arial" panose="020B0604020202020204" pitchFamily="34" charset="0"/>
              <a:buChar char="•"/>
            </a:pPr>
            <a:r>
              <a:rPr lang="en-GB" b="1" i="0" strike="noStrike" dirty="0">
                <a:solidFill>
                  <a:srgbClr val="FF0000"/>
                </a:solidFill>
                <a:effectLst/>
                <a:latin typeface="Times New Roman" panose="02020603050405020304" pitchFamily="18" charset="0"/>
                <a:cs typeface="Times New Roman" panose="02020603050405020304" pitchFamily="18" charset="0"/>
              </a:rPr>
              <a:t>mental health nursing</a:t>
            </a:r>
            <a:r>
              <a:rPr lang="en-GB" b="1" i="0" dirty="0">
                <a:solidFill>
                  <a:srgbClr val="FF0000"/>
                </a:solidFill>
                <a:effectLst/>
                <a:latin typeface="Times New Roman" panose="02020603050405020304" pitchFamily="18" charset="0"/>
                <a:cs typeface="Times New Roman" panose="02020603050405020304" pitchFamily="18" charset="0"/>
              </a:rPr>
              <a:t>	</a:t>
            </a:r>
          </a:p>
          <a:p>
            <a:pPr marL="0" indent="0">
              <a:lnSpc>
                <a:spcPct val="90%"/>
              </a:lnSpc>
              <a:buNone/>
            </a:pPr>
            <a:r>
              <a:rPr lang="en-GB" b="0" i="0" dirty="0">
                <a:effectLst/>
                <a:latin typeface="Times New Roman" panose="02020603050405020304" pitchFamily="18" charset="0"/>
                <a:cs typeface="Times New Roman" panose="02020603050405020304" pitchFamily="18" charset="0"/>
              </a:rPr>
              <a:t>	P</a:t>
            </a:r>
            <a:r>
              <a:rPr lang="en-GB" b="0" i="0" dirty="0">
                <a:solidFill>
                  <a:schemeClr val="tx1"/>
                </a:solidFill>
                <a:effectLst/>
                <a:latin typeface="Times New Roman" panose="02020603050405020304" pitchFamily="18" charset="0"/>
                <a:cs typeface="Times New Roman" panose="02020603050405020304" pitchFamily="18" charset="0"/>
              </a:rPr>
              <a:t>ost-graduation training and specialist training is available for further career development.</a:t>
            </a:r>
          </a:p>
          <a:p>
            <a:pPr marL="0" indent="0">
              <a:lnSpc>
                <a:spcPct val="90%"/>
              </a:lnSpc>
              <a:buNone/>
            </a:pPr>
            <a:endParaRPr lang="en-GB" b="0" i="0" dirty="0">
              <a:solidFill>
                <a:schemeClr val="tx1"/>
              </a:solidFill>
              <a:effectLst/>
              <a:latin typeface="Times New Roman" panose="02020603050405020304" pitchFamily="18" charset="0"/>
              <a:cs typeface="Times New Roman" panose="02020603050405020304" pitchFamily="18" charset="0"/>
            </a:endParaRPr>
          </a:p>
          <a:p>
            <a:pPr marL="0" indent="0" algn="ctr">
              <a:lnSpc>
                <a:spcPct val="90%"/>
              </a:lnSpc>
              <a:buNone/>
            </a:pPr>
            <a:r>
              <a:rPr lang="en-GB" sz="1700" dirty="0">
                <a:solidFill>
                  <a:schemeClr val="tx1"/>
                </a:solidFill>
                <a:latin typeface="Times New Roman" panose="02020603050405020304" pitchFamily="18" charset="0"/>
                <a:cs typeface="Times New Roman" panose="02020603050405020304" pitchFamily="18" charset="0"/>
              </a:rPr>
              <a:t>Royal College of Nursing(2022) and Nursing and Midwifery Council(2023)</a:t>
            </a:r>
            <a:endParaRPr lang="en-GB" sz="1700" dirty="0">
              <a:solidFill>
                <a:schemeClr val="tx1"/>
              </a:solidFill>
            </a:endParaRPr>
          </a:p>
        </p:txBody>
      </p:sp>
      <p:cxnSp>
        <p:nvCxnSpPr>
          <p:cNvPr id="12" name="Straight Connector 11">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97808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p="http://schemas.openxmlformats.org/presentationml/2006/main" xmlns:r="http://schemas.openxmlformats.org/officeDocument/2006/relationships" xmlns:a="http://schemas.openxmlformats.org/drawingml/2006/main" xmlns="">
      <p:transition spd="slow">
        <p:fade/>
      </p:transition>
    </mc:Fallback>
  </mc:AlternateContent>
</p:sld>
</file>

<file path=ppt/slides/slide4.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Man wearing a mask">
            <a:extLst>
              <a:ext uri="{FF2B5EF4-FFF2-40B4-BE49-F238E27FC236}">
                <a16:creationId xmlns:a16="http://schemas.microsoft.com/office/drawing/2014/main" id="{FE33D5BB-DDA2-7C4A-04DD-593119EDC09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5.61%" r="33.257%" b="-0.00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18C29B53-60D4-99D3-94A1-85B1056E7BB0}"/>
              </a:ext>
            </a:extLst>
          </p:cNvPr>
          <p:cNvSpPr>
            <a:spLocks noGrp="1"/>
          </p:cNvSpPr>
          <p:nvPr>
            <p:ph type="title"/>
          </p:nvPr>
        </p:nvSpPr>
        <p:spPr>
          <a:xfrm>
            <a:off x="1104901" y="467834"/>
            <a:ext cx="6132605" cy="1738422"/>
          </a:xfrm>
        </p:spPr>
        <p:txBody>
          <a:bodyPr vert="horz" lIns="91440" tIns="45720" rIns="91440" bIns="45720" rtlCol="0" anchor="ctr">
            <a:normAutofit/>
          </a:bodyPr>
          <a:lstStyle/>
          <a:p>
            <a:pPr algn="ctr"/>
            <a:r>
              <a:rPr lang="en-US" sz="4400" b="1" i="0" u="sng" dirty="0">
                <a:solidFill>
                  <a:srgbClr val="FF0000"/>
                </a:solidFill>
                <a:latin typeface="Times New Roman" panose="02020603050405020304" pitchFamily="18" charset="0"/>
                <a:cs typeface="Times New Roman" panose="02020603050405020304" pitchFamily="18" charset="0"/>
              </a:rPr>
              <a:t>Nurses roles</a:t>
            </a:r>
          </a:p>
        </p:txBody>
      </p:sp>
      <p:cxnSp>
        <p:nvCxnSpPr>
          <p:cNvPr id="29" name="Straight Connector 28">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B62C7DF-FE26-8505-C1AE-8B2DC6EEDC2D}"/>
              </a:ext>
            </a:extLst>
          </p:cNvPr>
          <p:cNvSpPr>
            <a:spLocks noGrp="1"/>
          </p:cNvSpPr>
          <p:nvPr>
            <p:ph type="body" sz="half" idx="2"/>
          </p:nvPr>
        </p:nvSpPr>
        <p:spPr>
          <a:xfrm>
            <a:off x="1104902" y="2206255"/>
            <a:ext cx="5487146" cy="4118345"/>
          </a:xfrm>
        </p:spPr>
        <p:txBody>
          <a:bodyPr vert="horz" lIns="91440" tIns="45720" rIns="91440" bIns="45720" rtlCol="0">
            <a:normAutofit lnSpcReduction="10%"/>
          </a:bodyPr>
          <a:lstStyle/>
          <a:p>
            <a:r>
              <a:rPr lang="en-GB" sz="3200" b="0" dirty="0">
                <a:solidFill>
                  <a:srgbClr val="0A0A0A"/>
                </a:solidFill>
                <a:effectLst/>
                <a:latin typeface="Times New Roman" panose="02020603050405020304" pitchFamily="18" charset="0"/>
                <a:cs typeface="Times New Roman" panose="02020603050405020304" pitchFamily="18" charset="0"/>
              </a:rPr>
              <a:t>A Registered </a:t>
            </a:r>
            <a:r>
              <a:rPr lang="en-GB" sz="3200" dirty="0">
                <a:solidFill>
                  <a:srgbClr val="0A0A0A"/>
                </a:solidFill>
                <a:latin typeface="Times New Roman" panose="02020603050405020304" pitchFamily="18" charset="0"/>
                <a:cs typeface="Times New Roman" panose="02020603050405020304" pitchFamily="18" charset="0"/>
              </a:rPr>
              <a:t>N</a:t>
            </a:r>
            <a:r>
              <a:rPr lang="en-GB" sz="3200" b="0" dirty="0">
                <a:solidFill>
                  <a:srgbClr val="0A0A0A"/>
                </a:solidFill>
                <a:effectLst/>
                <a:latin typeface="Times New Roman" panose="02020603050405020304" pitchFamily="18" charset="0"/>
                <a:cs typeface="Times New Roman" panose="02020603050405020304" pitchFamily="18" charset="0"/>
              </a:rPr>
              <a:t>urse’s(RN) primary role is to ensure that every patient receives the direct and proper care they need. RNs assess and identify patients needs, then implement and monitor the patient’s medical plan and treatment. </a:t>
            </a:r>
          </a:p>
          <a:p>
            <a:pPr algn="ctr"/>
            <a:r>
              <a:rPr lang="en-GB" sz="1700" dirty="0">
                <a:latin typeface="Times New Roman" panose="02020603050405020304" pitchFamily="18" charset="0"/>
                <a:cs typeface="Times New Roman" panose="02020603050405020304" pitchFamily="18" charset="0"/>
              </a:rPr>
              <a:t>Regis College (2021)</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8157392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xmlns:a="http://schemas.openxmlformats.org/drawingml/2006/main" xmlns:r="http://schemas.openxmlformats.org/officeDocument/2006/relationships" xmlns:p="http://schemas.openxmlformats.org/presentationml/2006/main">
      <p:transition spd="slow">
        <p:fade/>
      </p:transition>
    </mc:Fallback>
  </mc:AlternateContent>
</p:sld>
</file>

<file path=ppt/slides/slide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4695-B81E-D274-BF66-BFBDA05A3C95}"/>
              </a:ext>
            </a:extLst>
          </p:cNvPr>
          <p:cNvSpPr>
            <a:spLocks noGrp="1"/>
          </p:cNvSpPr>
          <p:nvPr>
            <p:ph type="title"/>
          </p:nvPr>
        </p:nvSpPr>
        <p:spPr>
          <a:xfrm>
            <a:off x="831850" y="75501"/>
            <a:ext cx="10515600" cy="780176"/>
          </a:xfrm>
        </p:spPr>
        <p:txBody>
          <a:bodyPr>
            <a:noAutofit/>
          </a:bodyPr>
          <a:lstStyle/>
          <a:p>
            <a:pPr algn="ctr"/>
            <a:r>
              <a:rPr lang="en-GB" sz="4000" b="1" i="0" dirty="0">
                <a:solidFill>
                  <a:srgbClr val="FF0000"/>
                </a:solidFill>
                <a:latin typeface="Times New Roman" panose="02020603050405020304" pitchFamily="18" charset="0"/>
                <a:cs typeface="Times New Roman" panose="02020603050405020304" pitchFamily="18" charset="0"/>
              </a:rPr>
              <a:t>Nurses skills</a:t>
            </a:r>
          </a:p>
        </p:txBody>
      </p:sp>
      <p:sp>
        <p:nvSpPr>
          <p:cNvPr id="3" name="Text Placeholder 2">
            <a:extLst>
              <a:ext uri="{FF2B5EF4-FFF2-40B4-BE49-F238E27FC236}">
                <a16:creationId xmlns:a16="http://schemas.microsoft.com/office/drawing/2014/main" id="{9A644C34-70FE-5100-5AF9-680802107104}"/>
              </a:ext>
            </a:extLst>
          </p:cNvPr>
          <p:cNvSpPr>
            <a:spLocks noGrp="1"/>
          </p:cNvSpPr>
          <p:nvPr>
            <p:ph type="body" idx="1"/>
          </p:nvPr>
        </p:nvSpPr>
        <p:spPr>
          <a:xfrm>
            <a:off x="831850" y="1174459"/>
            <a:ext cx="10515600" cy="5427677"/>
          </a:xfrm>
        </p:spPr>
        <p:txBody>
          <a:bodyPr>
            <a:normAutofit/>
          </a:bodyPr>
          <a:lstStyle/>
          <a:p>
            <a:r>
              <a:rPr lang="en-GB" sz="3200" b="0" i="0" dirty="0">
                <a:solidFill>
                  <a:schemeClr val="tx1"/>
                </a:solidFill>
                <a:effectLst/>
                <a:latin typeface="Times New Roman" panose="02020603050405020304" pitchFamily="18" charset="0"/>
                <a:cs typeface="Times New Roman" panose="02020603050405020304" pitchFamily="18" charset="0"/>
              </a:rPr>
              <a:t>	Mills(2023) recognises </a:t>
            </a:r>
            <a:r>
              <a:rPr lang="en-GB" sz="3200" b="1" i="0" dirty="0">
                <a:solidFill>
                  <a:srgbClr val="FF0000"/>
                </a:solidFill>
                <a:effectLst/>
                <a:latin typeface="Times New Roman" panose="02020603050405020304" pitchFamily="18" charset="0"/>
                <a:cs typeface="Times New Roman" panose="02020603050405020304" pitchFamily="18" charset="0"/>
              </a:rPr>
              <a:t>communication</a:t>
            </a:r>
            <a:r>
              <a:rPr lang="en-GB" sz="3200" b="0" i="0" dirty="0">
                <a:solidFill>
                  <a:schemeClr val="tx1"/>
                </a:solidFill>
                <a:effectLst/>
                <a:latin typeface="Times New Roman" panose="02020603050405020304" pitchFamily="18" charset="0"/>
                <a:cs typeface="Times New Roman" panose="02020603050405020304" pitchFamily="18" charset="0"/>
              </a:rPr>
              <a:t> in nursing as one of the most important components of the job, as it can have a direct effect on patient safety and outcomes. </a:t>
            </a:r>
          </a:p>
          <a:p>
            <a:r>
              <a:rPr lang="en-GB" sz="3200"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According to NMC(2020), as a nurse, midwife or nursing associate, you use your </a:t>
            </a:r>
            <a:r>
              <a:rPr lang="en-GB" sz="3200" b="1"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professional judgement</a:t>
            </a:r>
            <a:r>
              <a:rPr lang="en-GB" sz="3200"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to make decisions. </a:t>
            </a:r>
          </a:p>
          <a:p>
            <a:r>
              <a:rPr lang="en-GB" sz="3200" dirty="0">
                <a:solidFill>
                  <a:schemeClr val="tx1"/>
                </a:solidFill>
                <a:effectLst/>
                <a:latin typeface="Times New Roman" panose="02020603050405020304" pitchFamily="18" charset="0"/>
                <a:cs typeface="Times New Roman" panose="02020603050405020304" pitchFamily="18" charset="0"/>
              </a:rPr>
              <a:t>	Brand(n.d.) states that </a:t>
            </a:r>
            <a:r>
              <a:rPr lang="en-GB" sz="3200" b="1" dirty="0">
                <a:solidFill>
                  <a:srgbClr val="FF0000"/>
                </a:solidFill>
                <a:latin typeface="Times New Roman" panose="02020603050405020304" pitchFamily="18" charset="0"/>
                <a:cs typeface="Times New Roman" panose="02020603050405020304" pitchFamily="18" charset="0"/>
              </a:rPr>
              <a:t>a</a:t>
            </a:r>
            <a:r>
              <a:rPr lang="en-GB" sz="3200" b="1" dirty="0">
                <a:solidFill>
                  <a:srgbClr val="FF0000"/>
                </a:solidFill>
                <a:effectLst/>
                <a:latin typeface="Times New Roman" panose="02020603050405020304" pitchFamily="18" charset="0"/>
                <a:cs typeface="Times New Roman" panose="02020603050405020304" pitchFamily="18" charset="0"/>
              </a:rPr>
              <a:t>ccountability</a:t>
            </a:r>
            <a:r>
              <a:rPr lang="en-GB" sz="3200" dirty="0">
                <a:solidFill>
                  <a:schemeClr val="tx1"/>
                </a:solidFill>
                <a:effectLst/>
                <a:latin typeface="Times New Roman" panose="02020603050405020304" pitchFamily="18" charset="0"/>
                <a:cs typeface="Times New Roman" panose="02020603050405020304" pitchFamily="18" charset="0"/>
              </a:rPr>
              <a:t> is one of the most important skill of a Nurse and that being accountable means being open to challenge.</a:t>
            </a:r>
            <a:endParaRPr lang="en-GB" sz="3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2240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a="http://schemas.openxmlformats.org/drawingml/2006/main" xmlns:r="http://schemas.openxmlformats.org/officeDocument/2006/relationships" xmlns:p="http://schemas.openxmlformats.org/presentationml/2006/main">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73DBF70-D489-51A0-1E3F-62F4476F6F6A}"/>
              </a:ext>
            </a:extLst>
          </p:cNvPr>
          <p:cNvSpPr>
            <a:spLocks noGrp="1"/>
          </p:cNvSpPr>
          <p:nvPr>
            <p:ph type="body" idx="1"/>
          </p:nvPr>
        </p:nvSpPr>
        <p:spPr>
          <a:xfrm>
            <a:off x="831850" y="939567"/>
            <a:ext cx="10515600" cy="5352176"/>
          </a:xfrm>
        </p:spPr>
        <p:txBody>
          <a:bodyPr>
            <a:normAutofit/>
          </a:bodyPr>
          <a:lstStyle/>
          <a:p>
            <a:r>
              <a:rPr lang="en-GB" sz="3200" dirty="0">
                <a:solidFill>
                  <a:schemeClr val="tx1"/>
                </a:solidFill>
                <a:latin typeface="Times New Roman" panose="02020603050405020304" pitchFamily="18" charset="0"/>
                <a:cs typeface="Times New Roman" panose="02020603050405020304" pitchFamily="18" charset="0"/>
              </a:rPr>
              <a:t>Registered Nurse RN(2018)</a:t>
            </a:r>
            <a:r>
              <a:rPr lang="en-GB" sz="3200" b="0" i="0" dirty="0">
                <a:solidFill>
                  <a:srgbClr val="222222"/>
                </a:solidFill>
                <a:effectLst/>
                <a:latin typeface="Times New Roman" panose="02020603050405020304" pitchFamily="18" charset="0"/>
                <a:cs typeface="Times New Roman" panose="02020603050405020304" pitchFamily="18" charset="0"/>
              </a:rPr>
              <a:t> underline that nurses also need to possess </a:t>
            </a:r>
            <a:r>
              <a:rPr lang="en-GB" sz="3200" b="1" i="0" dirty="0">
                <a:solidFill>
                  <a:srgbClr val="FF0000"/>
                </a:solidFill>
                <a:effectLst/>
                <a:latin typeface="Times New Roman" panose="02020603050405020304" pitchFamily="18" charset="0"/>
                <a:cs typeface="Times New Roman" panose="02020603050405020304" pitchFamily="18" charset="0"/>
              </a:rPr>
              <a:t>clinical nursing skills </a:t>
            </a:r>
            <a:r>
              <a:rPr lang="en-GB" sz="3200" b="0" i="0" dirty="0">
                <a:solidFill>
                  <a:srgbClr val="222222"/>
                </a:solidFill>
                <a:effectLst/>
                <a:latin typeface="Times New Roman" panose="02020603050405020304" pitchFamily="18" charset="0"/>
                <a:cs typeface="Times New Roman" panose="02020603050405020304" pitchFamily="18" charset="0"/>
              </a:rPr>
              <a:t>that are learned through education and clinical practice. </a:t>
            </a:r>
          </a:p>
          <a:p>
            <a:r>
              <a:rPr lang="en-GB" sz="3200" b="1" dirty="0">
                <a:solidFill>
                  <a:srgbClr val="FF0000"/>
                </a:solidFill>
                <a:latin typeface="Times New Roman" panose="02020603050405020304" pitchFamily="18" charset="0"/>
                <a:cs typeface="Times New Roman" panose="02020603050405020304" pitchFamily="18" charset="0"/>
              </a:rPr>
              <a:t>Leadership</a:t>
            </a:r>
            <a:r>
              <a:rPr lang="en-GB" sz="3200" dirty="0">
                <a:solidFill>
                  <a:schemeClr val="tx1"/>
                </a:solidFill>
                <a:latin typeface="Times New Roman" panose="02020603050405020304" pitchFamily="18" charset="0"/>
                <a:cs typeface="Times New Roman" panose="02020603050405020304" pitchFamily="18" charset="0"/>
              </a:rPr>
              <a:t> is a vital role for nurses in all practice settings according to Pullen(2021).</a:t>
            </a:r>
          </a:p>
          <a:p>
            <a:r>
              <a:rPr lang="en-GB" sz="3200" dirty="0">
                <a:solidFill>
                  <a:schemeClr val="tx1"/>
                </a:solidFill>
                <a:latin typeface="Times New Roman" panose="02020603050405020304" pitchFamily="18" charset="0"/>
                <a:cs typeface="Times New Roman" panose="02020603050405020304" pitchFamily="18" charset="0"/>
              </a:rPr>
              <a:t>Mlambo, </a:t>
            </a:r>
            <a:r>
              <a:rPr lang="en-GB" sz="3200" dirty="0" err="1">
                <a:solidFill>
                  <a:schemeClr val="tx1"/>
                </a:solidFill>
                <a:latin typeface="Times New Roman" panose="02020603050405020304" pitchFamily="18" charset="0"/>
                <a:cs typeface="Times New Roman" panose="02020603050405020304" pitchFamily="18" charset="0"/>
              </a:rPr>
              <a:t>Silén</a:t>
            </a:r>
            <a:r>
              <a:rPr lang="en-GB" sz="3200" dirty="0">
                <a:solidFill>
                  <a:schemeClr val="tx1"/>
                </a:solidFill>
                <a:latin typeface="Times New Roman" panose="02020603050405020304" pitchFamily="18" charset="0"/>
                <a:cs typeface="Times New Roman" panose="02020603050405020304" pitchFamily="18" charset="0"/>
              </a:rPr>
              <a:t> and McGrath(2021) highlight the importance of </a:t>
            </a:r>
            <a:r>
              <a:rPr lang="en-GB" sz="3200" b="1" dirty="0">
                <a:solidFill>
                  <a:srgbClr val="FF0000"/>
                </a:solidFill>
                <a:latin typeface="Times New Roman" panose="02020603050405020304" pitchFamily="18" charset="0"/>
                <a:cs typeface="Times New Roman" panose="02020603050405020304" pitchFamily="18" charset="0"/>
              </a:rPr>
              <a:t>Continuing professional development(CPD). </a:t>
            </a:r>
          </a:p>
          <a:p>
            <a:r>
              <a:rPr lang="en-GB" sz="3200" dirty="0">
                <a:solidFill>
                  <a:schemeClr val="tx1"/>
                </a:solidFill>
                <a:latin typeface="Times New Roman" panose="02020603050405020304" pitchFamily="18" charset="0"/>
                <a:cs typeface="Times New Roman" panose="02020603050405020304" pitchFamily="18" charset="0"/>
              </a:rPr>
              <a:t>Nurses have to </a:t>
            </a:r>
            <a:r>
              <a:rPr lang="en-GB" sz="3200" b="1" dirty="0">
                <a:solidFill>
                  <a:srgbClr val="FF0000"/>
                </a:solidFill>
                <a:latin typeface="Times New Roman" panose="02020603050405020304" pitchFamily="18" charset="0"/>
                <a:cs typeface="Times New Roman" panose="02020603050405020304" pitchFamily="18" charset="0"/>
              </a:rPr>
              <a:t>follow the Code of professional practice and the standards</a:t>
            </a:r>
            <a:r>
              <a:rPr lang="en-GB" sz="3200" dirty="0">
                <a:solidFill>
                  <a:schemeClr val="tx1"/>
                </a:solidFill>
                <a:latin typeface="Times New Roman" panose="02020603050405020304" pitchFamily="18" charset="0"/>
                <a:cs typeface="Times New Roman" panose="02020603050405020304" pitchFamily="18" charset="0"/>
              </a:rPr>
              <a:t> set by NMC as Johnson(2016) mentions.  </a:t>
            </a:r>
          </a:p>
        </p:txBody>
      </p:sp>
    </p:spTree>
    <p:extLst>
      <p:ext uri="{BB962C8B-B14F-4D97-AF65-F5344CB8AC3E}">
        <p14:creationId xmlns:p14="http://schemas.microsoft.com/office/powerpoint/2010/main" val="39859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a="http://schemas.openxmlformats.org/drawingml/2006/main" xmlns:r="http://schemas.openxmlformats.org/officeDocument/2006/relationships" xmlns:p="http://schemas.openxmlformats.org/presentationml/2006/main">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cxnSp>
        <p:nvCxnSpPr>
          <p:cNvPr id="75" name="Straight Connector 74">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
              </a:schemeClr>
            </a:solidFill>
          </a:ln>
        </p:spPr>
        <p:style>
          <a:lnRef idx="1">
            <a:schemeClr val="accent1"/>
          </a:lnRef>
          <a:fillRef idx="0">
            <a:schemeClr val="accent1"/>
          </a:fillRef>
          <a:effectRef idx="0">
            <a:schemeClr val="accent1"/>
          </a:effectRef>
          <a:fontRef idx="minor">
            <a:schemeClr val="tx1"/>
          </a:fontRef>
        </p:style>
      </p:cxnSp>
      <p:sp useBgFill="1">
        <p:nvSpPr>
          <p:cNvPr id="89" name="Rectangle 88">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Placeholder 17" descr="A group of people in scrubs smiling&#10;&#10;Description automatically generated">
            <a:extLst>
              <a:ext uri="{FF2B5EF4-FFF2-40B4-BE49-F238E27FC236}">
                <a16:creationId xmlns:a16="http://schemas.microsoft.com/office/drawing/2014/main" id="{9C5B11FC-6415-445F-AAFD-1E0ACC90A43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2.625%" b="12.625%"/>
          <a:stretch/>
        </p:blipFill>
        <p:spPr>
          <a:xfrm>
            <a:off x="20" y="10"/>
            <a:ext cx="12191980" cy="6857990"/>
          </a:xfrm>
          <a:prstGeom prst="rect">
            <a:avLst/>
          </a:prstGeom>
        </p:spPr>
      </p:pic>
      <p:sp>
        <p:nvSpPr>
          <p:cNvPr id="91" name="Rectangle 90">
            <a:extLst>
              <a:ext uri="{FF2B5EF4-FFF2-40B4-BE49-F238E27FC236}">
                <a16:creationId xmlns:a16="http://schemas.microsoft.com/office/drawing/2014/main" id="{D3A19439-95A7-4D53-B166-072A2A397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
                <a:srgbClr val="000000">
                  <a:alpha val="23%"/>
                </a:srgbClr>
              </a:gs>
              <a:gs pos="0%">
                <a:srgbClr val="000000">
                  <a:alpha val="0%"/>
                </a:srgbClr>
              </a:gs>
              <a:gs pos="100%">
                <a:srgbClr val="000000">
                  <a:alpha val="36%"/>
                </a:srgbClr>
              </a:gs>
            </a:gsLst>
            <a:lin ang="5400000" scaled="1"/>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5AAF-7143-3136-9F1E-51DFC9A1150B}"/>
              </a:ext>
            </a:extLst>
          </p:cNvPr>
          <p:cNvSpPr>
            <a:spLocks noGrp="1"/>
          </p:cNvSpPr>
          <p:nvPr>
            <p:ph type="title"/>
          </p:nvPr>
        </p:nvSpPr>
        <p:spPr>
          <a:xfrm>
            <a:off x="570452" y="685800"/>
            <a:ext cx="7248088" cy="6032602"/>
          </a:xfrm>
        </p:spPr>
        <p:txBody>
          <a:bodyPr vert="horz" lIns="91440" tIns="45720" rIns="91440" bIns="45720" rtlCol="0" anchor="b">
            <a:normAutofit/>
          </a:bodyPr>
          <a:lstStyle/>
          <a:p>
            <a:pPr algn="ctr"/>
            <a:r>
              <a:rPr lang="en-US" sz="7200" b="1" i="0" kern="1200" cap="all" baseline="0%" dirty="0">
                <a:solidFill>
                  <a:srgbClr val="FF0000"/>
                </a:solidFill>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3927931562"/>
      </p:ext>
    </p:extLst>
  </p:cSld>
  <p:clrMapOvr>
    <a:masterClrMapping/>
  </p:clrMapOvr>
</p:sld>
</file>

<file path=ppt/slides/slide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E17A18-A499-8444-7D92-9B162A761CEF}"/>
              </a:ext>
            </a:extLst>
          </p:cNvPr>
          <p:cNvSpPr txBox="1"/>
          <p:nvPr/>
        </p:nvSpPr>
        <p:spPr>
          <a:xfrm>
            <a:off x="939566" y="713064"/>
            <a:ext cx="10284903" cy="5724644"/>
          </a:xfrm>
          <a:prstGeom prst="rect">
            <a:avLst/>
          </a:prstGeom>
          <a:noFill/>
        </p:spPr>
        <p:txBody>
          <a:bodyPr wrap="square">
            <a:spAutoFit/>
          </a:bodyPr>
          <a:lstStyle/>
          <a:p>
            <a:pPr algn="ctr"/>
            <a:r>
              <a:rPr lang="en-GB" b="1" dirty="0">
                <a:solidFill>
                  <a:srgbClr val="2C3E50"/>
                </a:solidFill>
                <a:latin typeface="Calibri" panose="020F0502020204030204" pitchFamily="34" charset="0"/>
              </a:rPr>
              <a:t>REFERENCES</a:t>
            </a:r>
            <a:endParaRPr lang="en-GB" b="1" i="0" dirty="0">
              <a:solidFill>
                <a:srgbClr val="2C3E50"/>
              </a:solidFill>
              <a:effectLst/>
              <a:latin typeface="Calibri" panose="020F0502020204030204" pitchFamily="34" charset="0"/>
            </a:endParaRPr>
          </a:p>
          <a:p>
            <a:endParaRPr lang="en-GB" sz="1200" dirty="0">
              <a:solidFill>
                <a:srgbClr val="2C3E50"/>
              </a:solidFill>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Brand, T. (n.d.). Accountability of a Registered Nurse. [online] Available at: https://www.baccn.org/static/uploads/resources/RCN_Accountabilty_presentation_2197844.pdf.</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Johnson, P. (2016). Professional standards of practice and behaviour for nurses, midwives and nursing associates. [online] </a:t>
            </a:r>
            <a:r>
              <a:rPr lang="en-GB" sz="1200" dirty="0" err="1">
                <a:latin typeface="Times New Roman" panose="02020603050405020304" pitchFamily="18" charset="0"/>
                <a:cs typeface="Times New Roman" panose="02020603050405020304" pitchFamily="18" charset="0"/>
              </a:rPr>
              <a:t>WESolutions</a:t>
            </a:r>
            <a:r>
              <a:rPr lang="en-GB" sz="1200" dirty="0">
                <a:latin typeface="Times New Roman" panose="02020603050405020304" pitchFamily="18" charset="0"/>
                <a:cs typeface="Times New Roman" panose="02020603050405020304" pitchFamily="18" charset="0"/>
              </a:rPr>
              <a:t>. Available at: https://we-solutions.co.uk/professional-standards-of-practice-and-behaviour-for-nurses-midwives-and-nursing-associates/.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Mlambo, M., </a:t>
            </a:r>
            <a:r>
              <a:rPr lang="en-GB" sz="1200" dirty="0" err="1">
                <a:latin typeface="Times New Roman" panose="02020603050405020304" pitchFamily="18" charset="0"/>
                <a:cs typeface="Times New Roman" panose="02020603050405020304" pitchFamily="18" charset="0"/>
              </a:rPr>
              <a:t>Silén</a:t>
            </a:r>
            <a:r>
              <a:rPr lang="en-GB" sz="1200" dirty="0">
                <a:latin typeface="Times New Roman" panose="02020603050405020304" pitchFamily="18" charset="0"/>
                <a:cs typeface="Times New Roman" panose="02020603050405020304" pitchFamily="18" charset="0"/>
              </a:rPr>
              <a:t>, C. and McGrath, C. (2021). Lifelong learning and nurses’ continuing professional development, a </a:t>
            </a:r>
            <a:r>
              <a:rPr lang="en-GB" sz="1200" dirty="0" err="1">
                <a:latin typeface="Times New Roman" panose="02020603050405020304" pitchFamily="18" charset="0"/>
                <a:cs typeface="Times New Roman" panose="02020603050405020304" pitchFamily="18" charset="0"/>
              </a:rPr>
              <a:t>metasynthesis</a:t>
            </a:r>
            <a:r>
              <a:rPr lang="en-GB" sz="1200" dirty="0">
                <a:latin typeface="Times New Roman" panose="02020603050405020304" pitchFamily="18" charset="0"/>
                <a:cs typeface="Times New Roman" panose="02020603050405020304" pitchFamily="18" charset="0"/>
              </a:rPr>
              <a:t> of the literature. BMC Nursing, [online] 20(62), pp.1–13.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://doi.org/10.1186/s12912-021-00579-2.</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Mills, M. (2023). 10 Essential Nurse Communication Skills | AMN Healthcare. [online] www.amnhealthcare.com. Available at: https://www.amnhealthcare.com/blog/nursing/contract/10-essential-nurse-communication-skills/.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Nursing and Midwifery Council (2020). Professional judgement. [online] www.nmc.org.uk. Available at: https://www.nmc.org.uk/standards/code/code-in-action/professional-judgement/.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Nursing and Midwifery Council (2023). What We Do. [online] Nmc.org.uk. Available at: https://www.nmc.org.uk/about-us/our-role/.</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Pullen, R.L. (2021). Leading Your Team. Nursing Made Incredibly Easy!, [online] 19(3), pp.55–56.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://doi.org/10.1097/01.nme.0000741664.64935.b7.</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Regis College (2021). What is a Registered Nurse’s Responsibilities? [online] Regis College. Available at: https://www.regiscollege.edu/blog/nursing/registered-nurse-responsibilities.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Registered Nurse RN. (2018). Nursing Skills | Clinical Nursing Skills Learned in Nursing School. [online] Available at: https://www.registerednursern.com/nursing-skills-clinical-nursing-skills-learned-in-nursing-school/.</a:t>
            </a:r>
          </a:p>
          <a:p>
            <a:endParaRPr lang="en-GB" sz="1200" i="0" dirty="0">
              <a:effectLst/>
              <a:latin typeface="Times New Roman" panose="02020603050405020304" pitchFamily="18" charset="0"/>
              <a:cs typeface="Times New Roman" panose="02020603050405020304" pitchFamily="18" charset="0"/>
            </a:endParaRPr>
          </a:p>
          <a:p>
            <a:r>
              <a:rPr lang="en-GB" sz="1200" i="0" dirty="0">
                <a:effectLst/>
                <a:latin typeface="Times New Roman" panose="02020603050405020304" pitchFamily="18" charset="0"/>
                <a:cs typeface="Times New Roman" panose="02020603050405020304" pitchFamily="18" charset="0"/>
              </a:rPr>
              <a:t>Royal College of Nursing (2022). </a:t>
            </a:r>
            <a:r>
              <a:rPr lang="en-GB" sz="1200" i="1" dirty="0">
                <a:effectLst/>
                <a:latin typeface="Times New Roman" panose="02020603050405020304" pitchFamily="18" charset="0"/>
                <a:cs typeface="Times New Roman" panose="02020603050405020304" pitchFamily="18" charset="0"/>
              </a:rPr>
              <a:t>Become a nurse | Royal College of Nurse | Royal College of Nursing</a:t>
            </a:r>
            <a:r>
              <a:rPr lang="en-GB" sz="1200" i="0" dirty="0">
                <a:effectLst/>
                <a:latin typeface="Times New Roman" panose="02020603050405020304" pitchFamily="18" charset="0"/>
                <a:cs typeface="Times New Roman" panose="02020603050405020304" pitchFamily="18" charset="0"/>
              </a:rPr>
              <a:t>. [online] The Royal College of Nursing. Available at: https://www.rcn.org.uk/professional-development/become-a-nurse#becomeanurse.</a:t>
            </a:r>
          </a:p>
        </p:txBody>
      </p:sp>
    </p:spTree>
    <p:extLst>
      <p:ext uri="{BB962C8B-B14F-4D97-AF65-F5344CB8AC3E}">
        <p14:creationId xmlns:p14="http://schemas.microsoft.com/office/powerpoint/2010/main" val="2918233792"/>
      </p:ext>
    </p:extLst>
  </p:cSld>
  <p:clrMapOvr>
    <a:masterClrMapping/>
  </p:clrMapOvr>
</p:sld>
</file>

<file path=ppt/theme/theme1.xml><?xml version="1.0" encoding="utf-8"?>
<a:theme xmlns:a="http://purl.oclc.org/ooxml/drawingml/main" name="AngleLines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purl.oclc.org/ooxml/officeDocument/extendedProperties" xmlns:vt="http://purl.oclc.org/ooxml/officeDocument/docPropsVTypes">
  <TotalTime>0</TotalTime>
  <Words>765</Words>
  <Application>Microsoft Office PowerPoint</Application>
  <PresentationFormat>Widescreen</PresentationFormat>
  <Paragraphs>51</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Univers Condensed Light</vt:lpstr>
      <vt:lpstr>Walbaum Display Light</vt:lpstr>
      <vt:lpstr>AngleLinesVTI</vt:lpstr>
      <vt:lpstr>Alexandra Muja</vt:lpstr>
      <vt:lpstr>introduction</vt:lpstr>
      <vt:lpstr>HOW TO BECOME A NURSE</vt:lpstr>
      <vt:lpstr>Nurses roles</vt:lpstr>
      <vt:lpstr>Nurses skills</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Alexandra Muja</dc:title>
  <dc:creator>Alexandra Muja (2323027)</dc:creator>
  <cp:lastModifiedBy>Alexandra Muja (2323027)</cp:lastModifiedBy>
  <cp:revision>44</cp:revision>
  <dcterms:created xsi:type="dcterms:W3CDTF">2024-03-14T11:16:18Z</dcterms:created>
  <dcterms:modified xsi:type="dcterms:W3CDTF">2024-03-21T16:04:54Z</dcterms:modified>
</cp:coreProperties>
</file>