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655"/>
    <p:restoredTop sz="94684"/>
  </p:normalViewPr>
  <p:slideViewPr>
    <p:cSldViewPr snapToGrid="0">
      <p:cViewPr varScale="1">
        <p:scale>
          <a:sx n="122" d="100"/>
          <a:sy n="122" d="100"/>
        </p:scale>
        <p:origin x="82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ableStyles" Target="tableStyles.xml" /><Relationship Id="rId5" Type="http://schemas.openxmlformats.org/officeDocument/2006/relationships/slide" Target="slides/slide4.xml" /><Relationship Id="rId1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6/13/2026</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9709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6/13/2026</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3433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6/13/2026</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9662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6/13/2026</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3074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6/13/2026</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4509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6/13/2026</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559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6/13/2026</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3783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6/13/2026</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0763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6/13/2026</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9107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6/13/2026</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7723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6/13/2026</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4171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6/13/2026</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11089666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hyperlink" Target="https://url.uk.m.mimecastprotect.com/s/wiQfC21kGCDDXBkunfJc59XK5?domain=microsoft.com" TargetMode="External" /><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hyperlink" Target="https://url.uk.m.mimecastprotect.com/s/PaZAC3K1YFrrlymIqhRcQMdGZ?domain=support.microsoft.com" TargetMode="External" /><Relationship Id="rId2" Type="http://schemas.openxmlformats.org/officeDocument/2006/relationships/hyperlink" Target="https://url.uk.m.mimecastprotect.com/s/wiQfC21kGCDDXBkunfJc59XK5?domain=microsoft.com" TargetMode="External" /><Relationship Id="rId1" Type="http://schemas.openxmlformats.org/officeDocument/2006/relationships/slideLayout" Target="../slideLayouts/slideLayout2.xml" /><Relationship Id="rId4" Type="http://schemas.openxmlformats.org/officeDocument/2006/relationships/hyperlink" Target="https://url.uk.m.mimecastprotect.com/s/dmpCC4YxWHwwODJIBijc4JdjM?domain=england.nhs.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F8A656C-0806-4677-A38B-DA5DF0F3C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descr="A blue and green triangle background&#10;&#10;AI-generated content may be incorrect.">
            <a:extLst>
              <a:ext uri="{FF2B5EF4-FFF2-40B4-BE49-F238E27FC236}">
                <a16:creationId xmlns:a16="http://schemas.microsoft.com/office/drawing/2014/main" id="{1C3AEF24-0DF6-5232-4F37-A91D4285ED8B}"/>
              </a:ext>
            </a:extLst>
          </p:cNvPr>
          <p:cNvPicPr>
            <a:picLocks noChangeAspect="1"/>
          </p:cNvPicPr>
          <p:nvPr/>
        </p:nvPicPr>
        <p:blipFill>
          <a:blip r:embed="rId2">
            <a:alphaModFix amt="55000"/>
          </a:blip>
          <a:srcRect t="5258" b="13515"/>
          <a:stretch>
            <a:fillRect/>
          </a:stretch>
        </p:blipFill>
        <p:spPr>
          <a:xfrm>
            <a:off x="161057" y="1647630"/>
            <a:ext cx="12191980" cy="6857990"/>
          </a:xfrm>
          <a:prstGeom prst="rect">
            <a:avLst/>
          </a:prstGeom>
        </p:spPr>
      </p:pic>
      <p:sp>
        <p:nvSpPr>
          <p:cNvPr id="17" name="Rectangle: Rounded Corners 10">
            <a:extLst>
              <a:ext uri="{FF2B5EF4-FFF2-40B4-BE49-F238E27FC236}">
                <a16:creationId xmlns:a16="http://schemas.microsoft.com/office/drawing/2014/main" id="{9BEF8C6D-8BB3-473A-9607-D7381CC5C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537" y="643467"/>
            <a:ext cx="5520995" cy="5215839"/>
          </a:xfrm>
          <a:prstGeom prst="roundRect">
            <a:avLst>
              <a:gd name="adj" fmla="val 265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F85396-906C-202E-11A3-25D77970F6F6}"/>
              </a:ext>
            </a:extLst>
          </p:cNvPr>
          <p:cNvSpPr>
            <a:spLocks noGrp="1"/>
          </p:cNvSpPr>
          <p:nvPr>
            <p:ph type="ctrTitle"/>
          </p:nvPr>
        </p:nvSpPr>
        <p:spPr>
          <a:xfrm>
            <a:off x="6257047" y="795509"/>
            <a:ext cx="5037616" cy="3011340"/>
          </a:xfrm>
        </p:spPr>
        <p:txBody>
          <a:bodyPr>
            <a:normAutofit/>
          </a:bodyPr>
          <a:lstStyle/>
          <a:p>
            <a:r>
              <a:rPr lang="en-GB" sz="4800" dirty="0">
                <a:latin typeface="Arial" panose="020B0604020202020204" pitchFamily="34" charset="0"/>
                <a:cs typeface="Arial" panose="020B0604020202020204" pitchFamily="34" charset="0"/>
              </a:rPr>
              <a:t>Staff Scheduling and Rotas at Riverdale Nursing Home</a:t>
            </a:r>
            <a:endParaRPr lang="en-US" sz="4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543EA3A-F4CB-C9B8-3A89-182E5E66115A}"/>
              </a:ext>
            </a:extLst>
          </p:cNvPr>
          <p:cNvSpPr>
            <a:spLocks noGrp="1"/>
          </p:cNvSpPr>
          <p:nvPr>
            <p:ph type="subTitle" idx="1"/>
          </p:nvPr>
        </p:nvSpPr>
        <p:spPr>
          <a:xfrm>
            <a:off x="6257047" y="3898924"/>
            <a:ext cx="5037616" cy="1777878"/>
          </a:xfrm>
        </p:spPr>
        <p:txBody>
          <a:bodyPr>
            <a:normAutofit/>
          </a:bodyPr>
          <a:lstStyle/>
          <a:p>
            <a:r>
              <a:rPr lang="en-US" dirty="0"/>
              <a:t>Shasta </a:t>
            </a:r>
            <a:r>
              <a:rPr lang="en-US" dirty="0" err="1"/>
              <a:t>Majid</a:t>
            </a:r>
            <a:r>
              <a:rPr lang="en-US" dirty="0"/>
              <a:t> </a:t>
            </a:r>
          </a:p>
          <a:p>
            <a:r>
              <a:rPr lang="en-GB" dirty="0"/>
              <a:t>2535911</a:t>
            </a:r>
            <a:endParaRPr lang="en-US" dirty="0"/>
          </a:p>
        </p:txBody>
      </p:sp>
      <p:sp>
        <p:nvSpPr>
          <p:cNvPr id="18" name="Arc 17">
            <a:extLst>
              <a:ext uri="{FF2B5EF4-FFF2-40B4-BE49-F238E27FC236}">
                <a16:creationId xmlns:a16="http://schemas.microsoft.com/office/drawing/2014/main" id="{DCFDFFB9-D302-4A05-A770-D33232254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6764" y="906791"/>
            <a:ext cx="2987899" cy="2987899"/>
          </a:xfrm>
          <a:prstGeom prst="arc">
            <a:avLst>
              <a:gd name="adj1" fmla="val 16200000"/>
              <a:gd name="adj2" fmla="val 114657"/>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37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3">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8D5B8C3-DF47-95EC-D63C-D498664B87D2}"/>
              </a:ext>
            </a:extLst>
          </p:cNvPr>
          <p:cNvSpPr>
            <a:spLocks noGrp="1"/>
          </p:cNvSpPr>
          <p:nvPr>
            <p:ph type="title"/>
          </p:nvPr>
        </p:nvSpPr>
        <p:spPr>
          <a:xfrm>
            <a:off x="838200" y="365125"/>
            <a:ext cx="5387502" cy="1325563"/>
          </a:xfrm>
        </p:spPr>
        <p:txBody>
          <a:bodyPr>
            <a:normAutofit/>
          </a:bodyPr>
          <a:lstStyle/>
          <a:p>
            <a:r>
              <a:rPr lang="en-US">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C0EBD565-E560-D8BC-1450-5B8EDFAB930B}"/>
              </a:ext>
            </a:extLst>
          </p:cNvPr>
          <p:cNvSpPr>
            <a:spLocks noGrp="1"/>
          </p:cNvSpPr>
          <p:nvPr>
            <p:ph idx="1"/>
          </p:nvPr>
        </p:nvSpPr>
        <p:spPr>
          <a:xfrm>
            <a:off x="838200" y="1825625"/>
            <a:ext cx="5387502" cy="4351338"/>
          </a:xfrm>
        </p:spPr>
        <p:txBody>
          <a:bodyPr>
            <a:normAutofit lnSpcReduction="10000"/>
          </a:bodyPr>
          <a:lstStyle/>
          <a:p>
            <a:r>
              <a:rPr lang="en-GB" sz="1900" dirty="0">
                <a:latin typeface="Arial" panose="020B0604020202020204" pitchFamily="34" charset="0"/>
                <a:cs typeface="Arial" panose="020B0604020202020204" pitchFamily="34" charset="0"/>
              </a:rPr>
              <a:t>Riverdale Nursing Home supports older adults who require daily personal care, medication support, and monitoring. Staff work in shifts and include carers, senior carers, nurses, and administrative staff.</a:t>
            </a:r>
          </a:p>
          <a:p>
            <a:r>
              <a:rPr lang="en-GB" sz="1900" dirty="0">
                <a:latin typeface="Arial" panose="020B0604020202020204" pitchFamily="34" charset="0"/>
                <a:cs typeface="Arial" panose="020B0604020202020204" pitchFamily="34" charset="0"/>
              </a:rPr>
              <a:t>The organisation currently uses Microsoft 365; however, staff are unsure which tools should be used for different workplace tasks. This has resulted in duplicated work, missed messages, communication problems, and inefficient rota management.</a:t>
            </a:r>
          </a:p>
          <a:p>
            <a:r>
              <a:rPr lang="en-US" sz="1900" dirty="0">
                <a:latin typeface="Arial" panose="020B0604020202020204" pitchFamily="34" charset="0"/>
                <a:cs typeface="Arial" panose="020B0604020202020204" pitchFamily="34" charset="0"/>
              </a:rPr>
              <a:t>This presentation will examine the workplace task of staff scheduling and rotas and recommend the most suitable Microsoft 365 (Microsoft, 2024) tool to improve efficiency and communication.</a:t>
            </a:r>
          </a:p>
        </p:txBody>
      </p:sp>
      <p:pic>
        <p:nvPicPr>
          <p:cNvPr id="1029" name="Picture 5" descr="What Caregivers Should Know About Nursing Home Care | Eden Senior Care">
            <a:extLst>
              <a:ext uri="{FF2B5EF4-FFF2-40B4-BE49-F238E27FC236}">
                <a16:creationId xmlns:a16="http://schemas.microsoft.com/office/drawing/2014/main" id="{11A0F386-107C-A7B0-DD7F-C62EEA01B9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575" r="5578" b="2"/>
          <a:stretch>
            <a:fillRect/>
          </a:stretch>
        </p:blipFill>
        <p:spPr bwMode="auto">
          <a:xfrm>
            <a:off x="6423498" y="438150"/>
            <a:ext cx="5570706" cy="5981700"/>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1036"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3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1750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70" name="Freeform: Shape 2069">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6" name="Picture 8" descr="Rota Management in Care Homes | BrightHR">
            <a:extLst>
              <a:ext uri="{FF2B5EF4-FFF2-40B4-BE49-F238E27FC236}">
                <a16:creationId xmlns:a16="http://schemas.microsoft.com/office/drawing/2014/main" id="{F08135F0-F9C4-70AF-8D83-FE5126481C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2148301"/>
            <a:ext cx="4777381" cy="23886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072" name="Arc 2071">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A6236628-1937-C7D6-1016-ED6E1673A29B}"/>
              </a:ext>
            </a:extLst>
          </p:cNvPr>
          <p:cNvSpPr>
            <a:spLocks noGrp="1" noChangeArrowheads="1"/>
          </p:cNvSpPr>
          <p:nvPr>
            <p:ph type="title"/>
          </p:nvPr>
        </p:nvSpPr>
        <p:spPr bwMode="auto">
          <a:xfrm>
            <a:off x="838201" y="479493"/>
            <a:ext cx="52578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i="0" u="none" strike="noStrike" cap="none" normalizeH="0" baseline="0">
                <a:ln>
                  <a:noFill/>
                </a:ln>
                <a:effectLst/>
                <a:latin typeface="Arial" panose="020B0604020202020204" pitchFamily="34" charset="0"/>
                <a:cs typeface="Arial" panose="020B0604020202020204" pitchFamily="34" charset="0"/>
              </a:rPr>
              <a:t>Workplace Task – Staff Scheduling and Rotas</a:t>
            </a:r>
          </a:p>
        </p:txBody>
      </p:sp>
      <p:sp>
        <p:nvSpPr>
          <p:cNvPr id="3" name="Content Placeholder 2">
            <a:extLst>
              <a:ext uri="{FF2B5EF4-FFF2-40B4-BE49-F238E27FC236}">
                <a16:creationId xmlns:a16="http://schemas.microsoft.com/office/drawing/2014/main" id="{9CA78C30-15D4-D525-7AFF-0C1239D44A58}"/>
              </a:ext>
            </a:extLst>
          </p:cNvPr>
          <p:cNvSpPr>
            <a:spLocks noGrp="1"/>
          </p:cNvSpPr>
          <p:nvPr>
            <p:ph idx="1"/>
          </p:nvPr>
        </p:nvSpPr>
        <p:spPr>
          <a:xfrm>
            <a:off x="838201" y="1984443"/>
            <a:ext cx="5257800" cy="4192520"/>
          </a:xfrm>
        </p:spPr>
        <p:txBody>
          <a:bodyPr>
            <a:normAutofit lnSpcReduction="10000"/>
          </a:bodyPr>
          <a:lstStyle/>
          <a:p>
            <a:pPr marL="0" indent="0">
              <a:buNone/>
            </a:pPr>
            <a:r>
              <a:rPr lang="en-US" sz="1700" dirty="0">
                <a:latin typeface="Arial" panose="020B0604020202020204" pitchFamily="34" charset="0"/>
                <a:cs typeface="Arial" panose="020B0604020202020204" pitchFamily="34" charset="0"/>
              </a:rPr>
              <a:t>What does this workplace task involve?</a:t>
            </a:r>
          </a:p>
          <a:p>
            <a:pPr marL="0" indent="0">
              <a:buNone/>
            </a:pPr>
            <a:r>
              <a:rPr lang="en-US" sz="1700" dirty="0">
                <a:latin typeface="Arial" panose="020B0604020202020204" pitchFamily="34" charset="0"/>
                <a:cs typeface="Arial" panose="020B0604020202020204" pitchFamily="34" charset="0"/>
              </a:rPr>
              <a:t>Staff scheduling and </a:t>
            </a:r>
            <a:r>
              <a:rPr lang="en-US" sz="1700" dirty="0" err="1">
                <a:latin typeface="Arial" panose="020B0604020202020204" pitchFamily="34" charset="0"/>
                <a:cs typeface="Arial" panose="020B0604020202020204" pitchFamily="34" charset="0"/>
              </a:rPr>
              <a:t>rota</a:t>
            </a:r>
            <a:r>
              <a:rPr lang="en-US" sz="1700" dirty="0">
                <a:latin typeface="Arial" panose="020B0604020202020204" pitchFamily="34" charset="0"/>
                <a:cs typeface="Arial" panose="020B0604020202020204" pitchFamily="34" charset="0"/>
              </a:rPr>
              <a:t> management involves organaising employee shifts to ensure that there are enough qualified staff available to always provide safe and effective care.</a:t>
            </a:r>
          </a:p>
          <a:p>
            <a:pPr marL="0" indent="0">
              <a:buNone/>
            </a:pPr>
            <a:r>
              <a:rPr lang="en-US" sz="1700" dirty="0">
                <a:latin typeface="Arial" panose="020B0604020202020204" pitchFamily="34" charset="0"/>
                <a:cs typeface="Arial" panose="020B0604020202020204" pitchFamily="34" charset="0"/>
              </a:rPr>
              <a:t>Key responsibilities include:</a:t>
            </a:r>
          </a:p>
          <a:p>
            <a:r>
              <a:rPr lang="en-US" sz="1700" dirty="0">
                <a:latin typeface="Arial" panose="020B0604020202020204" pitchFamily="34" charset="0"/>
                <a:cs typeface="Arial" panose="020B0604020202020204" pitchFamily="34" charset="0"/>
              </a:rPr>
              <a:t>Creating weekly and monthly staff rotas</a:t>
            </a:r>
          </a:p>
          <a:p>
            <a:r>
              <a:rPr lang="en-US" sz="1700" dirty="0">
                <a:latin typeface="Arial" panose="020B0604020202020204" pitchFamily="34" charset="0"/>
                <a:cs typeface="Arial" panose="020B0604020202020204" pitchFamily="34" charset="0"/>
              </a:rPr>
              <a:t>Managing annual leave and sickness absences</a:t>
            </a:r>
          </a:p>
          <a:p>
            <a:r>
              <a:rPr lang="en-US" sz="1700" dirty="0">
                <a:latin typeface="Arial" panose="020B0604020202020204" pitchFamily="34" charset="0"/>
                <a:cs typeface="Arial" panose="020B0604020202020204" pitchFamily="34" charset="0"/>
              </a:rPr>
              <a:t>Covering emergency staff shortages</a:t>
            </a:r>
          </a:p>
          <a:p>
            <a:pPr marL="0" indent="0">
              <a:buNone/>
            </a:pPr>
            <a:r>
              <a:rPr lang="en-GB" sz="1700" dirty="0">
                <a:latin typeface="Arial" panose="020B0604020202020204" pitchFamily="34" charset="0"/>
                <a:cs typeface="Arial" panose="020B0604020202020204" pitchFamily="34" charset="0"/>
              </a:rPr>
              <a:t>Effective scheduling is essential because poor rota management can lead to staff shortages, communication issues, increased workload, and reduced quality of care.</a:t>
            </a:r>
            <a:endParaRPr lang="en-US" sz="1700" dirty="0">
              <a:latin typeface="Arial" panose="020B0604020202020204" pitchFamily="34" charset="0"/>
              <a:cs typeface="Arial" panose="020B0604020202020204" pitchFamily="34" charset="0"/>
            </a:endParaRPr>
          </a:p>
          <a:p>
            <a:pPr marL="0" indent="0">
              <a:buNone/>
            </a:pPr>
            <a:r>
              <a:rPr lang="en-US" sz="1700" dirty="0"/>
              <a:t>(NHS, England, 2023)</a:t>
            </a:r>
          </a:p>
        </p:txBody>
      </p:sp>
    </p:spTree>
    <p:extLst>
      <p:ext uri="{BB962C8B-B14F-4D97-AF65-F5344CB8AC3E}">
        <p14:creationId xmlns:p14="http://schemas.microsoft.com/office/powerpoint/2010/main" val="2183209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Using MS Shifts to roster health and care staff – NHSmail Support">
            <a:extLst>
              <a:ext uri="{FF2B5EF4-FFF2-40B4-BE49-F238E27FC236}">
                <a16:creationId xmlns:a16="http://schemas.microsoft.com/office/drawing/2014/main" id="{C3FAC11F-7D78-520D-E442-3045D2421C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2016923"/>
            <a:ext cx="4777381" cy="265144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6" name="Arc 15">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80136C4D-8C45-9AFB-45C8-AD87F5C20BB3}"/>
              </a:ext>
            </a:extLst>
          </p:cNvPr>
          <p:cNvSpPr>
            <a:spLocks noGrp="1" noChangeArrowheads="1"/>
          </p:cNvSpPr>
          <p:nvPr>
            <p:ph type="title"/>
          </p:nvPr>
        </p:nvSpPr>
        <p:spPr bwMode="auto">
          <a:xfrm>
            <a:off x="838201" y="479493"/>
            <a:ext cx="52578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2200" i="0" u="none" strike="noStrike" cap="none" normalizeH="0" baseline="0">
                <a:ln>
                  <a:noFill/>
                </a:ln>
                <a:effectLst/>
                <a:latin typeface="Arial" panose="020B0604020202020204" pitchFamily="34" charset="0"/>
                <a:cs typeface="Arial" panose="020B0604020202020204" pitchFamily="34" charset="0"/>
              </a:rPr>
              <a:t>Recommended Microsoft 365 Tool – Microsoft Teams Shifts</a:t>
            </a:r>
          </a:p>
          <a:p>
            <a:pPr marL="0" marR="0" lvl="0" indent="0" defTabSz="914400" rtl="0" eaLnBrk="0" fontAlgn="base" latinLnBrk="0" hangingPunct="0">
              <a:spcBef>
                <a:spcPct val="0"/>
              </a:spcBef>
              <a:spcAft>
                <a:spcPct val="0"/>
              </a:spcAft>
              <a:buClrTx/>
              <a:buSzTx/>
              <a:buFontTx/>
              <a:buNone/>
              <a:tabLst/>
            </a:pPr>
            <a:br>
              <a:rPr kumimoji="0" lang="en-US" altLang="en-US" sz="2200" i="0" u="none" strike="noStrike" cap="none" normalizeH="0" baseline="0">
                <a:ln>
                  <a:noFill/>
                </a:ln>
                <a:effectLst/>
                <a:latin typeface="Arial" panose="020B0604020202020204" pitchFamily="34" charset="0"/>
                <a:cs typeface="Arial" panose="020B0604020202020204" pitchFamily="34" charset="0"/>
              </a:rPr>
            </a:br>
            <a:endParaRPr kumimoji="0" lang="en-US" altLang="en-US" sz="2200" i="0" u="none" strike="noStrike" cap="none" normalizeH="0" baseline="0">
              <a:ln>
                <a:noFill/>
              </a:ln>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888305-51B4-A7AB-B419-CE8E7B4EA4F5}"/>
              </a:ext>
            </a:extLst>
          </p:cNvPr>
          <p:cNvSpPr>
            <a:spLocks noGrp="1"/>
          </p:cNvSpPr>
          <p:nvPr>
            <p:ph idx="1"/>
          </p:nvPr>
        </p:nvSpPr>
        <p:spPr>
          <a:xfrm>
            <a:off x="838201" y="1984443"/>
            <a:ext cx="5257800" cy="4192520"/>
          </a:xfrm>
        </p:spPr>
        <p:txBody>
          <a:bodyPr>
            <a:normAutofit lnSpcReduction="10000"/>
          </a:bodyPr>
          <a:lstStyle/>
          <a:p>
            <a:pPr marL="0" indent="0">
              <a:buNone/>
            </a:pPr>
            <a:r>
              <a:rPr lang="en-US" sz="1500" dirty="0">
                <a:latin typeface="Arial" panose="020B0604020202020204" pitchFamily="34" charset="0"/>
                <a:cs typeface="Arial" panose="020B0604020202020204" pitchFamily="34" charset="0"/>
              </a:rPr>
              <a:t>Why Microsoft teams shifts?</a:t>
            </a:r>
          </a:p>
          <a:p>
            <a:pPr marL="0" indent="0">
              <a:buNone/>
            </a:pPr>
            <a:r>
              <a:rPr lang="en-US" sz="1500" dirty="0">
                <a:latin typeface="Arial" panose="020B0604020202020204" pitchFamily="34" charset="0"/>
                <a:cs typeface="Arial" panose="020B0604020202020204" pitchFamily="34" charset="0"/>
              </a:rPr>
              <a:t>The most suitable Microsoft 365 tool for staff scheduling and </a:t>
            </a:r>
            <a:r>
              <a:rPr lang="en-US" sz="1500" dirty="0" err="1">
                <a:latin typeface="Arial" panose="020B0604020202020204" pitchFamily="34" charset="0"/>
                <a:cs typeface="Arial" panose="020B0604020202020204" pitchFamily="34" charset="0"/>
              </a:rPr>
              <a:t>rota</a:t>
            </a:r>
            <a:r>
              <a:rPr lang="en-US" sz="1500" dirty="0">
                <a:latin typeface="Arial" panose="020B0604020202020204" pitchFamily="34" charset="0"/>
                <a:cs typeface="Arial" panose="020B0604020202020204" pitchFamily="34" charset="0"/>
              </a:rPr>
              <a:t> management is Microsoft Teams Shifts. (Microsoft Support, 2024).</a:t>
            </a:r>
          </a:p>
          <a:p>
            <a:pPr marL="0" indent="0">
              <a:buNone/>
            </a:pPr>
            <a:r>
              <a:rPr lang="en-GB" sz="1500" dirty="0">
                <a:latin typeface="Arial" panose="020B0604020202020204" pitchFamily="34" charset="0"/>
                <a:cs typeface="Arial" panose="020B0604020202020204" pitchFamily="34" charset="0"/>
              </a:rPr>
              <a:t>Microsoft Teams Shifts allows managers to create, update, and share staff schedules digitally. Staff members can view their shifts, request leave, swap shifts with colleagues, and receive notifications about rota changes in real time.</a:t>
            </a:r>
          </a:p>
          <a:p>
            <a:pPr marL="0" indent="0">
              <a:buNone/>
            </a:pPr>
            <a:r>
              <a:rPr lang="en-US" sz="1500" dirty="0">
                <a:latin typeface="Arial" panose="020B0604020202020204" pitchFamily="34" charset="0"/>
                <a:cs typeface="Arial" panose="020B0604020202020204" pitchFamily="34" charset="0"/>
              </a:rPr>
              <a:t>Features include:</a:t>
            </a:r>
          </a:p>
          <a:p>
            <a:r>
              <a:rPr lang="en-US" sz="1500" dirty="0">
                <a:latin typeface="Arial" panose="020B0604020202020204" pitchFamily="34" charset="0"/>
                <a:cs typeface="Arial" panose="020B0604020202020204" pitchFamily="34" charset="0"/>
              </a:rPr>
              <a:t>Digital </a:t>
            </a:r>
            <a:r>
              <a:rPr lang="en-US" sz="1500" dirty="0" err="1">
                <a:latin typeface="Arial" panose="020B0604020202020204" pitchFamily="34" charset="0"/>
                <a:cs typeface="Arial" panose="020B0604020202020204" pitchFamily="34" charset="0"/>
              </a:rPr>
              <a:t>rota</a:t>
            </a:r>
            <a:r>
              <a:rPr lang="en-US" sz="1500" dirty="0">
                <a:latin typeface="Arial" panose="020B0604020202020204" pitchFamily="34" charset="0"/>
                <a:cs typeface="Arial" panose="020B0604020202020204" pitchFamily="34" charset="0"/>
              </a:rPr>
              <a:t> creation</a:t>
            </a:r>
          </a:p>
          <a:p>
            <a:r>
              <a:rPr lang="en-US" sz="1500" dirty="0">
                <a:latin typeface="Arial" panose="020B0604020202020204" pitchFamily="34" charset="0"/>
                <a:cs typeface="Arial" panose="020B0604020202020204" pitchFamily="34" charset="0"/>
              </a:rPr>
              <a:t>Shift swap requests </a:t>
            </a:r>
          </a:p>
          <a:p>
            <a:r>
              <a:rPr lang="en-US" sz="1500" dirty="0">
                <a:latin typeface="Arial" panose="020B0604020202020204" pitchFamily="34" charset="0"/>
                <a:cs typeface="Arial" panose="020B0604020202020204" pitchFamily="34" charset="0"/>
              </a:rPr>
              <a:t>Mobile and desktop access </a:t>
            </a:r>
          </a:p>
          <a:p>
            <a:r>
              <a:rPr lang="en-US" sz="1500" dirty="0">
                <a:latin typeface="Arial" panose="020B0604020202020204" pitchFamily="34" charset="0"/>
                <a:cs typeface="Arial" panose="020B0604020202020204" pitchFamily="34" charset="0"/>
              </a:rPr>
              <a:t>Integration with Microsoft teams communication</a:t>
            </a:r>
          </a:p>
          <a:p>
            <a:pPr marL="0" indent="0">
              <a:buNone/>
            </a:pPr>
            <a:r>
              <a:rPr lang="en-US" sz="1500" dirty="0">
                <a:latin typeface="Arial" panose="020B0604020202020204" pitchFamily="34" charset="0"/>
                <a:cs typeface="Arial" panose="020B0604020202020204" pitchFamily="34" charset="0"/>
                <a:hlinkClick r:id="rId3"/>
              </a:rPr>
              <a:t>https://url.uk.m.mimecastprotect.com/s/wiQfC21kGCDDXBkunfJc59XK5?domain=microsoft.com</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503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3" name="Rectangle 4112">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D4924079-A84D-0781-AC80-71EDC4A6F955}"/>
              </a:ext>
            </a:extLst>
          </p:cNvPr>
          <p:cNvSpPr>
            <a:spLocks noGrp="1" noChangeArrowheads="1"/>
          </p:cNvSpPr>
          <p:nvPr>
            <p:ph type="title"/>
          </p:nvPr>
        </p:nvSpPr>
        <p:spPr bwMode="auto">
          <a:xfrm>
            <a:off x="838200" y="365125"/>
            <a:ext cx="5387502"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2500" i="0" u="none" strike="noStrike" cap="none" normalizeH="0" baseline="0">
                <a:ln>
                  <a:noFill/>
                </a:ln>
                <a:effectLst/>
                <a:latin typeface="Arial" panose="020B0604020202020204" pitchFamily="34" charset="0"/>
                <a:cs typeface="Arial" panose="020B0604020202020204" pitchFamily="34" charset="0"/>
              </a:rPr>
              <a:t>Benefits, Limitations and Justification</a:t>
            </a:r>
          </a:p>
          <a:p>
            <a:pPr marL="0" marR="0" lvl="0" indent="0" defTabSz="914400" rtl="0" eaLnBrk="0" fontAlgn="base" latinLnBrk="0" hangingPunct="0">
              <a:spcBef>
                <a:spcPct val="0"/>
              </a:spcBef>
              <a:spcAft>
                <a:spcPct val="0"/>
              </a:spcAft>
              <a:buClrTx/>
              <a:buSzTx/>
              <a:buFontTx/>
              <a:buNone/>
              <a:tabLst/>
            </a:pPr>
            <a:br>
              <a:rPr kumimoji="0" lang="en-US" altLang="en-US" sz="2500" i="0" u="none" strike="noStrike" cap="none" normalizeH="0" baseline="0">
                <a:ln>
                  <a:noFill/>
                </a:ln>
                <a:effectLst/>
                <a:latin typeface="Arial" panose="020B0604020202020204" pitchFamily="34" charset="0"/>
              </a:rPr>
            </a:br>
            <a:endParaRPr kumimoji="0" lang="en-US" altLang="en-US" sz="2500" i="0" u="none" strike="noStrike" cap="none" normalizeH="0" baseline="0">
              <a:ln>
                <a:noFill/>
              </a:ln>
              <a:effectLst/>
              <a:latin typeface="Arial" panose="020B0604020202020204" pitchFamily="34" charset="0"/>
            </a:endParaRPr>
          </a:p>
        </p:txBody>
      </p:sp>
      <p:sp>
        <p:nvSpPr>
          <p:cNvPr id="3" name="Content Placeholder 2">
            <a:extLst>
              <a:ext uri="{FF2B5EF4-FFF2-40B4-BE49-F238E27FC236}">
                <a16:creationId xmlns:a16="http://schemas.microsoft.com/office/drawing/2014/main" id="{C3D2A1AE-B010-2E73-C63D-F4CFF8469D1F}"/>
              </a:ext>
            </a:extLst>
          </p:cNvPr>
          <p:cNvSpPr>
            <a:spLocks noGrp="1"/>
          </p:cNvSpPr>
          <p:nvPr>
            <p:ph idx="1"/>
          </p:nvPr>
        </p:nvSpPr>
        <p:spPr>
          <a:xfrm>
            <a:off x="838200" y="1656147"/>
            <a:ext cx="5387502" cy="4520816"/>
          </a:xfrm>
        </p:spPr>
        <p:txBody>
          <a:bodyPr>
            <a:normAutofit/>
          </a:bodyPr>
          <a:lstStyle/>
          <a:p>
            <a:pPr marL="0" indent="0">
              <a:buNone/>
            </a:pPr>
            <a:r>
              <a:rPr lang="en-US" sz="1300" dirty="0">
                <a:latin typeface="Arial" panose="020B0604020202020204" pitchFamily="34" charset="0"/>
                <a:cs typeface="Arial" panose="020B0604020202020204" pitchFamily="34" charset="0"/>
              </a:rPr>
              <a:t>Benefits</a:t>
            </a:r>
          </a:p>
          <a:p>
            <a:r>
              <a:rPr lang="en-US" sz="1300" dirty="0">
                <a:latin typeface="Arial" panose="020B0604020202020204" pitchFamily="34" charset="0"/>
                <a:cs typeface="Arial" panose="020B0604020202020204" pitchFamily="34" charset="0"/>
              </a:rPr>
              <a:t>Improves communication between staff and managers.</a:t>
            </a:r>
          </a:p>
          <a:p>
            <a:r>
              <a:rPr lang="en-US" sz="1300" dirty="0">
                <a:latin typeface="Arial" panose="020B0604020202020204" pitchFamily="34" charset="0"/>
                <a:cs typeface="Arial" panose="020B0604020202020204" pitchFamily="34" charset="0"/>
              </a:rPr>
              <a:t>Reduces scheduling errors</a:t>
            </a:r>
          </a:p>
          <a:p>
            <a:r>
              <a:rPr lang="en-US" sz="1300" dirty="0">
                <a:latin typeface="Arial" panose="020B0604020202020204" pitchFamily="34" charset="0"/>
                <a:cs typeface="Arial" panose="020B0604020202020204" pitchFamily="34" charset="0"/>
              </a:rPr>
              <a:t>Saves time compared with paper- based rotas</a:t>
            </a:r>
          </a:p>
          <a:p>
            <a:r>
              <a:rPr lang="en-US" sz="1300" dirty="0">
                <a:latin typeface="Arial" panose="020B0604020202020204" pitchFamily="34" charset="0"/>
                <a:cs typeface="Arial" panose="020B0604020202020204" pitchFamily="34" charset="0"/>
              </a:rPr>
              <a:t>Allows real- time updates </a:t>
            </a:r>
          </a:p>
          <a:p>
            <a:r>
              <a:rPr lang="en-US" sz="1300" dirty="0">
                <a:latin typeface="Arial" panose="020B0604020202020204" pitchFamily="34" charset="0"/>
                <a:cs typeface="Arial" panose="020B0604020202020204" pitchFamily="34" charset="0"/>
              </a:rPr>
              <a:t>Staff can access schedules from mobile devices</a:t>
            </a:r>
          </a:p>
          <a:p>
            <a:pPr marL="0" indent="0">
              <a:buNone/>
            </a:pPr>
            <a:r>
              <a:rPr lang="en-US" sz="1300" dirty="0">
                <a:latin typeface="Arial" panose="020B0604020202020204" pitchFamily="34" charset="0"/>
                <a:cs typeface="Arial" panose="020B0604020202020204" pitchFamily="34" charset="0"/>
              </a:rPr>
              <a:t>Limitations:</a:t>
            </a:r>
          </a:p>
          <a:p>
            <a:r>
              <a:rPr lang="en-US" sz="1300" dirty="0">
                <a:latin typeface="Arial" panose="020B0604020202020204" pitchFamily="34" charset="0"/>
                <a:cs typeface="Arial" panose="020B0604020202020204" pitchFamily="34" charset="0"/>
              </a:rPr>
              <a:t>Requires staff training</a:t>
            </a:r>
          </a:p>
          <a:p>
            <a:r>
              <a:rPr lang="en-US" sz="1300" dirty="0">
                <a:latin typeface="Arial" panose="020B0604020202020204" pitchFamily="34" charset="0"/>
                <a:cs typeface="Arial" panose="020B0604020202020204" pitchFamily="34" charset="0"/>
              </a:rPr>
              <a:t>Dependent on internet access</a:t>
            </a:r>
          </a:p>
          <a:p>
            <a:r>
              <a:rPr lang="en-US" sz="1300" dirty="0">
                <a:latin typeface="Arial" panose="020B0604020202020204" pitchFamily="34" charset="0"/>
                <a:cs typeface="Arial" panose="020B0604020202020204" pitchFamily="34" charset="0"/>
              </a:rPr>
              <a:t>Some staff may be resistant to new technology</a:t>
            </a:r>
          </a:p>
          <a:p>
            <a:pPr marL="0" indent="0">
              <a:buNone/>
            </a:pPr>
            <a:r>
              <a:rPr lang="en-GB" sz="1300" dirty="0">
                <a:latin typeface="Arial" panose="020B0604020202020204" pitchFamily="34" charset="0"/>
                <a:cs typeface="Arial" panose="020B0604020202020204" pitchFamily="34" charset="0"/>
              </a:rPr>
              <a:t>Microsoft Teams Shifts is the best choice because it directly addresses the communication and scheduling problems identified in the Riverdale Nursing Home case study. The tool centralises rota management, reduces missed messages, and improves coordination between all </a:t>
            </a:r>
            <a:r>
              <a:rPr lang="en-GB" sz="1300">
                <a:latin typeface="Arial" panose="020B0604020202020204" pitchFamily="34" charset="0"/>
                <a:cs typeface="Arial" panose="020B0604020202020204" pitchFamily="34" charset="0"/>
              </a:rPr>
              <a:t>staff members (</a:t>
            </a:r>
            <a:r>
              <a:rPr lang="en-GB" sz="1300" dirty="0">
                <a:latin typeface="Arial" panose="020B0604020202020204" pitchFamily="34" charset="0"/>
                <a:cs typeface="Arial" panose="020B0604020202020204" pitchFamily="34" charset="0"/>
              </a:rPr>
              <a:t>Microsoft, </a:t>
            </a:r>
            <a:r>
              <a:rPr lang="en-GB" sz="1300">
                <a:latin typeface="Arial" panose="020B0604020202020204" pitchFamily="34" charset="0"/>
                <a:cs typeface="Arial" panose="020B0604020202020204" pitchFamily="34" charset="0"/>
              </a:rPr>
              <a:t>2024).</a:t>
            </a:r>
            <a:endParaRPr lang="en-US" sz="1300" dirty="0">
              <a:latin typeface="Arial" panose="020B0604020202020204" pitchFamily="34" charset="0"/>
              <a:cs typeface="Arial" panose="020B0604020202020204" pitchFamily="34" charset="0"/>
            </a:endParaRPr>
          </a:p>
          <a:p>
            <a:pPr marL="0" indent="0">
              <a:buNone/>
            </a:pPr>
            <a:endParaRPr lang="en-US" sz="1300" dirty="0"/>
          </a:p>
        </p:txBody>
      </p:sp>
      <p:pic>
        <p:nvPicPr>
          <p:cNvPr id="4102" name="Picture 6" descr="Cloud Roster: Effortless care home staff scheduling &amp; cost control rota  software - Care Control Systems">
            <a:extLst>
              <a:ext uri="{FF2B5EF4-FFF2-40B4-BE49-F238E27FC236}">
                <a16:creationId xmlns:a16="http://schemas.microsoft.com/office/drawing/2014/main" id="{058E4368-B7C2-8936-2886-6DC759E528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072" r="13320" b="-2"/>
          <a:stretch>
            <a:fillRect/>
          </a:stretch>
        </p:blipFill>
        <p:spPr bwMode="auto">
          <a:xfrm>
            <a:off x="6621294" y="1078762"/>
            <a:ext cx="5570706" cy="5779238"/>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4114"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115"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9780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38461-D3F1-DD11-7635-2DD12B121D47}"/>
              </a:ext>
            </a:extLst>
          </p:cNvPr>
          <p:cNvSpPr>
            <a:spLocks noGrp="1"/>
          </p:cNvSpPr>
          <p:nvPr>
            <p:ph type="title"/>
          </p:nvPr>
        </p:nvSpPr>
        <p:spPr>
          <a:xfrm>
            <a:off x="520147" y="206100"/>
            <a:ext cx="10515600" cy="469762"/>
          </a:xfrm>
        </p:spPr>
        <p:txBody>
          <a:bodyPr>
            <a:normAutofit fontScale="90000"/>
          </a:bodyPr>
          <a:lstStyle/>
          <a:p>
            <a:r>
              <a:rPr lang="en-GB" sz="3600" dirty="0">
                <a:latin typeface="Arial" panose="020B0604020202020204" pitchFamily="34" charset="0"/>
                <a:cs typeface="Arial" panose="020B0604020202020204" pitchFamily="34" charset="0"/>
              </a:rPr>
              <a:t>Conclusion and Harvard References</a:t>
            </a: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4307F7-1819-5502-8812-971DA6008281}"/>
              </a:ext>
            </a:extLst>
          </p:cNvPr>
          <p:cNvSpPr>
            <a:spLocks noGrp="1"/>
          </p:cNvSpPr>
          <p:nvPr>
            <p:ph idx="1"/>
          </p:nvPr>
        </p:nvSpPr>
        <p:spPr>
          <a:xfrm>
            <a:off x="520147" y="1249154"/>
            <a:ext cx="10515600" cy="4992619"/>
          </a:xfrm>
        </p:spPr>
        <p:txBody>
          <a:bodyPr>
            <a:normAutofit/>
          </a:bodyPr>
          <a:lstStyle/>
          <a:p>
            <a:pPr marL="0" indent="0">
              <a:buNone/>
            </a:pPr>
            <a:r>
              <a:rPr lang="en-GB" sz="2000" dirty="0">
                <a:latin typeface="Arial" panose="020B0604020202020204" pitchFamily="34" charset="0"/>
                <a:cs typeface="Arial" panose="020B0604020202020204" pitchFamily="34" charset="0"/>
              </a:rPr>
              <a:t>In conclusion, staff scheduling and rota management are essential tasks within Riverdale Nursing Home. After reviewing the available Microsoft 365 tools, Microsoft Teams Shifts is the most appropriate solution because it improves communication, reduces scheduling errors, supports workforce planning, and increases overall efficiency.</a:t>
            </a:r>
          </a:p>
          <a:p>
            <a:pPr marL="0" indent="0">
              <a:buNone/>
            </a:pPr>
            <a:r>
              <a:rPr lang="en-GB" sz="2000" dirty="0">
                <a:latin typeface="Arial" panose="020B0604020202020204" pitchFamily="34" charset="0"/>
                <a:cs typeface="Arial" panose="020B0604020202020204" pitchFamily="34" charset="0"/>
              </a:rPr>
              <a:t>By implementing Teams Shifts, Riverdale Nursing Home can improve coordination between carers, nurses, and administrative staff while providing better continuity of care for residents.</a:t>
            </a:r>
          </a:p>
          <a:p>
            <a:pPr marL="0" indent="0">
              <a:buNone/>
            </a:pPr>
            <a:r>
              <a:rPr lang="en-GB" sz="2000" dirty="0">
                <a:latin typeface="Arial" panose="020B0604020202020204" pitchFamily="34" charset="0"/>
                <a:cs typeface="Arial" panose="020B0604020202020204" pitchFamily="34" charset="0"/>
              </a:rPr>
              <a:t>References:</a:t>
            </a:r>
          </a:p>
          <a:p>
            <a:pPr marL="0" indent="0">
              <a:buNone/>
            </a:pPr>
            <a:r>
              <a:rPr lang="en-GB" sz="2000" dirty="0">
                <a:latin typeface="Arial" panose="020B0604020202020204" pitchFamily="34" charset="0"/>
                <a:cs typeface="Arial" panose="020B0604020202020204" pitchFamily="34" charset="0"/>
              </a:rPr>
              <a:t>Microsoft (2024) </a:t>
            </a:r>
            <a:r>
              <a:rPr lang="en-GB" sz="2000" i="1" dirty="0">
                <a:latin typeface="Arial" panose="020B0604020202020204" pitchFamily="34" charset="0"/>
                <a:cs typeface="Arial" panose="020B0604020202020204" pitchFamily="34" charset="0"/>
              </a:rPr>
              <a:t>Microsoft Teams Shifts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2" tooltip="https://url.uk.m.mimecastprotect.com/s/wiQfC21kGCDDXBkunfJc59XK5?domain=microsoft.com"/>
              </a:rPr>
              <a:t>https://www.microsoft.com/en-gb/microsoft-teams/shifts</a:t>
            </a:r>
            <a:r>
              <a:rPr lang="en-GB" sz="2000" dirty="0">
                <a:latin typeface="Arial" panose="020B0604020202020204" pitchFamily="34" charset="0"/>
                <a:cs typeface="Arial" panose="020B0604020202020204" pitchFamily="34" charset="0"/>
              </a:rPr>
              <a:t> (Accessed: 18 June 2025).</a:t>
            </a:r>
          </a:p>
          <a:p>
            <a:pPr marL="0" indent="0">
              <a:buNone/>
            </a:pPr>
            <a:r>
              <a:rPr lang="en-GB" sz="2000" dirty="0">
                <a:latin typeface="Arial" panose="020B0604020202020204" pitchFamily="34" charset="0"/>
                <a:cs typeface="Arial" panose="020B0604020202020204" pitchFamily="34" charset="0"/>
              </a:rPr>
              <a:t>Microsoft Support (2024) </a:t>
            </a:r>
            <a:r>
              <a:rPr lang="en-GB" sz="2000" i="1" dirty="0">
                <a:latin typeface="Arial" panose="020B0604020202020204" pitchFamily="34" charset="0"/>
                <a:cs typeface="Arial" panose="020B0604020202020204" pitchFamily="34" charset="0"/>
              </a:rPr>
              <a:t>Schedule staff with Shifts in Microsoft Teams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tooltip="https://url.uk.m.mimecastprotect.com/s/PaZAC3K1YFrrlymIqhRcQMdGZ?domain=support.microsoft.com"/>
              </a:rPr>
              <a:t>https://support.microsoft.com</a:t>
            </a:r>
            <a:r>
              <a:rPr lang="en-GB" sz="2000" dirty="0">
                <a:latin typeface="Arial" panose="020B0604020202020204" pitchFamily="34" charset="0"/>
                <a:cs typeface="Arial" panose="020B0604020202020204" pitchFamily="34" charset="0"/>
              </a:rPr>
              <a:t> (Accessed: 18 June 2025).</a:t>
            </a:r>
          </a:p>
          <a:p>
            <a:pPr marL="0" indent="0">
              <a:buNone/>
            </a:pPr>
            <a:r>
              <a:rPr lang="en-GB" sz="2000" dirty="0">
                <a:latin typeface="Arial" panose="020B0604020202020204" pitchFamily="34" charset="0"/>
                <a:cs typeface="Arial" panose="020B0604020202020204" pitchFamily="34" charset="0"/>
              </a:rPr>
              <a:t>NHS England (2023) </a:t>
            </a:r>
            <a:r>
              <a:rPr lang="en-GB" sz="2000" i="1" dirty="0">
                <a:latin typeface="Arial" panose="020B0604020202020204" pitchFamily="34" charset="0"/>
                <a:cs typeface="Arial" panose="020B0604020202020204" pitchFamily="34" charset="0"/>
              </a:rPr>
              <a:t>Workforce planning and scheduling guidance</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4" tooltip="https://url.uk.m.mimecastprotect.com/s/dmpCC4YxWHwwODJIBijc4JdjM?domain=england.nhs.uk"/>
              </a:rPr>
              <a:t>https://www.england.nhs.uk</a:t>
            </a:r>
            <a:r>
              <a:rPr lang="en-GB" sz="2000" dirty="0">
                <a:latin typeface="Arial" panose="020B0604020202020204" pitchFamily="34" charset="0"/>
                <a:cs typeface="Arial" panose="020B0604020202020204" pitchFamily="34" charset="0"/>
              </a:rPr>
              <a:t> (Accessed: 18 June 2025).</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4167058"/>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46</TotalTime>
  <Words>602</Words>
  <Application>Microsoft Office PowerPoint</Application>
  <PresentationFormat>Widescreen</PresentationFormat>
  <Paragraphs>47</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ShapesVTI</vt:lpstr>
      <vt:lpstr>Staff Scheduling and Rotas at Riverdale Nursing Home</vt:lpstr>
      <vt:lpstr>Introduction </vt:lpstr>
      <vt:lpstr>Workplace Task – Staff Scheduling and Rotas</vt:lpstr>
      <vt:lpstr>Recommended Microsoft 365 Tool – Microsoft Teams Shifts  </vt:lpstr>
      <vt:lpstr>Benefits, Limitations and Justification  </vt:lpstr>
      <vt:lpstr>Conclusion and Harvard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Scheduling and Rotas at Riverdale Nursing Home</dc:title>
  <dc:creator>Tabiya Munir</dc:creator>
  <cp:lastModifiedBy>Tamima Munir</cp:lastModifiedBy>
  <cp:revision>3</cp:revision>
  <dcterms:created xsi:type="dcterms:W3CDTF">2026-06-03T20:23:15Z</dcterms:created>
  <dcterms:modified xsi:type="dcterms:W3CDTF">2026-06-13T00:36:09Z</dcterms:modified>
</cp:coreProperties>
</file>