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5"/>
  </p:notesMasterIdLst>
  <p:sldIdLst>
    <p:sldId id="257" r:id="rId2"/>
    <p:sldId id="258" r:id="rId3"/>
    <p:sldId id="392" r:id="rId4"/>
    <p:sldId id="259" r:id="rId5"/>
    <p:sldId id="261" r:id="rId6"/>
    <p:sldId id="596" r:id="rId7"/>
    <p:sldId id="262" r:id="rId8"/>
    <p:sldId id="264" r:id="rId9"/>
    <p:sldId id="265" r:id="rId10"/>
    <p:sldId id="266" r:id="rId11"/>
    <p:sldId id="268" r:id="rId12"/>
    <p:sldId id="270" r:id="rId13"/>
    <p:sldId id="271" r:id="rId14"/>
    <p:sldId id="272" r:id="rId15"/>
    <p:sldId id="273" r:id="rId16"/>
    <p:sldId id="275" r:id="rId17"/>
    <p:sldId id="276" r:id="rId18"/>
    <p:sldId id="277" r:id="rId19"/>
    <p:sldId id="280" r:id="rId20"/>
    <p:sldId id="281" r:id="rId21"/>
    <p:sldId id="282" r:id="rId22"/>
    <p:sldId id="283" r:id="rId23"/>
    <p:sldId id="286" r:id="rId24"/>
    <p:sldId id="288" r:id="rId25"/>
    <p:sldId id="289" r:id="rId26"/>
    <p:sldId id="291" r:id="rId27"/>
    <p:sldId id="292" r:id="rId28"/>
    <p:sldId id="294" r:id="rId29"/>
    <p:sldId id="295" r:id="rId30"/>
    <p:sldId id="296" r:id="rId31"/>
    <p:sldId id="298" r:id="rId32"/>
    <p:sldId id="299" r:id="rId33"/>
    <p:sldId id="300" r:id="rId34"/>
    <p:sldId id="301" r:id="rId35"/>
    <p:sldId id="302" r:id="rId36"/>
    <p:sldId id="303" r:id="rId37"/>
    <p:sldId id="379" r:id="rId38"/>
    <p:sldId id="307" r:id="rId39"/>
    <p:sldId id="308" r:id="rId40"/>
    <p:sldId id="310" r:id="rId41"/>
    <p:sldId id="311" r:id="rId42"/>
    <p:sldId id="388" r:id="rId43"/>
    <p:sldId id="312" r:id="rId44"/>
    <p:sldId id="318" r:id="rId45"/>
    <p:sldId id="316" r:id="rId46"/>
    <p:sldId id="381" r:id="rId47"/>
    <p:sldId id="293" r:id="rId48"/>
    <p:sldId id="384" r:id="rId49"/>
    <p:sldId id="385" r:id="rId50"/>
    <p:sldId id="386" r:id="rId51"/>
    <p:sldId id="378" r:id="rId52"/>
    <p:sldId id="387" r:id="rId53"/>
    <p:sldId id="391"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FE849C-7190-4BF6-9592-27E804B4B2EF}" type="doc">
      <dgm:prSet loTypeId="urn:microsoft.com/office/officeart/2005/8/layout/orgChart1" loCatId="hierarchy" qsTypeId="urn:microsoft.com/office/officeart/2005/8/quickstyle/simple1" qsCatId="simple" csTypeId="urn:microsoft.com/office/officeart/2005/8/colors/accent1_2" csCatId="accent1"/>
      <dgm:spPr/>
    </dgm:pt>
    <dgm:pt modelId="{100D3A71-CB39-4660-8F54-E9E4D515E77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TASKS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LITERATURE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REVIEW</a:t>
          </a:r>
        </a:p>
      </dgm:t>
    </dgm:pt>
    <dgm:pt modelId="{C4239B11-5933-49AD-AC40-36E7F423C1FD}" type="parTrans" cxnId="{46C2BBE0-834B-43B6-9A0D-71284550F847}">
      <dgm:prSet/>
      <dgm:spPr/>
    </dgm:pt>
    <dgm:pt modelId="{CE6F10C6-65AC-488C-A0C9-B693D6D21DB4}" type="sibTrans" cxnId="{46C2BBE0-834B-43B6-9A0D-71284550F847}">
      <dgm:prSet/>
      <dgm:spPr/>
    </dgm:pt>
    <dgm:pt modelId="{99EC5B57-CFE5-43B2-BE1D-D52767E038B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         SUMMARIZE	</a:t>
          </a:r>
        </a:p>
      </dgm:t>
    </dgm:pt>
    <dgm:pt modelId="{2B36483F-03CD-420B-8417-D639B77C15A8}" type="parTrans" cxnId="{58559976-0C55-47A0-B1DC-003B4FB94E01}">
      <dgm:prSet/>
      <dgm:spPr/>
    </dgm:pt>
    <dgm:pt modelId="{C916D48D-3DAB-4D1A-BFA7-09F6FA3CA916}" type="sibTrans" cxnId="{58559976-0C55-47A0-B1DC-003B4FB94E01}">
      <dgm:prSet/>
      <dgm:spPr/>
    </dgm:pt>
    <dgm:pt modelId="{C4C88CC1-26C7-4EDB-B8A2-4929DABD4C9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SYNTHESIZE</a:t>
          </a:r>
        </a:p>
      </dgm:t>
    </dgm:pt>
    <dgm:pt modelId="{71300312-C6BC-47FA-9B1A-6D9AD8E2C47C}" type="parTrans" cxnId="{03A0AAFC-82A6-4696-99D2-09860B158CC2}">
      <dgm:prSet/>
      <dgm:spPr/>
    </dgm:pt>
    <dgm:pt modelId="{382CE77A-56DA-402A-B89E-48D7E473EF7E}" type="sibTrans" cxnId="{03A0AAFC-82A6-4696-99D2-09860B158CC2}">
      <dgm:prSet/>
      <dgm:spPr/>
    </dgm:pt>
    <dgm:pt modelId="{2D6509BD-A6BC-48F2-9DA3-EC2DE5DF829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CRITIQUE</a:t>
          </a:r>
        </a:p>
      </dgm:t>
    </dgm:pt>
    <dgm:pt modelId="{0F996BE9-906C-4A7D-B253-A048E8DE1D50}" type="parTrans" cxnId="{DD1A26CE-53D9-4B6D-8419-BFE0DCE276D9}">
      <dgm:prSet/>
      <dgm:spPr/>
    </dgm:pt>
    <dgm:pt modelId="{5E16AB49-CC95-45F3-A8A6-58D0B1BA06FC}" type="sibTrans" cxnId="{DD1A26CE-53D9-4B6D-8419-BFE0DCE276D9}">
      <dgm:prSet/>
      <dgm:spPr/>
    </dgm:pt>
    <dgm:pt modelId="{15D72224-A1DA-4B98-9DC5-8C89A33351C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COMPARE</a:t>
          </a:r>
        </a:p>
      </dgm:t>
    </dgm:pt>
    <dgm:pt modelId="{F4F52BDC-3CBC-4787-9397-B78ED2610920}" type="parTrans" cxnId="{0DEF0866-D862-465F-870A-946D83022A19}">
      <dgm:prSet/>
      <dgm:spPr/>
    </dgm:pt>
    <dgm:pt modelId="{470DD71E-122F-4250-9B88-449BDD2BD1C3}" type="sibTrans" cxnId="{0DEF0866-D862-465F-870A-946D83022A19}">
      <dgm:prSet/>
      <dgm:spPr/>
    </dgm:pt>
    <dgm:pt modelId="{0BDC8CEE-C9B0-4ACF-853A-2AEDA5920F6B}" type="pres">
      <dgm:prSet presAssocID="{A8FE849C-7190-4BF6-9592-27E804B4B2EF}" presName="hierChild1" presStyleCnt="0">
        <dgm:presLayoutVars>
          <dgm:orgChart val="1"/>
          <dgm:chPref val="1"/>
          <dgm:dir/>
          <dgm:animOne val="branch"/>
          <dgm:animLvl val="lvl"/>
          <dgm:resizeHandles/>
        </dgm:presLayoutVars>
      </dgm:prSet>
      <dgm:spPr/>
    </dgm:pt>
    <dgm:pt modelId="{97D7205F-33A8-4D5F-BB06-381F4B5EC8C8}" type="pres">
      <dgm:prSet presAssocID="{100D3A71-CB39-4660-8F54-E9E4D515E77B}" presName="hierRoot1" presStyleCnt="0">
        <dgm:presLayoutVars>
          <dgm:hierBranch/>
        </dgm:presLayoutVars>
      </dgm:prSet>
      <dgm:spPr/>
    </dgm:pt>
    <dgm:pt modelId="{DB2A669B-6BA5-406C-9D6A-258FB47A430F}" type="pres">
      <dgm:prSet presAssocID="{100D3A71-CB39-4660-8F54-E9E4D515E77B}" presName="rootComposite1" presStyleCnt="0"/>
      <dgm:spPr/>
    </dgm:pt>
    <dgm:pt modelId="{51AB1C8D-4E81-465B-9038-C56ADAB13875}" type="pres">
      <dgm:prSet presAssocID="{100D3A71-CB39-4660-8F54-E9E4D515E77B}" presName="rootText1" presStyleLbl="node0" presStyleIdx="0" presStyleCnt="1">
        <dgm:presLayoutVars>
          <dgm:chPref val="3"/>
        </dgm:presLayoutVars>
      </dgm:prSet>
      <dgm:spPr/>
    </dgm:pt>
    <dgm:pt modelId="{0D66CB70-B447-4ED2-A77B-63775C01A197}" type="pres">
      <dgm:prSet presAssocID="{100D3A71-CB39-4660-8F54-E9E4D515E77B}" presName="rootConnector1" presStyleLbl="node1" presStyleIdx="0" presStyleCnt="0"/>
      <dgm:spPr/>
    </dgm:pt>
    <dgm:pt modelId="{B25567E2-1DD2-48E0-9BF5-02B148BF6F3F}" type="pres">
      <dgm:prSet presAssocID="{100D3A71-CB39-4660-8F54-E9E4D515E77B}" presName="hierChild2" presStyleCnt="0"/>
      <dgm:spPr/>
    </dgm:pt>
    <dgm:pt modelId="{DEE350BD-746B-4EDA-B4C6-BF92A7645270}" type="pres">
      <dgm:prSet presAssocID="{2B36483F-03CD-420B-8417-D639B77C15A8}" presName="Name35" presStyleLbl="parChTrans1D2" presStyleIdx="0" presStyleCnt="4"/>
      <dgm:spPr/>
    </dgm:pt>
    <dgm:pt modelId="{952E1845-2D98-46D1-8DF7-C6D00C6D4CBF}" type="pres">
      <dgm:prSet presAssocID="{99EC5B57-CFE5-43B2-BE1D-D52767E038BC}" presName="hierRoot2" presStyleCnt="0">
        <dgm:presLayoutVars>
          <dgm:hierBranch/>
        </dgm:presLayoutVars>
      </dgm:prSet>
      <dgm:spPr/>
    </dgm:pt>
    <dgm:pt modelId="{C0B33EDB-8B7B-465B-B152-815C4D61287D}" type="pres">
      <dgm:prSet presAssocID="{99EC5B57-CFE5-43B2-BE1D-D52767E038BC}" presName="rootComposite" presStyleCnt="0"/>
      <dgm:spPr/>
    </dgm:pt>
    <dgm:pt modelId="{CD17800D-9A51-4D5C-B506-DE2CD7B89D79}" type="pres">
      <dgm:prSet presAssocID="{99EC5B57-CFE5-43B2-BE1D-D52767E038BC}" presName="rootText" presStyleLbl="node2" presStyleIdx="0" presStyleCnt="4">
        <dgm:presLayoutVars>
          <dgm:chPref val="3"/>
        </dgm:presLayoutVars>
      </dgm:prSet>
      <dgm:spPr/>
    </dgm:pt>
    <dgm:pt modelId="{51088CC2-E534-4783-AD1B-636B295F330F}" type="pres">
      <dgm:prSet presAssocID="{99EC5B57-CFE5-43B2-BE1D-D52767E038BC}" presName="rootConnector" presStyleLbl="node2" presStyleIdx="0" presStyleCnt="4"/>
      <dgm:spPr/>
    </dgm:pt>
    <dgm:pt modelId="{894138BA-9F53-4942-A02D-0891477D61DE}" type="pres">
      <dgm:prSet presAssocID="{99EC5B57-CFE5-43B2-BE1D-D52767E038BC}" presName="hierChild4" presStyleCnt="0"/>
      <dgm:spPr/>
    </dgm:pt>
    <dgm:pt modelId="{0DEAA9CB-2FFF-4DAB-AC92-CD76DF3FBD92}" type="pres">
      <dgm:prSet presAssocID="{99EC5B57-CFE5-43B2-BE1D-D52767E038BC}" presName="hierChild5" presStyleCnt="0"/>
      <dgm:spPr/>
    </dgm:pt>
    <dgm:pt modelId="{8D6062D3-D425-49C1-8873-AAC4996D7708}" type="pres">
      <dgm:prSet presAssocID="{71300312-C6BC-47FA-9B1A-6D9AD8E2C47C}" presName="Name35" presStyleLbl="parChTrans1D2" presStyleIdx="1" presStyleCnt="4"/>
      <dgm:spPr/>
    </dgm:pt>
    <dgm:pt modelId="{AB6D1A79-5BF7-442D-9A50-2B390FFE3358}" type="pres">
      <dgm:prSet presAssocID="{C4C88CC1-26C7-4EDB-B8A2-4929DABD4C9F}" presName="hierRoot2" presStyleCnt="0">
        <dgm:presLayoutVars>
          <dgm:hierBranch/>
        </dgm:presLayoutVars>
      </dgm:prSet>
      <dgm:spPr/>
    </dgm:pt>
    <dgm:pt modelId="{F36FFA7B-975A-4537-A540-9D761475A82B}" type="pres">
      <dgm:prSet presAssocID="{C4C88CC1-26C7-4EDB-B8A2-4929DABD4C9F}" presName="rootComposite" presStyleCnt="0"/>
      <dgm:spPr/>
    </dgm:pt>
    <dgm:pt modelId="{65BF4EFE-AE3A-4ABE-A46A-4EE39CB695D6}" type="pres">
      <dgm:prSet presAssocID="{C4C88CC1-26C7-4EDB-B8A2-4929DABD4C9F}" presName="rootText" presStyleLbl="node2" presStyleIdx="1" presStyleCnt="4">
        <dgm:presLayoutVars>
          <dgm:chPref val="3"/>
        </dgm:presLayoutVars>
      </dgm:prSet>
      <dgm:spPr/>
    </dgm:pt>
    <dgm:pt modelId="{50C56594-6D2B-4EE2-A94D-BC21CDDD1ACE}" type="pres">
      <dgm:prSet presAssocID="{C4C88CC1-26C7-4EDB-B8A2-4929DABD4C9F}" presName="rootConnector" presStyleLbl="node2" presStyleIdx="1" presStyleCnt="4"/>
      <dgm:spPr/>
    </dgm:pt>
    <dgm:pt modelId="{DAF013CE-8D90-4DD7-A1A6-0BC6579F8C1B}" type="pres">
      <dgm:prSet presAssocID="{C4C88CC1-26C7-4EDB-B8A2-4929DABD4C9F}" presName="hierChild4" presStyleCnt="0"/>
      <dgm:spPr/>
    </dgm:pt>
    <dgm:pt modelId="{824AE717-E5C8-408B-B17B-58ACAA135809}" type="pres">
      <dgm:prSet presAssocID="{C4C88CC1-26C7-4EDB-B8A2-4929DABD4C9F}" presName="hierChild5" presStyleCnt="0"/>
      <dgm:spPr/>
    </dgm:pt>
    <dgm:pt modelId="{218E68DC-EC45-43E3-AE5C-5C266691D30E}" type="pres">
      <dgm:prSet presAssocID="{0F996BE9-906C-4A7D-B253-A048E8DE1D50}" presName="Name35" presStyleLbl="parChTrans1D2" presStyleIdx="2" presStyleCnt="4"/>
      <dgm:spPr/>
    </dgm:pt>
    <dgm:pt modelId="{A8A440A9-37C8-4145-A933-D75F5CB2C6AE}" type="pres">
      <dgm:prSet presAssocID="{2D6509BD-A6BC-48F2-9DA3-EC2DE5DF829F}" presName="hierRoot2" presStyleCnt="0">
        <dgm:presLayoutVars>
          <dgm:hierBranch/>
        </dgm:presLayoutVars>
      </dgm:prSet>
      <dgm:spPr/>
    </dgm:pt>
    <dgm:pt modelId="{571BFFAA-175D-4CC8-A626-3E28E18A9779}" type="pres">
      <dgm:prSet presAssocID="{2D6509BD-A6BC-48F2-9DA3-EC2DE5DF829F}" presName="rootComposite" presStyleCnt="0"/>
      <dgm:spPr/>
    </dgm:pt>
    <dgm:pt modelId="{36F8343A-8F4D-4407-8CA8-628871830BB8}" type="pres">
      <dgm:prSet presAssocID="{2D6509BD-A6BC-48F2-9DA3-EC2DE5DF829F}" presName="rootText" presStyleLbl="node2" presStyleIdx="2" presStyleCnt="4">
        <dgm:presLayoutVars>
          <dgm:chPref val="3"/>
        </dgm:presLayoutVars>
      </dgm:prSet>
      <dgm:spPr/>
    </dgm:pt>
    <dgm:pt modelId="{FDB25695-1D9F-42FC-B757-B76399F9EE03}" type="pres">
      <dgm:prSet presAssocID="{2D6509BD-A6BC-48F2-9DA3-EC2DE5DF829F}" presName="rootConnector" presStyleLbl="node2" presStyleIdx="2" presStyleCnt="4"/>
      <dgm:spPr/>
    </dgm:pt>
    <dgm:pt modelId="{6663863B-9A48-4905-A641-BB50772AD592}" type="pres">
      <dgm:prSet presAssocID="{2D6509BD-A6BC-48F2-9DA3-EC2DE5DF829F}" presName="hierChild4" presStyleCnt="0"/>
      <dgm:spPr/>
    </dgm:pt>
    <dgm:pt modelId="{5D41B3C2-8944-4FF0-8498-0106698134E3}" type="pres">
      <dgm:prSet presAssocID="{2D6509BD-A6BC-48F2-9DA3-EC2DE5DF829F}" presName="hierChild5" presStyleCnt="0"/>
      <dgm:spPr/>
    </dgm:pt>
    <dgm:pt modelId="{DBD36DFE-CCDB-45C0-BFF2-E0A4C69BA48C}" type="pres">
      <dgm:prSet presAssocID="{F4F52BDC-3CBC-4787-9397-B78ED2610920}" presName="Name35" presStyleLbl="parChTrans1D2" presStyleIdx="3" presStyleCnt="4"/>
      <dgm:spPr/>
    </dgm:pt>
    <dgm:pt modelId="{6CD035A5-6300-4896-9CEB-924C0CF00073}" type="pres">
      <dgm:prSet presAssocID="{15D72224-A1DA-4B98-9DC5-8C89A33351C5}" presName="hierRoot2" presStyleCnt="0">
        <dgm:presLayoutVars>
          <dgm:hierBranch/>
        </dgm:presLayoutVars>
      </dgm:prSet>
      <dgm:spPr/>
    </dgm:pt>
    <dgm:pt modelId="{8F916740-AB1F-4240-BF86-E5C8537073E3}" type="pres">
      <dgm:prSet presAssocID="{15D72224-A1DA-4B98-9DC5-8C89A33351C5}" presName="rootComposite" presStyleCnt="0"/>
      <dgm:spPr/>
    </dgm:pt>
    <dgm:pt modelId="{D1F02497-23CA-4E2A-AF44-1BFD6F3E08A5}" type="pres">
      <dgm:prSet presAssocID="{15D72224-A1DA-4B98-9DC5-8C89A33351C5}" presName="rootText" presStyleLbl="node2" presStyleIdx="3" presStyleCnt="4">
        <dgm:presLayoutVars>
          <dgm:chPref val="3"/>
        </dgm:presLayoutVars>
      </dgm:prSet>
      <dgm:spPr/>
    </dgm:pt>
    <dgm:pt modelId="{8E2A2926-B392-401A-9FD0-75281E9FF43F}" type="pres">
      <dgm:prSet presAssocID="{15D72224-A1DA-4B98-9DC5-8C89A33351C5}" presName="rootConnector" presStyleLbl="node2" presStyleIdx="3" presStyleCnt="4"/>
      <dgm:spPr/>
    </dgm:pt>
    <dgm:pt modelId="{9209BAB2-2D4D-4D1B-95B4-D9A63BFF1FC6}" type="pres">
      <dgm:prSet presAssocID="{15D72224-A1DA-4B98-9DC5-8C89A33351C5}" presName="hierChild4" presStyleCnt="0"/>
      <dgm:spPr/>
    </dgm:pt>
    <dgm:pt modelId="{0BC94D07-06DB-442B-A57E-843FBA1C1683}" type="pres">
      <dgm:prSet presAssocID="{15D72224-A1DA-4B98-9DC5-8C89A33351C5}" presName="hierChild5" presStyleCnt="0"/>
      <dgm:spPr/>
    </dgm:pt>
    <dgm:pt modelId="{145EEB0E-022A-4270-B224-DD3269516203}" type="pres">
      <dgm:prSet presAssocID="{100D3A71-CB39-4660-8F54-E9E4D515E77B}" presName="hierChild3" presStyleCnt="0"/>
      <dgm:spPr/>
    </dgm:pt>
  </dgm:ptLst>
  <dgm:cxnLst>
    <dgm:cxn modelId="{53992603-F101-4F39-A7AB-99AC5CE2961F}" type="presOf" srcId="{100D3A71-CB39-4660-8F54-E9E4D515E77B}" destId="{0D66CB70-B447-4ED2-A77B-63775C01A197}" srcOrd="1" destOrd="0" presId="urn:microsoft.com/office/officeart/2005/8/layout/orgChart1"/>
    <dgm:cxn modelId="{8920D606-DA36-4FB8-9391-152700058864}" type="presOf" srcId="{15D72224-A1DA-4B98-9DC5-8C89A33351C5}" destId="{D1F02497-23CA-4E2A-AF44-1BFD6F3E08A5}" srcOrd="0" destOrd="0" presId="urn:microsoft.com/office/officeart/2005/8/layout/orgChart1"/>
    <dgm:cxn modelId="{76A8E40A-1634-4B71-BAB4-DAF6E71E1297}" type="presOf" srcId="{15D72224-A1DA-4B98-9DC5-8C89A33351C5}" destId="{8E2A2926-B392-401A-9FD0-75281E9FF43F}" srcOrd="1" destOrd="0" presId="urn:microsoft.com/office/officeart/2005/8/layout/orgChart1"/>
    <dgm:cxn modelId="{495D5A15-82B1-4E10-A6C1-F4C7DDDC674B}" type="presOf" srcId="{C4C88CC1-26C7-4EDB-B8A2-4929DABD4C9F}" destId="{65BF4EFE-AE3A-4ABE-A46A-4EE39CB695D6}" srcOrd="0" destOrd="0" presId="urn:microsoft.com/office/officeart/2005/8/layout/orgChart1"/>
    <dgm:cxn modelId="{0D370026-E048-4F02-95C7-00EF361B935E}" type="presOf" srcId="{71300312-C6BC-47FA-9B1A-6D9AD8E2C47C}" destId="{8D6062D3-D425-49C1-8873-AAC4996D7708}" srcOrd="0" destOrd="0" presId="urn:microsoft.com/office/officeart/2005/8/layout/orgChart1"/>
    <dgm:cxn modelId="{03FC3861-F798-468C-BE25-4594CE25E37C}" type="presOf" srcId="{2B36483F-03CD-420B-8417-D639B77C15A8}" destId="{DEE350BD-746B-4EDA-B4C6-BF92A7645270}" srcOrd="0" destOrd="0" presId="urn:microsoft.com/office/officeart/2005/8/layout/orgChart1"/>
    <dgm:cxn modelId="{0DEF0866-D862-465F-870A-946D83022A19}" srcId="{100D3A71-CB39-4660-8F54-E9E4D515E77B}" destId="{15D72224-A1DA-4B98-9DC5-8C89A33351C5}" srcOrd="3" destOrd="0" parTransId="{F4F52BDC-3CBC-4787-9397-B78ED2610920}" sibTransId="{470DD71E-122F-4250-9B88-449BDD2BD1C3}"/>
    <dgm:cxn modelId="{F0AEDF4D-EFD8-4AD9-ACA5-577ADE0E9FF9}" type="presOf" srcId="{2D6509BD-A6BC-48F2-9DA3-EC2DE5DF829F}" destId="{36F8343A-8F4D-4407-8CA8-628871830BB8}" srcOrd="0" destOrd="0" presId="urn:microsoft.com/office/officeart/2005/8/layout/orgChart1"/>
    <dgm:cxn modelId="{E1D4D353-F543-4B8B-AB8B-CCD1EC3685DC}" type="presOf" srcId="{99EC5B57-CFE5-43B2-BE1D-D52767E038BC}" destId="{51088CC2-E534-4783-AD1B-636B295F330F}" srcOrd="1" destOrd="0" presId="urn:microsoft.com/office/officeart/2005/8/layout/orgChart1"/>
    <dgm:cxn modelId="{58559976-0C55-47A0-B1DC-003B4FB94E01}" srcId="{100D3A71-CB39-4660-8F54-E9E4D515E77B}" destId="{99EC5B57-CFE5-43B2-BE1D-D52767E038BC}" srcOrd="0" destOrd="0" parTransId="{2B36483F-03CD-420B-8417-D639B77C15A8}" sibTransId="{C916D48D-3DAB-4D1A-BFA7-09F6FA3CA916}"/>
    <dgm:cxn modelId="{922B3F57-EC6E-497C-B25F-A57D2EE2CF79}" type="presOf" srcId="{0F996BE9-906C-4A7D-B253-A048E8DE1D50}" destId="{218E68DC-EC45-43E3-AE5C-5C266691D30E}" srcOrd="0" destOrd="0" presId="urn:microsoft.com/office/officeart/2005/8/layout/orgChart1"/>
    <dgm:cxn modelId="{276BE477-3DBA-4CB1-8637-933D41631DBF}" type="presOf" srcId="{F4F52BDC-3CBC-4787-9397-B78ED2610920}" destId="{DBD36DFE-CCDB-45C0-BFF2-E0A4C69BA48C}" srcOrd="0" destOrd="0" presId="urn:microsoft.com/office/officeart/2005/8/layout/orgChart1"/>
    <dgm:cxn modelId="{C9E6D09E-D5B3-466C-BC13-89D0248D7EB8}" type="presOf" srcId="{2D6509BD-A6BC-48F2-9DA3-EC2DE5DF829F}" destId="{FDB25695-1D9F-42FC-B757-B76399F9EE03}" srcOrd="1" destOrd="0" presId="urn:microsoft.com/office/officeart/2005/8/layout/orgChart1"/>
    <dgm:cxn modelId="{B9B66CA1-647C-4BD0-AD85-8A3E123B3586}" type="presOf" srcId="{100D3A71-CB39-4660-8F54-E9E4D515E77B}" destId="{51AB1C8D-4E81-465B-9038-C56ADAB13875}" srcOrd="0" destOrd="0" presId="urn:microsoft.com/office/officeart/2005/8/layout/orgChart1"/>
    <dgm:cxn modelId="{0ED8FFA5-CA81-4F9F-B359-A65C03287533}" type="presOf" srcId="{A8FE849C-7190-4BF6-9592-27E804B4B2EF}" destId="{0BDC8CEE-C9B0-4ACF-853A-2AEDA5920F6B}" srcOrd="0" destOrd="0" presId="urn:microsoft.com/office/officeart/2005/8/layout/orgChart1"/>
    <dgm:cxn modelId="{DD1A26CE-53D9-4B6D-8419-BFE0DCE276D9}" srcId="{100D3A71-CB39-4660-8F54-E9E4D515E77B}" destId="{2D6509BD-A6BC-48F2-9DA3-EC2DE5DF829F}" srcOrd="2" destOrd="0" parTransId="{0F996BE9-906C-4A7D-B253-A048E8DE1D50}" sibTransId="{5E16AB49-CC95-45F3-A8A6-58D0B1BA06FC}"/>
    <dgm:cxn modelId="{46C2BBE0-834B-43B6-9A0D-71284550F847}" srcId="{A8FE849C-7190-4BF6-9592-27E804B4B2EF}" destId="{100D3A71-CB39-4660-8F54-E9E4D515E77B}" srcOrd="0" destOrd="0" parTransId="{C4239B11-5933-49AD-AC40-36E7F423C1FD}" sibTransId="{CE6F10C6-65AC-488C-A0C9-B693D6D21DB4}"/>
    <dgm:cxn modelId="{399AFAF3-833F-4B28-ACF3-7E58262DB36F}" type="presOf" srcId="{C4C88CC1-26C7-4EDB-B8A2-4929DABD4C9F}" destId="{50C56594-6D2B-4EE2-A94D-BC21CDDD1ACE}" srcOrd="1" destOrd="0" presId="urn:microsoft.com/office/officeart/2005/8/layout/orgChart1"/>
    <dgm:cxn modelId="{3A21F2FB-6A10-4382-988B-93DE10511DE4}" type="presOf" srcId="{99EC5B57-CFE5-43B2-BE1D-D52767E038BC}" destId="{CD17800D-9A51-4D5C-B506-DE2CD7B89D79}" srcOrd="0" destOrd="0" presId="urn:microsoft.com/office/officeart/2005/8/layout/orgChart1"/>
    <dgm:cxn modelId="{03A0AAFC-82A6-4696-99D2-09860B158CC2}" srcId="{100D3A71-CB39-4660-8F54-E9E4D515E77B}" destId="{C4C88CC1-26C7-4EDB-B8A2-4929DABD4C9F}" srcOrd="1" destOrd="0" parTransId="{71300312-C6BC-47FA-9B1A-6D9AD8E2C47C}" sibTransId="{382CE77A-56DA-402A-B89E-48D7E473EF7E}"/>
    <dgm:cxn modelId="{388153A6-00B5-4627-8CA3-55DFB2E962DC}" type="presParOf" srcId="{0BDC8CEE-C9B0-4ACF-853A-2AEDA5920F6B}" destId="{97D7205F-33A8-4D5F-BB06-381F4B5EC8C8}" srcOrd="0" destOrd="0" presId="urn:microsoft.com/office/officeart/2005/8/layout/orgChart1"/>
    <dgm:cxn modelId="{AD24A9EE-D461-4AC7-AF9E-662FC4FA428E}" type="presParOf" srcId="{97D7205F-33A8-4D5F-BB06-381F4B5EC8C8}" destId="{DB2A669B-6BA5-406C-9D6A-258FB47A430F}" srcOrd="0" destOrd="0" presId="urn:microsoft.com/office/officeart/2005/8/layout/orgChart1"/>
    <dgm:cxn modelId="{FF279423-6196-42DC-B327-08A12439F787}" type="presParOf" srcId="{DB2A669B-6BA5-406C-9D6A-258FB47A430F}" destId="{51AB1C8D-4E81-465B-9038-C56ADAB13875}" srcOrd="0" destOrd="0" presId="urn:microsoft.com/office/officeart/2005/8/layout/orgChart1"/>
    <dgm:cxn modelId="{946DBD51-97DD-49E4-915E-1ED7926A9ED5}" type="presParOf" srcId="{DB2A669B-6BA5-406C-9D6A-258FB47A430F}" destId="{0D66CB70-B447-4ED2-A77B-63775C01A197}" srcOrd="1" destOrd="0" presId="urn:microsoft.com/office/officeart/2005/8/layout/orgChart1"/>
    <dgm:cxn modelId="{FC02030D-C03D-471F-888B-A05F4298CCC1}" type="presParOf" srcId="{97D7205F-33A8-4D5F-BB06-381F4B5EC8C8}" destId="{B25567E2-1DD2-48E0-9BF5-02B148BF6F3F}" srcOrd="1" destOrd="0" presId="urn:microsoft.com/office/officeart/2005/8/layout/orgChart1"/>
    <dgm:cxn modelId="{80E014F8-347C-4DE5-BD8D-86511B30D594}" type="presParOf" srcId="{B25567E2-1DD2-48E0-9BF5-02B148BF6F3F}" destId="{DEE350BD-746B-4EDA-B4C6-BF92A7645270}" srcOrd="0" destOrd="0" presId="urn:microsoft.com/office/officeart/2005/8/layout/orgChart1"/>
    <dgm:cxn modelId="{E0AD5A68-8F13-4E44-A51B-1D6896AF5952}" type="presParOf" srcId="{B25567E2-1DD2-48E0-9BF5-02B148BF6F3F}" destId="{952E1845-2D98-46D1-8DF7-C6D00C6D4CBF}" srcOrd="1" destOrd="0" presId="urn:microsoft.com/office/officeart/2005/8/layout/orgChart1"/>
    <dgm:cxn modelId="{1D6B9288-2CE9-475D-B6ED-EEBB5E0ADC12}" type="presParOf" srcId="{952E1845-2D98-46D1-8DF7-C6D00C6D4CBF}" destId="{C0B33EDB-8B7B-465B-B152-815C4D61287D}" srcOrd="0" destOrd="0" presId="urn:microsoft.com/office/officeart/2005/8/layout/orgChart1"/>
    <dgm:cxn modelId="{E4573CD6-8934-4215-8880-32DDFB94FC62}" type="presParOf" srcId="{C0B33EDB-8B7B-465B-B152-815C4D61287D}" destId="{CD17800D-9A51-4D5C-B506-DE2CD7B89D79}" srcOrd="0" destOrd="0" presId="urn:microsoft.com/office/officeart/2005/8/layout/orgChart1"/>
    <dgm:cxn modelId="{1F278DDA-4CA6-47EE-ADEA-C633668554CC}" type="presParOf" srcId="{C0B33EDB-8B7B-465B-B152-815C4D61287D}" destId="{51088CC2-E534-4783-AD1B-636B295F330F}" srcOrd="1" destOrd="0" presId="urn:microsoft.com/office/officeart/2005/8/layout/orgChart1"/>
    <dgm:cxn modelId="{EF2DA29E-3F91-4E4C-9B0A-8F92E78ACAB9}" type="presParOf" srcId="{952E1845-2D98-46D1-8DF7-C6D00C6D4CBF}" destId="{894138BA-9F53-4942-A02D-0891477D61DE}" srcOrd="1" destOrd="0" presId="urn:microsoft.com/office/officeart/2005/8/layout/orgChart1"/>
    <dgm:cxn modelId="{6CC33EA5-A075-4965-8BB9-18036867630A}" type="presParOf" srcId="{952E1845-2D98-46D1-8DF7-C6D00C6D4CBF}" destId="{0DEAA9CB-2FFF-4DAB-AC92-CD76DF3FBD92}" srcOrd="2" destOrd="0" presId="urn:microsoft.com/office/officeart/2005/8/layout/orgChart1"/>
    <dgm:cxn modelId="{26214EE2-2026-4181-A65B-46906B208308}" type="presParOf" srcId="{B25567E2-1DD2-48E0-9BF5-02B148BF6F3F}" destId="{8D6062D3-D425-49C1-8873-AAC4996D7708}" srcOrd="2" destOrd="0" presId="urn:microsoft.com/office/officeart/2005/8/layout/orgChart1"/>
    <dgm:cxn modelId="{3101081D-4EA9-4697-8359-08C85B5B3ABD}" type="presParOf" srcId="{B25567E2-1DD2-48E0-9BF5-02B148BF6F3F}" destId="{AB6D1A79-5BF7-442D-9A50-2B390FFE3358}" srcOrd="3" destOrd="0" presId="urn:microsoft.com/office/officeart/2005/8/layout/orgChart1"/>
    <dgm:cxn modelId="{15894C75-3B8A-4399-A159-6279A91C8149}" type="presParOf" srcId="{AB6D1A79-5BF7-442D-9A50-2B390FFE3358}" destId="{F36FFA7B-975A-4537-A540-9D761475A82B}" srcOrd="0" destOrd="0" presId="urn:microsoft.com/office/officeart/2005/8/layout/orgChart1"/>
    <dgm:cxn modelId="{C7D674EE-090B-4294-8B76-7B3C5812E5AB}" type="presParOf" srcId="{F36FFA7B-975A-4537-A540-9D761475A82B}" destId="{65BF4EFE-AE3A-4ABE-A46A-4EE39CB695D6}" srcOrd="0" destOrd="0" presId="urn:microsoft.com/office/officeart/2005/8/layout/orgChart1"/>
    <dgm:cxn modelId="{B879DADA-D7DD-402E-95F1-77A9BD60AA23}" type="presParOf" srcId="{F36FFA7B-975A-4537-A540-9D761475A82B}" destId="{50C56594-6D2B-4EE2-A94D-BC21CDDD1ACE}" srcOrd="1" destOrd="0" presId="urn:microsoft.com/office/officeart/2005/8/layout/orgChart1"/>
    <dgm:cxn modelId="{DD4487C7-5345-4414-B8CA-A38F98700FCD}" type="presParOf" srcId="{AB6D1A79-5BF7-442D-9A50-2B390FFE3358}" destId="{DAF013CE-8D90-4DD7-A1A6-0BC6579F8C1B}" srcOrd="1" destOrd="0" presId="urn:microsoft.com/office/officeart/2005/8/layout/orgChart1"/>
    <dgm:cxn modelId="{BB4133A5-09D5-44A7-B856-C98E21BFF617}" type="presParOf" srcId="{AB6D1A79-5BF7-442D-9A50-2B390FFE3358}" destId="{824AE717-E5C8-408B-B17B-58ACAA135809}" srcOrd="2" destOrd="0" presId="urn:microsoft.com/office/officeart/2005/8/layout/orgChart1"/>
    <dgm:cxn modelId="{6F475020-A71E-44B1-AA8B-D2F5AE88EBD3}" type="presParOf" srcId="{B25567E2-1DD2-48E0-9BF5-02B148BF6F3F}" destId="{218E68DC-EC45-43E3-AE5C-5C266691D30E}" srcOrd="4" destOrd="0" presId="urn:microsoft.com/office/officeart/2005/8/layout/orgChart1"/>
    <dgm:cxn modelId="{8F7187D7-6BC8-4737-B41A-069650A7F865}" type="presParOf" srcId="{B25567E2-1DD2-48E0-9BF5-02B148BF6F3F}" destId="{A8A440A9-37C8-4145-A933-D75F5CB2C6AE}" srcOrd="5" destOrd="0" presId="urn:microsoft.com/office/officeart/2005/8/layout/orgChart1"/>
    <dgm:cxn modelId="{EDDBD5AA-05F9-4C41-AA55-D6CB2CF9CCC1}" type="presParOf" srcId="{A8A440A9-37C8-4145-A933-D75F5CB2C6AE}" destId="{571BFFAA-175D-4CC8-A626-3E28E18A9779}" srcOrd="0" destOrd="0" presId="urn:microsoft.com/office/officeart/2005/8/layout/orgChart1"/>
    <dgm:cxn modelId="{05A3FCF1-77E9-4FB1-A02C-599A1318F362}" type="presParOf" srcId="{571BFFAA-175D-4CC8-A626-3E28E18A9779}" destId="{36F8343A-8F4D-4407-8CA8-628871830BB8}" srcOrd="0" destOrd="0" presId="urn:microsoft.com/office/officeart/2005/8/layout/orgChart1"/>
    <dgm:cxn modelId="{A6D67E84-6CCB-4863-A595-BB9AE483F094}" type="presParOf" srcId="{571BFFAA-175D-4CC8-A626-3E28E18A9779}" destId="{FDB25695-1D9F-42FC-B757-B76399F9EE03}" srcOrd="1" destOrd="0" presId="urn:microsoft.com/office/officeart/2005/8/layout/orgChart1"/>
    <dgm:cxn modelId="{B2285B11-8568-4161-A3E8-390F3DF165A0}" type="presParOf" srcId="{A8A440A9-37C8-4145-A933-D75F5CB2C6AE}" destId="{6663863B-9A48-4905-A641-BB50772AD592}" srcOrd="1" destOrd="0" presId="urn:microsoft.com/office/officeart/2005/8/layout/orgChart1"/>
    <dgm:cxn modelId="{D9EEA4ED-A06D-495D-9DB7-65F37EA0654D}" type="presParOf" srcId="{A8A440A9-37C8-4145-A933-D75F5CB2C6AE}" destId="{5D41B3C2-8944-4FF0-8498-0106698134E3}" srcOrd="2" destOrd="0" presId="urn:microsoft.com/office/officeart/2005/8/layout/orgChart1"/>
    <dgm:cxn modelId="{CF3E3881-B02B-486D-A3EB-69B0249952D0}" type="presParOf" srcId="{B25567E2-1DD2-48E0-9BF5-02B148BF6F3F}" destId="{DBD36DFE-CCDB-45C0-BFF2-E0A4C69BA48C}" srcOrd="6" destOrd="0" presId="urn:microsoft.com/office/officeart/2005/8/layout/orgChart1"/>
    <dgm:cxn modelId="{B3A316FC-FCE5-4E2A-A313-F1A6EC334274}" type="presParOf" srcId="{B25567E2-1DD2-48E0-9BF5-02B148BF6F3F}" destId="{6CD035A5-6300-4896-9CEB-924C0CF00073}" srcOrd="7" destOrd="0" presId="urn:microsoft.com/office/officeart/2005/8/layout/orgChart1"/>
    <dgm:cxn modelId="{6F870BA8-5438-4B08-9B5B-48EB6E0AE2A9}" type="presParOf" srcId="{6CD035A5-6300-4896-9CEB-924C0CF00073}" destId="{8F916740-AB1F-4240-BF86-E5C8537073E3}" srcOrd="0" destOrd="0" presId="urn:microsoft.com/office/officeart/2005/8/layout/orgChart1"/>
    <dgm:cxn modelId="{E429E2E5-9306-47D7-AEC6-77707E1D64FA}" type="presParOf" srcId="{8F916740-AB1F-4240-BF86-E5C8537073E3}" destId="{D1F02497-23CA-4E2A-AF44-1BFD6F3E08A5}" srcOrd="0" destOrd="0" presId="urn:microsoft.com/office/officeart/2005/8/layout/orgChart1"/>
    <dgm:cxn modelId="{395731E5-05FB-4100-8E7B-0FADF58A9C0C}" type="presParOf" srcId="{8F916740-AB1F-4240-BF86-E5C8537073E3}" destId="{8E2A2926-B392-401A-9FD0-75281E9FF43F}" srcOrd="1" destOrd="0" presId="urn:microsoft.com/office/officeart/2005/8/layout/orgChart1"/>
    <dgm:cxn modelId="{703417AD-89E9-49A0-AC51-C810D9E46962}" type="presParOf" srcId="{6CD035A5-6300-4896-9CEB-924C0CF00073}" destId="{9209BAB2-2D4D-4D1B-95B4-D9A63BFF1FC6}" srcOrd="1" destOrd="0" presId="urn:microsoft.com/office/officeart/2005/8/layout/orgChart1"/>
    <dgm:cxn modelId="{D8C4E6BF-7B14-467B-BD5F-CB24B91F02E8}" type="presParOf" srcId="{6CD035A5-6300-4896-9CEB-924C0CF00073}" destId="{0BC94D07-06DB-442B-A57E-843FBA1C1683}" srcOrd="2" destOrd="0" presId="urn:microsoft.com/office/officeart/2005/8/layout/orgChart1"/>
    <dgm:cxn modelId="{523A7EF7-C26C-4FEB-AA9D-C2CFB3FEF85C}" type="presParOf" srcId="{97D7205F-33A8-4D5F-BB06-381F4B5EC8C8}" destId="{145EEB0E-022A-4270-B224-DD326951620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D36DFE-CCDB-45C0-BFF2-E0A4C69BA48C}">
      <dsp:nvSpPr>
        <dsp:cNvPr id="0" name=""/>
        <dsp:cNvSpPr/>
      </dsp:nvSpPr>
      <dsp:spPr>
        <a:xfrm>
          <a:off x="3886199" y="2071818"/>
          <a:ext cx="3043695" cy="352163"/>
        </a:xfrm>
        <a:custGeom>
          <a:avLst/>
          <a:gdLst/>
          <a:ahLst/>
          <a:cxnLst/>
          <a:rect l="0" t="0" r="0" b="0"/>
          <a:pathLst>
            <a:path>
              <a:moveTo>
                <a:pt x="0" y="0"/>
              </a:moveTo>
              <a:lnTo>
                <a:pt x="0" y="176081"/>
              </a:lnTo>
              <a:lnTo>
                <a:pt x="3043695" y="176081"/>
              </a:lnTo>
              <a:lnTo>
                <a:pt x="3043695" y="3521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8E68DC-EC45-43E3-AE5C-5C266691D30E}">
      <dsp:nvSpPr>
        <dsp:cNvPr id="0" name=""/>
        <dsp:cNvSpPr/>
      </dsp:nvSpPr>
      <dsp:spPr>
        <a:xfrm>
          <a:off x="3886199" y="2071818"/>
          <a:ext cx="1014565" cy="352163"/>
        </a:xfrm>
        <a:custGeom>
          <a:avLst/>
          <a:gdLst/>
          <a:ahLst/>
          <a:cxnLst/>
          <a:rect l="0" t="0" r="0" b="0"/>
          <a:pathLst>
            <a:path>
              <a:moveTo>
                <a:pt x="0" y="0"/>
              </a:moveTo>
              <a:lnTo>
                <a:pt x="0" y="176081"/>
              </a:lnTo>
              <a:lnTo>
                <a:pt x="1014565" y="176081"/>
              </a:lnTo>
              <a:lnTo>
                <a:pt x="1014565" y="3521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6062D3-D425-49C1-8873-AAC4996D7708}">
      <dsp:nvSpPr>
        <dsp:cNvPr id="0" name=""/>
        <dsp:cNvSpPr/>
      </dsp:nvSpPr>
      <dsp:spPr>
        <a:xfrm>
          <a:off x="2871634" y="2071818"/>
          <a:ext cx="1014565" cy="352163"/>
        </a:xfrm>
        <a:custGeom>
          <a:avLst/>
          <a:gdLst/>
          <a:ahLst/>
          <a:cxnLst/>
          <a:rect l="0" t="0" r="0" b="0"/>
          <a:pathLst>
            <a:path>
              <a:moveTo>
                <a:pt x="1014565" y="0"/>
              </a:moveTo>
              <a:lnTo>
                <a:pt x="1014565" y="176081"/>
              </a:lnTo>
              <a:lnTo>
                <a:pt x="0" y="176081"/>
              </a:lnTo>
              <a:lnTo>
                <a:pt x="0" y="3521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E350BD-746B-4EDA-B4C6-BF92A7645270}">
      <dsp:nvSpPr>
        <dsp:cNvPr id="0" name=""/>
        <dsp:cNvSpPr/>
      </dsp:nvSpPr>
      <dsp:spPr>
        <a:xfrm>
          <a:off x="842504" y="2071818"/>
          <a:ext cx="3043695" cy="352163"/>
        </a:xfrm>
        <a:custGeom>
          <a:avLst/>
          <a:gdLst/>
          <a:ahLst/>
          <a:cxnLst/>
          <a:rect l="0" t="0" r="0" b="0"/>
          <a:pathLst>
            <a:path>
              <a:moveTo>
                <a:pt x="3043695" y="0"/>
              </a:moveTo>
              <a:lnTo>
                <a:pt x="3043695" y="176081"/>
              </a:lnTo>
              <a:lnTo>
                <a:pt x="0" y="176081"/>
              </a:lnTo>
              <a:lnTo>
                <a:pt x="0" y="3521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AB1C8D-4E81-465B-9038-C56ADAB13875}">
      <dsp:nvSpPr>
        <dsp:cNvPr id="0" name=""/>
        <dsp:cNvSpPr/>
      </dsp:nvSpPr>
      <dsp:spPr>
        <a:xfrm>
          <a:off x="3047716" y="1233334"/>
          <a:ext cx="1676967" cy="83848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TASKS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LITERATURE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REVIEW</a:t>
          </a:r>
        </a:p>
      </dsp:txBody>
      <dsp:txXfrm>
        <a:off x="3047716" y="1233334"/>
        <a:ext cx="1676967" cy="838483"/>
      </dsp:txXfrm>
    </dsp:sp>
    <dsp:sp modelId="{CD17800D-9A51-4D5C-B506-DE2CD7B89D79}">
      <dsp:nvSpPr>
        <dsp:cNvPr id="0" name=""/>
        <dsp:cNvSpPr/>
      </dsp:nvSpPr>
      <dsp:spPr>
        <a:xfrm>
          <a:off x="4020" y="2423981"/>
          <a:ext cx="1676967" cy="83848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         SUMMARIZE	</a:t>
          </a:r>
        </a:p>
      </dsp:txBody>
      <dsp:txXfrm>
        <a:off x="4020" y="2423981"/>
        <a:ext cx="1676967" cy="838483"/>
      </dsp:txXfrm>
    </dsp:sp>
    <dsp:sp modelId="{65BF4EFE-AE3A-4ABE-A46A-4EE39CB695D6}">
      <dsp:nvSpPr>
        <dsp:cNvPr id="0" name=""/>
        <dsp:cNvSpPr/>
      </dsp:nvSpPr>
      <dsp:spPr>
        <a:xfrm>
          <a:off x="2033151" y="2423981"/>
          <a:ext cx="1676967" cy="83848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SYNTHESIZE</a:t>
          </a:r>
        </a:p>
      </dsp:txBody>
      <dsp:txXfrm>
        <a:off x="2033151" y="2423981"/>
        <a:ext cx="1676967" cy="838483"/>
      </dsp:txXfrm>
    </dsp:sp>
    <dsp:sp modelId="{36F8343A-8F4D-4407-8CA8-628871830BB8}">
      <dsp:nvSpPr>
        <dsp:cNvPr id="0" name=""/>
        <dsp:cNvSpPr/>
      </dsp:nvSpPr>
      <dsp:spPr>
        <a:xfrm>
          <a:off x="4062281" y="2423981"/>
          <a:ext cx="1676967" cy="83848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CRITIQUE</a:t>
          </a:r>
        </a:p>
      </dsp:txBody>
      <dsp:txXfrm>
        <a:off x="4062281" y="2423981"/>
        <a:ext cx="1676967" cy="838483"/>
      </dsp:txXfrm>
    </dsp:sp>
    <dsp:sp modelId="{D1F02497-23CA-4E2A-AF44-1BFD6F3E08A5}">
      <dsp:nvSpPr>
        <dsp:cNvPr id="0" name=""/>
        <dsp:cNvSpPr/>
      </dsp:nvSpPr>
      <dsp:spPr>
        <a:xfrm>
          <a:off x="6091412" y="2423981"/>
          <a:ext cx="1676967" cy="83848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COMPARE</a:t>
          </a:r>
        </a:p>
      </dsp:txBody>
      <dsp:txXfrm>
        <a:off x="6091412" y="2423981"/>
        <a:ext cx="1676967" cy="83848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1EA207-9D9E-41FD-960F-7AA55BC9F665}" type="datetimeFigureOut">
              <a:rPr lang="en-GB" smtClean="0"/>
              <a:t>30/05/2022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C3A126-3950-468B-AF68-63BF6FB47AEC}" type="slidenum">
              <a:rPr lang="en-GB" smtClean="0"/>
              <a:t>‹#›</a:t>
            </a:fld>
            <a:endParaRPr lang="en-GB"/>
          </a:p>
        </p:txBody>
      </p:sp>
    </p:spTree>
    <p:extLst>
      <p:ext uri="{BB962C8B-B14F-4D97-AF65-F5344CB8AC3E}">
        <p14:creationId xmlns:p14="http://schemas.microsoft.com/office/powerpoint/2010/main" val="4240541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8872418D-0185-4691-B7EF-DDC3BA853E4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D67A9D4-EE0E-4C73-9BC7-016505773131}" type="slidenum">
              <a:rPr lang="en-US" altLang="en-US"/>
              <a:pPr>
                <a:spcBef>
                  <a:spcPct val="0"/>
                </a:spcBef>
              </a:pPr>
              <a:t>4</a:t>
            </a:fld>
            <a:endParaRPr lang="en-US" altLang="en-US"/>
          </a:p>
        </p:txBody>
      </p:sp>
      <p:sp>
        <p:nvSpPr>
          <p:cNvPr id="13315" name="Rectangle 2">
            <a:extLst>
              <a:ext uri="{FF2B5EF4-FFF2-40B4-BE49-F238E27FC236}">
                <a16:creationId xmlns:a16="http://schemas.microsoft.com/office/drawing/2014/main" id="{82D23B1D-89DF-4760-B574-D47CF8DADDC1}"/>
              </a:ext>
            </a:extLst>
          </p:cNvPr>
          <p:cNvSpPr>
            <a:spLocks noRot="1" noChangeArrowheads="1" noTextEdit="1"/>
          </p:cNvSpPr>
          <p:nvPr>
            <p:ph type="sldImg"/>
          </p:nvPr>
        </p:nvSpPr>
        <p:spPr>
          <a:ln/>
        </p:spPr>
      </p:sp>
      <p:sp>
        <p:nvSpPr>
          <p:cNvPr id="13316" name="Rectangle 3">
            <a:extLst>
              <a:ext uri="{FF2B5EF4-FFF2-40B4-BE49-F238E27FC236}">
                <a16:creationId xmlns:a16="http://schemas.microsoft.com/office/drawing/2014/main" id="{BA81CDC5-AE22-4200-9A0C-5D7BDC1EF8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68CBB07B-A66F-45DA-8736-886993C8EF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9028EA6-065E-4F3D-9C1A-64D2567CACF6}" type="slidenum">
              <a:rPr lang="en-US" altLang="en-US"/>
              <a:pPr>
                <a:spcBef>
                  <a:spcPct val="0"/>
                </a:spcBef>
              </a:pPr>
              <a:t>5</a:t>
            </a:fld>
            <a:endParaRPr lang="en-US" altLang="en-US"/>
          </a:p>
        </p:txBody>
      </p:sp>
      <p:sp>
        <p:nvSpPr>
          <p:cNvPr id="15363" name="Rectangle 2">
            <a:extLst>
              <a:ext uri="{FF2B5EF4-FFF2-40B4-BE49-F238E27FC236}">
                <a16:creationId xmlns:a16="http://schemas.microsoft.com/office/drawing/2014/main" id="{7D4CF506-5FC4-4898-AE6D-5D61C7306890}"/>
              </a:ext>
            </a:extLst>
          </p:cNvPr>
          <p:cNvSpPr>
            <a:spLocks noRot="1" noChangeArrowheads="1" noTextEdit="1"/>
          </p:cNvSpPr>
          <p:nvPr>
            <p:ph type="sldImg"/>
          </p:nvPr>
        </p:nvSpPr>
        <p:spPr>
          <a:ln/>
        </p:spPr>
      </p:sp>
      <p:sp>
        <p:nvSpPr>
          <p:cNvPr id="15364" name="Rectangle 3">
            <a:extLst>
              <a:ext uri="{FF2B5EF4-FFF2-40B4-BE49-F238E27FC236}">
                <a16:creationId xmlns:a16="http://schemas.microsoft.com/office/drawing/2014/main" id="{49A02A1E-A211-48D7-A9FB-79FD9493A95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13920A68-8784-46CD-B124-701CCA84DDEC}"/>
              </a:ext>
            </a:extLst>
          </p:cNvPr>
          <p:cNvSpPr>
            <a:spLocks noGrp="1" noRot="1" noChangeAspect="1" noTextEdit="1"/>
          </p:cNvSpPr>
          <p:nvPr>
            <p:ph type="sldImg"/>
          </p:nvPr>
        </p:nvSpPr>
        <p:spPr>
          <a:ln/>
        </p:spPr>
      </p:sp>
      <p:sp>
        <p:nvSpPr>
          <p:cNvPr id="18435" name="Notes Placeholder 2">
            <a:extLst>
              <a:ext uri="{FF2B5EF4-FFF2-40B4-BE49-F238E27FC236}">
                <a16:creationId xmlns:a16="http://schemas.microsoft.com/office/drawing/2014/main" id="{2EFCCB34-EED1-4709-9C84-03579EC538B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18436" name="Slide Number Placeholder 3">
            <a:extLst>
              <a:ext uri="{FF2B5EF4-FFF2-40B4-BE49-F238E27FC236}">
                <a16:creationId xmlns:a16="http://schemas.microsoft.com/office/drawing/2014/main" id="{54FF7B6E-DFFF-4672-BBB6-2B39071291D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6CA4815A-8663-4624-96C3-DA59B7D6E698}" type="slidenum">
              <a:rPr lang="en-US" altLang="en-US"/>
              <a:pPr>
                <a:spcBef>
                  <a:spcPct val="0"/>
                </a:spcBef>
              </a:pPr>
              <a:t>6</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F7FC1344-5D59-4F68-A5F7-DE6B2670C9F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75FA33C-4B15-4603-A731-0EEA12087477}" type="slidenum">
              <a:rPr lang="en-US" altLang="en-US"/>
              <a:pPr>
                <a:spcBef>
                  <a:spcPct val="0"/>
                </a:spcBef>
              </a:pPr>
              <a:t>7</a:t>
            </a:fld>
            <a:endParaRPr lang="en-US" altLang="en-US"/>
          </a:p>
        </p:txBody>
      </p:sp>
      <p:sp>
        <p:nvSpPr>
          <p:cNvPr id="17411" name="Rectangle 2">
            <a:extLst>
              <a:ext uri="{FF2B5EF4-FFF2-40B4-BE49-F238E27FC236}">
                <a16:creationId xmlns:a16="http://schemas.microsoft.com/office/drawing/2014/main" id="{238C54ED-5B64-47E3-8437-554F653EA326}"/>
              </a:ext>
            </a:extLst>
          </p:cNvPr>
          <p:cNvSpPr>
            <a:spLocks noRot="1" noChangeArrowheads="1" noTextEdit="1"/>
          </p:cNvSpPr>
          <p:nvPr>
            <p:ph type="sldImg"/>
          </p:nvPr>
        </p:nvSpPr>
        <p:spPr>
          <a:ln/>
        </p:spPr>
      </p:sp>
      <p:sp>
        <p:nvSpPr>
          <p:cNvPr id="17412" name="Rectangle 3">
            <a:extLst>
              <a:ext uri="{FF2B5EF4-FFF2-40B4-BE49-F238E27FC236}">
                <a16:creationId xmlns:a16="http://schemas.microsoft.com/office/drawing/2014/main" id="{D231A9AC-D631-459C-A3DB-9FE606071B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B491B5EC-F8ED-40BF-BC86-FFA481F9DAD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50EAAF5-0AC3-4926-BE04-C4B8F29B75B7}" type="slidenum">
              <a:rPr lang="en-US" altLang="en-US"/>
              <a:pPr>
                <a:spcBef>
                  <a:spcPct val="0"/>
                </a:spcBef>
              </a:pPr>
              <a:t>8</a:t>
            </a:fld>
            <a:endParaRPr lang="en-US" altLang="en-US"/>
          </a:p>
        </p:txBody>
      </p:sp>
      <p:sp>
        <p:nvSpPr>
          <p:cNvPr id="21507" name="Rectangle 2">
            <a:extLst>
              <a:ext uri="{FF2B5EF4-FFF2-40B4-BE49-F238E27FC236}">
                <a16:creationId xmlns:a16="http://schemas.microsoft.com/office/drawing/2014/main" id="{0BC0C8B7-E3E3-44FB-BC93-5BFC7263E7FB}"/>
              </a:ext>
            </a:extLst>
          </p:cNvPr>
          <p:cNvSpPr>
            <a:spLocks noRot="1" noChangeArrowheads="1" noTextEdit="1"/>
          </p:cNvSpPr>
          <p:nvPr>
            <p:ph type="sldImg"/>
          </p:nvPr>
        </p:nvSpPr>
        <p:spPr>
          <a:ln/>
        </p:spPr>
      </p:sp>
      <p:sp>
        <p:nvSpPr>
          <p:cNvPr id="21508" name="Rectangle 3">
            <a:extLst>
              <a:ext uri="{FF2B5EF4-FFF2-40B4-BE49-F238E27FC236}">
                <a16:creationId xmlns:a16="http://schemas.microsoft.com/office/drawing/2014/main" id="{370F4F68-6C05-470A-850B-5A5BBB1BF51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BC88E073-C1C0-4597-A27F-B8D9CCE386C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B81A82F-B014-4822-83DE-4C29392BB440}" type="slidenum">
              <a:rPr lang="en-US" altLang="en-US"/>
              <a:pPr>
                <a:spcBef>
                  <a:spcPct val="0"/>
                </a:spcBef>
              </a:pPr>
              <a:t>9</a:t>
            </a:fld>
            <a:endParaRPr lang="en-US" altLang="en-US"/>
          </a:p>
        </p:txBody>
      </p:sp>
      <p:sp>
        <p:nvSpPr>
          <p:cNvPr id="23555" name="Rectangle 2">
            <a:extLst>
              <a:ext uri="{FF2B5EF4-FFF2-40B4-BE49-F238E27FC236}">
                <a16:creationId xmlns:a16="http://schemas.microsoft.com/office/drawing/2014/main" id="{F3982614-6B81-46CF-AB2C-6F65CCCFBBA5}"/>
              </a:ext>
            </a:extLst>
          </p:cNvPr>
          <p:cNvSpPr>
            <a:spLocks noRot="1" noChangeArrowheads="1" noTextEdit="1"/>
          </p:cNvSpPr>
          <p:nvPr>
            <p:ph type="sldImg"/>
          </p:nvPr>
        </p:nvSpPr>
        <p:spPr>
          <a:ln/>
        </p:spPr>
      </p:sp>
      <p:sp>
        <p:nvSpPr>
          <p:cNvPr id="23556" name="Rectangle 3">
            <a:extLst>
              <a:ext uri="{FF2B5EF4-FFF2-40B4-BE49-F238E27FC236}">
                <a16:creationId xmlns:a16="http://schemas.microsoft.com/office/drawing/2014/main" id="{65B7DA4D-F3B7-4C23-95CA-C4F5BC4EB38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A6A23BE7-83CE-4E5E-AB4B-2EF718F7262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B0E7416-0CC2-48E0-BAEF-FF2009C8FACC}" type="slidenum">
              <a:rPr lang="en-US" altLang="en-US"/>
              <a:pPr>
                <a:spcBef>
                  <a:spcPct val="0"/>
                </a:spcBef>
              </a:pPr>
              <a:t>10</a:t>
            </a:fld>
            <a:endParaRPr lang="en-US" altLang="en-US"/>
          </a:p>
        </p:txBody>
      </p:sp>
      <p:sp>
        <p:nvSpPr>
          <p:cNvPr id="25603" name="Rectangle 2">
            <a:extLst>
              <a:ext uri="{FF2B5EF4-FFF2-40B4-BE49-F238E27FC236}">
                <a16:creationId xmlns:a16="http://schemas.microsoft.com/office/drawing/2014/main" id="{0FBEDBB7-75B9-4CCF-BF64-702DAEDC6362}"/>
              </a:ext>
            </a:extLst>
          </p:cNvPr>
          <p:cNvSpPr>
            <a:spLocks noRot="1" noChangeArrowheads="1" noTextEdit="1"/>
          </p:cNvSpPr>
          <p:nvPr>
            <p:ph type="sldImg"/>
          </p:nvPr>
        </p:nvSpPr>
        <p:spPr>
          <a:ln/>
        </p:spPr>
      </p:sp>
      <p:sp>
        <p:nvSpPr>
          <p:cNvPr id="25604" name="Rectangle 3">
            <a:extLst>
              <a:ext uri="{FF2B5EF4-FFF2-40B4-BE49-F238E27FC236}">
                <a16:creationId xmlns:a16="http://schemas.microsoft.com/office/drawing/2014/main" id="{843DF10D-4B6F-4462-B1F9-0B6E99BBE24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26C04C6D-C778-4CEA-9ED6-6F4AF408B65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569BB66-36F0-499E-AF6D-A6510F124953}" type="slidenum">
              <a:rPr lang="en-US" altLang="en-US"/>
              <a:pPr>
                <a:spcBef>
                  <a:spcPct val="0"/>
                </a:spcBef>
              </a:pPr>
              <a:t>11</a:t>
            </a:fld>
            <a:endParaRPr lang="en-US" altLang="en-US"/>
          </a:p>
        </p:txBody>
      </p:sp>
      <p:sp>
        <p:nvSpPr>
          <p:cNvPr id="29699" name="Rectangle 2">
            <a:extLst>
              <a:ext uri="{FF2B5EF4-FFF2-40B4-BE49-F238E27FC236}">
                <a16:creationId xmlns:a16="http://schemas.microsoft.com/office/drawing/2014/main" id="{97F88AA1-E8A3-4EA9-ADF4-B9FF5BEFFAF2}"/>
              </a:ext>
            </a:extLst>
          </p:cNvPr>
          <p:cNvSpPr>
            <a:spLocks noRot="1" noChangeArrowheads="1" noTextEdit="1"/>
          </p:cNvSpPr>
          <p:nvPr>
            <p:ph type="sldImg"/>
          </p:nvPr>
        </p:nvSpPr>
        <p:spPr>
          <a:ln/>
        </p:spPr>
      </p:sp>
      <p:sp>
        <p:nvSpPr>
          <p:cNvPr id="29700" name="Rectangle 3">
            <a:extLst>
              <a:ext uri="{FF2B5EF4-FFF2-40B4-BE49-F238E27FC236}">
                <a16:creationId xmlns:a16="http://schemas.microsoft.com/office/drawing/2014/main" id="{AE05B73A-4801-4E52-B213-E8479B2E269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19E81349-8CE9-49A1-9A5C-02B5FA063F4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EA7C5AD-2586-4075-8EA4-9DA780FE9EC4}" type="slidenum">
              <a:rPr lang="en-US" altLang="en-US"/>
              <a:pPr>
                <a:spcBef>
                  <a:spcPct val="0"/>
                </a:spcBef>
              </a:pPr>
              <a:t>12</a:t>
            </a:fld>
            <a:endParaRPr lang="en-US" altLang="en-US"/>
          </a:p>
        </p:txBody>
      </p:sp>
      <p:sp>
        <p:nvSpPr>
          <p:cNvPr id="33795" name="Rectangle 2">
            <a:extLst>
              <a:ext uri="{FF2B5EF4-FFF2-40B4-BE49-F238E27FC236}">
                <a16:creationId xmlns:a16="http://schemas.microsoft.com/office/drawing/2014/main" id="{33FF66F3-28B0-47AB-964A-924E97DEB287}"/>
              </a:ext>
            </a:extLst>
          </p:cNvPr>
          <p:cNvSpPr>
            <a:spLocks noRot="1" noChangeArrowheads="1" noTextEdit="1"/>
          </p:cNvSpPr>
          <p:nvPr>
            <p:ph type="sldImg"/>
          </p:nvPr>
        </p:nvSpPr>
        <p:spPr>
          <a:ln/>
        </p:spPr>
      </p:sp>
      <p:sp>
        <p:nvSpPr>
          <p:cNvPr id="33796" name="Rectangle 3">
            <a:extLst>
              <a:ext uri="{FF2B5EF4-FFF2-40B4-BE49-F238E27FC236}">
                <a16:creationId xmlns:a16="http://schemas.microsoft.com/office/drawing/2014/main" id="{D5E5139E-935E-4E0D-BB27-67591D7CC78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4180A412-65D5-4418-B46B-7579D0D85A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131EE29-F5F6-43C1-9115-5E52982A2B07}" type="slidenum">
              <a:rPr lang="en-US" altLang="en-US"/>
              <a:pPr>
                <a:spcBef>
                  <a:spcPct val="0"/>
                </a:spcBef>
              </a:pPr>
              <a:t>13</a:t>
            </a:fld>
            <a:endParaRPr lang="en-US" altLang="en-US"/>
          </a:p>
        </p:txBody>
      </p:sp>
      <p:sp>
        <p:nvSpPr>
          <p:cNvPr id="34819" name="Rectangle 2">
            <a:extLst>
              <a:ext uri="{FF2B5EF4-FFF2-40B4-BE49-F238E27FC236}">
                <a16:creationId xmlns:a16="http://schemas.microsoft.com/office/drawing/2014/main" id="{E9307A81-C220-4704-9FC6-12F9AA635A4C}"/>
              </a:ext>
            </a:extLst>
          </p:cNvPr>
          <p:cNvSpPr>
            <a:spLocks noRot="1" noChangeArrowheads="1" noTextEdit="1"/>
          </p:cNvSpPr>
          <p:nvPr>
            <p:ph type="sldImg"/>
          </p:nvPr>
        </p:nvSpPr>
        <p:spPr>
          <a:ln/>
        </p:spPr>
      </p:sp>
      <p:sp>
        <p:nvSpPr>
          <p:cNvPr id="34820" name="Rectangle 3">
            <a:extLst>
              <a:ext uri="{FF2B5EF4-FFF2-40B4-BE49-F238E27FC236}">
                <a16:creationId xmlns:a16="http://schemas.microsoft.com/office/drawing/2014/main" id="{8C6F538D-0C03-4B13-A80B-5E81E34F83A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800">
                <a:latin typeface="Arial" panose="020B0604020202020204" pitchFamily="34" charset="0"/>
                <a:cs typeface="Arial" panose="020B0604020202020204" pitchFamily="34" charset="0"/>
              </a:rPr>
              <a:t>As you’ll remember the four tasks of the literature review include:</a:t>
            </a:r>
          </a:p>
          <a:p>
            <a:pPr eaLnBrk="1" hangingPunct="1"/>
            <a:endParaRPr lang="en-US" altLang="en-US" sz="1800">
              <a:latin typeface="Arial" panose="020B0604020202020204" pitchFamily="34" charset="0"/>
              <a:cs typeface="Arial" panose="020B0604020202020204" pitchFamily="34" charset="0"/>
            </a:endParaRPr>
          </a:p>
          <a:p>
            <a:pPr eaLnBrk="1" hangingPunct="1"/>
            <a:endParaRPr lang="en-US" altLang="en-US" sz="1800">
              <a:latin typeface="Arial" panose="020B0604020202020204" pitchFamily="34" charset="0"/>
              <a:cs typeface="Arial" panose="020B0604020202020204" pitchFamily="34" charset="0"/>
            </a:endParaRPr>
          </a:p>
          <a:p>
            <a:pPr eaLnBrk="1" hangingPunct="1"/>
            <a:r>
              <a:rPr lang="en-US" altLang="en-US" sz="1800">
                <a:latin typeface="Arial" panose="020B0604020202020204" pitchFamily="34" charset="0"/>
                <a:cs typeface="Arial" panose="020B0604020202020204" pitchFamily="34" charset="0"/>
              </a:rPr>
              <a:t>Let’s look at summary and synthesis…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6E8F2894-F7B3-486B-A583-98866D56F0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895DC8B-2320-4A7A-99AB-E26FD6410920}" type="slidenum">
              <a:rPr lang="en-US" altLang="en-US"/>
              <a:pPr>
                <a:spcBef>
                  <a:spcPct val="0"/>
                </a:spcBef>
              </a:pPr>
              <a:t>14</a:t>
            </a:fld>
            <a:endParaRPr lang="en-US" altLang="en-US"/>
          </a:p>
        </p:txBody>
      </p:sp>
      <p:sp>
        <p:nvSpPr>
          <p:cNvPr id="36867" name="Rectangle 2">
            <a:extLst>
              <a:ext uri="{FF2B5EF4-FFF2-40B4-BE49-F238E27FC236}">
                <a16:creationId xmlns:a16="http://schemas.microsoft.com/office/drawing/2014/main" id="{43BA28AF-6999-417C-92A4-D52B37C28827}"/>
              </a:ext>
            </a:extLst>
          </p:cNvPr>
          <p:cNvSpPr>
            <a:spLocks noRot="1" noChangeArrowheads="1" noTextEdit="1"/>
          </p:cNvSpPr>
          <p:nvPr>
            <p:ph type="sldImg"/>
          </p:nvPr>
        </p:nvSpPr>
        <p:spPr>
          <a:ln/>
        </p:spPr>
      </p:sp>
      <p:sp>
        <p:nvSpPr>
          <p:cNvPr id="36868" name="Rectangle 3">
            <a:extLst>
              <a:ext uri="{FF2B5EF4-FFF2-40B4-BE49-F238E27FC236}">
                <a16:creationId xmlns:a16="http://schemas.microsoft.com/office/drawing/2014/main" id="{CD364A0F-C450-4FC5-BDC4-44918030A38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000">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D1275FC5-20FB-4AAB-AB19-550CC0CC052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F62958B-9419-431C-B867-9B85EE99716A}" type="slidenum">
              <a:rPr lang="en-US" altLang="en-US"/>
              <a:pPr>
                <a:spcBef>
                  <a:spcPct val="0"/>
                </a:spcBef>
              </a:pPr>
              <a:t>15</a:t>
            </a:fld>
            <a:endParaRPr lang="en-US" altLang="en-US"/>
          </a:p>
        </p:txBody>
      </p:sp>
      <p:sp>
        <p:nvSpPr>
          <p:cNvPr id="38915" name="Rectangle 2">
            <a:extLst>
              <a:ext uri="{FF2B5EF4-FFF2-40B4-BE49-F238E27FC236}">
                <a16:creationId xmlns:a16="http://schemas.microsoft.com/office/drawing/2014/main" id="{A28E3494-26FB-4CA2-BA07-AE6D102242E3}"/>
              </a:ext>
            </a:extLst>
          </p:cNvPr>
          <p:cNvSpPr>
            <a:spLocks noRot="1" noChangeArrowheads="1" noTextEdit="1"/>
          </p:cNvSpPr>
          <p:nvPr>
            <p:ph type="sldImg"/>
          </p:nvPr>
        </p:nvSpPr>
        <p:spPr>
          <a:ln/>
        </p:spPr>
      </p:sp>
      <p:sp>
        <p:nvSpPr>
          <p:cNvPr id="38916" name="Rectangle 3">
            <a:extLst>
              <a:ext uri="{FF2B5EF4-FFF2-40B4-BE49-F238E27FC236}">
                <a16:creationId xmlns:a16="http://schemas.microsoft.com/office/drawing/2014/main" id="{46CFA0DE-2B19-40B4-9753-7004B13FB5D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A465B595-C1B1-4D0A-9800-EFAEAFE27AE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4565CC7-7024-4DD5-A73B-BDE066093A55}" type="slidenum">
              <a:rPr lang="en-US" altLang="en-US"/>
              <a:pPr>
                <a:spcBef>
                  <a:spcPct val="0"/>
                </a:spcBef>
              </a:pPr>
              <a:t>16</a:t>
            </a:fld>
            <a:endParaRPr lang="en-US" altLang="en-US"/>
          </a:p>
        </p:txBody>
      </p:sp>
      <p:sp>
        <p:nvSpPr>
          <p:cNvPr id="43011" name="Rectangle 2">
            <a:extLst>
              <a:ext uri="{FF2B5EF4-FFF2-40B4-BE49-F238E27FC236}">
                <a16:creationId xmlns:a16="http://schemas.microsoft.com/office/drawing/2014/main" id="{DC84917D-AF1E-433F-914D-84550159AFE8}"/>
              </a:ext>
            </a:extLst>
          </p:cNvPr>
          <p:cNvSpPr>
            <a:spLocks noRot="1" noChangeArrowheads="1" noTextEdit="1"/>
          </p:cNvSpPr>
          <p:nvPr>
            <p:ph type="sldImg"/>
          </p:nvPr>
        </p:nvSpPr>
        <p:spPr>
          <a:ln/>
        </p:spPr>
      </p:sp>
      <p:sp>
        <p:nvSpPr>
          <p:cNvPr id="43012" name="Rectangle 3">
            <a:extLst>
              <a:ext uri="{FF2B5EF4-FFF2-40B4-BE49-F238E27FC236}">
                <a16:creationId xmlns:a16="http://schemas.microsoft.com/office/drawing/2014/main" id="{37A8EBA8-A33B-4070-AFDA-580787C4F3C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6C2E41FE-F229-425B-93D0-DBDB926F152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85278C8-9E4A-4E74-951D-BC6F6D367029}" type="slidenum">
              <a:rPr lang="en-US" altLang="en-US"/>
              <a:pPr>
                <a:spcBef>
                  <a:spcPct val="0"/>
                </a:spcBef>
              </a:pPr>
              <a:t>17</a:t>
            </a:fld>
            <a:endParaRPr lang="en-US" altLang="en-US"/>
          </a:p>
        </p:txBody>
      </p:sp>
      <p:sp>
        <p:nvSpPr>
          <p:cNvPr id="45059" name="Rectangle 2">
            <a:extLst>
              <a:ext uri="{FF2B5EF4-FFF2-40B4-BE49-F238E27FC236}">
                <a16:creationId xmlns:a16="http://schemas.microsoft.com/office/drawing/2014/main" id="{616867B3-D666-43F6-BB97-F5201A6618E6}"/>
              </a:ext>
            </a:extLst>
          </p:cNvPr>
          <p:cNvSpPr>
            <a:spLocks noRot="1" noChangeArrowheads="1" noTextEdit="1"/>
          </p:cNvSpPr>
          <p:nvPr>
            <p:ph type="sldImg"/>
          </p:nvPr>
        </p:nvSpPr>
        <p:spPr>
          <a:ln/>
        </p:spPr>
      </p:sp>
      <p:sp>
        <p:nvSpPr>
          <p:cNvPr id="45060" name="Rectangle 3">
            <a:extLst>
              <a:ext uri="{FF2B5EF4-FFF2-40B4-BE49-F238E27FC236}">
                <a16:creationId xmlns:a16="http://schemas.microsoft.com/office/drawing/2014/main" id="{14F4DE29-A355-47B8-ABC2-EB067945AE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1800">
              <a:latin typeface="Arial" panose="020B0604020202020204" pitchFamily="34" charset="0"/>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8A9CD370-ED47-459A-A0B8-E3BFC8E35C7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61ADDC4-F952-4194-9ECA-7816221581C2}" type="slidenum">
              <a:rPr lang="en-US" altLang="en-US"/>
              <a:pPr>
                <a:spcBef>
                  <a:spcPct val="0"/>
                </a:spcBef>
              </a:pPr>
              <a:t>18</a:t>
            </a:fld>
            <a:endParaRPr lang="en-US" altLang="en-US"/>
          </a:p>
        </p:txBody>
      </p:sp>
      <p:sp>
        <p:nvSpPr>
          <p:cNvPr id="47107" name="Rectangle 2">
            <a:extLst>
              <a:ext uri="{FF2B5EF4-FFF2-40B4-BE49-F238E27FC236}">
                <a16:creationId xmlns:a16="http://schemas.microsoft.com/office/drawing/2014/main" id="{65E6B0EF-8EB7-4C5F-830A-8A7F1D008CFE}"/>
              </a:ext>
            </a:extLst>
          </p:cNvPr>
          <p:cNvSpPr>
            <a:spLocks noRot="1" noChangeArrowheads="1" noTextEdit="1"/>
          </p:cNvSpPr>
          <p:nvPr>
            <p:ph type="sldImg"/>
          </p:nvPr>
        </p:nvSpPr>
        <p:spPr>
          <a:ln/>
        </p:spPr>
      </p:sp>
      <p:sp>
        <p:nvSpPr>
          <p:cNvPr id="47108" name="Rectangle 3">
            <a:extLst>
              <a:ext uri="{FF2B5EF4-FFF2-40B4-BE49-F238E27FC236}">
                <a16:creationId xmlns:a16="http://schemas.microsoft.com/office/drawing/2014/main" id="{74AC6BA9-7EF3-4843-8F11-B17B37B556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8A1CE947-E9FF-4F6B-9325-DD1AE05E22D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883A16E-1813-42B1-98A5-11B7FDA3F008}" type="slidenum">
              <a:rPr lang="en-US" altLang="en-US"/>
              <a:pPr>
                <a:spcBef>
                  <a:spcPct val="0"/>
                </a:spcBef>
              </a:pPr>
              <a:t>19</a:t>
            </a:fld>
            <a:endParaRPr lang="en-US" altLang="en-US"/>
          </a:p>
        </p:txBody>
      </p:sp>
      <p:sp>
        <p:nvSpPr>
          <p:cNvPr id="51203" name="Rectangle 2">
            <a:extLst>
              <a:ext uri="{FF2B5EF4-FFF2-40B4-BE49-F238E27FC236}">
                <a16:creationId xmlns:a16="http://schemas.microsoft.com/office/drawing/2014/main" id="{B03D7881-603A-4DB3-9F5E-EAC0FCCA2316}"/>
              </a:ext>
            </a:extLst>
          </p:cNvPr>
          <p:cNvSpPr>
            <a:spLocks noRot="1" noChangeArrowheads="1" noTextEdit="1"/>
          </p:cNvSpPr>
          <p:nvPr>
            <p:ph type="sldImg"/>
          </p:nvPr>
        </p:nvSpPr>
        <p:spPr>
          <a:ln/>
        </p:spPr>
      </p:sp>
      <p:sp>
        <p:nvSpPr>
          <p:cNvPr id="51204" name="Rectangle 3">
            <a:extLst>
              <a:ext uri="{FF2B5EF4-FFF2-40B4-BE49-F238E27FC236}">
                <a16:creationId xmlns:a16="http://schemas.microsoft.com/office/drawing/2014/main" id="{D90D7612-203F-42E2-AE2D-09C4536DCE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431DA4FE-5A18-4FB5-BD77-58FE4B72708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9EFE29E-1D47-4E7A-BFA7-2251A673EAF8}" type="slidenum">
              <a:rPr lang="en-US" altLang="en-US"/>
              <a:pPr>
                <a:spcBef>
                  <a:spcPct val="0"/>
                </a:spcBef>
              </a:pPr>
              <a:t>20</a:t>
            </a:fld>
            <a:endParaRPr lang="en-US" altLang="en-US"/>
          </a:p>
        </p:txBody>
      </p:sp>
      <p:sp>
        <p:nvSpPr>
          <p:cNvPr id="53251" name="Rectangle 2">
            <a:extLst>
              <a:ext uri="{FF2B5EF4-FFF2-40B4-BE49-F238E27FC236}">
                <a16:creationId xmlns:a16="http://schemas.microsoft.com/office/drawing/2014/main" id="{6BCE6EDC-B9ED-4F21-98CC-F981AFED93F9}"/>
              </a:ext>
            </a:extLst>
          </p:cNvPr>
          <p:cNvSpPr>
            <a:spLocks noRot="1" noChangeArrowheads="1" noTextEdit="1"/>
          </p:cNvSpPr>
          <p:nvPr>
            <p:ph type="sldImg"/>
          </p:nvPr>
        </p:nvSpPr>
        <p:spPr>
          <a:ln/>
        </p:spPr>
      </p:sp>
      <p:sp>
        <p:nvSpPr>
          <p:cNvPr id="53252" name="Rectangle 3">
            <a:extLst>
              <a:ext uri="{FF2B5EF4-FFF2-40B4-BE49-F238E27FC236}">
                <a16:creationId xmlns:a16="http://schemas.microsoft.com/office/drawing/2014/main" id="{11AD3D3F-867C-4C8E-A699-863B7E36FBD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2000">
                <a:latin typeface="Arial" panose="020B0604020202020204" pitchFamily="34" charset="0"/>
                <a:cs typeface="Arial" panose="020B0604020202020204" pitchFamily="34" charset="0"/>
              </a:rPr>
              <a:t>As you write, you’ll want to utilize evaluate words to articulate your critique. Some possibilities include…</a:t>
            </a:r>
          </a:p>
          <a:p>
            <a:pPr eaLnBrk="1" hangingPunct="1"/>
            <a:endParaRPr lang="en-US" altLang="en-US" sz="2000">
              <a:latin typeface="Arial" panose="020B0604020202020204" pitchFamily="34" charset="0"/>
              <a:cs typeface="Arial" panose="020B0604020202020204" pitchFamily="34" charset="0"/>
            </a:endParaRPr>
          </a:p>
          <a:p>
            <a:pPr eaLnBrk="1" hangingPunct="1"/>
            <a:r>
              <a:rPr lang="en-US" altLang="en-US" sz="2000">
                <a:latin typeface="Arial" panose="020B0604020202020204" pitchFamily="34" charset="0"/>
                <a:cs typeface="Arial" panose="020B0604020202020204" pitchFamily="34" charset="0"/>
              </a:rPr>
              <a:t>Now, let’s return to the central questions of a literature review</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3DA06356-D519-4A7C-8889-80CD0B39BE0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A2B0BB5-87D6-4D5F-AA80-17F9115D884B}" type="slidenum">
              <a:rPr lang="en-US" altLang="en-US"/>
              <a:pPr>
                <a:spcBef>
                  <a:spcPct val="0"/>
                </a:spcBef>
              </a:pPr>
              <a:t>21</a:t>
            </a:fld>
            <a:endParaRPr lang="en-US" altLang="en-US"/>
          </a:p>
        </p:txBody>
      </p:sp>
      <p:sp>
        <p:nvSpPr>
          <p:cNvPr id="55299" name="Rectangle 2">
            <a:extLst>
              <a:ext uri="{FF2B5EF4-FFF2-40B4-BE49-F238E27FC236}">
                <a16:creationId xmlns:a16="http://schemas.microsoft.com/office/drawing/2014/main" id="{741C4656-9EB9-47FA-8155-16FBD3D9E103}"/>
              </a:ext>
            </a:extLst>
          </p:cNvPr>
          <p:cNvSpPr>
            <a:spLocks noRot="1" noChangeArrowheads="1" noTextEdit="1"/>
          </p:cNvSpPr>
          <p:nvPr>
            <p:ph type="sldImg"/>
          </p:nvPr>
        </p:nvSpPr>
        <p:spPr>
          <a:ln/>
        </p:spPr>
      </p:sp>
      <p:sp>
        <p:nvSpPr>
          <p:cNvPr id="55300" name="Rectangle 3">
            <a:extLst>
              <a:ext uri="{FF2B5EF4-FFF2-40B4-BE49-F238E27FC236}">
                <a16:creationId xmlns:a16="http://schemas.microsoft.com/office/drawing/2014/main" id="{22D6F9AB-9C7F-4C9F-8622-00C23D9A0EC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B6B13E04-4B51-4946-822F-657408AF9BD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86FDF24-A66C-4028-99A6-358C7DFD421B}" type="slidenum">
              <a:rPr lang="en-US" altLang="en-US"/>
              <a:pPr>
                <a:spcBef>
                  <a:spcPct val="0"/>
                </a:spcBef>
              </a:pPr>
              <a:t>22</a:t>
            </a:fld>
            <a:endParaRPr lang="en-US" altLang="en-US"/>
          </a:p>
        </p:txBody>
      </p:sp>
      <p:sp>
        <p:nvSpPr>
          <p:cNvPr id="57347" name="Rectangle 2">
            <a:extLst>
              <a:ext uri="{FF2B5EF4-FFF2-40B4-BE49-F238E27FC236}">
                <a16:creationId xmlns:a16="http://schemas.microsoft.com/office/drawing/2014/main" id="{EEEF6F03-85F6-45EC-A2A0-70380FDE1DF0}"/>
              </a:ext>
            </a:extLst>
          </p:cNvPr>
          <p:cNvSpPr>
            <a:spLocks noRot="1" noChangeArrowheads="1" noTextEdit="1"/>
          </p:cNvSpPr>
          <p:nvPr>
            <p:ph type="sldImg"/>
          </p:nvPr>
        </p:nvSpPr>
        <p:spPr>
          <a:ln/>
        </p:spPr>
      </p:sp>
      <p:sp>
        <p:nvSpPr>
          <p:cNvPr id="57348" name="Rectangle 3">
            <a:extLst>
              <a:ext uri="{FF2B5EF4-FFF2-40B4-BE49-F238E27FC236}">
                <a16:creationId xmlns:a16="http://schemas.microsoft.com/office/drawing/2014/main" id="{5E72D077-90CA-406F-B0E1-F8BC2701779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3B69FA53-CCA8-421C-B1B3-7B756E8D04F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4B69570-27F4-414D-9D1C-82FE0B299526}" type="slidenum">
              <a:rPr lang="en-US" altLang="en-US"/>
              <a:pPr>
                <a:spcBef>
                  <a:spcPct val="0"/>
                </a:spcBef>
              </a:pPr>
              <a:t>23</a:t>
            </a:fld>
            <a:endParaRPr lang="en-US" altLang="en-US"/>
          </a:p>
        </p:txBody>
      </p:sp>
      <p:sp>
        <p:nvSpPr>
          <p:cNvPr id="63491" name="Rectangle 2">
            <a:extLst>
              <a:ext uri="{FF2B5EF4-FFF2-40B4-BE49-F238E27FC236}">
                <a16:creationId xmlns:a16="http://schemas.microsoft.com/office/drawing/2014/main" id="{975F2DE4-6EE2-4960-8676-16E09072ADA0}"/>
              </a:ext>
            </a:extLst>
          </p:cNvPr>
          <p:cNvSpPr>
            <a:spLocks noRot="1" noChangeArrowheads="1" noTextEdit="1"/>
          </p:cNvSpPr>
          <p:nvPr>
            <p:ph type="sldImg"/>
          </p:nvPr>
        </p:nvSpPr>
        <p:spPr>
          <a:ln/>
        </p:spPr>
      </p:sp>
      <p:sp>
        <p:nvSpPr>
          <p:cNvPr id="63492" name="Rectangle 3">
            <a:extLst>
              <a:ext uri="{FF2B5EF4-FFF2-40B4-BE49-F238E27FC236}">
                <a16:creationId xmlns:a16="http://schemas.microsoft.com/office/drawing/2014/main" id="{7D9BDFE0-5F4E-4BD6-8357-6FCFBC6C8FE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9FECBA10-E88F-4CF9-89A9-B7DCC43AF08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C799F94-1FD2-47E4-B584-F581F0C2CC5D}" type="slidenum">
              <a:rPr lang="en-US" altLang="en-US"/>
              <a:pPr>
                <a:spcBef>
                  <a:spcPct val="0"/>
                </a:spcBef>
              </a:pPr>
              <a:t>24</a:t>
            </a:fld>
            <a:endParaRPr lang="en-US" altLang="en-US"/>
          </a:p>
        </p:txBody>
      </p:sp>
      <p:sp>
        <p:nvSpPr>
          <p:cNvPr id="65539" name="Rectangle 2">
            <a:extLst>
              <a:ext uri="{FF2B5EF4-FFF2-40B4-BE49-F238E27FC236}">
                <a16:creationId xmlns:a16="http://schemas.microsoft.com/office/drawing/2014/main" id="{C81025E1-FF5E-48DD-A72D-C2B1113ED7E1}"/>
              </a:ext>
            </a:extLst>
          </p:cNvPr>
          <p:cNvSpPr>
            <a:spLocks noRot="1" noChangeArrowheads="1" noTextEdit="1"/>
          </p:cNvSpPr>
          <p:nvPr>
            <p:ph type="sldImg"/>
          </p:nvPr>
        </p:nvSpPr>
        <p:spPr>
          <a:ln/>
        </p:spPr>
      </p:sp>
      <p:sp>
        <p:nvSpPr>
          <p:cNvPr id="65540" name="Rectangle 3">
            <a:extLst>
              <a:ext uri="{FF2B5EF4-FFF2-40B4-BE49-F238E27FC236}">
                <a16:creationId xmlns:a16="http://schemas.microsoft.com/office/drawing/2014/main" id="{56037A83-DF50-4399-9F52-30AAA7DF23F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46728C97-F7D3-4FBD-BD1C-BDB4DD76B5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900E718-E873-4F59-9F9E-C1F3023DB27D}" type="slidenum">
              <a:rPr lang="en-US" altLang="en-US"/>
              <a:pPr>
                <a:spcBef>
                  <a:spcPct val="0"/>
                </a:spcBef>
              </a:pPr>
              <a:t>25</a:t>
            </a:fld>
            <a:endParaRPr lang="en-US" altLang="en-US"/>
          </a:p>
        </p:txBody>
      </p:sp>
      <p:sp>
        <p:nvSpPr>
          <p:cNvPr id="67587" name="Rectangle 2">
            <a:extLst>
              <a:ext uri="{FF2B5EF4-FFF2-40B4-BE49-F238E27FC236}">
                <a16:creationId xmlns:a16="http://schemas.microsoft.com/office/drawing/2014/main" id="{408A6E9A-10E3-46EC-929D-752FD3250F91}"/>
              </a:ext>
            </a:extLst>
          </p:cNvPr>
          <p:cNvSpPr>
            <a:spLocks noRot="1" noChangeArrowheads="1" noTextEdit="1"/>
          </p:cNvSpPr>
          <p:nvPr>
            <p:ph type="sldImg"/>
          </p:nvPr>
        </p:nvSpPr>
        <p:spPr>
          <a:ln/>
        </p:spPr>
      </p:sp>
      <p:sp>
        <p:nvSpPr>
          <p:cNvPr id="67588" name="Rectangle 3">
            <a:extLst>
              <a:ext uri="{FF2B5EF4-FFF2-40B4-BE49-F238E27FC236}">
                <a16:creationId xmlns:a16="http://schemas.microsoft.com/office/drawing/2014/main" id="{0AD1E5BF-1C90-43E1-8163-6E9356F7A22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cs typeface="Arial" panose="020B0604020202020204" pitchFamily="34" charset="0"/>
              </a:rPr>
              <a:t>The first statement here indicates a lack or gap in the research; the second suggests the need for a literature review.</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BF56CB24-793C-4F69-86D6-AED4A00598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86AE683-1C69-4BD3-8A4B-F7CEB8E031FC}" type="slidenum">
              <a:rPr lang="en-US" altLang="en-US"/>
              <a:pPr>
                <a:spcBef>
                  <a:spcPct val="0"/>
                </a:spcBef>
              </a:pPr>
              <a:t>26</a:t>
            </a:fld>
            <a:endParaRPr lang="en-US" altLang="en-US"/>
          </a:p>
        </p:txBody>
      </p:sp>
      <p:sp>
        <p:nvSpPr>
          <p:cNvPr id="71683" name="Rectangle 2">
            <a:extLst>
              <a:ext uri="{FF2B5EF4-FFF2-40B4-BE49-F238E27FC236}">
                <a16:creationId xmlns:a16="http://schemas.microsoft.com/office/drawing/2014/main" id="{3E3F1B6A-ECDC-4E0E-9326-D6A32FBDD40A}"/>
              </a:ext>
            </a:extLst>
          </p:cNvPr>
          <p:cNvSpPr>
            <a:spLocks noRot="1" noChangeArrowheads="1" noTextEdit="1"/>
          </p:cNvSpPr>
          <p:nvPr>
            <p:ph type="sldImg"/>
          </p:nvPr>
        </p:nvSpPr>
        <p:spPr>
          <a:ln/>
        </p:spPr>
      </p:sp>
      <p:sp>
        <p:nvSpPr>
          <p:cNvPr id="71684" name="Rectangle 3">
            <a:extLst>
              <a:ext uri="{FF2B5EF4-FFF2-40B4-BE49-F238E27FC236}">
                <a16:creationId xmlns:a16="http://schemas.microsoft.com/office/drawing/2014/main" id="{78329CB9-BF1F-4D04-9AEF-B0D12CB2BA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E9D46282-A9AF-4526-80AF-5A8AEB82A69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2B00945-17CA-4272-B6FA-FF60C1DE2269}" type="slidenum">
              <a:rPr lang="en-US" altLang="en-US"/>
              <a:pPr>
                <a:spcBef>
                  <a:spcPct val="0"/>
                </a:spcBef>
              </a:pPr>
              <a:t>27</a:t>
            </a:fld>
            <a:endParaRPr lang="en-US" altLang="en-US"/>
          </a:p>
        </p:txBody>
      </p:sp>
      <p:sp>
        <p:nvSpPr>
          <p:cNvPr id="73731" name="Rectangle 2">
            <a:extLst>
              <a:ext uri="{FF2B5EF4-FFF2-40B4-BE49-F238E27FC236}">
                <a16:creationId xmlns:a16="http://schemas.microsoft.com/office/drawing/2014/main" id="{8F4A1EC9-820F-483A-8B35-0CE183A7CA85}"/>
              </a:ext>
            </a:extLst>
          </p:cNvPr>
          <p:cNvSpPr>
            <a:spLocks noRot="1" noChangeArrowheads="1" noTextEdit="1"/>
          </p:cNvSpPr>
          <p:nvPr>
            <p:ph type="sldImg"/>
          </p:nvPr>
        </p:nvSpPr>
        <p:spPr>
          <a:ln/>
        </p:spPr>
      </p:sp>
      <p:sp>
        <p:nvSpPr>
          <p:cNvPr id="73732" name="Rectangle 3">
            <a:extLst>
              <a:ext uri="{FF2B5EF4-FFF2-40B4-BE49-F238E27FC236}">
                <a16:creationId xmlns:a16="http://schemas.microsoft.com/office/drawing/2014/main" id="{321934CD-1E8C-447B-BE5E-6C0394C943E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999B51D7-598E-4884-A77E-C76C6D000D2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CD85917-ED1C-442E-A098-95307D71064D}" type="slidenum">
              <a:rPr lang="en-US" altLang="en-US"/>
              <a:pPr>
                <a:spcBef>
                  <a:spcPct val="0"/>
                </a:spcBef>
              </a:pPr>
              <a:t>28</a:t>
            </a:fld>
            <a:endParaRPr lang="en-US" altLang="en-US"/>
          </a:p>
        </p:txBody>
      </p:sp>
      <p:sp>
        <p:nvSpPr>
          <p:cNvPr id="75779" name="Rectangle 2">
            <a:extLst>
              <a:ext uri="{FF2B5EF4-FFF2-40B4-BE49-F238E27FC236}">
                <a16:creationId xmlns:a16="http://schemas.microsoft.com/office/drawing/2014/main" id="{8B2A6A0E-CB92-48AA-9C6F-7DDEDF42CB98}"/>
              </a:ext>
            </a:extLst>
          </p:cNvPr>
          <p:cNvSpPr>
            <a:spLocks noRot="1" noChangeArrowheads="1" noTextEdit="1"/>
          </p:cNvSpPr>
          <p:nvPr>
            <p:ph type="sldImg"/>
          </p:nvPr>
        </p:nvSpPr>
        <p:spPr>
          <a:ln/>
        </p:spPr>
      </p:sp>
      <p:sp>
        <p:nvSpPr>
          <p:cNvPr id="75780" name="Rectangle 3">
            <a:extLst>
              <a:ext uri="{FF2B5EF4-FFF2-40B4-BE49-F238E27FC236}">
                <a16:creationId xmlns:a16="http://schemas.microsoft.com/office/drawing/2014/main" id="{51AAB881-11C2-4247-8288-7B9A751D9AA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91158DAB-3587-40D1-B812-C16C75A4A4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E81077E-452E-463A-ADC3-03E3E9F05251}" type="slidenum">
              <a:rPr lang="en-US" altLang="en-US"/>
              <a:pPr>
                <a:spcBef>
                  <a:spcPct val="0"/>
                </a:spcBef>
              </a:pPr>
              <a:t>29</a:t>
            </a:fld>
            <a:endParaRPr lang="en-US" altLang="en-US"/>
          </a:p>
        </p:txBody>
      </p:sp>
      <p:sp>
        <p:nvSpPr>
          <p:cNvPr id="77827" name="Rectangle 2">
            <a:extLst>
              <a:ext uri="{FF2B5EF4-FFF2-40B4-BE49-F238E27FC236}">
                <a16:creationId xmlns:a16="http://schemas.microsoft.com/office/drawing/2014/main" id="{DE706E08-88B5-4369-ABCA-BF13E9E6EEB1}"/>
              </a:ext>
            </a:extLst>
          </p:cNvPr>
          <p:cNvSpPr>
            <a:spLocks noRot="1" noChangeArrowheads="1" noTextEdit="1"/>
          </p:cNvSpPr>
          <p:nvPr>
            <p:ph type="sldImg"/>
          </p:nvPr>
        </p:nvSpPr>
        <p:spPr>
          <a:ln/>
        </p:spPr>
      </p:sp>
      <p:sp>
        <p:nvSpPr>
          <p:cNvPr id="77828" name="Rectangle 3">
            <a:extLst>
              <a:ext uri="{FF2B5EF4-FFF2-40B4-BE49-F238E27FC236}">
                <a16:creationId xmlns:a16="http://schemas.microsoft.com/office/drawing/2014/main" id="{197B69A5-910D-43B0-9179-784AA753A5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FDAA92C7-9467-4151-87A7-504E11555F4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9A9FB55-09C9-4CE1-97E8-5C993BD500D1}" type="slidenum">
              <a:rPr lang="en-US" altLang="en-US"/>
              <a:pPr>
                <a:spcBef>
                  <a:spcPct val="0"/>
                </a:spcBef>
              </a:pPr>
              <a:t>30</a:t>
            </a:fld>
            <a:endParaRPr lang="en-US" altLang="en-US"/>
          </a:p>
        </p:txBody>
      </p:sp>
      <p:sp>
        <p:nvSpPr>
          <p:cNvPr id="79875" name="Rectangle 2">
            <a:extLst>
              <a:ext uri="{FF2B5EF4-FFF2-40B4-BE49-F238E27FC236}">
                <a16:creationId xmlns:a16="http://schemas.microsoft.com/office/drawing/2014/main" id="{85C57A37-5EC1-462E-9AF2-DA382E3AFCEC}"/>
              </a:ext>
            </a:extLst>
          </p:cNvPr>
          <p:cNvSpPr>
            <a:spLocks noRot="1" noChangeArrowheads="1" noTextEdit="1"/>
          </p:cNvSpPr>
          <p:nvPr>
            <p:ph type="sldImg"/>
          </p:nvPr>
        </p:nvSpPr>
        <p:spPr>
          <a:ln/>
        </p:spPr>
      </p:sp>
      <p:sp>
        <p:nvSpPr>
          <p:cNvPr id="79876" name="Rectangle 3">
            <a:extLst>
              <a:ext uri="{FF2B5EF4-FFF2-40B4-BE49-F238E27FC236}">
                <a16:creationId xmlns:a16="http://schemas.microsoft.com/office/drawing/2014/main" id="{B270C631-0B3B-41F7-9BF3-66C081511F3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1CC00497-1A2C-4E27-96A3-AD2B49627C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FF121A3-8F41-49C9-9C90-D26346FBF892}" type="slidenum">
              <a:rPr lang="en-US" altLang="en-US"/>
              <a:pPr>
                <a:spcBef>
                  <a:spcPct val="0"/>
                </a:spcBef>
              </a:pPr>
              <a:t>31</a:t>
            </a:fld>
            <a:endParaRPr lang="en-US" altLang="en-US"/>
          </a:p>
        </p:txBody>
      </p:sp>
      <p:sp>
        <p:nvSpPr>
          <p:cNvPr id="81923" name="Rectangle 2">
            <a:extLst>
              <a:ext uri="{FF2B5EF4-FFF2-40B4-BE49-F238E27FC236}">
                <a16:creationId xmlns:a16="http://schemas.microsoft.com/office/drawing/2014/main" id="{007AF6BB-DAC1-47E9-8AC8-800A44D71C3E}"/>
              </a:ext>
            </a:extLst>
          </p:cNvPr>
          <p:cNvSpPr>
            <a:spLocks noRot="1" noChangeArrowheads="1" noTextEdit="1"/>
          </p:cNvSpPr>
          <p:nvPr>
            <p:ph type="sldImg"/>
          </p:nvPr>
        </p:nvSpPr>
        <p:spPr>
          <a:ln/>
        </p:spPr>
      </p:sp>
      <p:sp>
        <p:nvSpPr>
          <p:cNvPr id="81924" name="Rectangle 3">
            <a:extLst>
              <a:ext uri="{FF2B5EF4-FFF2-40B4-BE49-F238E27FC236}">
                <a16:creationId xmlns:a16="http://schemas.microsoft.com/office/drawing/2014/main" id="{39829CA1-08C2-485E-8890-548C5469B3B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6A5D8530-50E9-4376-ACA5-D9540888D47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348EAB3-C4FC-470B-8C8F-87F352DA1470}" type="slidenum">
              <a:rPr lang="en-US" altLang="en-US"/>
              <a:pPr>
                <a:spcBef>
                  <a:spcPct val="0"/>
                </a:spcBef>
              </a:pPr>
              <a:t>32</a:t>
            </a:fld>
            <a:endParaRPr lang="en-US" altLang="en-US"/>
          </a:p>
        </p:txBody>
      </p:sp>
      <p:sp>
        <p:nvSpPr>
          <p:cNvPr id="83971" name="Rectangle 2">
            <a:extLst>
              <a:ext uri="{FF2B5EF4-FFF2-40B4-BE49-F238E27FC236}">
                <a16:creationId xmlns:a16="http://schemas.microsoft.com/office/drawing/2014/main" id="{F8402080-D1A1-42C2-9FFB-BF1F41BE2D8F}"/>
              </a:ext>
            </a:extLst>
          </p:cNvPr>
          <p:cNvSpPr>
            <a:spLocks noRot="1" noChangeArrowheads="1" noTextEdit="1"/>
          </p:cNvSpPr>
          <p:nvPr>
            <p:ph type="sldImg"/>
          </p:nvPr>
        </p:nvSpPr>
        <p:spPr>
          <a:ln/>
        </p:spPr>
      </p:sp>
      <p:sp>
        <p:nvSpPr>
          <p:cNvPr id="83972" name="Rectangle 3">
            <a:extLst>
              <a:ext uri="{FF2B5EF4-FFF2-40B4-BE49-F238E27FC236}">
                <a16:creationId xmlns:a16="http://schemas.microsoft.com/office/drawing/2014/main" id="{F08C6BDE-90AF-43EA-84EE-FDF7D39D630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8C8CC9A6-034A-4E89-BF71-316BD7424F0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AE3C9DE-51F1-4E34-86DA-54185D52D4F1}" type="slidenum">
              <a:rPr lang="en-US" altLang="en-US"/>
              <a:pPr>
                <a:spcBef>
                  <a:spcPct val="0"/>
                </a:spcBef>
              </a:pPr>
              <a:t>33</a:t>
            </a:fld>
            <a:endParaRPr lang="en-US" altLang="en-US"/>
          </a:p>
        </p:txBody>
      </p:sp>
      <p:sp>
        <p:nvSpPr>
          <p:cNvPr id="86019" name="Rectangle 2">
            <a:extLst>
              <a:ext uri="{FF2B5EF4-FFF2-40B4-BE49-F238E27FC236}">
                <a16:creationId xmlns:a16="http://schemas.microsoft.com/office/drawing/2014/main" id="{41173236-4577-4B22-ABAC-CC7FA0988C6A}"/>
              </a:ext>
            </a:extLst>
          </p:cNvPr>
          <p:cNvSpPr>
            <a:spLocks noRot="1" noChangeArrowheads="1" noTextEdit="1"/>
          </p:cNvSpPr>
          <p:nvPr>
            <p:ph type="sldImg"/>
          </p:nvPr>
        </p:nvSpPr>
        <p:spPr>
          <a:ln/>
        </p:spPr>
      </p:sp>
      <p:sp>
        <p:nvSpPr>
          <p:cNvPr id="86020" name="Rectangle 3">
            <a:extLst>
              <a:ext uri="{FF2B5EF4-FFF2-40B4-BE49-F238E27FC236}">
                <a16:creationId xmlns:a16="http://schemas.microsoft.com/office/drawing/2014/main" id="{6E38136C-BC61-46B1-9CB7-B285016E262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E60FDDD6-55E7-4ACC-8E8F-274862128E6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CC54535-1AE8-4CCC-9E7F-2004FB5E71CA}" type="slidenum">
              <a:rPr lang="en-US" altLang="en-US"/>
              <a:pPr>
                <a:spcBef>
                  <a:spcPct val="0"/>
                </a:spcBef>
              </a:pPr>
              <a:t>34</a:t>
            </a:fld>
            <a:endParaRPr lang="en-US" altLang="en-US"/>
          </a:p>
        </p:txBody>
      </p:sp>
      <p:sp>
        <p:nvSpPr>
          <p:cNvPr id="88067" name="Rectangle 2">
            <a:extLst>
              <a:ext uri="{FF2B5EF4-FFF2-40B4-BE49-F238E27FC236}">
                <a16:creationId xmlns:a16="http://schemas.microsoft.com/office/drawing/2014/main" id="{4A6EA914-6AC1-493B-B89B-4AFFAABDFA46}"/>
              </a:ext>
            </a:extLst>
          </p:cNvPr>
          <p:cNvSpPr>
            <a:spLocks noRot="1" noChangeArrowheads="1" noTextEdit="1"/>
          </p:cNvSpPr>
          <p:nvPr>
            <p:ph type="sldImg"/>
          </p:nvPr>
        </p:nvSpPr>
        <p:spPr>
          <a:ln/>
        </p:spPr>
      </p:sp>
      <p:sp>
        <p:nvSpPr>
          <p:cNvPr id="88068" name="Rectangle 3">
            <a:extLst>
              <a:ext uri="{FF2B5EF4-FFF2-40B4-BE49-F238E27FC236}">
                <a16:creationId xmlns:a16="http://schemas.microsoft.com/office/drawing/2014/main" id="{25F6E296-622E-43C0-8A53-E0CABA6556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37226DEB-6A01-405E-9D6A-D4C742AEF1F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5F6207F-FA3A-4235-AC06-9B3D2EE8D981}" type="slidenum">
              <a:rPr lang="en-US" altLang="en-US"/>
              <a:pPr>
                <a:spcBef>
                  <a:spcPct val="0"/>
                </a:spcBef>
              </a:pPr>
              <a:t>35</a:t>
            </a:fld>
            <a:endParaRPr lang="en-US" altLang="en-US"/>
          </a:p>
        </p:txBody>
      </p:sp>
      <p:sp>
        <p:nvSpPr>
          <p:cNvPr id="90115" name="Rectangle 2">
            <a:extLst>
              <a:ext uri="{FF2B5EF4-FFF2-40B4-BE49-F238E27FC236}">
                <a16:creationId xmlns:a16="http://schemas.microsoft.com/office/drawing/2014/main" id="{7C666CCF-5DFE-48A2-AC6B-45C3ACAB9959}"/>
              </a:ext>
            </a:extLst>
          </p:cNvPr>
          <p:cNvSpPr>
            <a:spLocks noRot="1" noChangeArrowheads="1" noTextEdit="1"/>
          </p:cNvSpPr>
          <p:nvPr>
            <p:ph type="sldImg"/>
          </p:nvPr>
        </p:nvSpPr>
        <p:spPr>
          <a:ln/>
        </p:spPr>
      </p:sp>
      <p:sp>
        <p:nvSpPr>
          <p:cNvPr id="90116" name="Rectangle 3">
            <a:extLst>
              <a:ext uri="{FF2B5EF4-FFF2-40B4-BE49-F238E27FC236}">
                <a16:creationId xmlns:a16="http://schemas.microsoft.com/office/drawing/2014/main" id="{D9512788-6921-4615-A2B3-34867358698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2000">
                <a:latin typeface="Arial" panose="020B0604020202020204" pitchFamily="34" charset="0"/>
                <a:cs typeface="Arial" panose="020B0604020202020204" pitchFamily="34" charset="0"/>
              </a:rPr>
              <a:t>Let’s look at four short examples—please read through the examples and in groups of three or four try to identify the patterns of organization, label the patterns…</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EB7C651F-34EA-4E15-9870-B1C77B0063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C77A468-F346-429F-B779-17350373724F}" type="slidenum">
              <a:rPr lang="en-US" altLang="en-US"/>
              <a:pPr>
                <a:spcBef>
                  <a:spcPct val="0"/>
                </a:spcBef>
              </a:pPr>
              <a:t>36</a:t>
            </a:fld>
            <a:endParaRPr lang="en-US" altLang="en-US"/>
          </a:p>
        </p:txBody>
      </p:sp>
      <p:sp>
        <p:nvSpPr>
          <p:cNvPr id="92163" name="Rectangle 2">
            <a:extLst>
              <a:ext uri="{FF2B5EF4-FFF2-40B4-BE49-F238E27FC236}">
                <a16:creationId xmlns:a16="http://schemas.microsoft.com/office/drawing/2014/main" id="{8EBC2BB6-6BCC-46F2-BD1B-FD14CA4F3D19}"/>
              </a:ext>
            </a:extLst>
          </p:cNvPr>
          <p:cNvSpPr>
            <a:spLocks noRot="1" noChangeArrowheads="1" noTextEdit="1"/>
          </p:cNvSpPr>
          <p:nvPr>
            <p:ph type="sldImg"/>
          </p:nvPr>
        </p:nvSpPr>
        <p:spPr>
          <a:ln/>
        </p:spPr>
      </p:sp>
      <p:sp>
        <p:nvSpPr>
          <p:cNvPr id="92164" name="Rectangle 3">
            <a:extLst>
              <a:ext uri="{FF2B5EF4-FFF2-40B4-BE49-F238E27FC236}">
                <a16:creationId xmlns:a16="http://schemas.microsoft.com/office/drawing/2014/main" id="{AD771694-5771-4650-9618-378DC76079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F0D0FCB1-B575-487B-810D-D4BE2653C1E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CA0599A-B6A3-4344-B859-876386A53A5A}" type="slidenum">
              <a:rPr lang="en-US" altLang="en-US"/>
              <a:pPr>
                <a:spcBef>
                  <a:spcPct val="0"/>
                </a:spcBef>
              </a:pPr>
              <a:t>38</a:t>
            </a:fld>
            <a:endParaRPr lang="en-US" altLang="en-US"/>
          </a:p>
        </p:txBody>
      </p:sp>
      <p:sp>
        <p:nvSpPr>
          <p:cNvPr id="96259" name="Rectangle 2">
            <a:extLst>
              <a:ext uri="{FF2B5EF4-FFF2-40B4-BE49-F238E27FC236}">
                <a16:creationId xmlns:a16="http://schemas.microsoft.com/office/drawing/2014/main" id="{9774B1F9-D764-4F4E-BDBE-3B8D37B05E22}"/>
              </a:ext>
            </a:extLst>
          </p:cNvPr>
          <p:cNvSpPr>
            <a:spLocks noRot="1" noChangeArrowheads="1" noTextEdit="1"/>
          </p:cNvSpPr>
          <p:nvPr>
            <p:ph type="sldImg"/>
          </p:nvPr>
        </p:nvSpPr>
        <p:spPr>
          <a:ln/>
        </p:spPr>
      </p:sp>
      <p:sp>
        <p:nvSpPr>
          <p:cNvPr id="96260" name="Rectangle 3">
            <a:extLst>
              <a:ext uri="{FF2B5EF4-FFF2-40B4-BE49-F238E27FC236}">
                <a16:creationId xmlns:a16="http://schemas.microsoft.com/office/drawing/2014/main" id="{E40CF64E-E99D-40B7-926B-996709AFDFF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0FB9C3BF-6713-4343-9373-726A3FB37B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D3E890D-63C1-434D-B8F5-B95BCE577967}" type="slidenum">
              <a:rPr lang="en-US" altLang="en-US"/>
              <a:pPr>
                <a:spcBef>
                  <a:spcPct val="0"/>
                </a:spcBef>
              </a:pPr>
              <a:t>39</a:t>
            </a:fld>
            <a:endParaRPr lang="en-US" altLang="en-US"/>
          </a:p>
        </p:txBody>
      </p:sp>
      <p:sp>
        <p:nvSpPr>
          <p:cNvPr id="98307" name="Rectangle 2">
            <a:extLst>
              <a:ext uri="{FF2B5EF4-FFF2-40B4-BE49-F238E27FC236}">
                <a16:creationId xmlns:a16="http://schemas.microsoft.com/office/drawing/2014/main" id="{248836A9-5BD8-4F57-96B4-347B3DE5DA67}"/>
              </a:ext>
            </a:extLst>
          </p:cNvPr>
          <p:cNvSpPr>
            <a:spLocks noRot="1" noChangeArrowheads="1" noTextEdit="1"/>
          </p:cNvSpPr>
          <p:nvPr>
            <p:ph type="sldImg"/>
          </p:nvPr>
        </p:nvSpPr>
        <p:spPr>
          <a:ln/>
        </p:spPr>
      </p:sp>
      <p:sp>
        <p:nvSpPr>
          <p:cNvPr id="98308" name="Rectangle 3">
            <a:extLst>
              <a:ext uri="{FF2B5EF4-FFF2-40B4-BE49-F238E27FC236}">
                <a16:creationId xmlns:a16="http://schemas.microsoft.com/office/drawing/2014/main" id="{04CA7D32-B9F1-4E82-828E-75E390AD4F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71086CA6-AD12-41EC-B67E-85FA08E9AC6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DBE392C-F5BC-4245-929D-9BD4B63FB8F8}" type="slidenum">
              <a:rPr lang="en-US" altLang="en-US"/>
              <a:pPr>
                <a:spcBef>
                  <a:spcPct val="0"/>
                </a:spcBef>
              </a:pPr>
              <a:t>40</a:t>
            </a:fld>
            <a:endParaRPr lang="en-US" altLang="en-US"/>
          </a:p>
        </p:txBody>
      </p:sp>
      <p:sp>
        <p:nvSpPr>
          <p:cNvPr id="100355" name="Rectangle 2">
            <a:extLst>
              <a:ext uri="{FF2B5EF4-FFF2-40B4-BE49-F238E27FC236}">
                <a16:creationId xmlns:a16="http://schemas.microsoft.com/office/drawing/2014/main" id="{7EAD14F6-625F-4B57-8738-4BEB3F4F3688}"/>
              </a:ext>
            </a:extLst>
          </p:cNvPr>
          <p:cNvSpPr>
            <a:spLocks noRot="1" noChangeArrowheads="1" noTextEdit="1"/>
          </p:cNvSpPr>
          <p:nvPr>
            <p:ph type="sldImg"/>
          </p:nvPr>
        </p:nvSpPr>
        <p:spPr>
          <a:ln/>
        </p:spPr>
      </p:sp>
      <p:sp>
        <p:nvSpPr>
          <p:cNvPr id="100356" name="Rectangle 3">
            <a:extLst>
              <a:ext uri="{FF2B5EF4-FFF2-40B4-BE49-F238E27FC236}">
                <a16:creationId xmlns:a16="http://schemas.microsoft.com/office/drawing/2014/main" id="{4304086C-6A3E-49A0-B3E5-BA9969CA21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a:extLst>
              <a:ext uri="{FF2B5EF4-FFF2-40B4-BE49-F238E27FC236}">
                <a16:creationId xmlns:a16="http://schemas.microsoft.com/office/drawing/2014/main" id="{6B49A3CE-3D7D-4760-8225-3B660DE1995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64FF996-20EB-4ECF-BE0B-ED82685938C3}" type="slidenum">
              <a:rPr lang="en-US" altLang="en-US"/>
              <a:pPr>
                <a:spcBef>
                  <a:spcPct val="0"/>
                </a:spcBef>
              </a:pPr>
              <a:t>41</a:t>
            </a:fld>
            <a:endParaRPr lang="en-US" altLang="en-US"/>
          </a:p>
        </p:txBody>
      </p:sp>
      <p:sp>
        <p:nvSpPr>
          <p:cNvPr id="102403" name="Rectangle 2">
            <a:extLst>
              <a:ext uri="{FF2B5EF4-FFF2-40B4-BE49-F238E27FC236}">
                <a16:creationId xmlns:a16="http://schemas.microsoft.com/office/drawing/2014/main" id="{C0E2C6B1-CDE6-4F34-87DD-6A44E2D5AA9C}"/>
              </a:ext>
            </a:extLst>
          </p:cNvPr>
          <p:cNvSpPr>
            <a:spLocks noRot="1" noChangeArrowheads="1" noTextEdit="1"/>
          </p:cNvSpPr>
          <p:nvPr>
            <p:ph type="sldImg"/>
          </p:nvPr>
        </p:nvSpPr>
        <p:spPr>
          <a:ln/>
        </p:spPr>
      </p:sp>
      <p:sp>
        <p:nvSpPr>
          <p:cNvPr id="102404" name="Rectangle 3">
            <a:extLst>
              <a:ext uri="{FF2B5EF4-FFF2-40B4-BE49-F238E27FC236}">
                <a16:creationId xmlns:a16="http://schemas.microsoft.com/office/drawing/2014/main" id="{C94AFC73-DB41-4B0A-BC20-824BCCBA768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a:extLst>
              <a:ext uri="{FF2B5EF4-FFF2-40B4-BE49-F238E27FC236}">
                <a16:creationId xmlns:a16="http://schemas.microsoft.com/office/drawing/2014/main" id="{EA5830DA-5759-4768-8F0C-D5B2CC9CEE1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8A230E3-A4D4-45FA-9B53-E8C138540849}" type="slidenum">
              <a:rPr lang="en-US" altLang="en-US"/>
              <a:pPr>
                <a:spcBef>
                  <a:spcPct val="0"/>
                </a:spcBef>
              </a:pPr>
              <a:t>43</a:t>
            </a:fld>
            <a:endParaRPr lang="en-US" altLang="en-US"/>
          </a:p>
        </p:txBody>
      </p:sp>
      <p:sp>
        <p:nvSpPr>
          <p:cNvPr id="104451" name="Rectangle 2">
            <a:extLst>
              <a:ext uri="{FF2B5EF4-FFF2-40B4-BE49-F238E27FC236}">
                <a16:creationId xmlns:a16="http://schemas.microsoft.com/office/drawing/2014/main" id="{8C984FE0-F016-4C79-A743-57A9D4EE7291}"/>
              </a:ext>
            </a:extLst>
          </p:cNvPr>
          <p:cNvSpPr>
            <a:spLocks noRot="1" noChangeArrowheads="1" noTextEdit="1"/>
          </p:cNvSpPr>
          <p:nvPr>
            <p:ph type="sldImg"/>
          </p:nvPr>
        </p:nvSpPr>
        <p:spPr>
          <a:ln/>
        </p:spPr>
      </p:sp>
      <p:sp>
        <p:nvSpPr>
          <p:cNvPr id="104452" name="Rectangle 3">
            <a:extLst>
              <a:ext uri="{FF2B5EF4-FFF2-40B4-BE49-F238E27FC236}">
                <a16:creationId xmlns:a16="http://schemas.microsoft.com/office/drawing/2014/main" id="{5B3EB34B-DE7C-4C4B-A5D2-F299F40AE81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a:extLst>
              <a:ext uri="{FF2B5EF4-FFF2-40B4-BE49-F238E27FC236}">
                <a16:creationId xmlns:a16="http://schemas.microsoft.com/office/drawing/2014/main" id="{49755249-736C-4890-AEC2-1B0F0EDA110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005B6BF-7D52-42A3-9B4E-3CE0E554469F}" type="slidenum">
              <a:rPr lang="en-US" altLang="en-US"/>
              <a:pPr>
                <a:spcBef>
                  <a:spcPct val="0"/>
                </a:spcBef>
              </a:pPr>
              <a:t>44</a:t>
            </a:fld>
            <a:endParaRPr lang="en-US" altLang="en-US"/>
          </a:p>
        </p:txBody>
      </p:sp>
      <p:sp>
        <p:nvSpPr>
          <p:cNvPr id="106499" name="Rectangle 2">
            <a:extLst>
              <a:ext uri="{FF2B5EF4-FFF2-40B4-BE49-F238E27FC236}">
                <a16:creationId xmlns:a16="http://schemas.microsoft.com/office/drawing/2014/main" id="{6325C4C7-1BF6-448F-976F-347668C023BA}"/>
              </a:ext>
            </a:extLst>
          </p:cNvPr>
          <p:cNvSpPr>
            <a:spLocks noRot="1" noChangeArrowheads="1" noTextEdit="1"/>
          </p:cNvSpPr>
          <p:nvPr>
            <p:ph type="sldImg"/>
          </p:nvPr>
        </p:nvSpPr>
        <p:spPr>
          <a:ln/>
        </p:spPr>
      </p:sp>
      <p:sp>
        <p:nvSpPr>
          <p:cNvPr id="106500" name="Rectangle 3">
            <a:extLst>
              <a:ext uri="{FF2B5EF4-FFF2-40B4-BE49-F238E27FC236}">
                <a16:creationId xmlns:a16="http://schemas.microsoft.com/office/drawing/2014/main" id="{AF0E967C-A8F0-4AAA-9518-EAF514D79F7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a:extLst>
              <a:ext uri="{FF2B5EF4-FFF2-40B4-BE49-F238E27FC236}">
                <a16:creationId xmlns:a16="http://schemas.microsoft.com/office/drawing/2014/main" id="{F8951E47-7C1F-43B7-86F0-CE5EEEBD145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63A1938-72BE-4A84-99C2-79AFE0D48024}" type="slidenum">
              <a:rPr lang="en-US" altLang="en-US"/>
              <a:pPr>
                <a:spcBef>
                  <a:spcPct val="0"/>
                </a:spcBef>
              </a:pPr>
              <a:t>45</a:t>
            </a:fld>
            <a:endParaRPr lang="en-US" altLang="en-US"/>
          </a:p>
        </p:txBody>
      </p:sp>
      <p:sp>
        <p:nvSpPr>
          <p:cNvPr id="114691" name="Rectangle 2">
            <a:extLst>
              <a:ext uri="{FF2B5EF4-FFF2-40B4-BE49-F238E27FC236}">
                <a16:creationId xmlns:a16="http://schemas.microsoft.com/office/drawing/2014/main" id="{4BD983B9-F484-4043-86D2-271F6275A15D}"/>
              </a:ext>
            </a:extLst>
          </p:cNvPr>
          <p:cNvSpPr>
            <a:spLocks noRot="1" noChangeArrowheads="1" noTextEdit="1"/>
          </p:cNvSpPr>
          <p:nvPr>
            <p:ph type="sldImg"/>
          </p:nvPr>
        </p:nvSpPr>
        <p:spPr>
          <a:ln/>
        </p:spPr>
      </p:sp>
      <p:sp>
        <p:nvSpPr>
          <p:cNvPr id="114692" name="Rectangle 3">
            <a:extLst>
              <a:ext uri="{FF2B5EF4-FFF2-40B4-BE49-F238E27FC236}">
                <a16:creationId xmlns:a16="http://schemas.microsoft.com/office/drawing/2014/main" id="{5EA87FCF-76A9-4EF4-8A27-4C1CA3E7259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16280F1F-AD06-4E53-BD41-C9B02863176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D35191B-7C87-4D44-87C0-BFB2166EBDF3}" type="slidenum">
              <a:rPr lang="en-GB" altLang="en-US">
                <a:latin typeface="Times New Roman" panose="02020603050405020304" pitchFamily="18" charset="0"/>
              </a:rPr>
              <a:pPr/>
              <a:t>47</a:t>
            </a:fld>
            <a:endParaRPr lang="en-GB" altLang="en-US">
              <a:latin typeface="Times New Roman" panose="02020603050405020304" pitchFamily="18" charset="0"/>
            </a:endParaRPr>
          </a:p>
        </p:txBody>
      </p:sp>
      <p:sp>
        <p:nvSpPr>
          <p:cNvPr id="39939" name="Rectangle 2">
            <a:extLst>
              <a:ext uri="{FF2B5EF4-FFF2-40B4-BE49-F238E27FC236}">
                <a16:creationId xmlns:a16="http://schemas.microsoft.com/office/drawing/2014/main" id="{17D0997E-BC26-4CB1-B3A2-635D1D0B8F90}"/>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a:extLst>
              <a:ext uri="{FF2B5EF4-FFF2-40B4-BE49-F238E27FC236}">
                <a16:creationId xmlns:a16="http://schemas.microsoft.com/office/drawing/2014/main" id="{4ADC5C9C-538C-4C3C-A979-3231405FD51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27/05/2022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295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76329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2122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2080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76673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0393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28659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0383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3064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0603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0176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3BDDA050-05A7-439A-B826-D22AB1501D2E}"/>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EEEF3E-441C-41EA-AB0F-6437DB67D8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57B1746B-0913-4512-AAD1-479198293C6A}"/>
              </a:ext>
            </a:extLst>
          </p:cNvPr>
          <p:cNvSpPr>
            <a:spLocks noGrp="1" noChangeArrowheads="1"/>
          </p:cNvSpPr>
          <p:nvPr>
            <p:ph type="sldNum" sz="quarter" idx="12"/>
          </p:nvPr>
        </p:nvSpPr>
        <p:spPr>
          <a:ln/>
        </p:spPr>
        <p:txBody>
          <a:bodyPr/>
          <a:lstStyle>
            <a:lvl1pPr>
              <a:defRPr/>
            </a:lvl1pPr>
          </a:lstStyle>
          <a:p>
            <a:fld id="{C7F2C141-CA54-4EBC-B6AD-D2EE0BF7FD9A}" type="slidenum">
              <a:rPr lang="en-US" altLang="en-US"/>
              <a:pPr/>
              <a:t>‹#›</a:t>
            </a:fld>
            <a:endParaRPr lang="en-US" altLang="en-US"/>
          </a:p>
        </p:txBody>
      </p:sp>
    </p:spTree>
    <p:extLst>
      <p:ext uri="{BB962C8B-B14F-4D97-AF65-F5344CB8AC3E}">
        <p14:creationId xmlns:p14="http://schemas.microsoft.com/office/powerpoint/2010/main" val="39688204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8A8CC13B-2921-461A-B125-31CBE453B1D3}"/>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44B93894-C669-40A0-84D1-90BBA6F9615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45C69920-486A-4E32-8A46-6F1E1B9F7D67}"/>
              </a:ext>
            </a:extLst>
          </p:cNvPr>
          <p:cNvSpPr>
            <a:spLocks noGrp="1" noChangeArrowheads="1"/>
          </p:cNvSpPr>
          <p:nvPr>
            <p:ph type="sldNum" sz="quarter" idx="12"/>
          </p:nvPr>
        </p:nvSpPr>
        <p:spPr>
          <a:ln/>
        </p:spPr>
        <p:txBody>
          <a:bodyPr/>
          <a:lstStyle>
            <a:lvl1pPr>
              <a:defRPr/>
            </a:lvl1pPr>
          </a:lstStyle>
          <a:p>
            <a:fld id="{95BB4780-D3C7-465E-8005-537139812808}" type="slidenum">
              <a:rPr lang="en-US" altLang="en-US"/>
              <a:pPr/>
              <a:t>‹#›</a:t>
            </a:fld>
            <a:endParaRPr lang="en-US" altLang="en-US"/>
          </a:p>
        </p:txBody>
      </p:sp>
    </p:spTree>
    <p:extLst>
      <p:ext uri="{BB962C8B-B14F-4D97-AF65-F5344CB8AC3E}">
        <p14:creationId xmlns:p14="http://schemas.microsoft.com/office/powerpoint/2010/main" val="35535808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7DBF73C3-5D1D-47AA-AE3C-E8CF89A765A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5D882302-9FED-4B1F-8DE7-3D73175477F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456E420A-55AC-44C9-BE4E-F3D3E759F3C7}"/>
              </a:ext>
            </a:extLst>
          </p:cNvPr>
          <p:cNvSpPr>
            <a:spLocks noGrp="1" noChangeArrowheads="1"/>
          </p:cNvSpPr>
          <p:nvPr>
            <p:ph type="sldNum" sz="quarter" idx="12"/>
          </p:nvPr>
        </p:nvSpPr>
        <p:spPr>
          <a:ln/>
        </p:spPr>
        <p:txBody>
          <a:bodyPr/>
          <a:lstStyle>
            <a:lvl1pPr>
              <a:defRPr/>
            </a:lvl1pPr>
          </a:lstStyle>
          <a:p>
            <a:fld id="{AFFDA7C5-05BE-43B3-B033-6A7EBB96530D}" type="slidenum">
              <a:rPr lang="en-US" altLang="en-US"/>
              <a:pPr/>
              <a:t>‹#›</a:t>
            </a:fld>
            <a:endParaRPr lang="en-US" altLang="en-US"/>
          </a:p>
        </p:txBody>
      </p:sp>
    </p:spTree>
    <p:extLst>
      <p:ext uri="{BB962C8B-B14F-4D97-AF65-F5344CB8AC3E}">
        <p14:creationId xmlns:p14="http://schemas.microsoft.com/office/powerpoint/2010/main" val="1162105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103632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19200" y="3941763"/>
            <a:ext cx="103632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CB381F16-654B-4EED-B61A-0CBF9D1D68F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6143F7-B3D2-4365-8510-0710BEF3478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193118C6-A35A-4BF4-BA9B-2901EE8C2ABF}"/>
              </a:ext>
            </a:extLst>
          </p:cNvPr>
          <p:cNvSpPr>
            <a:spLocks noGrp="1" noChangeArrowheads="1"/>
          </p:cNvSpPr>
          <p:nvPr>
            <p:ph type="sldNum" sz="quarter" idx="12"/>
          </p:nvPr>
        </p:nvSpPr>
        <p:spPr>
          <a:ln/>
        </p:spPr>
        <p:txBody>
          <a:bodyPr/>
          <a:lstStyle>
            <a:lvl1pPr>
              <a:defRPr/>
            </a:lvl1pPr>
          </a:lstStyle>
          <a:p>
            <a:fld id="{40F9FA54-D606-4A80-A844-C38EC8B6B82B}" type="slidenum">
              <a:rPr lang="en-US" altLang="en-US"/>
              <a:pPr/>
              <a:t>‹#›</a:t>
            </a:fld>
            <a:endParaRPr lang="en-US" altLang="en-US"/>
          </a:p>
        </p:txBody>
      </p:sp>
    </p:spTree>
    <p:extLst>
      <p:ext uri="{BB962C8B-B14F-4D97-AF65-F5344CB8AC3E}">
        <p14:creationId xmlns:p14="http://schemas.microsoft.com/office/powerpoint/2010/main" val="3183143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27/05/2022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920436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6" y="471399"/>
            <a:ext cx="11074400" cy="5445898"/>
          </a:xfrm>
        </p:spPr>
        <p:txBody>
          <a:bodyPr>
            <a:normAutofit/>
          </a:bodyPr>
          <a:lstStyle/>
          <a:p>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LCMB7020</a:t>
            </a:r>
            <a:r>
              <a:rPr lang="en-GB" sz="3100" b="1" dirty="0">
                <a:solidFill>
                  <a:srgbClr val="FFFF99"/>
                </a:solidFill>
              </a:rPr>
              <a:t>)</a:t>
            </a:r>
            <a:br>
              <a:rPr lang="en-GB" sz="3100" b="1" dirty="0">
                <a:solidFill>
                  <a:srgbClr val="FFFF99"/>
                </a:solidFill>
              </a:rPr>
            </a:br>
            <a:r>
              <a:rPr lang="en-GB" sz="3100" b="1" dirty="0">
                <a:solidFill>
                  <a:srgbClr val="FFFF99"/>
                </a:solidFill>
              </a:rPr>
              <a:t>Workshop 2a</a:t>
            </a:r>
            <a:br>
              <a:rPr lang="en-GB" sz="3200" b="1" dirty="0">
                <a:solidFill>
                  <a:srgbClr val="FF0000"/>
                </a:solidFill>
              </a:rPr>
            </a:br>
            <a:r>
              <a:rPr lang="en-GB" sz="6000" b="1" dirty="0">
                <a:solidFill>
                  <a:schemeClr val="accent2">
                    <a:lumMod val="40000"/>
                    <a:lumOff val="60000"/>
                  </a:schemeClr>
                </a:solidFill>
              </a:rPr>
              <a:t>Literature Review</a:t>
            </a:r>
            <a:br>
              <a:rPr lang="en-GB" sz="6000" b="1" dirty="0">
                <a:solidFill>
                  <a:schemeClr val="accent2">
                    <a:lumMod val="40000"/>
                    <a:lumOff val="60000"/>
                  </a:schemeClr>
                </a:solidFill>
              </a:rPr>
            </a:br>
            <a:endParaRPr lang="en-GB" altLang="en-US" sz="6000" dirty="0">
              <a:solidFill>
                <a:schemeClr val="accent2">
                  <a:lumMod val="40000"/>
                  <a:lumOff val="60000"/>
                </a:schemeClr>
              </a:solidFill>
            </a:endParaRPr>
          </a:p>
        </p:txBody>
      </p:sp>
    </p:spTree>
    <p:extLst>
      <p:ext uri="{BB962C8B-B14F-4D97-AF65-F5344CB8AC3E}">
        <p14:creationId xmlns:p14="http://schemas.microsoft.com/office/powerpoint/2010/main" val="2765643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Agenda </a:t>
            </a:r>
          </a:p>
        </p:txBody>
      </p:sp>
      <p:sp>
        <p:nvSpPr>
          <p:cNvPr id="3" name="Content Placeholder 2"/>
          <p:cNvSpPr>
            <a:spLocks noGrp="1"/>
          </p:cNvSpPr>
          <p:nvPr>
            <p:ph idx="1"/>
          </p:nvPr>
        </p:nvSpPr>
        <p:spPr/>
        <p:txBody>
          <a:bodyPr>
            <a:normAutofit/>
          </a:bodyPr>
          <a:lstStyle/>
          <a:p>
            <a:pPr marL="0" indent="0">
              <a:buNone/>
            </a:pPr>
            <a:r>
              <a:rPr lang="en-GB" dirty="0"/>
              <a:t>After this session you should be able to:</a:t>
            </a:r>
          </a:p>
          <a:p>
            <a:pPr algn="just"/>
            <a:r>
              <a:rPr lang="en-GB" dirty="0"/>
              <a:t>understand the purpose and basic requirements of an effective literature review.</a:t>
            </a:r>
          </a:p>
          <a:p>
            <a:pPr algn="just"/>
            <a:r>
              <a:rPr lang="en-GB" dirty="0"/>
              <a:t>critically assess research materials.</a:t>
            </a:r>
          </a:p>
          <a:p>
            <a:pPr algn="just"/>
            <a:r>
              <a:rPr lang="en-GB" dirty="0"/>
              <a:t>develop strategies for shaping and drafting a literature review appropriate for your level of study</a:t>
            </a:r>
          </a:p>
          <a:p>
            <a:pPr algn="just"/>
            <a:r>
              <a:rPr lang="en-GB" dirty="0"/>
              <a:t>Cite sources appropriately.</a:t>
            </a:r>
          </a:p>
        </p:txBody>
      </p:sp>
    </p:spTree>
    <p:extLst>
      <p:ext uri="{BB962C8B-B14F-4D97-AF65-F5344CB8AC3E}">
        <p14:creationId xmlns:p14="http://schemas.microsoft.com/office/powerpoint/2010/main" val="802745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3932A-570A-4A32-9C8B-F7772F0CE05A}"/>
              </a:ext>
            </a:extLst>
          </p:cNvPr>
          <p:cNvSpPr>
            <a:spLocks noGrp="1"/>
          </p:cNvSpPr>
          <p:nvPr>
            <p:ph type="title"/>
          </p:nvPr>
        </p:nvSpPr>
        <p:spPr/>
        <p:txBody>
          <a:bodyPr/>
          <a:lstStyle/>
          <a:p>
            <a:r>
              <a:rPr lang="en-GB" dirty="0"/>
              <a:t>Literature Review </a:t>
            </a:r>
          </a:p>
        </p:txBody>
      </p:sp>
      <p:sp>
        <p:nvSpPr>
          <p:cNvPr id="3" name="Content Placeholder 2">
            <a:extLst>
              <a:ext uri="{FF2B5EF4-FFF2-40B4-BE49-F238E27FC236}">
                <a16:creationId xmlns:a16="http://schemas.microsoft.com/office/drawing/2014/main" id="{98509222-BD88-4BD3-87EF-C1A95DB744E8}"/>
              </a:ext>
            </a:extLst>
          </p:cNvPr>
          <p:cNvSpPr>
            <a:spLocks noGrp="1"/>
          </p:cNvSpPr>
          <p:nvPr>
            <p:ph idx="1"/>
          </p:nvPr>
        </p:nvSpPr>
        <p:spPr/>
        <p:txBody>
          <a:bodyPr/>
          <a:lstStyle/>
          <a:p>
            <a:r>
              <a:rPr lang="en-GB" dirty="0"/>
              <a:t>Refers to all sources of published materials (in the context of your research).</a:t>
            </a:r>
          </a:p>
          <a:p>
            <a:endParaRPr lang="en-GB" dirty="0"/>
          </a:p>
          <a:p>
            <a:r>
              <a:rPr lang="en-GB" dirty="0"/>
              <a:t>The literature review is an identification, evaluation,  and critical assessment of what has been published on a selected topic.</a:t>
            </a:r>
          </a:p>
        </p:txBody>
      </p:sp>
    </p:spTree>
    <p:extLst>
      <p:ext uri="{BB962C8B-B14F-4D97-AF65-F5344CB8AC3E}">
        <p14:creationId xmlns:p14="http://schemas.microsoft.com/office/powerpoint/2010/main" val="3965083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3C14A38-D430-4FD5-B840-108F1B53BF13}"/>
              </a:ext>
            </a:extLst>
          </p:cNvPr>
          <p:cNvSpPr>
            <a:spLocks noGrp="1" noChangeArrowheads="1"/>
          </p:cNvSpPr>
          <p:nvPr>
            <p:ph type="title"/>
          </p:nvPr>
        </p:nvSpPr>
        <p:spPr/>
        <p:txBody>
          <a:bodyPr/>
          <a:lstStyle/>
          <a:p>
            <a:pPr eaLnBrk="1" hangingPunct="1"/>
            <a:r>
              <a:rPr lang="en-US" altLang="en-US" dirty="0"/>
              <a:t>Purpose of a Literature Review</a:t>
            </a:r>
          </a:p>
        </p:txBody>
      </p:sp>
      <p:sp>
        <p:nvSpPr>
          <p:cNvPr id="39939" name="Rectangle 3">
            <a:extLst>
              <a:ext uri="{FF2B5EF4-FFF2-40B4-BE49-F238E27FC236}">
                <a16:creationId xmlns:a16="http://schemas.microsoft.com/office/drawing/2014/main" id="{0054A7E9-ADE8-4C08-8FA0-65C80628748F}"/>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buFont typeface="Wingdings" panose="05000000000000000000" pitchFamily="2" charset="2"/>
              <a:buNone/>
            </a:pPr>
            <a:r>
              <a:rPr lang="en-US" altLang="en-US" dirty="0">
                <a:latin typeface="Times New Roman" panose="02020603050405020304" pitchFamily="18" charset="0"/>
              </a:rPr>
              <a:t>The literature review is a critical look at the existing research that is significant to the work that you are carrying out. </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To provide background information</a:t>
            </a:r>
          </a:p>
          <a:p>
            <a:pPr eaLnBrk="1" hangingPunct="1"/>
            <a:r>
              <a:rPr lang="en-US" altLang="en-US" dirty="0">
                <a:latin typeface="Times New Roman" panose="02020603050405020304" pitchFamily="18" charset="0"/>
              </a:rPr>
              <a:t>To establish importance</a:t>
            </a:r>
          </a:p>
          <a:p>
            <a:pPr eaLnBrk="1" hangingPunct="1"/>
            <a:r>
              <a:rPr lang="en-US" altLang="en-US" dirty="0">
                <a:latin typeface="Times New Roman" panose="02020603050405020304" pitchFamily="18" charset="0"/>
              </a:rPr>
              <a:t>To demonstrate familiarity</a:t>
            </a:r>
          </a:p>
          <a:p>
            <a:pPr eaLnBrk="1" hangingPunct="1"/>
            <a:r>
              <a:rPr lang="en-US" altLang="en-US" dirty="0">
                <a:latin typeface="Times New Roman" panose="02020603050405020304" pitchFamily="18" charset="0"/>
              </a:rPr>
              <a:t>To “carve out a space” for further research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9939">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9939">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9939">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99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78EF9DD0-3AA5-4892-B624-60AE7D99C44B}"/>
              </a:ext>
            </a:extLst>
          </p:cNvPr>
          <p:cNvSpPr>
            <a:spLocks noGrp="1" noChangeArrowheads="1"/>
          </p:cNvSpPr>
          <p:nvPr>
            <p:ph type="title"/>
          </p:nvPr>
        </p:nvSpPr>
        <p:spPr/>
        <p:txBody>
          <a:bodyPr>
            <a:normAutofit fontScale="90000"/>
          </a:bodyPr>
          <a:lstStyle/>
          <a:p>
            <a:pPr eaLnBrk="1" hangingPunct="1"/>
            <a:r>
              <a:rPr lang="en-US" altLang="en-US" sz="3800" dirty="0"/>
              <a:t>Characteristics of </a:t>
            </a:r>
            <a:br>
              <a:rPr lang="en-US" altLang="en-US" sz="3800" dirty="0"/>
            </a:br>
            <a:r>
              <a:rPr lang="en-US" altLang="en-US" sz="3800" dirty="0"/>
              <a:t>Effective Literature Reviews</a:t>
            </a:r>
          </a:p>
        </p:txBody>
      </p:sp>
      <p:sp>
        <p:nvSpPr>
          <p:cNvPr id="14339" name="Rectangle 3">
            <a:extLst>
              <a:ext uri="{FF2B5EF4-FFF2-40B4-BE49-F238E27FC236}">
                <a16:creationId xmlns:a16="http://schemas.microsoft.com/office/drawing/2014/main" id="{FE1B5F96-0B04-4901-9035-075B9D9A4B51}"/>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Outlining important research trends</a:t>
            </a:r>
          </a:p>
          <a:p>
            <a:pPr eaLnBrk="1" hangingPunct="1"/>
            <a:r>
              <a:rPr lang="en-US" altLang="en-US" dirty="0">
                <a:latin typeface="Times New Roman" panose="02020603050405020304" pitchFamily="18" charset="0"/>
              </a:rPr>
              <a:t>Assessing the strengths and weaknesses of existing research</a:t>
            </a:r>
          </a:p>
          <a:p>
            <a:pPr eaLnBrk="1" hangingPunct="1"/>
            <a:r>
              <a:rPr lang="en-US" altLang="en-US" dirty="0">
                <a:latin typeface="Times New Roman" panose="02020603050405020304" pitchFamily="18" charset="0"/>
              </a:rPr>
              <a:t>Identifying potential gaps in knowledge </a:t>
            </a:r>
          </a:p>
          <a:p>
            <a:pPr eaLnBrk="1" hangingPunct="1"/>
            <a:r>
              <a:rPr lang="en-US" altLang="en-US" dirty="0">
                <a:latin typeface="Times New Roman" panose="02020603050405020304" pitchFamily="18" charset="0"/>
              </a:rPr>
              <a:t>Establishing a need for current and/or future research projects</a:t>
            </a:r>
          </a:p>
          <a:p>
            <a:pPr marL="0" indent="0" eaLnBrk="1" hangingPunct="1">
              <a:buNone/>
            </a:pPr>
            <a:endParaRPr lang="en-US" altLang="en-US" dirty="0"/>
          </a:p>
          <a:p>
            <a:pPr marL="0" indent="0" algn="ctr" eaLnBrk="1" hangingPunct="1">
              <a:buNone/>
            </a:pPr>
            <a:r>
              <a:rPr lang="en-US" altLang="en-US" b="1" dirty="0"/>
              <a:t>Other c</a:t>
            </a:r>
            <a:r>
              <a:rPr lang="en-US" altLang="en-US" sz="3200" b="1" dirty="0"/>
              <a:t>haracteristics of Effective Literature Reviews</a:t>
            </a:r>
            <a:endParaRPr lang="en-US" altLang="en-US" b="1" dirty="0">
              <a:latin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4">
            <a:extLst>
              <a:ext uri="{FF2B5EF4-FFF2-40B4-BE49-F238E27FC236}">
                <a16:creationId xmlns:a16="http://schemas.microsoft.com/office/drawing/2014/main" id="{BD245BA1-ECB9-4B9E-8EBE-94619B27A58E}"/>
              </a:ext>
            </a:extLst>
          </p:cNvPr>
          <p:cNvSpPr>
            <a:spLocks noGrp="1" noChangeArrowheads="1"/>
          </p:cNvSpPr>
          <p:nvPr>
            <p:ph type="title"/>
          </p:nvPr>
        </p:nvSpPr>
        <p:spPr>
          <a:xfrm>
            <a:off x="2208213" y="476250"/>
            <a:ext cx="7772400" cy="1143000"/>
          </a:xfrm>
        </p:spPr>
        <p:txBody>
          <a:bodyPr/>
          <a:lstStyle/>
          <a:p>
            <a:pPr eaLnBrk="1" hangingPunct="1"/>
            <a:r>
              <a:rPr lang="en-GB" altLang="en-US" sz="3200" b="1">
                <a:latin typeface="Times New Roman" panose="02020603050405020304" pitchFamily="18" charset="0"/>
                <a:ea typeface="ＭＳ Ｐゴシック" panose="020B0600070205080204" pitchFamily="34" charset="-128"/>
              </a:rPr>
              <a:t>SUMMARY OF LITERATURE REVIEW</a:t>
            </a:r>
            <a:endParaRPr lang="en-US" altLang="en-US" sz="3200" b="1">
              <a:latin typeface="Times New Roman" panose="02020603050405020304" pitchFamily="18" charset="0"/>
              <a:ea typeface="ＭＳ Ｐゴシック" panose="020B0600070205080204" pitchFamily="34" charset="-128"/>
            </a:endParaRPr>
          </a:p>
        </p:txBody>
      </p:sp>
      <p:sp>
        <p:nvSpPr>
          <p:cNvPr id="17411" name="Rectangle 5">
            <a:extLst>
              <a:ext uri="{FF2B5EF4-FFF2-40B4-BE49-F238E27FC236}">
                <a16:creationId xmlns:a16="http://schemas.microsoft.com/office/drawing/2014/main" id="{C026A0BA-132E-48D7-A3C7-BC03DB91B1FC}"/>
              </a:ext>
            </a:extLst>
          </p:cNvPr>
          <p:cNvSpPr>
            <a:spLocks noChangeArrowheads="1"/>
          </p:cNvSpPr>
          <p:nvPr/>
        </p:nvSpPr>
        <p:spPr bwMode="auto">
          <a:xfrm>
            <a:off x="2313782" y="1703388"/>
            <a:ext cx="7561262" cy="43926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17412" name="Line 6">
            <a:extLst>
              <a:ext uri="{FF2B5EF4-FFF2-40B4-BE49-F238E27FC236}">
                <a16:creationId xmlns:a16="http://schemas.microsoft.com/office/drawing/2014/main" id="{5095435B-A106-465E-9734-B7D9A41312F1}"/>
              </a:ext>
            </a:extLst>
          </p:cNvPr>
          <p:cNvSpPr>
            <a:spLocks noChangeShapeType="1"/>
          </p:cNvSpPr>
          <p:nvPr/>
        </p:nvSpPr>
        <p:spPr bwMode="auto">
          <a:xfrm>
            <a:off x="2468943" y="2293939"/>
            <a:ext cx="6551612"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3" name="Line 7">
            <a:extLst>
              <a:ext uri="{FF2B5EF4-FFF2-40B4-BE49-F238E27FC236}">
                <a16:creationId xmlns:a16="http://schemas.microsoft.com/office/drawing/2014/main" id="{D6F405EA-42B5-4F92-8D3F-DEFEE7C31B3F}"/>
              </a:ext>
            </a:extLst>
          </p:cNvPr>
          <p:cNvSpPr>
            <a:spLocks noChangeShapeType="1"/>
          </p:cNvSpPr>
          <p:nvPr/>
        </p:nvSpPr>
        <p:spPr bwMode="auto">
          <a:xfrm>
            <a:off x="2579171" y="2315369"/>
            <a:ext cx="2376487" cy="316865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4" name="Line 10">
            <a:extLst>
              <a:ext uri="{FF2B5EF4-FFF2-40B4-BE49-F238E27FC236}">
                <a16:creationId xmlns:a16="http://schemas.microsoft.com/office/drawing/2014/main" id="{2A34A9C7-C631-4E1C-985A-112208495FA8}"/>
              </a:ext>
            </a:extLst>
          </p:cNvPr>
          <p:cNvSpPr>
            <a:spLocks noChangeShapeType="1"/>
          </p:cNvSpPr>
          <p:nvPr/>
        </p:nvSpPr>
        <p:spPr bwMode="auto">
          <a:xfrm flipH="1">
            <a:off x="6593751" y="2306225"/>
            <a:ext cx="2447925" cy="316865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5" name="Line 11">
            <a:extLst>
              <a:ext uri="{FF2B5EF4-FFF2-40B4-BE49-F238E27FC236}">
                <a16:creationId xmlns:a16="http://schemas.microsoft.com/office/drawing/2014/main" id="{CB4EFA69-EEF7-46ED-880E-C5DC29F91307}"/>
              </a:ext>
            </a:extLst>
          </p:cNvPr>
          <p:cNvSpPr>
            <a:spLocks noChangeShapeType="1"/>
          </p:cNvSpPr>
          <p:nvPr/>
        </p:nvSpPr>
        <p:spPr bwMode="auto">
          <a:xfrm>
            <a:off x="4976088" y="5484019"/>
            <a:ext cx="0" cy="360363"/>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6" name="Line 12">
            <a:extLst>
              <a:ext uri="{FF2B5EF4-FFF2-40B4-BE49-F238E27FC236}">
                <a16:creationId xmlns:a16="http://schemas.microsoft.com/office/drawing/2014/main" id="{6DE3597B-E5B3-4B99-8F7E-D944B4BC8BD4}"/>
              </a:ext>
            </a:extLst>
          </p:cNvPr>
          <p:cNvSpPr>
            <a:spLocks noChangeShapeType="1"/>
          </p:cNvSpPr>
          <p:nvPr/>
        </p:nvSpPr>
        <p:spPr bwMode="auto">
          <a:xfrm>
            <a:off x="6593751" y="5474875"/>
            <a:ext cx="0" cy="360363"/>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7" name="Rectangle 13">
            <a:extLst>
              <a:ext uri="{FF2B5EF4-FFF2-40B4-BE49-F238E27FC236}">
                <a16:creationId xmlns:a16="http://schemas.microsoft.com/office/drawing/2014/main" id="{5BF756B6-997C-4EF3-BB5C-E01D11FC5183}"/>
              </a:ext>
            </a:extLst>
          </p:cNvPr>
          <p:cNvSpPr>
            <a:spLocks noChangeArrowheads="1"/>
          </p:cNvSpPr>
          <p:nvPr/>
        </p:nvSpPr>
        <p:spPr bwMode="auto">
          <a:xfrm>
            <a:off x="5519738" y="2060576"/>
            <a:ext cx="439261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endParaRPr lang="en-US" altLang="en-US" sz="1800">
              <a:latin typeface="Times New Roman" panose="02020603050405020304" pitchFamily="18" charset="0"/>
            </a:endParaRPr>
          </a:p>
        </p:txBody>
      </p:sp>
      <p:sp>
        <p:nvSpPr>
          <p:cNvPr id="17418" name="Text Box 14">
            <a:extLst>
              <a:ext uri="{FF2B5EF4-FFF2-40B4-BE49-F238E27FC236}">
                <a16:creationId xmlns:a16="http://schemas.microsoft.com/office/drawing/2014/main" id="{15337745-AD60-41A0-B956-964890033CBD}"/>
              </a:ext>
            </a:extLst>
          </p:cNvPr>
          <p:cNvSpPr txBox="1">
            <a:spLocks noChangeArrowheads="1"/>
          </p:cNvSpPr>
          <p:nvPr/>
        </p:nvSpPr>
        <p:spPr bwMode="auto">
          <a:xfrm>
            <a:off x="2467735" y="1797053"/>
            <a:ext cx="244792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r>
              <a:rPr lang="en-GB" altLang="en-US" sz="1600" b="1" dirty="0">
                <a:latin typeface="Arial" panose="020B0604020202020204" pitchFamily="34" charset="0"/>
              </a:rPr>
              <a:t>Research </a:t>
            </a:r>
            <a:r>
              <a:rPr lang="ja-JP" altLang="en-GB" sz="1600" b="1" dirty="0">
                <a:latin typeface="Arial" panose="020B0604020202020204" pitchFamily="34" charset="0"/>
              </a:rPr>
              <a:t>‘</a:t>
            </a:r>
            <a:r>
              <a:rPr lang="en-GB" altLang="ja-JP" sz="1600" b="1" dirty="0">
                <a:latin typeface="Arial" panose="020B0604020202020204" pitchFamily="34" charset="0"/>
              </a:rPr>
              <a:t>funnel</a:t>
            </a:r>
            <a:r>
              <a:rPr lang="ja-JP" altLang="en-GB" sz="1600" b="1" dirty="0">
                <a:latin typeface="Arial" panose="020B0604020202020204" pitchFamily="34" charset="0"/>
              </a:rPr>
              <a:t>’</a:t>
            </a:r>
            <a:r>
              <a:rPr lang="en-GB" altLang="ja-JP" sz="1600" b="1" dirty="0">
                <a:latin typeface="Arial" panose="020B0604020202020204" pitchFamily="34" charset="0"/>
              </a:rPr>
              <a:t> </a:t>
            </a:r>
            <a:endParaRPr lang="en-US" altLang="en-US" sz="1600" b="1" dirty="0">
              <a:latin typeface="Arial" panose="020B0604020202020204" pitchFamily="34" charset="0"/>
            </a:endParaRPr>
          </a:p>
        </p:txBody>
      </p:sp>
      <p:sp>
        <p:nvSpPr>
          <p:cNvPr id="17419" name="Rectangle 16">
            <a:extLst>
              <a:ext uri="{FF2B5EF4-FFF2-40B4-BE49-F238E27FC236}">
                <a16:creationId xmlns:a16="http://schemas.microsoft.com/office/drawing/2014/main" id="{0EF65906-6D42-4AD3-A97B-4089CB50B5B4}"/>
              </a:ext>
            </a:extLst>
          </p:cNvPr>
          <p:cNvSpPr>
            <a:spLocks noChangeArrowheads="1"/>
          </p:cNvSpPr>
          <p:nvPr/>
        </p:nvSpPr>
        <p:spPr bwMode="auto">
          <a:xfrm>
            <a:off x="3123270" y="2416526"/>
            <a:ext cx="5400675"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50000"/>
              </a:spcBef>
              <a:buFontTx/>
              <a:buNone/>
            </a:pPr>
            <a:r>
              <a:rPr lang="en-GB" altLang="en-US" sz="1800">
                <a:latin typeface="Arial" panose="020B0604020202020204" pitchFamily="34" charset="0"/>
              </a:rPr>
              <a:t>Literature on leadership as a management problem</a:t>
            </a:r>
          </a:p>
          <a:p>
            <a:pPr algn="ctr" eaLnBrk="1" hangingPunct="1">
              <a:spcBef>
                <a:spcPct val="50000"/>
              </a:spcBef>
              <a:buFontTx/>
              <a:buNone/>
            </a:pPr>
            <a:endParaRPr lang="en-GB" altLang="en-US" sz="1800" b="1">
              <a:latin typeface="Arial" panose="020B0604020202020204" pitchFamily="34" charset="0"/>
            </a:endParaRPr>
          </a:p>
        </p:txBody>
      </p:sp>
      <p:sp>
        <p:nvSpPr>
          <p:cNvPr id="17420" name="Rectangle 17">
            <a:extLst>
              <a:ext uri="{FF2B5EF4-FFF2-40B4-BE49-F238E27FC236}">
                <a16:creationId xmlns:a16="http://schemas.microsoft.com/office/drawing/2014/main" id="{9F740B30-2329-40C8-9E98-E2D449344F8E}"/>
              </a:ext>
            </a:extLst>
          </p:cNvPr>
          <p:cNvSpPr>
            <a:spLocks noChangeArrowheads="1"/>
          </p:cNvSpPr>
          <p:nvPr/>
        </p:nvSpPr>
        <p:spPr bwMode="auto">
          <a:xfrm>
            <a:off x="4079875" y="2841624"/>
            <a:ext cx="36718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GB" altLang="en-US" sz="1800" dirty="0">
                <a:latin typeface="Arial" panose="020B0604020202020204" pitchFamily="34" charset="0"/>
              </a:rPr>
              <a:t>Literature on</a:t>
            </a:r>
            <a:r>
              <a:rPr lang="en-GB" altLang="en-US" sz="1800" i="1" dirty="0">
                <a:latin typeface="Arial" panose="020B0604020202020204" pitchFamily="34" charset="0"/>
              </a:rPr>
              <a:t> </a:t>
            </a:r>
            <a:r>
              <a:rPr lang="en-GB" altLang="en-US" sz="1800" dirty="0">
                <a:latin typeface="Arial" panose="020B0604020202020204" pitchFamily="34" charset="0"/>
              </a:rPr>
              <a:t>training interventions</a:t>
            </a:r>
            <a:endParaRPr lang="en-US" altLang="en-US" sz="1800" dirty="0">
              <a:latin typeface="Arial" panose="020B0604020202020204" pitchFamily="34" charset="0"/>
            </a:endParaRPr>
          </a:p>
        </p:txBody>
      </p:sp>
      <p:sp>
        <p:nvSpPr>
          <p:cNvPr id="17421" name="Text Box 19">
            <a:extLst>
              <a:ext uri="{FF2B5EF4-FFF2-40B4-BE49-F238E27FC236}">
                <a16:creationId xmlns:a16="http://schemas.microsoft.com/office/drawing/2014/main" id="{8E876F83-7D94-4751-B7CE-DF7A8760746E}"/>
              </a:ext>
            </a:extLst>
          </p:cNvPr>
          <p:cNvSpPr txBox="1">
            <a:spLocks noChangeArrowheads="1"/>
          </p:cNvSpPr>
          <p:nvPr/>
        </p:nvSpPr>
        <p:spPr bwMode="auto">
          <a:xfrm>
            <a:off x="4151313" y="3266723"/>
            <a:ext cx="352901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50000"/>
              </a:spcBef>
              <a:buFontTx/>
              <a:buNone/>
            </a:pPr>
            <a:r>
              <a:rPr lang="en-GB" altLang="en-US" sz="1800" dirty="0">
                <a:latin typeface="Arial" panose="020B0604020202020204" pitchFamily="34" charset="0"/>
              </a:rPr>
              <a:t>Proposed analytical framework</a:t>
            </a:r>
            <a:endParaRPr lang="en-US" altLang="en-US" sz="1800" dirty="0">
              <a:latin typeface="Arial" panose="020B0604020202020204" pitchFamily="34" charset="0"/>
            </a:endParaRPr>
          </a:p>
        </p:txBody>
      </p:sp>
      <p:sp>
        <p:nvSpPr>
          <p:cNvPr id="17422" name="Rectangle 20">
            <a:extLst>
              <a:ext uri="{FF2B5EF4-FFF2-40B4-BE49-F238E27FC236}">
                <a16:creationId xmlns:a16="http://schemas.microsoft.com/office/drawing/2014/main" id="{135CF554-4372-4CCF-AAD3-F9FEEE63F22C}"/>
              </a:ext>
            </a:extLst>
          </p:cNvPr>
          <p:cNvSpPr>
            <a:spLocks noChangeArrowheads="1"/>
          </p:cNvSpPr>
          <p:nvPr/>
        </p:nvSpPr>
        <p:spPr bwMode="auto">
          <a:xfrm rot="10800000" flipV="1">
            <a:off x="4546600" y="3701082"/>
            <a:ext cx="32416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GB" altLang="en-US" sz="1800" dirty="0">
                <a:latin typeface="Arial" panose="020B0604020202020204" pitchFamily="34" charset="0"/>
              </a:rPr>
              <a:t>Proposed research questions/hypotheses</a:t>
            </a:r>
            <a:endParaRPr lang="en-US" altLang="en-US" sz="1800" dirty="0">
              <a:latin typeface="Arial" panose="020B0604020202020204" pitchFamily="34" charset="0"/>
            </a:endParaRPr>
          </a:p>
        </p:txBody>
      </p:sp>
      <p:sp>
        <p:nvSpPr>
          <p:cNvPr id="17423" name="Rectangle 21">
            <a:extLst>
              <a:ext uri="{FF2B5EF4-FFF2-40B4-BE49-F238E27FC236}">
                <a16:creationId xmlns:a16="http://schemas.microsoft.com/office/drawing/2014/main" id="{AAE3103C-C0B4-4178-ABC3-6C60F423D8C5}"/>
              </a:ext>
            </a:extLst>
          </p:cNvPr>
          <p:cNvSpPr>
            <a:spLocks noChangeArrowheads="1"/>
          </p:cNvSpPr>
          <p:nvPr/>
        </p:nvSpPr>
        <p:spPr bwMode="auto">
          <a:xfrm rot="10800000" flipV="1">
            <a:off x="4816476" y="4369250"/>
            <a:ext cx="248761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GB" altLang="en-US" sz="1800" dirty="0">
                <a:latin typeface="Arial" panose="020B0604020202020204" pitchFamily="34" charset="0"/>
              </a:rPr>
              <a:t>Proposed objectives</a:t>
            </a:r>
          </a:p>
        </p:txBody>
      </p:sp>
      <p:sp>
        <p:nvSpPr>
          <p:cNvPr id="17424" name="Text Box 22">
            <a:extLst>
              <a:ext uri="{FF2B5EF4-FFF2-40B4-BE49-F238E27FC236}">
                <a16:creationId xmlns:a16="http://schemas.microsoft.com/office/drawing/2014/main" id="{12C03A20-0EEE-466B-88FB-8E93E4398578}"/>
              </a:ext>
            </a:extLst>
          </p:cNvPr>
          <p:cNvSpPr txBox="1">
            <a:spLocks noChangeArrowheads="1"/>
          </p:cNvSpPr>
          <p:nvPr/>
        </p:nvSpPr>
        <p:spPr bwMode="auto">
          <a:xfrm>
            <a:off x="5501137" y="1239839"/>
            <a:ext cx="4103688" cy="105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endParaRPr lang="en-GB" altLang="en-US" sz="1800" dirty="0">
              <a:latin typeface="Arial" panose="020B0604020202020204" pitchFamily="34" charset="0"/>
            </a:endParaRPr>
          </a:p>
          <a:p>
            <a:pPr eaLnBrk="1" hangingPunct="1">
              <a:spcBef>
                <a:spcPct val="50000"/>
              </a:spcBef>
              <a:buFontTx/>
              <a:buNone/>
            </a:pPr>
            <a:r>
              <a:rPr lang="en-GB" altLang="en-US" sz="1800" b="1" dirty="0">
                <a:latin typeface="Arial" panose="020B0604020202020204" pitchFamily="34" charset="0"/>
              </a:rPr>
              <a:t>Topic is situated within broader literature (in brief)</a:t>
            </a:r>
            <a:endParaRPr lang="en-US" altLang="en-US" sz="1800" b="1" dirty="0">
              <a:latin typeface="Arial" panose="020B0604020202020204" pitchFamily="34" charset="0"/>
            </a:endParaRPr>
          </a:p>
        </p:txBody>
      </p:sp>
      <p:sp>
        <p:nvSpPr>
          <p:cNvPr id="17425" name="Text Box 24">
            <a:extLst>
              <a:ext uri="{FF2B5EF4-FFF2-40B4-BE49-F238E27FC236}">
                <a16:creationId xmlns:a16="http://schemas.microsoft.com/office/drawing/2014/main" id="{2BCA557D-8211-4D85-9CC2-247F4281D2DB}"/>
              </a:ext>
            </a:extLst>
          </p:cNvPr>
          <p:cNvSpPr txBox="1">
            <a:spLocks noChangeArrowheads="1"/>
          </p:cNvSpPr>
          <p:nvPr/>
        </p:nvSpPr>
        <p:spPr bwMode="auto">
          <a:xfrm>
            <a:off x="7093466" y="4782639"/>
            <a:ext cx="2519363"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r>
              <a:rPr lang="en-GB" altLang="en-US" sz="1800" b="1" dirty="0">
                <a:latin typeface="Arial" panose="020B0604020202020204" pitchFamily="34" charset="0"/>
              </a:rPr>
              <a:t>Topic is narrowed to specific questions and actions</a:t>
            </a:r>
            <a:endParaRPr lang="en-US" altLang="en-US" sz="1800" b="1" dirty="0">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85D48780-0068-4CA1-AF2C-325D43960222}"/>
              </a:ext>
            </a:extLst>
          </p:cNvPr>
          <p:cNvSpPr>
            <a:spLocks noGrp="1" noChangeArrowheads="1"/>
          </p:cNvSpPr>
          <p:nvPr>
            <p:ph type="title"/>
          </p:nvPr>
        </p:nvSpPr>
        <p:spPr/>
        <p:txBody>
          <a:bodyPr/>
          <a:lstStyle/>
          <a:p>
            <a:pPr eaLnBrk="1" hangingPunct="1"/>
            <a:r>
              <a:rPr lang="en-US" altLang="en-US"/>
              <a:t>Steps for Writing a Lit Review</a:t>
            </a:r>
          </a:p>
        </p:txBody>
      </p:sp>
      <p:sp>
        <p:nvSpPr>
          <p:cNvPr id="16387" name="Rectangle 3">
            <a:extLst>
              <a:ext uri="{FF2B5EF4-FFF2-40B4-BE49-F238E27FC236}">
                <a16:creationId xmlns:a16="http://schemas.microsoft.com/office/drawing/2014/main" id="{F91FD633-55A6-4806-A767-5ED00EFF6521}"/>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Planning</a:t>
            </a:r>
          </a:p>
          <a:p>
            <a:pPr eaLnBrk="1" hangingPunct="1"/>
            <a:r>
              <a:rPr lang="en-US" altLang="en-US">
                <a:latin typeface="Times New Roman" panose="02020603050405020304" pitchFamily="18" charset="0"/>
              </a:rPr>
              <a:t>Reading and Research</a:t>
            </a:r>
          </a:p>
          <a:p>
            <a:pPr eaLnBrk="1" hangingPunct="1"/>
            <a:r>
              <a:rPr lang="en-US" altLang="en-US">
                <a:latin typeface="Times New Roman" panose="02020603050405020304" pitchFamily="18" charset="0"/>
              </a:rPr>
              <a:t>Analyzing</a:t>
            </a:r>
          </a:p>
          <a:p>
            <a:pPr eaLnBrk="1" hangingPunct="1"/>
            <a:r>
              <a:rPr lang="en-US" altLang="en-US">
                <a:latin typeface="Times New Roman" panose="02020603050405020304" pitchFamily="18" charset="0"/>
              </a:rPr>
              <a:t>Drafting</a:t>
            </a:r>
          </a:p>
          <a:p>
            <a:pPr eaLnBrk="1" hangingPunct="1"/>
            <a:r>
              <a:rPr lang="en-US" altLang="en-US">
                <a:latin typeface="Times New Roman" panose="02020603050405020304" pitchFamily="18" charset="0"/>
              </a:rPr>
              <a:t>Revising</a:t>
            </a:r>
          </a:p>
        </p:txBody>
      </p:sp>
      <p:pic>
        <p:nvPicPr>
          <p:cNvPr id="16388" name="Picture 5">
            <a:extLst>
              <a:ext uri="{FF2B5EF4-FFF2-40B4-BE49-F238E27FC236}">
                <a16:creationId xmlns:a16="http://schemas.microsoft.com/office/drawing/2014/main" id="{AC371D5E-041C-48BF-81EB-518751B8CF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1293354"/>
            <a:ext cx="3487738"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DE3E257-7E63-4C9F-BEBA-FD37FCCB1093}"/>
              </a:ext>
            </a:extLst>
          </p:cNvPr>
          <p:cNvSpPr>
            <a:spLocks noGrp="1" noChangeArrowheads="1"/>
          </p:cNvSpPr>
          <p:nvPr>
            <p:ph type="title"/>
          </p:nvPr>
        </p:nvSpPr>
        <p:spPr/>
        <p:txBody>
          <a:bodyPr>
            <a:normAutofit fontScale="90000"/>
          </a:bodyPr>
          <a:lstStyle/>
          <a:p>
            <a:pPr eaLnBrk="1" hangingPunct="1"/>
            <a:br>
              <a:rPr lang="en-US" altLang="en-US" dirty="0"/>
            </a:br>
            <a:r>
              <a:rPr lang="en-US" altLang="en-US" dirty="0"/>
              <a:t>Planning-</a:t>
            </a:r>
            <a:r>
              <a:rPr lang="en-US" altLang="en-US" dirty="0">
                <a:solidFill>
                  <a:schemeClr val="tx1"/>
                </a:solidFill>
                <a:latin typeface="Times New Roman" panose="02020603050405020304" pitchFamily="18" charset="0"/>
              </a:rPr>
              <a:t>What Type of Literature Review </a:t>
            </a:r>
            <a:br>
              <a:rPr lang="en-US" altLang="en-US" dirty="0">
                <a:solidFill>
                  <a:schemeClr val="tx1"/>
                </a:solidFill>
                <a:latin typeface="Times New Roman" panose="02020603050405020304" pitchFamily="18" charset="0"/>
              </a:rPr>
            </a:br>
            <a:r>
              <a:rPr lang="en-US" altLang="en-US" dirty="0">
                <a:solidFill>
                  <a:schemeClr val="tx1"/>
                </a:solidFill>
                <a:latin typeface="Times New Roman" panose="02020603050405020304" pitchFamily="18" charset="0"/>
              </a:rPr>
              <a:t>Am I Writing? </a:t>
            </a:r>
            <a:br>
              <a:rPr lang="en-US" altLang="en-US" dirty="0">
                <a:solidFill>
                  <a:schemeClr val="tx1"/>
                </a:solidFill>
                <a:latin typeface="Times New Roman" panose="02020603050405020304" pitchFamily="18" charset="0"/>
              </a:rPr>
            </a:br>
            <a:endParaRPr lang="en-US" altLang="en-US" dirty="0"/>
          </a:p>
        </p:txBody>
      </p:sp>
      <p:sp>
        <p:nvSpPr>
          <p:cNvPr id="56323" name="Rectangle 3">
            <a:extLst>
              <a:ext uri="{FF2B5EF4-FFF2-40B4-BE49-F238E27FC236}">
                <a16:creationId xmlns:a16="http://schemas.microsoft.com/office/drawing/2014/main" id="{59752013-EAE2-4664-ABCE-AE7F9CF0FDA0}"/>
              </a:ext>
            </a:extLst>
          </p:cNvPr>
          <p:cNvSpPr>
            <a:spLocks noGrp="1" noChangeArrowheads="1"/>
          </p:cNvSpPr>
          <p:nvPr>
            <p:ph type="body" idx="1"/>
          </p:nvPr>
        </p:nvSpPr>
        <p:spPr/>
        <p:txBody>
          <a:bodyPr>
            <a:normAutofit lnSpcReduction="10000"/>
          </a:bodyPr>
          <a:lstStyle/>
          <a:p>
            <a:pPr eaLnBrk="1" hangingPunct="1">
              <a:lnSpc>
                <a:spcPct val="90000"/>
              </a:lnSpc>
            </a:pPr>
            <a:r>
              <a:rPr lang="en-US" altLang="en-US">
                <a:latin typeface="Times New Roman" panose="02020603050405020304" pitchFamily="18" charset="0"/>
              </a:rPr>
              <a:t>Focus</a:t>
            </a:r>
          </a:p>
          <a:p>
            <a:pPr lvl="1" eaLnBrk="1" hangingPunct="1">
              <a:lnSpc>
                <a:spcPct val="90000"/>
              </a:lnSpc>
            </a:pPr>
            <a:r>
              <a:rPr lang="en-US" altLang="en-US">
                <a:latin typeface="Times New Roman" panose="02020603050405020304" pitchFamily="18" charset="0"/>
              </a:rPr>
              <a:t>What is the specific thesis, problem, or research question that my literature review helps to define?</a:t>
            </a:r>
          </a:p>
          <a:p>
            <a:pPr lvl="1" eaLnBrk="1" hangingPunct="1">
              <a:lnSpc>
                <a:spcPct val="90000"/>
              </a:lnSpc>
            </a:pPr>
            <a:r>
              <a:rPr lang="en-US" altLang="en-US">
                <a:latin typeface="Times New Roman" panose="02020603050405020304" pitchFamily="18" charset="0"/>
              </a:rPr>
              <a:t>Identifying a focus that allows you to:</a:t>
            </a:r>
          </a:p>
          <a:p>
            <a:pPr lvl="2" eaLnBrk="1" hangingPunct="1">
              <a:lnSpc>
                <a:spcPct val="90000"/>
              </a:lnSpc>
            </a:pPr>
            <a:r>
              <a:rPr lang="en-US" altLang="en-US">
                <a:latin typeface="Times New Roman" panose="02020603050405020304" pitchFamily="18" charset="0"/>
              </a:rPr>
              <a:t>Sort and categorize information</a:t>
            </a:r>
          </a:p>
          <a:p>
            <a:pPr lvl="2" eaLnBrk="1" hangingPunct="1">
              <a:lnSpc>
                <a:spcPct val="90000"/>
              </a:lnSpc>
            </a:pPr>
            <a:r>
              <a:rPr lang="en-US" altLang="en-US">
                <a:latin typeface="Times New Roman" panose="02020603050405020304" pitchFamily="18" charset="0"/>
              </a:rPr>
              <a:t>Eliminate irrelevant information</a:t>
            </a:r>
          </a:p>
          <a:p>
            <a:pPr eaLnBrk="1" hangingPunct="1">
              <a:lnSpc>
                <a:spcPct val="90000"/>
              </a:lnSpc>
            </a:pPr>
            <a:r>
              <a:rPr lang="en-US" altLang="en-US">
                <a:latin typeface="Times New Roman" panose="02020603050405020304" pitchFamily="18" charset="0"/>
              </a:rPr>
              <a:t>Type</a:t>
            </a:r>
          </a:p>
          <a:p>
            <a:pPr lvl="1" eaLnBrk="1" hangingPunct="1">
              <a:lnSpc>
                <a:spcPct val="90000"/>
              </a:lnSpc>
            </a:pPr>
            <a:r>
              <a:rPr lang="en-US" altLang="en-US">
                <a:latin typeface="Times New Roman" panose="02020603050405020304" pitchFamily="18" charset="0"/>
              </a:rPr>
              <a:t>What type of literature review am I conducting?</a:t>
            </a:r>
          </a:p>
          <a:p>
            <a:pPr lvl="1" eaLnBrk="1" hangingPunct="1">
              <a:lnSpc>
                <a:spcPct val="90000"/>
              </a:lnSpc>
            </a:pPr>
            <a:r>
              <a:rPr lang="en-US" altLang="en-US">
                <a:latin typeface="Times New Roman" panose="02020603050405020304" pitchFamily="18" charset="0"/>
              </a:rPr>
              <a:t>Theory; Methodology; Policy; Quantitative; Qualitative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632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632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632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632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632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632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63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F2D8D97B-1789-4FD5-9E8A-2FE422DA81E9}"/>
              </a:ext>
            </a:extLst>
          </p:cNvPr>
          <p:cNvSpPr>
            <a:spLocks noGrp="1" noChangeArrowheads="1"/>
          </p:cNvSpPr>
          <p:nvPr>
            <p:ph type="title"/>
          </p:nvPr>
        </p:nvSpPr>
        <p:spPr/>
        <p:txBody>
          <a:bodyPr/>
          <a:lstStyle/>
          <a:p>
            <a:pPr eaLnBrk="1" hangingPunct="1"/>
            <a:r>
              <a:rPr lang="en-US" altLang="en-US"/>
              <a:t>Planning</a:t>
            </a:r>
          </a:p>
        </p:txBody>
      </p:sp>
      <p:sp>
        <p:nvSpPr>
          <p:cNvPr id="58371" name="Rectangle 3">
            <a:extLst>
              <a:ext uri="{FF2B5EF4-FFF2-40B4-BE49-F238E27FC236}">
                <a16:creationId xmlns:a16="http://schemas.microsoft.com/office/drawing/2014/main" id="{3B8CDB80-1EE2-41B0-8774-2B24F8175C73}"/>
              </a:ext>
            </a:extLst>
          </p:cNvPr>
          <p:cNvSpPr>
            <a:spLocks noGrp="1" noChangeArrowheads="1"/>
          </p:cNvSpPr>
          <p:nvPr>
            <p:ph type="body" idx="1"/>
          </p:nvPr>
        </p:nvSpPr>
        <p:spPr/>
        <p:txBody>
          <a:bodyPr/>
          <a:lstStyle/>
          <a:p>
            <a:pPr eaLnBrk="1" hangingPunct="1"/>
            <a:r>
              <a:rPr lang="en-US" altLang="en-US">
                <a:latin typeface="Times New Roman" panose="02020603050405020304" pitchFamily="18" charset="0"/>
              </a:rPr>
              <a:t>Scope</a:t>
            </a:r>
          </a:p>
          <a:p>
            <a:pPr lvl="1" eaLnBrk="1" hangingPunct="1"/>
            <a:r>
              <a:rPr lang="en-US" altLang="en-US" sz="3000">
                <a:latin typeface="Times New Roman" panose="02020603050405020304" pitchFamily="18" charset="0"/>
              </a:rPr>
              <a:t>What is the scope of my literature review?</a:t>
            </a:r>
          </a:p>
          <a:p>
            <a:pPr lvl="1" eaLnBrk="1" hangingPunct="1"/>
            <a:r>
              <a:rPr lang="en-US" altLang="en-US" sz="3000">
                <a:latin typeface="Times New Roman" panose="02020603050405020304" pitchFamily="18" charset="0"/>
              </a:rPr>
              <a:t>What types of sources am I using?</a:t>
            </a:r>
          </a:p>
          <a:p>
            <a:pPr lvl="1"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Academic Discipline</a:t>
            </a:r>
          </a:p>
          <a:p>
            <a:pPr lvl="1" eaLnBrk="1" hangingPunct="1"/>
            <a:r>
              <a:rPr lang="en-US" altLang="en-US" sz="3000">
                <a:latin typeface="Times New Roman" panose="02020603050405020304" pitchFamily="18" charset="0"/>
              </a:rPr>
              <a:t>What field(s) am I working in?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837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837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837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83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EBB0BCD5-B81B-46AC-9F53-C857A4E5C55A}"/>
              </a:ext>
            </a:extLst>
          </p:cNvPr>
          <p:cNvSpPr>
            <a:spLocks noGrp="1" noChangeArrowheads="1"/>
          </p:cNvSpPr>
          <p:nvPr>
            <p:ph type="title"/>
          </p:nvPr>
        </p:nvSpPr>
        <p:spPr/>
        <p:txBody>
          <a:bodyPr/>
          <a:lstStyle/>
          <a:p>
            <a:pPr eaLnBrk="1" hangingPunct="1"/>
            <a:r>
              <a:rPr lang="en-US" altLang="en-US"/>
              <a:t>Reflection</a:t>
            </a:r>
          </a:p>
        </p:txBody>
      </p:sp>
      <p:sp>
        <p:nvSpPr>
          <p:cNvPr id="24579" name="Rectangle 3">
            <a:extLst>
              <a:ext uri="{FF2B5EF4-FFF2-40B4-BE49-F238E27FC236}">
                <a16:creationId xmlns:a16="http://schemas.microsoft.com/office/drawing/2014/main" id="{678F2E23-8993-4FA1-A3A8-14D0BD44F454}"/>
              </a:ext>
            </a:extLst>
          </p:cNvPr>
          <p:cNvSpPr>
            <a:spLocks noGrp="1" noChangeArrowheads="1"/>
          </p:cNvSpPr>
          <p:nvPr>
            <p:ph type="body" idx="1"/>
          </p:nvPr>
        </p:nvSpPr>
        <p:spPr>
          <a:xfrm>
            <a:off x="609600" y="1417638"/>
            <a:ext cx="10972800" cy="3917032"/>
          </a:xfrm>
        </p:spPr>
        <p:txBody>
          <a:bodyPr>
            <a:normAutofit lnSpcReduction="10000"/>
          </a:bodyPr>
          <a:lstStyle/>
          <a:p>
            <a:pPr eaLnBrk="1" hangingPunct="1">
              <a:buFont typeface="Wingdings" panose="05000000000000000000" pitchFamily="2" charset="2"/>
              <a:buNone/>
            </a:pPr>
            <a:r>
              <a:rPr lang="en-US" altLang="en-US" dirty="0">
                <a:latin typeface="Times New Roman" panose="02020603050405020304" pitchFamily="18" charset="0"/>
              </a:rPr>
              <a:t>Take a moment to answer each of the following:</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What is my proposed research area </a:t>
            </a:r>
          </a:p>
          <a:p>
            <a:pPr eaLnBrk="1" hangingPunct="1"/>
            <a:endParaRPr lang="en-US" altLang="en-US" dirty="0">
              <a:latin typeface="Times New Roman" panose="02020603050405020304" pitchFamily="18" charset="0"/>
            </a:endParaRPr>
          </a:p>
          <a:p>
            <a:pPr eaLnBrk="1" hangingPunct="1"/>
            <a:r>
              <a:rPr lang="en-US" altLang="en-US" dirty="0">
                <a:latin typeface="Times New Roman" panose="02020603050405020304" pitchFamily="18" charset="0"/>
              </a:rPr>
              <a:t>Based on information from reliable sources, what do I really know about this area </a:t>
            </a:r>
          </a:p>
          <a:p>
            <a:pPr eaLnBrk="1" hangingPunct="1"/>
            <a:endParaRPr lang="en-US" altLang="en-US" dirty="0">
              <a:latin typeface="Times New Roman" panose="02020603050405020304" pitchFamily="18" charset="0"/>
            </a:endParaRPr>
          </a:p>
          <a:p>
            <a:pPr eaLnBrk="1" hangingPunct="1"/>
            <a:r>
              <a:rPr lang="en-US" altLang="en-US" dirty="0">
                <a:latin typeface="Times New Roman" panose="02020603050405020304" pitchFamily="18" charset="0"/>
              </a:rPr>
              <a:t>Are there any important questions I may outlined already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471D32C-72EB-4983-A1A2-3C9432AF2AB8}"/>
              </a:ext>
            </a:extLst>
          </p:cNvPr>
          <p:cNvSpPr>
            <a:spLocks noGrp="1" noChangeArrowheads="1"/>
          </p:cNvSpPr>
          <p:nvPr>
            <p:ph type="title"/>
          </p:nvPr>
        </p:nvSpPr>
        <p:spPr/>
        <p:txBody>
          <a:bodyPr>
            <a:normAutofit fontScale="90000"/>
          </a:bodyPr>
          <a:lstStyle/>
          <a:p>
            <a:pPr eaLnBrk="1" hangingPunct="1"/>
            <a:r>
              <a:rPr lang="en-US" altLang="en-US" dirty="0"/>
              <a:t>Reading and Researching-</a:t>
            </a:r>
            <a:r>
              <a:rPr lang="en-US" altLang="en-US" dirty="0">
                <a:latin typeface="Times New Roman" panose="02020603050405020304" pitchFamily="18" charset="0"/>
              </a:rPr>
              <a:t>What Materials </a:t>
            </a:r>
            <a:br>
              <a:rPr lang="en-US" altLang="en-US" dirty="0">
                <a:latin typeface="Times New Roman" panose="02020603050405020304" pitchFamily="18" charset="0"/>
              </a:rPr>
            </a:br>
            <a:r>
              <a:rPr lang="en-US" altLang="en-US" dirty="0">
                <a:latin typeface="Times New Roman" panose="02020603050405020304" pitchFamily="18" charset="0"/>
              </a:rPr>
              <a:t>Am I Going to Use?</a:t>
            </a:r>
            <a:br>
              <a:rPr lang="en-US" altLang="en-US" dirty="0">
                <a:latin typeface="Times New Roman" panose="02020603050405020304" pitchFamily="18" charset="0"/>
              </a:rPr>
            </a:br>
            <a:endParaRPr lang="en-US" altLang="en-US" dirty="0"/>
          </a:p>
        </p:txBody>
      </p:sp>
      <p:sp>
        <p:nvSpPr>
          <p:cNvPr id="65539" name="Rectangle 3">
            <a:extLst>
              <a:ext uri="{FF2B5EF4-FFF2-40B4-BE49-F238E27FC236}">
                <a16:creationId xmlns:a16="http://schemas.microsoft.com/office/drawing/2014/main" id="{1EFEC819-448B-4311-AEFB-6CDD980FA062}"/>
              </a:ext>
            </a:extLst>
          </p:cNvPr>
          <p:cNvSpPr>
            <a:spLocks noGrp="1" noChangeArrowheads="1"/>
          </p:cNvSpPr>
          <p:nvPr>
            <p:ph type="body" idx="1"/>
          </p:nvPr>
        </p:nvSpPr>
        <p:spPr/>
        <p:txBody>
          <a:bodyPr/>
          <a:lstStyle/>
          <a:p>
            <a:pPr eaLnBrk="1" hangingPunct="1">
              <a:lnSpc>
                <a:spcPct val="80000"/>
              </a:lnSpc>
            </a:pPr>
            <a:r>
              <a:rPr lang="en-US" altLang="en-US" sz="2400" dirty="0">
                <a:latin typeface="Times New Roman" panose="02020603050405020304" pitchFamily="18" charset="0"/>
              </a:rPr>
              <a:t>Collect and read material.</a:t>
            </a:r>
          </a:p>
          <a:p>
            <a:pPr eaLnBrk="1" hangingPunct="1">
              <a:lnSpc>
                <a:spcPct val="80000"/>
              </a:lnSpc>
            </a:pPr>
            <a:r>
              <a:rPr lang="en-US" altLang="en-US" sz="2400" dirty="0">
                <a:latin typeface="Times New Roman" panose="02020603050405020304" pitchFamily="18" charset="0"/>
              </a:rPr>
              <a:t>Summarize sources.</a:t>
            </a:r>
          </a:p>
          <a:p>
            <a:pPr lvl="1" eaLnBrk="1" hangingPunct="1">
              <a:lnSpc>
                <a:spcPct val="80000"/>
              </a:lnSpc>
            </a:pPr>
            <a:r>
              <a:rPr lang="en-US" altLang="en-US" sz="2100" dirty="0">
                <a:latin typeface="Times New Roman" panose="02020603050405020304" pitchFamily="18" charset="0"/>
              </a:rPr>
              <a:t>Who is the author? </a:t>
            </a:r>
          </a:p>
          <a:p>
            <a:pPr lvl="1" eaLnBrk="1" hangingPunct="1">
              <a:lnSpc>
                <a:spcPct val="80000"/>
              </a:lnSpc>
            </a:pPr>
            <a:r>
              <a:rPr lang="en-US" altLang="en-US" sz="2100" dirty="0">
                <a:latin typeface="Times New Roman" panose="02020603050405020304" pitchFamily="18" charset="0"/>
              </a:rPr>
              <a:t>What is the author's main purpose? </a:t>
            </a:r>
          </a:p>
          <a:p>
            <a:pPr lvl="1" eaLnBrk="1" hangingPunct="1">
              <a:lnSpc>
                <a:spcPct val="80000"/>
              </a:lnSpc>
            </a:pPr>
            <a:r>
              <a:rPr lang="en-US" altLang="en-US" sz="2100" dirty="0">
                <a:latin typeface="Times New Roman" panose="02020603050405020304" pitchFamily="18" charset="0"/>
              </a:rPr>
              <a:t>What is the author’s theoretical perspective? Research methodology?</a:t>
            </a:r>
          </a:p>
          <a:p>
            <a:pPr lvl="1" eaLnBrk="1" hangingPunct="1">
              <a:lnSpc>
                <a:spcPct val="80000"/>
              </a:lnSpc>
            </a:pPr>
            <a:r>
              <a:rPr lang="en-US" altLang="en-US" sz="2100" dirty="0">
                <a:latin typeface="Times New Roman" panose="02020603050405020304" pitchFamily="18" charset="0"/>
              </a:rPr>
              <a:t>Who is the intended audience? </a:t>
            </a:r>
          </a:p>
          <a:p>
            <a:pPr lvl="1" eaLnBrk="1" hangingPunct="1">
              <a:lnSpc>
                <a:spcPct val="80000"/>
              </a:lnSpc>
            </a:pPr>
            <a:r>
              <a:rPr lang="en-US" altLang="en-US" sz="2100" dirty="0">
                <a:latin typeface="Times New Roman" panose="02020603050405020304" pitchFamily="18" charset="0"/>
              </a:rPr>
              <a:t>What is the principal point, conclusion, thesis, contention, or question? </a:t>
            </a:r>
          </a:p>
          <a:p>
            <a:pPr lvl="1" eaLnBrk="1" hangingPunct="1">
              <a:lnSpc>
                <a:spcPct val="80000"/>
              </a:lnSpc>
            </a:pPr>
            <a:r>
              <a:rPr lang="en-US" altLang="en-US" sz="2100" dirty="0">
                <a:latin typeface="Times New Roman" panose="02020603050405020304" pitchFamily="18" charset="0"/>
              </a:rPr>
              <a:t>How is the author’s position supported? </a:t>
            </a:r>
          </a:p>
          <a:p>
            <a:pPr lvl="1" eaLnBrk="1" hangingPunct="1">
              <a:lnSpc>
                <a:spcPct val="80000"/>
              </a:lnSpc>
            </a:pPr>
            <a:r>
              <a:rPr lang="en-US" altLang="en-US" sz="2100" dirty="0">
                <a:latin typeface="Times New Roman" panose="02020603050405020304" pitchFamily="18" charset="0"/>
              </a:rPr>
              <a:t>How does this study relate to other studies of the problem or topic? </a:t>
            </a:r>
          </a:p>
          <a:p>
            <a:pPr lvl="1" eaLnBrk="1" hangingPunct="1">
              <a:lnSpc>
                <a:spcPct val="80000"/>
              </a:lnSpc>
            </a:pPr>
            <a:r>
              <a:rPr lang="en-US" altLang="en-US" sz="2100" dirty="0">
                <a:latin typeface="Times New Roman" panose="02020603050405020304" pitchFamily="18" charset="0"/>
              </a:rPr>
              <a:t>What does this study add to </a:t>
            </a:r>
            <a:r>
              <a:rPr lang="en-US" altLang="en-US" sz="2100" u="sng" dirty="0">
                <a:latin typeface="Times New Roman" panose="02020603050405020304" pitchFamily="18" charset="0"/>
              </a:rPr>
              <a:t>your</a:t>
            </a:r>
            <a:r>
              <a:rPr lang="en-US" altLang="en-US" sz="2100" dirty="0">
                <a:latin typeface="Times New Roman" panose="02020603050405020304" pitchFamily="18" charset="0"/>
              </a:rPr>
              <a:t> project?</a:t>
            </a:r>
            <a:endParaRPr lang="en-US" altLang="en-US" sz="2000" dirty="0">
              <a:latin typeface="Times New Roman" panose="02020603050405020304" pitchFamily="18" charset="0"/>
            </a:endParaRPr>
          </a:p>
          <a:p>
            <a:pPr eaLnBrk="1" hangingPunct="1">
              <a:lnSpc>
                <a:spcPct val="80000"/>
              </a:lnSpc>
            </a:pPr>
            <a:r>
              <a:rPr lang="en-US" altLang="en-US" sz="2400" dirty="0">
                <a:latin typeface="Times New Roman" panose="02020603050405020304" pitchFamily="18" charset="0"/>
              </a:rPr>
              <a:t>Select </a:t>
            </a:r>
            <a:r>
              <a:rPr lang="en-US" altLang="en-US" sz="2400" u="sng" dirty="0">
                <a:latin typeface="Times New Roman" panose="02020603050405020304" pitchFamily="18" charset="0"/>
              </a:rPr>
              <a:t>only</a:t>
            </a:r>
            <a:r>
              <a:rPr lang="en-US" altLang="en-US" sz="2400" dirty="0">
                <a:latin typeface="Times New Roman" panose="02020603050405020304" pitchFamily="18" charset="0"/>
              </a:rPr>
              <a:t> relevant books and articles.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553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5539">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553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553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553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5539">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5539">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5539">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5539">
                                            <p:txEl>
                                              <p:pRg st="9" end="9"/>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6553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91B4F4B-279B-4513-A4F7-CA2A02BE4369}"/>
              </a:ext>
            </a:extLst>
          </p:cNvPr>
          <p:cNvSpPr>
            <a:spLocks noGrp="1" noChangeArrowheads="1"/>
          </p:cNvSpPr>
          <p:nvPr>
            <p:ph type="title"/>
          </p:nvPr>
        </p:nvSpPr>
        <p:spPr/>
        <p:txBody>
          <a:bodyPr>
            <a:normAutofit fontScale="90000"/>
          </a:bodyPr>
          <a:lstStyle/>
          <a:p>
            <a:pPr eaLnBrk="1" hangingPunct="1"/>
            <a:r>
              <a:rPr lang="en-US" altLang="en-US" dirty="0"/>
              <a:t>Analyzing Sources-</a:t>
            </a:r>
            <a:r>
              <a:rPr lang="en-US" altLang="en-US" dirty="0">
                <a:latin typeface="Times New Roman" panose="02020603050405020304" pitchFamily="18" charset="0"/>
              </a:rPr>
              <a:t>How Do I Assess </a:t>
            </a:r>
            <a:br>
              <a:rPr lang="en-US" altLang="en-US" dirty="0">
                <a:latin typeface="Times New Roman" panose="02020603050405020304" pitchFamily="18" charset="0"/>
              </a:rPr>
            </a:br>
            <a:r>
              <a:rPr lang="en-US" altLang="en-US" dirty="0">
                <a:latin typeface="Times New Roman" panose="02020603050405020304" pitchFamily="18" charset="0"/>
              </a:rPr>
              <a:t>Existing Research?</a:t>
            </a:r>
            <a:br>
              <a:rPr lang="en-US" altLang="en-US" dirty="0">
                <a:latin typeface="Times New Roman" panose="02020603050405020304" pitchFamily="18" charset="0"/>
              </a:rPr>
            </a:br>
            <a:r>
              <a:rPr lang="en-US" altLang="en-US" dirty="0"/>
              <a:t> </a:t>
            </a:r>
          </a:p>
        </p:txBody>
      </p:sp>
      <p:sp>
        <p:nvSpPr>
          <p:cNvPr id="72707" name="Rectangle 3">
            <a:extLst>
              <a:ext uri="{FF2B5EF4-FFF2-40B4-BE49-F238E27FC236}">
                <a16:creationId xmlns:a16="http://schemas.microsoft.com/office/drawing/2014/main" id="{A0289209-173D-4647-9649-4779CAE668F4}"/>
              </a:ext>
            </a:extLst>
          </p:cNvPr>
          <p:cNvSpPr>
            <a:spLocks noGrp="1" noChangeArrowheads="1"/>
          </p:cNvSpPr>
          <p:nvPr>
            <p:ph type="body" sz="half" idx="1"/>
          </p:nvPr>
        </p:nvSpPr>
        <p:spPr>
          <a:xfrm>
            <a:off x="2438400" y="1600201"/>
            <a:ext cx="7543800" cy="4530725"/>
          </a:xfrm>
        </p:spPr>
        <p:txBody>
          <a:bodyPr/>
          <a:lstStyle/>
          <a:p>
            <a:pPr eaLnBrk="1" hangingPunct="1">
              <a:spcAft>
                <a:spcPct val="50000"/>
              </a:spcAft>
            </a:pPr>
            <a:r>
              <a:rPr lang="en-US" altLang="en-US">
                <a:latin typeface="Times New Roman" panose="02020603050405020304" pitchFamily="18" charset="0"/>
              </a:rPr>
              <a:t>A literature review is never just a list of studies—it always offers an argument about a body of research</a:t>
            </a:r>
          </a:p>
          <a:p>
            <a:pPr eaLnBrk="1" hangingPunct="1"/>
            <a:r>
              <a:rPr lang="en-US" altLang="en-US">
                <a:latin typeface="Times New Roman" panose="02020603050405020304" pitchFamily="18" charset="0"/>
              </a:rPr>
              <a:t>Analysis occurs on two levels:</a:t>
            </a:r>
          </a:p>
          <a:p>
            <a:pPr lvl="1" eaLnBrk="1" hangingPunct="1"/>
            <a:r>
              <a:rPr lang="en-US" altLang="en-US">
                <a:latin typeface="Times New Roman" panose="02020603050405020304" pitchFamily="18" charset="0"/>
              </a:rPr>
              <a:t>Individual sources</a:t>
            </a:r>
          </a:p>
          <a:p>
            <a:pPr lvl="1" eaLnBrk="1" hangingPunct="1"/>
            <a:r>
              <a:rPr lang="en-US" altLang="en-US">
                <a:latin typeface="Times New Roman" panose="02020603050405020304" pitchFamily="18" charset="0"/>
              </a:rPr>
              <a:t>Body of research</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27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2707">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270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27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37" name="Rectangle 2">
            <a:extLst>
              <a:ext uri="{FF2B5EF4-FFF2-40B4-BE49-F238E27FC236}">
                <a16:creationId xmlns:a16="http://schemas.microsoft.com/office/drawing/2014/main" id="{C3EA62E2-34F7-4669-AC9E-75F0E9C720AE}"/>
              </a:ext>
            </a:extLst>
          </p:cNvPr>
          <p:cNvSpPr>
            <a:spLocks noGrp="1" noChangeArrowheads="1"/>
          </p:cNvSpPr>
          <p:nvPr>
            <p:ph type="title"/>
          </p:nvPr>
        </p:nvSpPr>
        <p:spPr/>
        <p:txBody>
          <a:bodyPr/>
          <a:lstStyle/>
          <a:p>
            <a:pPr algn="ctr" eaLnBrk="1" hangingPunct="1"/>
            <a:r>
              <a:rPr lang="en-US" altLang="en-US"/>
              <a:t>Four Analysis Tasks of the Literature Review </a:t>
            </a:r>
          </a:p>
        </p:txBody>
      </p:sp>
      <p:sp>
        <p:nvSpPr>
          <p:cNvPr id="1038" name="Rectangle 3">
            <a:extLst>
              <a:ext uri="{FF2B5EF4-FFF2-40B4-BE49-F238E27FC236}">
                <a16:creationId xmlns:a16="http://schemas.microsoft.com/office/drawing/2014/main" id="{1B2A8131-045D-4C5A-92AA-8A145BF8D872}"/>
              </a:ext>
            </a:extLst>
          </p:cNvPr>
          <p:cNvSpPr>
            <a:spLocks noGrp="1" noChangeArrowheads="1"/>
          </p:cNvSpPr>
          <p:nvPr>
            <p:ph type="body" sz="half" idx="1"/>
          </p:nvPr>
        </p:nvSpPr>
        <p:spPr>
          <a:xfrm>
            <a:off x="2438400" y="1600201"/>
            <a:ext cx="5791200" cy="4530725"/>
          </a:xfrm>
        </p:spPr>
        <p:txBody>
          <a:bodyPr/>
          <a:lstStyle/>
          <a:p>
            <a:pPr lvl="2" eaLnBrk="1" hangingPunct="1">
              <a:lnSpc>
                <a:spcPct val="90000"/>
              </a:lnSpc>
            </a:pPr>
            <a:endParaRPr lang="en-US" altLang="en-US" sz="3300"/>
          </a:p>
          <a:p>
            <a:pPr eaLnBrk="1" hangingPunct="1">
              <a:lnSpc>
                <a:spcPct val="90000"/>
              </a:lnSpc>
            </a:pPr>
            <a:endParaRPr lang="en-US" altLang="en-US"/>
          </a:p>
        </p:txBody>
      </p:sp>
      <p:graphicFrame>
        <p:nvGraphicFramePr>
          <p:cNvPr id="2" name="Diagram 1">
            <a:extLst>
              <a:ext uri="{FF2B5EF4-FFF2-40B4-BE49-F238E27FC236}">
                <a16:creationId xmlns:a16="http://schemas.microsoft.com/office/drawing/2014/main" id="{A39C7C64-68D8-46E6-9FB7-B783D3184670}"/>
              </a:ext>
            </a:extLst>
          </p:cNvPr>
          <p:cNvGraphicFramePr/>
          <p:nvPr/>
        </p:nvGraphicFramePr>
        <p:xfrm>
          <a:off x="2438400" y="1181100"/>
          <a:ext cx="77724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F7A4AD8-C71C-4846-9205-11244F4207E9}"/>
              </a:ext>
            </a:extLst>
          </p:cNvPr>
          <p:cNvSpPr>
            <a:spLocks noGrp="1" noChangeArrowheads="1"/>
          </p:cNvSpPr>
          <p:nvPr>
            <p:ph type="title"/>
          </p:nvPr>
        </p:nvSpPr>
        <p:spPr/>
        <p:txBody>
          <a:bodyPr/>
          <a:lstStyle/>
          <a:p>
            <a:pPr eaLnBrk="1" hangingPunct="1"/>
            <a:r>
              <a:rPr lang="en-US" altLang="en-US"/>
              <a:t>Summary and Synthesis</a:t>
            </a:r>
          </a:p>
        </p:txBody>
      </p:sp>
      <p:sp>
        <p:nvSpPr>
          <p:cNvPr id="35843" name="Rectangle 3">
            <a:extLst>
              <a:ext uri="{FF2B5EF4-FFF2-40B4-BE49-F238E27FC236}">
                <a16:creationId xmlns:a16="http://schemas.microsoft.com/office/drawing/2014/main" id="{46F77D9D-A8CE-4DE0-8855-85163222EA2C}"/>
              </a:ext>
            </a:extLst>
          </p:cNvPr>
          <p:cNvSpPr>
            <a:spLocks noGrp="1" noChangeArrowheads="1"/>
          </p:cNvSpPr>
          <p:nvPr>
            <p:ph type="body" sz="half" idx="1"/>
          </p:nvPr>
        </p:nvSpPr>
        <p:spPr>
          <a:xfrm>
            <a:off x="2544417" y="1163637"/>
            <a:ext cx="6781800" cy="4530725"/>
          </a:xfrm>
        </p:spPr>
        <p:txBody>
          <a:bodyPr/>
          <a:lstStyle/>
          <a:p>
            <a:pPr eaLnBrk="1" hangingPunct="1">
              <a:spcAft>
                <a:spcPct val="50000"/>
              </a:spcAft>
              <a:buFont typeface="Wingdings" panose="05000000000000000000" pitchFamily="2" charset="2"/>
              <a:buNone/>
            </a:pPr>
            <a:r>
              <a:rPr lang="en-US" altLang="en-US" dirty="0">
                <a:latin typeface="Times New Roman" panose="02020603050405020304" pitchFamily="18" charset="0"/>
              </a:rPr>
              <a:t>In your own words, summarize and/or synthesize the key findings relevant to your study.</a:t>
            </a:r>
          </a:p>
          <a:p>
            <a:pPr eaLnBrk="1" hangingPunct="1">
              <a:spcAft>
                <a:spcPct val="50000"/>
              </a:spcAft>
            </a:pPr>
            <a:r>
              <a:rPr lang="en-US" altLang="en-US" sz="2400" dirty="0">
                <a:latin typeface="Times New Roman" panose="02020603050405020304" pitchFamily="18" charset="0"/>
              </a:rPr>
              <a:t>What do we know about the immediate area?</a:t>
            </a:r>
          </a:p>
          <a:p>
            <a:pPr eaLnBrk="1" hangingPunct="1">
              <a:spcAft>
                <a:spcPct val="50000"/>
              </a:spcAft>
            </a:pPr>
            <a:r>
              <a:rPr lang="en-US" altLang="en-US" sz="2400" dirty="0">
                <a:latin typeface="Times New Roman" panose="02020603050405020304" pitchFamily="18" charset="0"/>
              </a:rPr>
              <a:t>What are the key arguments, key characteristics, key concepts or key figures?</a:t>
            </a:r>
          </a:p>
          <a:p>
            <a:pPr eaLnBrk="1" hangingPunct="1">
              <a:spcAft>
                <a:spcPct val="50000"/>
              </a:spcAft>
            </a:pPr>
            <a:r>
              <a:rPr lang="en-US" altLang="en-US" sz="2400" dirty="0">
                <a:latin typeface="Times New Roman" panose="02020603050405020304" pitchFamily="18" charset="0"/>
              </a:rPr>
              <a:t>What are the existing debates/theories?</a:t>
            </a:r>
          </a:p>
          <a:p>
            <a:pPr eaLnBrk="1" hangingPunct="1">
              <a:spcAft>
                <a:spcPct val="50000"/>
              </a:spcAft>
            </a:pPr>
            <a:r>
              <a:rPr lang="en-US" altLang="en-US" sz="2400" dirty="0">
                <a:latin typeface="Times New Roman" panose="02020603050405020304" pitchFamily="18" charset="0"/>
              </a:rPr>
              <a:t>What common methodologies are used?</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A23115A6-039B-4A68-9334-43789883B988}"/>
              </a:ext>
            </a:extLst>
          </p:cNvPr>
          <p:cNvSpPr>
            <a:spLocks noGrp="1" noChangeArrowheads="1"/>
          </p:cNvSpPr>
          <p:nvPr>
            <p:ph type="title"/>
          </p:nvPr>
        </p:nvSpPr>
        <p:spPr/>
        <p:txBody>
          <a:bodyPr>
            <a:normAutofit fontScale="90000"/>
          </a:bodyPr>
          <a:lstStyle/>
          <a:p>
            <a:pPr eaLnBrk="1" hangingPunct="1"/>
            <a:r>
              <a:rPr lang="en-US" altLang="en-US"/>
              <a:t>Sample Language for </a:t>
            </a:r>
            <a:br>
              <a:rPr lang="en-US" altLang="en-US"/>
            </a:br>
            <a:r>
              <a:rPr lang="en-US" altLang="en-US"/>
              <a:t>Summary and Synthesis</a:t>
            </a:r>
          </a:p>
        </p:txBody>
      </p:sp>
      <p:sp>
        <p:nvSpPr>
          <p:cNvPr id="37891" name="Rectangle 3">
            <a:extLst>
              <a:ext uri="{FF2B5EF4-FFF2-40B4-BE49-F238E27FC236}">
                <a16:creationId xmlns:a16="http://schemas.microsoft.com/office/drawing/2014/main" id="{6B50B3EB-A30A-4B49-BC29-9330393BD17E}"/>
              </a:ext>
            </a:extLst>
          </p:cNvPr>
          <p:cNvSpPr>
            <a:spLocks noGrp="1" noChangeArrowheads="1"/>
          </p:cNvSpPr>
          <p:nvPr>
            <p:ph type="body" sz="half" idx="1"/>
          </p:nvPr>
        </p:nvSpPr>
        <p:spPr>
          <a:xfrm>
            <a:off x="2438400" y="1600201"/>
            <a:ext cx="7391400" cy="4530725"/>
          </a:xfrm>
        </p:spPr>
        <p:txBody>
          <a:bodyPr/>
          <a:lstStyle/>
          <a:p>
            <a:pPr eaLnBrk="1" hangingPunct="1">
              <a:lnSpc>
                <a:spcPct val="90000"/>
              </a:lnSpc>
              <a:buFont typeface="Wingdings" panose="05000000000000000000" pitchFamily="2" charset="2"/>
              <a:buNone/>
            </a:pPr>
            <a:endParaRPr lang="en-US" altLang="en-US" sz="1000" dirty="0">
              <a:latin typeface="Times New Roman" panose="02020603050405020304" pitchFamily="18" charset="0"/>
            </a:endParaRPr>
          </a:p>
          <a:p>
            <a:pPr eaLnBrk="1" hangingPunct="1">
              <a:lnSpc>
                <a:spcPct val="90000"/>
              </a:lnSpc>
            </a:pPr>
            <a:r>
              <a:rPr lang="en-US" altLang="en-US" dirty="0">
                <a:latin typeface="Times New Roman" panose="02020603050405020304" pitchFamily="18" charset="0"/>
              </a:rPr>
              <a:t>Norman </a:t>
            </a:r>
            <a:r>
              <a:rPr lang="en-US" altLang="en-US" u="sng" dirty="0">
                <a:latin typeface="Times New Roman" panose="02020603050405020304" pitchFamily="18" charset="0"/>
              </a:rPr>
              <a:t>has demonstrated</a:t>
            </a:r>
            <a:r>
              <a:rPr lang="en-US" altLang="en-US" dirty="0">
                <a:latin typeface="Times New Roman" panose="02020603050405020304" pitchFamily="18" charset="0"/>
              </a:rPr>
              <a:t>…</a:t>
            </a:r>
          </a:p>
          <a:p>
            <a:pPr eaLnBrk="1" hangingPunct="1">
              <a:lnSpc>
                <a:spcPct val="90000"/>
              </a:lnSpc>
            </a:pPr>
            <a:r>
              <a:rPr lang="en-US" altLang="en-US" dirty="0">
                <a:latin typeface="Times New Roman" panose="02020603050405020304" pitchFamily="18" charset="0"/>
              </a:rPr>
              <a:t>Early work by Hausman, Schwarz, and Graves </a:t>
            </a:r>
            <a:r>
              <a:rPr lang="en-US" altLang="en-US" u="sng" dirty="0">
                <a:latin typeface="Times New Roman" panose="02020603050405020304" pitchFamily="18" charset="0"/>
              </a:rPr>
              <a:t>was concerned</a:t>
            </a:r>
            <a:r>
              <a:rPr lang="en-US" altLang="en-US" dirty="0">
                <a:latin typeface="Times New Roman" panose="02020603050405020304" pitchFamily="18" charset="0"/>
              </a:rPr>
              <a:t> with…</a:t>
            </a:r>
          </a:p>
          <a:p>
            <a:pPr eaLnBrk="1" hangingPunct="1">
              <a:lnSpc>
                <a:spcPct val="90000"/>
              </a:lnSpc>
            </a:pPr>
            <a:r>
              <a:rPr lang="en-US" altLang="en-US" dirty="0">
                <a:latin typeface="Times New Roman" panose="02020603050405020304" pitchFamily="18" charset="0"/>
              </a:rPr>
              <a:t>Marcos and Stern </a:t>
            </a:r>
            <a:r>
              <a:rPr lang="en-US" altLang="en-US" u="sng" dirty="0">
                <a:latin typeface="Times New Roman" panose="02020603050405020304" pitchFamily="18" charset="0"/>
              </a:rPr>
              <a:t>compared</a:t>
            </a:r>
            <a:r>
              <a:rPr lang="en-US" altLang="en-US" dirty="0">
                <a:latin typeface="Times New Roman" panose="02020603050405020304" pitchFamily="18" charset="0"/>
              </a:rPr>
              <a:t> algorithms for handling…</a:t>
            </a:r>
          </a:p>
          <a:p>
            <a:pPr eaLnBrk="1" hangingPunct="1">
              <a:lnSpc>
                <a:spcPct val="90000"/>
              </a:lnSpc>
            </a:pPr>
            <a:r>
              <a:rPr lang="en-US" altLang="en-US" dirty="0">
                <a:latin typeface="Times New Roman" panose="02020603050405020304" pitchFamily="18" charset="0"/>
              </a:rPr>
              <a:t>Additional work by Zuofa </a:t>
            </a:r>
            <a:r>
              <a:rPr lang="en-US" altLang="en-US" i="1" dirty="0">
                <a:latin typeface="Times New Roman" panose="02020603050405020304" pitchFamily="18" charset="0"/>
              </a:rPr>
              <a:t>et. al </a:t>
            </a:r>
            <a:r>
              <a:rPr lang="en-US" altLang="en-US" u="sng" dirty="0">
                <a:latin typeface="Times New Roman" panose="02020603050405020304" pitchFamily="18" charset="0"/>
              </a:rPr>
              <a:t>dealt with …</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8A23C44-2829-49B3-8E32-C7516BBBD4FB}"/>
              </a:ext>
            </a:extLst>
          </p:cNvPr>
          <p:cNvSpPr>
            <a:spLocks noGrp="1" noChangeArrowheads="1"/>
          </p:cNvSpPr>
          <p:nvPr>
            <p:ph type="title"/>
          </p:nvPr>
        </p:nvSpPr>
        <p:spPr/>
        <p:txBody>
          <a:bodyPr/>
          <a:lstStyle/>
          <a:p>
            <a:pPr eaLnBrk="1" hangingPunct="1"/>
            <a:r>
              <a:rPr lang="en-US" altLang="en-US"/>
              <a:t>Example: Summary and Synthesis</a:t>
            </a:r>
          </a:p>
        </p:txBody>
      </p:sp>
      <p:sp>
        <p:nvSpPr>
          <p:cNvPr id="41987" name="Rectangle 3">
            <a:extLst>
              <a:ext uri="{FF2B5EF4-FFF2-40B4-BE49-F238E27FC236}">
                <a16:creationId xmlns:a16="http://schemas.microsoft.com/office/drawing/2014/main" id="{786499BD-E4CD-40C3-A43B-2257159C87A4}"/>
              </a:ext>
            </a:extLst>
          </p:cNvPr>
          <p:cNvSpPr>
            <a:spLocks noGrp="1" noChangeArrowheads="1"/>
          </p:cNvSpPr>
          <p:nvPr>
            <p:ph type="body" sz="half" idx="1"/>
          </p:nvPr>
        </p:nvSpPr>
        <p:spPr>
          <a:xfrm>
            <a:off x="2259495" y="1186069"/>
            <a:ext cx="8001000" cy="4876800"/>
          </a:xfrm>
        </p:spPr>
        <p:txBody>
          <a:bodyPr>
            <a:normAutofit fontScale="92500" lnSpcReduction="10000"/>
          </a:bodyPr>
          <a:lstStyle/>
          <a:p>
            <a:pPr eaLnBrk="1" hangingPunct="1">
              <a:buFont typeface="Wingdings" panose="05000000000000000000" pitchFamily="2" charset="2"/>
              <a:buNone/>
            </a:pPr>
            <a:r>
              <a:rPr lang="en-US" altLang="en-US" sz="2400" dirty="0"/>
              <a:t>	</a:t>
            </a:r>
            <a:r>
              <a:rPr lang="en-US" altLang="en-US" u="sng" dirty="0">
                <a:latin typeface="Times New Roman" panose="02020603050405020304" pitchFamily="18" charset="0"/>
              </a:rPr>
              <a:t>Piaget’s theory of stages of cognitive development and Erikson’s stages of psychosocial development are</a:t>
            </a:r>
            <a:r>
              <a:rPr lang="en-US" altLang="en-US" dirty="0">
                <a:latin typeface="Times New Roman" panose="02020603050405020304" pitchFamily="18" charset="0"/>
              </a:rPr>
              <a:t> commonly used for educational psychology courses (Borich &amp; </a:t>
            </a:r>
            <a:r>
              <a:rPr lang="en-US" altLang="en-US" dirty="0" err="1">
                <a:latin typeface="Times New Roman" panose="02020603050405020304" pitchFamily="18" charset="0"/>
              </a:rPr>
              <a:t>Tombari</a:t>
            </a:r>
            <a:r>
              <a:rPr lang="en-US" altLang="en-US" dirty="0">
                <a:latin typeface="Times New Roman" panose="02020603050405020304" pitchFamily="18" charset="0"/>
              </a:rPr>
              <a:t>, 1997; </a:t>
            </a:r>
            <a:r>
              <a:rPr lang="en-US" altLang="en-US" dirty="0" err="1">
                <a:latin typeface="Times New Roman" panose="02020603050405020304" pitchFamily="18" charset="0"/>
              </a:rPr>
              <a:t>LeFrancois</a:t>
            </a:r>
            <a:r>
              <a:rPr lang="en-US" altLang="en-US" dirty="0">
                <a:latin typeface="Times New Roman" panose="02020603050405020304" pitchFamily="18" charset="0"/>
              </a:rPr>
              <a:t>, 1997; </a:t>
            </a:r>
            <a:r>
              <a:rPr lang="en-US" altLang="en-US" dirty="0" err="1">
                <a:latin typeface="Times New Roman" panose="02020603050405020304" pitchFamily="18" charset="0"/>
              </a:rPr>
              <a:t>Slavin</a:t>
            </a:r>
            <a:r>
              <a:rPr lang="en-US" altLang="en-US" dirty="0">
                <a:latin typeface="Times New Roman" panose="02020603050405020304" pitchFamily="18" charset="0"/>
              </a:rPr>
              <a:t>, 1997). </a:t>
            </a:r>
            <a:r>
              <a:rPr lang="en-US" altLang="en-US" u="sng" dirty="0">
                <a:latin typeface="Times New Roman" panose="02020603050405020304" pitchFamily="18" charset="0"/>
              </a:rPr>
              <a:t>Piaget described characteristic behaviors</a:t>
            </a:r>
            <a:r>
              <a:rPr lang="en-US" altLang="en-US" dirty="0">
                <a:latin typeface="Times New Roman" panose="02020603050405020304" pitchFamily="18" charset="0"/>
              </a:rPr>
              <a:t>, including artistic ones such as drawing, as evidence of how children think and what children do as they progress beyond developmental milestones into and through stages of development. </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37038D35-F5DB-4132-B160-12AD00BA55E7}"/>
              </a:ext>
            </a:extLst>
          </p:cNvPr>
          <p:cNvSpPr>
            <a:spLocks noGrp="1" noChangeArrowheads="1"/>
          </p:cNvSpPr>
          <p:nvPr>
            <p:ph type="title"/>
          </p:nvPr>
        </p:nvSpPr>
        <p:spPr/>
        <p:txBody>
          <a:bodyPr/>
          <a:lstStyle/>
          <a:p>
            <a:pPr eaLnBrk="1" hangingPunct="1"/>
            <a:r>
              <a:rPr lang="en-US" altLang="en-US"/>
              <a:t>Comparison and Critique</a:t>
            </a:r>
          </a:p>
        </p:txBody>
      </p:sp>
      <p:sp>
        <p:nvSpPr>
          <p:cNvPr id="44035" name="Rectangle 3">
            <a:extLst>
              <a:ext uri="{FF2B5EF4-FFF2-40B4-BE49-F238E27FC236}">
                <a16:creationId xmlns:a16="http://schemas.microsoft.com/office/drawing/2014/main" id="{F948217B-515F-4986-ACDC-D0B53E5EA164}"/>
              </a:ext>
            </a:extLst>
          </p:cNvPr>
          <p:cNvSpPr>
            <a:spLocks noGrp="1" noChangeArrowheads="1"/>
          </p:cNvSpPr>
          <p:nvPr>
            <p:ph type="body" sz="half" idx="1"/>
          </p:nvPr>
        </p:nvSpPr>
        <p:spPr>
          <a:xfrm>
            <a:off x="2411896" y="1420813"/>
            <a:ext cx="7772400" cy="4495800"/>
          </a:xfrm>
        </p:spPr>
        <p:txBody>
          <a:bodyPr/>
          <a:lstStyle/>
          <a:p>
            <a:pPr eaLnBrk="1" hangingPunct="1">
              <a:lnSpc>
                <a:spcPct val="90000"/>
              </a:lnSpc>
              <a:spcAft>
                <a:spcPct val="50000"/>
              </a:spcAft>
              <a:buFont typeface="Wingdings" panose="05000000000000000000" pitchFamily="2" charset="2"/>
              <a:buNone/>
            </a:pPr>
            <a:r>
              <a:rPr lang="en-US" altLang="en-US" u="sng" dirty="0">
                <a:latin typeface="Times New Roman" panose="02020603050405020304" pitchFamily="18" charset="0"/>
              </a:rPr>
              <a:t>Evaluates</a:t>
            </a:r>
            <a:r>
              <a:rPr lang="en-US" altLang="en-US" dirty="0">
                <a:latin typeface="Times New Roman" panose="02020603050405020304" pitchFamily="18" charset="0"/>
              </a:rPr>
              <a:t> the strength and weaknesses of the work:</a:t>
            </a:r>
          </a:p>
          <a:p>
            <a:pPr eaLnBrk="1" hangingPunct="1">
              <a:lnSpc>
                <a:spcPct val="90000"/>
              </a:lnSpc>
              <a:spcAft>
                <a:spcPct val="50000"/>
              </a:spcAft>
            </a:pPr>
            <a:r>
              <a:rPr lang="en-US" altLang="en-US" sz="2400" dirty="0">
                <a:latin typeface="Times New Roman" panose="02020603050405020304" pitchFamily="18" charset="0"/>
              </a:rPr>
              <a:t>How do the different studies relate? What is new, different, or controversial?</a:t>
            </a:r>
          </a:p>
          <a:p>
            <a:pPr eaLnBrk="1" hangingPunct="1">
              <a:lnSpc>
                <a:spcPct val="90000"/>
              </a:lnSpc>
              <a:spcAft>
                <a:spcPct val="50000"/>
              </a:spcAft>
            </a:pPr>
            <a:r>
              <a:rPr lang="en-US" altLang="en-US" sz="2400" dirty="0">
                <a:latin typeface="Times New Roman" panose="02020603050405020304" pitchFamily="18" charset="0"/>
              </a:rPr>
              <a:t>What views need further testing?</a:t>
            </a:r>
          </a:p>
          <a:p>
            <a:pPr eaLnBrk="1" hangingPunct="1">
              <a:lnSpc>
                <a:spcPct val="90000"/>
              </a:lnSpc>
              <a:spcAft>
                <a:spcPct val="50000"/>
              </a:spcAft>
            </a:pPr>
            <a:r>
              <a:rPr lang="en-US" altLang="en-US" sz="2400" dirty="0">
                <a:latin typeface="Times New Roman" panose="02020603050405020304" pitchFamily="18" charset="0"/>
              </a:rPr>
              <a:t>What evidence is lacking, inconclusive, contradicting, or too limited?</a:t>
            </a:r>
          </a:p>
          <a:p>
            <a:pPr eaLnBrk="1" hangingPunct="1">
              <a:lnSpc>
                <a:spcPct val="90000"/>
              </a:lnSpc>
              <a:spcAft>
                <a:spcPct val="50000"/>
              </a:spcAft>
            </a:pPr>
            <a:r>
              <a:rPr lang="en-US" altLang="en-US" sz="2400" dirty="0">
                <a:latin typeface="Times New Roman" panose="02020603050405020304" pitchFamily="18" charset="0"/>
              </a:rPr>
              <a:t>What research designs or methods seem unsatisfactory? </a:t>
            </a:r>
          </a:p>
          <a:p>
            <a:pPr eaLnBrk="1" hangingPunct="1">
              <a:lnSpc>
                <a:spcPct val="90000"/>
              </a:lnSpc>
              <a:buFont typeface="Wingdings" panose="05000000000000000000" pitchFamily="2" charset="2"/>
              <a:buNone/>
            </a:pPr>
            <a:endParaRPr lang="en-US" altLang="en-US" sz="2400" dirty="0">
              <a:latin typeface="Times New Roman" panose="02020603050405020304" pitchFamily="18" charset="0"/>
            </a:endParaRP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AE52AAAB-264E-4ED2-BE0C-B14D2607E56A}"/>
              </a:ext>
            </a:extLst>
          </p:cNvPr>
          <p:cNvSpPr>
            <a:spLocks noGrp="1" noChangeArrowheads="1"/>
          </p:cNvSpPr>
          <p:nvPr>
            <p:ph type="title"/>
          </p:nvPr>
        </p:nvSpPr>
        <p:spPr/>
        <p:txBody>
          <a:bodyPr>
            <a:normAutofit fontScale="90000"/>
          </a:bodyPr>
          <a:lstStyle/>
          <a:p>
            <a:pPr eaLnBrk="1" hangingPunct="1"/>
            <a:r>
              <a:rPr lang="en-US" altLang="en-US"/>
              <a:t>Sample Language for</a:t>
            </a:r>
            <a:br>
              <a:rPr lang="en-US" altLang="en-US"/>
            </a:br>
            <a:r>
              <a:rPr lang="en-US" altLang="en-US"/>
              <a:t>Comparison and Critique</a:t>
            </a:r>
          </a:p>
        </p:txBody>
      </p:sp>
      <p:sp>
        <p:nvSpPr>
          <p:cNvPr id="46083" name="Rectangle 3">
            <a:extLst>
              <a:ext uri="{FF2B5EF4-FFF2-40B4-BE49-F238E27FC236}">
                <a16:creationId xmlns:a16="http://schemas.microsoft.com/office/drawing/2014/main" id="{2E718681-2FC3-40B1-8E8D-90D84DFAA1D8}"/>
              </a:ext>
            </a:extLst>
          </p:cNvPr>
          <p:cNvSpPr>
            <a:spLocks noGrp="1" noChangeArrowheads="1"/>
          </p:cNvSpPr>
          <p:nvPr>
            <p:ph type="body" sz="half" idx="1"/>
          </p:nvPr>
        </p:nvSpPr>
        <p:spPr>
          <a:xfrm>
            <a:off x="2247900" y="1420813"/>
            <a:ext cx="7696200" cy="4530725"/>
          </a:xfrm>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In this </a:t>
            </a:r>
            <a:r>
              <a:rPr lang="en-US" altLang="en-US" u="sng" dirty="0">
                <a:latin typeface="Times New Roman" panose="02020603050405020304" pitchFamily="18" charset="0"/>
              </a:rPr>
              <a:t>ambitious but flawed study</a:t>
            </a:r>
            <a:r>
              <a:rPr lang="en-US" altLang="en-US" dirty="0">
                <a:latin typeface="Times New Roman" panose="02020603050405020304" pitchFamily="18" charset="0"/>
              </a:rPr>
              <a:t>, Jack and Daniel stated…</a:t>
            </a:r>
          </a:p>
          <a:p>
            <a:pPr eaLnBrk="1" hangingPunct="1"/>
            <a:endParaRPr lang="en-US" altLang="en-US" dirty="0">
              <a:latin typeface="Times New Roman" panose="02020603050405020304" pitchFamily="18" charset="0"/>
            </a:endParaRPr>
          </a:p>
          <a:p>
            <a:pPr eaLnBrk="1" hangingPunct="1"/>
            <a:r>
              <a:rPr lang="en-US" altLang="en-US" dirty="0">
                <a:latin typeface="Times New Roman" panose="02020603050405020304" pitchFamily="18" charset="0"/>
              </a:rPr>
              <a:t>These general results, reflecting the nature of the SMEs in the Midlands </a:t>
            </a:r>
            <a:r>
              <a:rPr lang="en-US" altLang="en-US" u="sng" dirty="0">
                <a:latin typeface="Times New Roman" panose="02020603050405020304" pitchFamily="18" charset="0"/>
              </a:rPr>
              <a:t>are like</a:t>
            </a:r>
            <a:r>
              <a:rPr lang="en-US" altLang="en-US" dirty="0">
                <a:latin typeface="Times New Roman" panose="02020603050405020304" pitchFamily="18" charset="0"/>
              </a:rPr>
              <a:t> those reported by Maxwell and Roll…</a:t>
            </a:r>
          </a:p>
          <a:p>
            <a:pPr eaLnBrk="1" hangingPunct="1"/>
            <a:endParaRPr lang="en-US" altLang="en-US" dirty="0">
              <a:latin typeface="Times New Roman" panose="02020603050405020304" pitchFamily="18" charset="0"/>
            </a:endParaRPr>
          </a:p>
          <a:p>
            <a:pPr eaLnBrk="1" hangingPunct="1"/>
            <a:endParaRPr lang="en-US" altLang="en-US" sz="2400" dirty="0"/>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2925B51-39BC-4450-9177-67ED5153E760}"/>
              </a:ext>
            </a:extLst>
          </p:cNvPr>
          <p:cNvSpPr>
            <a:spLocks noGrp="1" noChangeArrowheads="1"/>
          </p:cNvSpPr>
          <p:nvPr>
            <p:ph type="title"/>
          </p:nvPr>
        </p:nvSpPr>
        <p:spPr/>
        <p:txBody>
          <a:bodyPr/>
          <a:lstStyle/>
          <a:p>
            <a:pPr eaLnBrk="1" hangingPunct="1"/>
            <a:r>
              <a:rPr lang="en-US" altLang="en-US"/>
              <a:t>Example: Comparison and Critique</a:t>
            </a:r>
          </a:p>
        </p:txBody>
      </p:sp>
      <p:sp>
        <p:nvSpPr>
          <p:cNvPr id="50179" name="Rectangle 3">
            <a:extLst>
              <a:ext uri="{FF2B5EF4-FFF2-40B4-BE49-F238E27FC236}">
                <a16:creationId xmlns:a16="http://schemas.microsoft.com/office/drawing/2014/main" id="{3E65DD61-A405-4C03-BF01-12791FECDE8D}"/>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The situationist model </a:t>
            </a:r>
            <a:r>
              <a:rPr lang="en-US" altLang="en-US" u="sng">
                <a:latin typeface="Times New Roman" panose="02020603050405020304" pitchFamily="18" charset="0"/>
              </a:rPr>
              <a:t>has also received its share of criticism</a:t>
            </a:r>
            <a:r>
              <a:rPr lang="en-US" altLang="en-US">
                <a:latin typeface="Times New Roman" panose="02020603050405020304" pitchFamily="18" charset="0"/>
              </a:rPr>
              <a:t>. One of the most frequently cited </a:t>
            </a:r>
            <a:r>
              <a:rPr lang="en-US" altLang="en-US" u="sng">
                <a:latin typeface="Times New Roman" panose="02020603050405020304" pitchFamily="18" charset="0"/>
              </a:rPr>
              <a:t>shortcomings</a:t>
            </a:r>
            <a:r>
              <a:rPr lang="en-US" altLang="en-US">
                <a:latin typeface="Times New Roman" panose="02020603050405020304" pitchFamily="18" charset="0"/>
              </a:rPr>
              <a:t> of this approach centers around the assumption that individuals enter into the work context </a:t>
            </a:r>
            <a:r>
              <a:rPr lang="en-US" altLang="en-US" i="1">
                <a:latin typeface="Times New Roman" panose="02020603050405020304" pitchFamily="18" charset="0"/>
              </a:rPr>
              <a:t>tabula rasa.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975B6B3B-72E0-47C2-9F74-2A634EC3A42E}"/>
              </a:ext>
            </a:extLst>
          </p:cNvPr>
          <p:cNvSpPr>
            <a:spLocks noGrp="1" noChangeArrowheads="1"/>
          </p:cNvSpPr>
          <p:nvPr>
            <p:ph type="title"/>
          </p:nvPr>
        </p:nvSpPr>
        <p:spPr/>
        <p:txBody>
          <a:bodyPr/>
          <a:lstStyle/>
          <a:p>
            <a:pPr eaLnBrk="1" hangingPunct="1"/>
            <a:r>
              <a:rPr lang="en-US" altLang="en-US"/>
              <a:t>Evaluative Adjectives</a:t>
            </a:r>
          </a:p>
        </p:txBody>
      </p:sp>
      <p:sp>
        <p:nvSpPr>
          <p:cNvPr id="52227" name="Rectangle 3">
            <a:extLst>
              <a:ext uri="{FF2B5EF4-FFF2-40B4-BE49-F238E27FC236}">
                <a16:creationId xmlns:a16="http://schemas.microsoft.com/office/drawing/2014/main" id="{0E7641ED-4CA3-4C56-B2EE-35CC81139F40}"/>
              </a:ext>
            </a:extLst>
          </p:cNvPr>
          <p:cNvSpPr>
            <a:spLocks noGrp="1" noChangeArrowheads="1"/>
          </p:cNvSpPr>
          <p:nvPr>
            <p:ph type="body" sz="half" idx="1"/>
          </p:nvPr>
        </p:nvSpPr>
        <p:spPr>
          <a:xfrm>
            <a:off x="2438400" y="1600201"/>
            <a:ext cx="3792538" cy="4530725"/>
          </a:xfrm>
        </p:spPr>
        <p:txBody>
          <a:bodyPr/>
          <a:lstStyle/>
          <a:p>
            <a:pPr eaLnBrk="1" hangingPunct="1"/>
            <a:r>
              <a:rPr lang="en-US" altLang="en-US" sz="2400" dirty="0">
                <a:latin typeface="Times New Roman" panose="02020603050405020304" pitchFamily="18" charset="0"/>
              </a:rPr>
              <a:t>Unusual</a:t>
            </a:r>
          </a:p>
          <a:p>
            <a:pPr eaLnBrk="1" hangingPunct="1"/>
            <a:r>
              <a:rPr lang="en-US" altLang="en-US" sz="2400" dirty="0">
                <a:latin typeface="Times New Roman" panose="02020603050405020304" pitchFamily="18" charset="0"/>
              </a:rPr>
              <a:t>Small</a:t>
            </a:r>
          </a:p>
          <a:p>
            <a:pPr eaLnBrk="1" hangingPunct="1"/>
            <a:r>
              <a:rPr lang="en-US" altLang="en-US" sz="2400" dirty="0">
                <a:latin typeface="Times New Roman" panose="02020603050405020304" pitchFamily="18" charset="0"/>
              </a:rPr>
              <a:t>Simple</a:t>
            </a:r>
          </a:p>
          <a:p>
            <a:pPr eaLnBrk="1" hangingPunct="1"/>
            <a:r>
              <a:rPr lang="en-US" altLang="en-US" sz="2400" dirty="0">
                <a:latin typeface="Times New Roman" panose="02020603050405020304" pitchFamily="18" charset="0"/>
              </a:rPr>
              <a:t>Exploratory</a:t>
            </a:r>
          </a:p>
          <a:p>
            <a:pPr eaLnBrk="1" hangingPunct="1"/>
            <a:r>
              <a:rPr lang="en-US" altLang="en-US" sz="2400" dirty="0">
                <a:latin typeface="Times New Roman" panose="02020603050405020304" pitchFamily="18" charset="0"/>
              </a:rPr>
              <a:t>Limited</a:t>
            </a:r>
          </a:p>
          <a:p>
            <a:pPr eaLnBrk="1" hangingPunct="1"/>
            <a:r>
              <a:rPr lang="en-US" altLang="en-US" sz="2400" dirty="0">
                <a:latin typeface="Times New Roman" panose="02020603050405020304" pitchFamily="18" charset="0"/>
              </a:rPr>
              <a:t>Restricted</a:t>
            </a:r>
          </a:p>
          <a:p>
            <a:pPr eaLnBrk="1" hangingPunct="1"/>
            <a:r>
              <a:rPr lang="en-US" altLang="en-US" sz="2400" dirty="0">
                <a:latin typeface="Times New Roman" panose="02020603050405020304" pitchFamily="18" charset="0"/>
              </a:rPr>
              <a:t>Flawed</a:t>
            </a:r>
          </a:p>
        </p:txBody>
      </p:sp>
      <p:sp>
        <p:nvSpPr>
          <p:cNvPr id="52228" name="Rectangle 4">
            <a:extLst>
              <a:ext uri="{FF2B5EF4-FFF2-40B4-BE49-F238E27FC236}">
                <a16:creationId xmlns:a16="http://schemas.microsoft.com/office/drawing/2014/main" id="{81FD2AD2-0BB0-4E95-BE7F-BF8AC4F5A6B5}"/>
              </a:ext>
            </a:extLst>
          </p:cNvPr>
          <p:cNvSpPr>
            <a:spLocks noGrp="1" noChangeArrowheads="1"/>
          </p:cNvSpPr>
          <p:nvPr>
            <p:ph type="body" sz="half" idx="2"/>
          </p:nvPr>
        </p:nvSpPr>
        <p:spPr>
          <a:xfrm>
            <a:off x="6418264" y="1600201"/>
            <a:ext cx="3792537" cy="4530725"/>
          </a:xfrm>
        </p:spPr>
        <p:txBody>
          <a:bodyPr/>
          <a:lstStyle/>
          <a:p>
            <a:pPr eaLnBrk="1" hangingPunct="1"/>
            <a:r>
              <a:rPr lang="en-US" altLang="en-US" sz="2400">
                <a:latin typeface="Times New Roman" panose="02020603050405020304" pitchFamily="18" charset="0"/>
              </a:rPr>
              <a:t>Complex</a:t>
            </a:r>
          </a:p>
          <a:p>
            <a:pPr eaLnBrk="1" hangingPunct="1"/>
            <a:r>
              <a:rPr lang="en-US" altLang="en-US" sz="2400">
                <a:latin typeface="Times New Roman" panose="02020603050405020304" pitchFamily="18" charset="0"/>
              </a:rPr>
              <a:t>Competent</a:t>
            </a:r>
          </a:p>
          <a:p>
            <a:pPr eaLnBrk="1" hangingPunct="1"/>
            <a:r>
              <a:rPr lang="en-US" altLang="en-US" sz="2400">
                <a:latin typeface="Times New Roman" panose="02020603050405020304" pitchFamily="18" charset="0"/>
              </a:rPr>
              <a:t>Important</a:t>
            </a:r>
          </a:p>
          <a:p>
            <a:pPr eaLnBrk="1" hangingPunct="1"/>
            <a:r>
              <a:rPr lang="en-US" altLang="en-US" sz="2400">
                <a:latin typeface="Times New Roman" panose="02020603050405020304" pitchFamily="18" charset="0"/>
              </a:rPr>
              <a:t>Innovative</a:t>
            </a:r>
          </a:p>
          <a:p>
            <a:pPr eaLnBrk="1" hangingPunct="1"/>
            <a:r>
              <a:rPr lang="en-US" altLang="en-US" sz="2400">
                <a:latin typeface="Times New Roman" panose="02020603050405020304" pitchFamily="18" charset="0"/>
              </a:rPr>
              <a:t>Impressive</a:t>
            </a:r>
          </a:p>
          <a:p>
            <a:pPr eaLnBrk="1" hangingPunct="1"/>
            <a:r>
              <a:rPr lang="en-US" altLang="en-US" sz="2400">
                <a:latin typeface="Times New Roman" panose="02020603050405020304" pitchFamily="18" charset="0"/>
              </a:rPr>
              <a:t>Useful</a:t>
            </a:r>
          </a:p>
          <a:p>
            <a:pPr eaLnBrk="1" hangingPunct="1"/>
            <a:r>
              <a:rPr lang="en-US" altLang="en-US" sz="2400">
                <a:latin typeface="Times New Roman" panose="02020603050405020304" pitchFamily="18" charset="0"/>
              </a:rPr>
              <a:t>Careful</a:t>
            </a:r>
          </a:p>
          <a:p>
            <a:pPr eaLnBrk="1" hangingPunct="1">
              <a:buFont typeface="Wingdings" panose="05000000000000000000" pitchFamily="2" charset="2"/>
              <a:buNone/>
            </a:pPr>
            <a:endParaRPr lang="en-US" altLang="en-US" sz="2400">
              <a:latin typeface="Times New Roman" panose="02020603050405020304" pitchFamily="18" charset="0"/>
            </a:endParaRP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6BA6B1F1-0DCC-4179-A378-88CA177EDFD4}"/>
              </a:ext>
            </a:extLst>
          </p:cNvPr>
          <p:cNvSpPr>
            <a:spLocks noGrp="1" noChangeArrowheads="1"/>
          </p:cNvSpPr>
          <p:nvPr>
            <p:ph type="title"/>
          </p:nvPr>
        </p:nvSpPr>
        <p:spPr/>
        <p:txBody>
          <a:bodyPr/>
          <a:lstStyle/>
          <a:p>
            <a:pPr eaLnBrk="1" hangingPunct="1"/>
            <a:r>
              <a:rPr lang="en-US" altLang="en-US"/>
              <a:t>Analyzing: Putting It All Together</a:t>
            </a:r>
          </a:p>
        </p:txBody>
      </p:sp>
      <p:sp>
        <p:nvSpPr>
          <p:cNvPr id="54275" name="Rectangle 3">
            <a:extLst>
              <a:ext uri="{FF2B5EF4-FFF2-40B4-BE49-F238E27FC236}">
                <a16:creationId xmlns:a16="http://schemas.microsoft.com/office/drawing/2014/main" id="{D9B467A7-1D55-4F9D-AE28-C41BDE3AB417}"/>
              </a:ext>
            </a:extLst>
          </p:cNvPr>
          <p:cNvSpPr>
            <a:spLocks noGrp="1" noChangeArrowheads="1"/>
          </p:cNvSpPr>
          <p:nvPr>
            <p:ph type="body" sz="half" idx="1"/>
          </p:nvPr>
        </p:nvSpPr>
        <p:spPr>
          <a:xfrm>
            <a:off x="2438400" y="1600201"/>
            <a:ext cx="7924800" cy="4530725"/>
          </a:xfrm>
        </p:spPr>
        <p:txBody>
          <a:bodyPr>
            <a:normAutofit fontScale="92500"/>
          </a:bodyPr>
          <a:lstStyle/>
          <a:p>
            <a:pPr eaLnBrk="1" hangingPunct="1">
              <a:spcAft>
                <a:spcPct val="30000"/>
              </a:spcAft>
              <a:buFont typeface="Wingdings" panose="05000000000000000000" pitchFamily="2" charset="2"/>
              <a:buNone/>
            </a:pPr>
            <a:r>
              <a:rPr lang="en-US" altLang="en-US" dirty="0">
                <a:latin typeface="Times New Roman" panose="02020603050405020304" pitchFamily="18" charset="0"/>
              </a:rPr>
              <a:t>Once you have summarized, synthesized, compared, and critiqued your chosen material, you may consider whether these studies</a:t>
            </a:r>
          </a:p>
          <a:p>
            <a:pPr eaLnBrk="1" hangingPunct="1">
              <a:spcAft>
                <a:spcPct val="30000"/>
              </a:spcAft>
            </a:pPr>
            <a:r>
              <a:rPr lang="en-US" altLang="en-US" sz="2400" dirty="0">
                <a:latin typeface="Times New Roman" panose="02020603050405020304" pitchFamily="18" charset="0"/>
              </a:rPr>
              <a:t>Demonstrate the topic’s chronological development.</a:t>
            </a:r>
          </a:p>
          <a:p>
            <a:pPr eaLnBrk="1" hangingPunct="1">
              <a:spcAft>
                <a:spcPct val="30000"/>
              </a:spcAft>
            </a:pPr>
            <a:r>
              <a:rPr lang="en-US" altLang="en-US" sz="2400" dirty="0">
                <a:latin typeface="Times New Roman" panose="02020603050405020304" pitchFamily="18" charset="0"/>
              </a:rPr>
              <a:t>Show different approaches to the problem.</a:t>
            </a:r>
          </a:p>
          <a:p>
            <a:pPr eaLnBrk="1" hangingPunct="1">
              <a:spcAft>
                <a:spcPct val="30000"/>
              </a:spcAft>
            </a:pPr>
            <a:r>
              <a:rPr lang="en-US" altLang="en-US" sz="2400" dirty="0">
                <a:latin typeface="Times New Roman" panose="02020603050405020304" pitchFamily="18" charset="0"/>
              </a:rPr>
              <a:t>Show an ongoing debate.</a:t>
            </a:r>
          </a:p>
          <a:p>
            <a:pPr eaLnBrk="1" hangingPunct="1">
              <a:spcAft>
                <a:spcPct val="30000"/>
              </a:spcAft>
            </a:pPr>
            <a:r>
              <a:rPr lang="en-US" altLang="en-US" sz="2400" dirty="0">
                <a:latin typeface="Times New Roman" panose="02020603050405020304" pitchFamily="18" charset="0"/>
              </a:rPr>
              <a:t>Center on a “seminal” study or studies.</a:t>
            </a:r>
          </a:p>
          <a:p>
            <a:pPr eaLnBrk="1" hangingPunct="1">
              <a:spcAft>
                <a:spcPct val="30000"/>
              </a:spcAft>
            </a:pPr>
            <a:r>
              <a:rPr lang="en-US" altLang="en-US" sz="2400" dirty="0">
                <a:latin typeface="Times New Roman" panose="02020603050405020304" pitchFamily="18" charset="0"/>
              </a:rPr>
              <a:t>Demonstrate a “paradigm shift.”</a:t>
            </a:r>
          </a:p>
          <a:p>
            <a:pPr eaLnBrk="1" hangingPunct="1"/>
            <a:endParaRPr lang="en-US" altLang="en-US" sz="2400" dirty="0">
              <a:latin typeface="Times New Roman" panose="02020603050405020304" pitchFamily="18" charset="0"/>
            </a:endParaRP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A75D4A2C-C304-4DBF-9FC3-885B3155500D}"/>
              </a:ext>
            </a:extLst>
          </p:cNvPr>
          <p:cNvSpPr>
            <a:spLocks noGrp="1" noChangeArrowheads="1"/>
          </p:cNvSpPr>
          <p:nvPr>
            <p:ph type="title"/>
          </p:nvPr>
        </p:nvSpPr>
        <p:spPr/>
        <p:txBody>
          <a:bodyPr/>
          <a:lstStyle/>
          <a:p>
            <a:pPr eaLnBrk="1" hangingPunct="1"/>
            <a:r>
              <a:rPr lang="en-US" altLang="en-US" sz="4000"/>
              <a:t>Analyzing: Putting It All Together</a:t>
            </a:r>
          </a:p>
        </p:txBody>
      </p:sp>
      <p:sp>
        <p:nvSpPr>
          <p:cNvPr id="56323" name="Rectangle 3">
            <a:extLst>
              <a:ext uri="{FF2B5EF4-FFF2-40B4-BE49-F238E27FC236}">
                <a16:creationId xmlns:a16="http://schemas.microsoft.com/office/drawing/2014/main" id="{C7510D0E-FAF7-4D60-9895-BB9854FD4C90}"/>
              </a:ext>
            </a:extLst>
          </p:cNvPr>
          <p:cNvSpPr>
            <a:spLocks noGrp="1" noChangeArrowheads="1"/>
          </p:cNvSpPr>
          <p:nvPr>
            <p:ph type="body" sz="half" idx="1"/>
          </p:nvPr>
        </p:nvSpPr>
        <p:spPr>
          <a:xfrm>
            <a:off x="2438400" y="1600200"/>
            <a:ext cx="7772400" cy="4495800"/>
          </a:xfrm>
        </p:spPr>
        <p:txBody>
          <a:bodyPr/>
          <a:lstStyle/>
          <a:p>
            <a:pPr eaLnBrk="1" hangingPunct="1">
              <a:spcAft>
                <a:spcPct val="50000"/>
              </a:spcAft>
              <a:buFont typeface="Wingdings" panose="05000000000000000000" pitchFamily="2" charset="2"/>
              <a:buNone/>
            </a:pPr>
            <a:endParaRPr lang="en-US" altLang="en-US" sz="800">
              <a:latin typeface="Times New Roman" panose="02020603050405020304" pitchFamily="18" charset="0"/>
            </a:endParaRPr>
          </a:p>
          <a:p>
            <a:pPr eaLnBrk="1" hangingPunct="1">
              <a:spcAft>
                <a:spcPct val="50000"/>
              </a:spcAft>
            </a:pPr>
            <a:r>
              <a:rPr lang="en-US" altLang="en-US">
                <a:latin typeface="Times New Roman" panose="02020603050405020304" pitchFamily="18" charset="0"/>
              </a:rPr>
              <a:t>What do researchers KNOW about this field?</a:t>
            </a:r>
          </a:p>
          <a:p>
            <a:pPr eaLnBrk="1" hangingPunct="1">
              <a:spcAft>
                <a:spcPct val="50000"/>
              </a:spcAft>
            </a:pPr>
            <a:r>
              <a:rPr lang="en-US" altLang="en-US">
                <a:latin typeface="Times New Roman" panose="02020603050405020304" pitchFamily="18" charset="0"/>
              </a:rPr>
              <a:t>What do researchers NOT KNOW?</a:t>
            </a:r>
          </a:p>
          <a:p>
            <a:pPr eaLnBrk="1" hangingPunct="1">
              <a:spcAft>
                <a:spcPct val="50000"/>
              </a:spcAft>
            </a:pPr>
            <a:r>
              <a:rPr lang="en-US" altLang="en-US">
                <a:latin typeface="Times New Roman" panose="02020603050405020304" pitchFamily="18" charset="0"/>
              </a:rPr>
              <a:t>Why should we (further) study this topic?</a:t>
            </a:r>
          </a:p>
          <a:p>
            <a:pPr eaLnBrk="1" hangingPunct="1">
              <a:spcAft>
                <a:spcPct val="50000"/>
              </a:spcAft>
            </a:pPr>
            <a:r>
              <a:rPr lang="en-US" altLang="en-US">
                <a:latin typeface="Times New Roman" panose="02020603050405020304" pitchFamily="18" charset="0"/>
              </a:rPr>
              <a:t>What will my study contribute?</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A761DF4D-9603-429F-AA53-27082A44F475}"/>
              </a:ext>
            </a:extLst>
          </p:cNvPr>
          <p:cNvSpPr>
            <a:spLocks noGrp="1" noChangeArrowheads="1"/>
          </p:cNvSpPr>
          <p:nvPr>
            <p:ph type="title"/>
          </p:nvPr>
        </p:nvSpPr>
        <p:spPr/>
        <p:txBody>
          <a:bodyPr>
            <a:normAutofit fontScale="90000"/>
          </a:bodyPr>
          <a:lstStyle/>
          <a:p>
            <a:pPr eaLnBrk="1" hangingPunct="1"/>
            <a:r>
              <a:rPr lang="en-US" altLang="en-US" dirty="0"/>
              <a:t>Drafting: </a:t>
            </a:r>
            <a:r>
              <a:rPr lang="en-US" altLang="en-US" dirty="0">
                <a:latin typeface="Times New Roman" panose="02020603050405020304" pitchFamily="18" charset="0"/>
              </a:rPr>
              <a:t>What Am I </a:t>
            </a:r>
            <a:br>
              <a:rPr lang="en-US" altLang="en-US" dirty="0">
                <a:latin typeface="Times New Roman" panose="02020603050405020304" pitchFamily="18" charset="0"/>
              </a:rPr>
            </a:br>
            <a:r>
              <a:rPr lang="en-US" altLang="en-US" dirty="0">
                <a:latin typeface="Times New Roman" panose="02020603050405020304" pitchFamily="18" charset="0"/>
              </a:rPr>
              <a:t>Going to Write?</a:t>
            </a:r>
            <a:br>
              <a:rPr lang="en-US" altLang="en-US" dirty="0">
                <a:latin typeface="Times New Roman" panose="02020603050405020304" pitchFamily="18" charset="0"/>
              </a:rPr>
            </a:br>
            <a:endParaRPr lang="en-US" altLang="en-US" dirty="0"/>
          </a:p>
        </p:txBody>
      </p:sp>
      <p:sp>
        <p:nvSpPr>
          <p:cNvPr id="62467" name="Rectangle 3">
            <a:extLst>
              <a:ext uri="{FF2B5EF4-FFF2-40B4-BE49-F238E27FC236}">
                <a16:creationId xmlns:a16="http://schemas.microsoft.com/office/drawing/2014/main" id="{42898811-1BE4-4CA1-B140-DE42DA849056}"/>
              </a:ext>
            </a:extLst>
          </p:cNvPr>
          <p:cNvSpPr>
            <a:spLocks noGrp="1" noChangeArrowheads="1"/>
          </p:cNvSpPr>
          <p:nvPr>
            <p:ph type="body" sz="half" idx="1"/>
          </p:nvPr>
        </p:nvSpPr>
        <p:spPr>
          <a:xfrm>
            <a:off x="2438400" y="1600201"/>
            <a:ext cx="7620000" cy="4530725"/>
          </a:xfrm>
        </p:spPr>
        <p:txBody>
          <a:bodyPr>
            <a:normAutofit lnSpcReduction="10000"/>
          </a:bodyPr>
          <a:lstStyle/>
          <a:p>
            <a:pPr eaLnBrk="1" hangingPunct="1">
              <a:buFont typeface="Wingdings" panose="05000000000000000000" pitchFamily="2" charset="2"/>
              <a:buNone/>
            </a:pPr>
            <a:r>
              <a:rPr lang="en-US" altLang="en-US">
                <a:latin typeface="Times New Roman" panose="02020603050405020304" pitchFamily="18" charset="0"/>
              </a:rPr>
              <a:t>To help you approach your draft in a manageable fashion, this section addresses the following topics:</a:t>
            </a:r>
          </a:p>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Exigency </a:t>
            </a:r>
          </a:p>
          <a:p>
            <a:pPr eaLnBrk="1" hangingPunct="1"/>
            <a:r>
              <a:rPr lang="en-US" altLang="en-US">
                <a:latin typeface="Times New Roman" panose="02020603050405020304" pitchFamily="18" charset="0"/>
              </a:rPr>
              <a:t>Thesis Statement</a:t>
            </a:r>
          </a:p>
          <a:p>
            <a:pPr eaLnBrk="1" hangingPunct="1"/>
            <a:r>
              <a:rPr lang="en-US" altLang="en-US">
                <a:latin typeface="Times New Roman" panose="02020603050405020304" pitchFamily="18" charset="0"/>
              </a:rPr>
              <a:t>Organization </a:t>
            </a:r>
          </a:p>
          <a:p>
            <a:pPr eaLnBrk="1" hangingPunct="1"/>
            <a:r>
              <a:rPr lang="en-US" altLang="en-US">
                <a:latin typeface="Times New Roman" panose="02020603050405020304" pitchFamily="18" charset="0"/>
              </a:rPr>
              <a:t>Introduction and conclusion </a:t>
            </a:r>
          </a:p>
          <a:p>
            <a:pPr eaLnBrk="1" hangingPunct="1"/>
            <a:r>
              <a:rPr lang="en-US" altLang="en-US">
                <a:latin typeface="Times New Roman" panose="02020603050405020304" pitchFamily="18" charset="0"/>
              </a:rPr>
              <a:t>Citations</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1839DC5C-E088-4C7A-BD16-9FC5AFF687D4}"/>
              </a:ext>
            </a:extLst>
          </p:cNvPr>
          <p:cNvSpPr>
            <a:spLocks noGrp="1" noChangeArrowheads="1"/>
          </p:cNvSpPr>
          <p:nvPr>
            <p:ph type="title"/>
          </p:nvPr>
        </p:nvSpPr>
        <p:spPr/>
        <p:txBody>
          <a:bodyPr/>
          <a:lstStyle/>
          <a:p>
            <a:pPr eaLnBrk="1" hangingPunct="1"/>
            <a:r>
              <a:rPr lang="en-US" altLang="en-US"/>
              <a:t>Thesis Statements</a:t>
            </a:r>
          </a:p>
        </p:txBody>
      </p:sp>
      <p:sp>
        <p:nvSpPr>
          <p:cNvPr id="64515" name="Rectangle 3">
            <a:extLst>
              <a:ext uri="{FF2B5EF4-FFF2-40B4-BE49-F238E27FC236}">
                <a16:creationId xmlns:a16="http://schemas.microsoft.com/office/drawing/2014/main" id="{0338E37F-ADDD-4400-AF2B-7140D7E540CC}"/>
              </a:ext>
            </a:extLst>
          </p:cNvPr>
          <p:cNvSpPr>
            <a:spLocks noGrp="1" noChangeArrowheads="1"/>
          </p:cNvSpPr>
          <p:nvPr>
            <p:ph type="body" idx="1"/>
          </p:nvPr>
        </p:nvSpPr>
        <p:spPr/>
        <p:txBody>
          <a:bodyPr/>
          <a:lstStyle/>
          <a:p>
            <a:pPr eaLnBrk="1" hangingPunct="1">
              <a:buFont typeface="Wingdings" panose="05000000000000000000" pitchFamily="2" charset="2"/>
              <a:buNone/>
            </a:pPr>
            <a:r>
              <a:rPr lang="en-US" altLang="en-US" dirty="0">
                <a:latin typeface="Times New Roman" panose="02020603050405020304" pitchFamily="18" charset="0"/>
              </a:rPr>
              <a:t>The thesis statement offers an argument about the literature. It may do any of or a combination of the following:</a:t>
            </a:r>
          </a:p>
          <a:p>
            <a:pPr eaLnBrk="1" hangingPunct="1">
              <a:buFont typeface="Wingdings" panose="05000000000000000000" pitchFamily="2" charset="2"/>
              <a:buNone/>
            </a:pPr>
            <a:endParaRPr lang="en-US" altLang="en-US" sz="1000" dirty="0">
              <a:latin typeface="Times New Roman" panose="02020603050405020304" pitchFamily="18" charset="0"/>
            </a:endParaRPr>
          </a:p>
          <a:p>
            <a:pPr eaLnBrk="1" hangingPunct="1"/>
            <a:r>
              <a:rPr lang="en-US" altLang="en-US" sz="2400" dirty="0">
                <a:latin typeface="Times New Roman" panose="02020603050405020304" pitchFamily="18" charset="0"/>
              </a:rPr>
              <a:t>Offer an argument and critical assessment of the literature (i.e. topic + claim).</a:t>
            </a:r>
          </a:p>
          <a:p>
            <a:pPr eaLnBrk="1" hangingPunct="1"/>
            <a:r>
              <a:rPr lang="en-US" altLang="en-US" sz="2400" dirty="0">
                <a:latin typeface="Times New Roman" panose="02020603050405020304" pitchFamily="18" charset="0"/>
              </a:rPr>
              <a:t>Provide an overview of current scholarly conversations.</a:t>
            </a:r>
          </a:p>
          <a:p>
            <a:pPr eaLnBrk="1" hangingPunct="1"/>
            <a:r>
              <a:rPr lang="en-US" altLang="en-US" sz="2400" dirty="0">
                <a:latin typeface="Times New Roman" panose="02020603050405020304" pitchFamily="18" charset="0"/>
              </a:rPr>
              <a:t>Point out gaps or weaknesses in the literature.</a:t>
            </a:r>
          </a:p>
          <a:p>
            <a:pPr eaLnBrk="1" hangingPunct="1"/>
            <a:r>
              <a:rPr lang="en-US" altLang="en-US" sz="2400" dirty="0">
                <a:latin typeface="Times New Roman" panose="02020603050405020304" pitchFamily="18" charset="0"/>
              </a:rPr>
              <a:t>Relate the literature to the larger aim of the study.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F646EF89-693A-4655-ADBC-D639173D32E4}"/>
              </a:ext>
            </a:extLst>
          </p:cNvPr>
          <p:cNvSpPr>
            <a:spLocks noGrp="1" noChangeArrowheads="1"/>
          </p:cNvSpPr>
          <p:nvPr>
            <p:ph type="title"/>
          </p:nvPr>
        </p:nvSpPr>
        <p:spPr/>
        <p:txBody>
          <a:bodyPr/>
          <a:lstStyle/>
          <a:p>
            <a:pPr eaLnBrk="1" hangingPunct="1"/>
            <a:r>
              <a:rPr lang="en-US" altLang="en-US"/>
              <a:t>Examples: Thesis Statements</a:t>
            </a:r>
          </a:p>
        </p:txBody>
      </p:sp>
      <p:sp>
        <p:nvSpPr>
          <p:cNvPr id="114691" name="Rectangle 3">
            <a:extLst>
              <a:ext uri="{FF2B5EF4-FFF2-40B4-BE49-F238E27FC236}">
                <a16:creationId xmlns:a16="http://schemas.microsoft.com/office/drawing/2014/main" id="{0F394D5C-0A12-4E15-99A5-A54E44EB12E9}"/>
              </a:ext>
            </a:extLst>
          </p:cNvPr>
          <p:cNvSpPr>
            <a:spLocks noGrp="1" noChangeArrowheads="1"/>
          </p:cNvSpPr>
          <p:nvPr>
            <p:ph type="body" sz="half" idx="1"/>
          </p:nvPr>
        </p:nvSpPr>
        <p:spPr>
          <a:xfrm>
            <a:off x="2514600" y="1308652"/>
            <a:ext cx="7772400" cy="4724400"/>
          </a:xfrm>
        </p:spPr>
        <p:txBody>
          <a:bodyPr>
            <a:normAutofit/>
          </a:bodyPr>
          <a:lstStyle/>
          <a:p>
            <a:pPr marL="457200" indent="-457200">
              <a:buFont typeface="Wingdings" panose="05000000000000000000" pitchFamily="2" charset="2"/>
              <a:buAutoNum type="arabicParenR"/>
            </a:pPr>
            <a:r>
              <a:rPr lang="en-US" altLang="en-US" sz="2000" dirty="0">
                <a:latin typeface="Times New Roman" panose="02020603050405020304" pitchFamily="18" charset="0"/>
              </a:rPr>
              <a:t>Despite the high volumes of profits recorded in the last twelve months,  the writers believe that gender diversity needs to be addressed in global businesses</a:t>
            </a:r>
            <a:endParaRPr lang="en-US" altLang="en-US" sz="800" dirty="0">
              <a:latin typeface="Times New Roman" panose="02020603050405020304" pitchFamily="18" charset="0"/>
            </a:endParaRPr>
          </a:p>
          <a:p>
            <a:pPr marL="457200" indent="-457200">
              <a:buFont typeface="Wingdings" panose="05000000000000000000" pitchFamily="2" charset="2"/>
              <a:buAutoNum type="arabicParenR"/>
            </a:pPr>
            <a:r>
              <a:rPr lang="en-US" altLang="en-US" sz="2000" dirty="0">
                <a:latin typeface="Times New Roman" panose="02020603050405020304" pitchFamily="18" charset="0"/>
              </a:rPr>
              <a:t>Research on the meaning and experience of consumer satisfaction has proliferated over the past two decades, particularly within the disciplines of marketing, retail banking, hospitality. . . . Many researchers now understand customer satisfaction as a multidimensional concept and acknowledge the presence of and need for multidisciplinary research in the field. </a:t>
            </a:r>
            <a:r>
              <a:rPr lang="en-US" altLang="en-US" sz="2000" u="sng" dirty="0">
                <a:latin typeface="Times New Roman" panose="02020603050405020304" pitchFamily="18" charset="0"/>
              </a:rPr>
              <a:t>However, </a:t>
            </a:r>
            <a:r>
              <a:rPr lang="en-US" altLang="en-US" sz="2000" dirty="0">
                <a:latin typeface="Times New Roman" panose="02020603050405020304" pitchFamily="18" charset="0"/>
              </a:rPr>
              <a:t>except for two exemplary articles by XXX (2022) and YYY (2021)</a:t>
            </a:r>
            <a:r>
              <a:rPr lang="en-US" altLang="en-US" sz="2000" u="sng" dirty="0">
                <a:latin typeface="Times New Roman" panose="02020603050405020304" pitchFamily="18" charset="0"/>
              </a:rPr>
              <a:t> few have translated this awareness into genuinely, interdisciplinary studies of the meaning of consumer satisfaction </a:t>
            </a:r>
            <a:endParaRPr lang="en-US" altLang="en-US" sz="2000" dirty="0">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46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46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1F5C3614-8339-49AB-9185-205DD9352A1F}"/>
              </a:ext>
            </a:extLst>
          </p:cNvPr>
          <p:cNvSpPr>
            <a:spLocks noGrp="1" noChangeArrowheads="1"/>
          </p:cNvSpPr>
          <p:nvPr>
            <p:ph type="title"/>
          </p:nvPr>
        </p:nvSpPr>
        <p:spPr/>
        <p:txBody>
          <a:bodyPr/>
          <a:lstStyle/>
          <a:p>
            <a:pPr eaLnBrk="1" hangingPunct="1"/>
            <a:r>
              <a:rPr lang="en-US" altLang="en-US" dirty="0" err="1"/>
              <a:t>Organisation</a:t>
            </a:r>
            <a:endParaRPr lang="en-US" altLang="en-US" dirty="0"/>
          </a:p>
        </p:txBody>
      </p:sp>
      <p:sp>
        <p:nvSpPr>
          <p:cNvPr id="70659" name="Rectangle 3">
            <a:extLst>
              <a:ext uri="{FF2B5EF4-FFF2-40B4-BE49-F238E27FC236}">
                <a16:creationId xmlns:a16="http://schemas.microsoft.com/office/drawing/2014/main" id="{E75F8901-9ABB-44D2-9D99-CEDA790C995D}"/>
              </a:ext>
            </a:extLst>
          </p:cNvPr>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r>
              <a:rPr lang="en-US" altLang="en-US" dirty="0">
                <a:latin typeface="Times New Roman" panose="02020603050405020304" pitchFamily="18" charset="0"/>
              </a:rPr>
              <a:t>Five common approaches to organizing the body of your literature include:</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Topical</a:t>
            </a:r>
          </a:p>
          <a:p>
            <a:pPr eaLnBrk="1" hangingPunct="1"/>
            <a:r>
              <a:rPr lang="en-US" altLang="en-US" dirty="0">
                <a:latin typeface="Times New Roman" panose="02020603050405020304" pitchFamily="18" charset="0"/>
              </a:rPr>
              <a:t>Distant to close</a:t>
            </a:r>
          </a:p>
          <a:p>
            <a:pPr eaLnBrk="1" hangingPunct="1"/>
            <a:r>
              <a:rPr lang="en-US" altLang="en-US" dirty="0">
                <a:latin typeface="Times New Roman" panose="02020603050405020304" pitchFamily="18" charset="0"/>
              </a:rPr>
              <a:t>Debate</a:t>
            </a:r>
          </a:p>
          <a:p>
            <a:pPr eaLnBrk="1" hangingPunct="1"/>
            <a:r>
              <a:rPr lang="en-US" altLang="en-US" dirty="0">
                <a:latin typeface="Times New Roman" panose="02020603050405020304" pitchFamily="18" charset="0"/>
              </a:rPr>
              <a:t>Chronological</a:t>
            </a:r>
          </a:p>
          <a:p>
            <a:pPr eaLnBrk="1" hangingPunct="1"/>
            <a:r>
              <a:rPr lang="en-US" altLang="en-US" dirty="0">
                <a:latin typeface="Times New Roman" panose="02020603050405020304" pitchFamily="18" charset="0"/>
              </a:rPr>
              <a:t>Seminal Study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71ABA3E0-ACD1-4C1D-A268-4552EAFAD540}"/>
              </a:ext>
            </a:extLst>
          </p:cNvPr>
          <p:cNvSpPr>
            <a:spLocks noGrp="1" noChangeArrowheads="1"/>
          </p:cNvSpPr>
          <p:nvPr>
            <p:ph type="title"/>
          </p:nvPr>
        </p:nvSpPr>
        <p:spPr/>
        <p:txBody>
          <a:bodyPr/>
          <a:lstStyle/>
          <a:p>
            <a:pPr eaLnBrk="1" hangingPunct="1"/>
            <a:r>
              <a:rPr lang="en-US" altLang="en-US"/>
              <a:t>Topical: Characteristics</a:t>
            </a:r>
          </a:p>
        </p:txBody>
      </p:sp>
      <p:sp>
        <p:nvSpPr>
          <p:cNvPr id="122883" name="Rectangle 3">
            <a:extLst>
              <a:ext uri="{FF2B5EF4-FFF2-40B4-BE49-F238E27FC236}">
                <a16:creationId xmlns:a16="http://schemas.microsoft.com/office/drawing/2014/main" id="{3259EEE1-E015-449E-B752-F121A8584254}"/>
              </a:ext>
            </a:extLst>
          </p:cNvPr>
          <p:cNvSpPr>
            <a:spLocks noGrp="1" noChangeArrowheads="1"/>
          </p:cNvSpPr>
          <p:nvPr>
            <p:ph type="body" sz="half" idx="1"/>
          </p:nvPr>
        </p:nvSpPr>
        <p:spPr>
          <a:xfrm>
            <a:off x="2514600" y="1308653"/>
            <a:ext cx="7772400" cy="4530725"/>
          </a:xfrm>
        </p:spPr>
        <p:txBody>
          <a:bodyPr>
            <a:normAutofit fontScale="92500" lnSpcReduction="10000"/>
          </a:bodyPr>
          <a:lstStyle/>
          <a:p>
            <a:pPr eaLnBrk="1" hangingPunct="1">
              <a:lnSpc>
                <a:spcPct val="90000"/>
              </a:lnSpc>
              <a:spcAft>
                <a:spcPct val="50000"/>
              </a:spcAft>
            </a:pPr>
            <a:r>
              <a:rPr lang="en-US" altLang="en-US" dirty="0">
                <a:latin typeface="Times New Roman" panose="02020603050405020304" pitchFamily="18" charset="0"/>
              </a:rPr>
              <a:t>Most common approach</a:t>
            </a:r>
          </a:p>
          <a:p>
            <a:pPr eaLnBrk="1" hangingPunct="1">
              <a:lnSpc>
                <a:spcPct val="90000"/>
              </a:lnSpc>
              <a:spcAft>
                <a:spcPct val="50000"/>
              </a:spcAft>
            </a:pPr>
            <a:r>
              <a:rPr lang="en-US" altLang="en-US" dirty="0">
                <a:latin typeface="Times New Roman" panose="02020603050405020304" pitchFamily="18" charset="0"/>
              </a:rPr>
              <a:t>Breaks the field into a number of subfields, subject areas, or approaches </a:t>
            </a:r>
          </a:p>
          <a:p>
            <a:pPr eaLnBrk="1" hangingPunct="1">
              <a:lnSpc>
                <a:spcPct val="90000"/>
              </a:lnSpc>
              <a:spcAft>
                <a:spcPct val="50000"/>
              </a:spcAft>
            </a:pPr>
            <a:r>
              <a:rPr lang="en-US" altLang="en-US" dirty="0">
                <a:latin typeface="Times New Roman" panose="02020603050405020304" pitchFamily="18" charset="0"/>
              </a:rPr>
              <a:t>Discusses each subsection individually, sometimes with critiques of each</a:t>
            </a:r>
          </a:p>
          <a:p>
            <a:pPr eaLnBrk="1" hangingPunct="1">
              <a:lnSpc>
                <a:spcPct val="90000"/>
              </a:lnSpc>
              <a:spcAft>
                <a:spcPct val="50000"/>
              </a:spcAft>
            </a:pPr>
            <a:r>
              <a:rPr lang="en-US" altLang="en-US" dirty="0">
                <a:latin typeface="Times New Roman" panose="02020603050405020304" pitchFamily="18" charset="0"/>
              </a:rPr>
              <a:t>Most useful for organizing a large body of literature that does not have one or two studies that stand out as most important or a clear chronological development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8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288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88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28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68CFB9B3-EFD1-42AE-ADB0-B6FD11F9DA9A}"/>
              </a:ext>
            </a:extLst>
          </p:cNvPr>
          <p:cNvSpPr>
            <a:spLocks noGrp="1" noChangeArrowheads="1"/>
          </p:cNvSpPr>
          <p:nvPr>
            <p:ph type="title"/>
          </p:nvPr>
        </p:nvSpPr>
        <p:spPr/>
        <p:txBody>
          <a:bodyPr/>
          <a:lstStyle/>
          <a:p>
            <a:pPr eaLnBrk="1" hangingPunct="1"/>
            <a:r>
              <a:rPr lang="en-US" altLang="en-US" sz="4800"/>
              <a:t>Topical: Typical Language</a:t>
            </a:r>
          </a:p>
        </p:txBody>
      </p:sp>
      <p:sp>
        <p:nvSpPr>
          <p:cNvPr id="74755" name="Rectangle 3">
            <a:extLst>
              <a:ext uri="{FF2B5EF4-FFF2-40B4-BE49-F238E27FC236}">
                <a16:creationId xmlns:a16="http://schemas.microsoft.com/office/drawing/2014/main" id="{E6462328-4F4F-44EF-9160-85AEEEB8C06A}"/>
              </a:ext>
            </a:extLst>
          </p:cNvPr>
          <p:cNvSpPr>
            <a:spLocks noGrp="1" noChangeArrowheads="1"/>
          </p:cNvSpPr>
          <p:nvPr>
            <p:ph type="body" idx="1"/>
          </p:nvPr>
        </p:nvSpPr>
        <p:spPr/>
        <p:txBody>
          <a:bodyPr/>
          <a:lstStyle/>
          <a:p>
            <a:pPr eaLnBrk="1" hangingPunct="1"/>
            <a:r>
              <a:rPr lang="en-US" altLang="en-US">
                <a:latin typeface="Times New Roman" panose="02020603050405020304" pitchFamily="18" charset="0"/>
              </a:rPr>
              <a:t>Three important areas of this field have received attention: A, B, C. </a:t>
            </a:r>
          </a:p>
          <a:p>
            <a:pPr eaLnBrk="1" hangingPunct="1"/>
            <a:r>
              <a:rPr lang="en-US" altLang="en-US">
                <a:latin typeface="Times New Roman" panose="02020603050405020304" pitchFamily="18" charset="0"/>
              </a:rPr>
              <a:t>A has been approached from two perspectives F and G.</a:t>
            </a:r>
          </a:p>
          <a:p>
            <a:pPr eaLnBrk="1" hangingPunct="1"/>
            <a:r>
              <a:rPr lang="en-US" altLang="en-US">
                <a:latin typeface="Times New Roman" panose="02020603050405020304" pitchFamily="18" charset="0"/>
              </a:rPr>
              <a:t>The most important developments in terms of B have been…</a:t>
            </a:r>
          </a:p>
          <a:p>
            <a:pPr eaLnBrk="1" hangingPunct="1"/>
            <a:r>
              <a:rPr lang="en-US" altLang="en-US">
                <a:latin typeface="Times New Roman" panose="02020603050405020304" pitchFamily="18" charset="0"/>
              </a:rPr>
              <a:t>C has also been an important area of study in this field.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47B1D4AA-6929-4853-BD44-B8784B9C8E48}"/>
              </a:ext>
            </a:extLst>
          </p:cNvPr>
          <p:cNvSpPr>
            <a:spLocks noGrp="1" noChangeArrowheads="1"/>
          </p:cNvSpPr>
          <p:nvPr>
            <p:ph type="title"/>
          </p:nvPr>
        </p:nvSpPr>
        <p:spPr/>
        <p:txBody>
          <a:bodyPr/>
          <a:lstStyle/>
          <a:p>
            <a:pPr eaLnBrk="1" hangingPunct="1"/>
            <a:r>
              <a:rPr lang="en-US" altLang="en-US"/>
              <a:t>Distant to Close: Characteristics</a:t>
            </a:r>
          </a:p>
        </p:txBody>
      </p:sp>
      <p:sp>
        <p:nvSpPr>
          <p:cNvPr id="129027" name="Rectangle 3">
            <a:extLst>
              <a:ext uri="{FF2B5EF4-FFF2-40B4-BE49-F238E27FC236}">
                <a16:creationId xmlns:a16="http://schemas.microsoft.com/office/drawing/2014/main" id="{7485F66A-9811-47E0-9B38-7AAD97431FC8}"/>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A type of topical </a:t>
            </a:r>
            <a:r>
              <a:rPr lang="en-US" altLang="en-US" dirty="0" err="1">
                <a:latin typeface="Times New Roman" panose="02020603050405020304" pitchFamily="18" charset="0"/>
              </a:rPr>
              <a:t>organisation</a:t>
            </a:r>
            <a:r>
              <a:rPr lang="en-US" altLang="en-US" dirty="0">
                <a:latin typeface="Times New Roman" panose="02020603050405020304" pitchFamily="18" charset="0"/>
              </a:rPr>
              <a:t>, with studies grouped by their relevance to current research.</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Starts by describing studies with general similarities to current research and ends with studies most relevant to the specific topic.</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Most useful for studies of methods or models.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902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9027">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90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96697385-E014-40B1-8D27-B63BC9A8A1F3}"/>
              </a:ext>
            </a:extLst>
          </p:cNvPr>
          <p:cNvSpPr>
            <a:spLocks noGrp="1" noChangeArrowheads="1"/>
          </p:cNvSpPr>
          <p:nvPr>
            <p:ph type="title"/>
          </p:nvPr>
        </p:nvSpPr>
        <p:spPr/>
        <p:txBody>
          <a:bodyPr/>
          <a:lstStyle/>
          <a:p>
            <a:pPr eaLnBrk="1" hangingPunct="1"/>
            <a:r>
              <a:rPr lang="en-US" altLang="en-US" sz="4000"/>
              <a:t>Distant to Close: Typical Language</a:t>
            </a:r>
          </a:p>
        </p:txBody>
      </p:sp>
      <p:sp>
        <p:nvSpPr>
          <p:cNvPr id="78851" name="Rectangle 3">
            <a:extLst>
              <a:ext uri="{FF2B5EF4-FFF2-40B4-BE49-F238E27FC236}">
                <a16:creationId xmlns:a16="http://schemas.microsoft.com/office/drawing/2014/main" id="{2AEA12C4-DB35-43AC-AD40-D58FCAA869AF}"/>
              </a:ext>
            </a:extLst>
          </p:cNvPr>
          <p:cNvSpPr>
            <a:spLocks noGrp="1" noChangeArrowheads="1"/>
          </p:cNvSpPr>
          <p:nvPr>
            <p:ph type="body" idx="1"/>
          </p:nvPr>
        </p:nvSpPr>
        <p:spPr/>
        <p:txBody>
          <a:bodyPr/>
          <a:lstStyle/>
          <a:p>
            <a:pPr eaLnBrk="1" hangingPunct="1">
              <a:lnSpc>
                <a:spcPct val="90000"/>
              </a:lnSpc>
              <a:buFont typeface="Wingdings" panose="05000000000000000000" pitchFamily="2" charset="2"/>
              <a:buNone/>
            </a:pPr>
            <a:endParaRPr lang="en-US" altLang="en-US" sz="800" dirty="0">
              <a:latin typeface="Times New Roman" panose="02020603050405020304" pitchFamily="18" charset="0"/>
            </a:endParaRPr>
          </a:p>
          <a:p>
            <a:pPr eaLnBrk="1" hangingPunct="1">
              <a:lnSpc>
                <a:spcPct val="90000"/>
              </a:lnSpc>
            </a:pPr>
            <a:r>
              <a:rPr lang="en-US" altLang="en-US" dirty="0">
                <a:latin typeface="Times New Roman" panose="02020603050405020304" pitchFamily="18" charset="0"/>
              </a:rPr>
              <a:t>Method/Model M (slightly similar to current research) addresses …</a:t>
            </a:r>
          </a:p>
          <a:p>
            <a:pPr eaLnBrk="1" hangingPunct="1">
              <a:lnSpc>
                <a:spcPct val="90000"/>
              </a:lnSpc>
              <a:buFont typeface="Wingdings" panose="05000000000000000000" pitchFamily="2" charset="2"/>
              <a:buNone/>
            </a:pPr>
            <a:endParaRPr lang="en-US" altLang="en-US" sz="800" dirty="0">
              <a:latin typeface="Times New Roman" panose="02020603050405020304" pitchFamily="18" charset="0"/>
            </a:endParaRPr>
          </a:p>
          <a:p>
            <a:pPr eaLnBrk="1" hangingPunct="1">
              <a:lnSpc>
                <a:spcPct val="90000"/>
              </a:lnSpc>
            </a:pPr>
            <a:r>
              <a:rPr lang="en-US" altLang="en-US" dirty="0">
                <a:latin typeface="Times New Roman" panose="02020603050405020304" pitchFamily="18" charset="0"/>
              </a:rPr>
              <a:t>Drawing upon method/model N (more similar to current research) can help . . .</a:t>
            </a:r>
          </a:p>
          <a:p>
            <a:pPr eaLnBrk="1" hangingPunct="1">
              <a:lnSpc>
                <a:spcPct val="90000"/>
              </a:lnSpc>
              <a:buFont typeface="Wingdings" panose="05000000000000000000" pitchFamily="2" charset="2"/>
              <a:buNone/>
            </a:pPr>
            <a:endParaRPr lang="en-US" altLang="en-US" sz="800" dirty="0">
              <a:latin typeface="Times New Roman" panose="02020603050405020304" pitchFamily="18" charset="0"/>
            </a:endParaRPr>
          </a:p>
          <a:p>
            <a:pPr eaLnBrk="1" hangingPunct="1">
              <a:lnSpc>
                <a:spcPct val="90000"/>
              </a:lnSpc>
            </a:pPr>
            <a:r>
              <a:rPr lang="en-US" altLang="en-US" dirty="0">
                <a:latin typeface="Times New Roman" panose="02020603050405020304" pitchFamily="18" charset="0"/>
              </a:rPr>
              <a:t>This study applies the procedure used in method/model O (most similar to current research) to . . .</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C5A11F10-1598-4F58-A4F3-A6E75ABAE3DD}"/>
              </a:ext>
            </a:extLst>
          </p:cNvPr>
          <p:cNvSpPr>
            <a:spLocks noGrp="1" noChangeArrowheads="1"/>
          </p:cNvSpPr>
          <p:nvPr>
            <p:ph type="title"/>
          </p:nvPr>
        </p:nvSpPr>
        <p:spPr/>
        <p:txBody>
          <a:bodyPr/>
          <a:lstStyle/>
          <a:p>
            <a:pPr eaLnBrk="1" hangingPunct="1"/>
            <a:r>
              <a:rPr lang="en-US" altLang="en-US"/>
              <a:t>Debate: Characteristics</a:t>
            </a:r>
          </a:p>
        </p:txBody>
      </p:sp>
      <p:sp>
        <p:nvSpPr>
          <p:cNvPr id="135171" name="Rectangle 3">
            <a:extLst>
              <a:ext uri="{FF2B5EF4-FFF2-40B4-BE49-F238E27FC236}">
                <a16:creationId xmlns:a16="http://schemas.microsoft.com/office/drawing/2014/main" id="{E42DAB4D-6773-450D-9B89-36D2DDD4E5C2}"/>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Another type of topical approach, with a chronological component.</a:t>
            </a:r>
          </a:p>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Emphasizes various strands of research in which proponents of various models openly criticize one another.</a:t>
            </a:r>
          </a:p>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spcAft>
                <a:spcPct val="50000"/>
              </a:spcAft>
            </a:pPr>
            <a:r>
              <a:rPr lang="en-US" altLang="en-US">
                <a:latin typeface="Times New Roman" panose="02020603050405020304" pitchFamily="18" charset="0"/>
              </a:rPr>
              <a:t>Most useful when clear opposing positions are present in the literature.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5171">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5171">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51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0B0106D7-FB2E-4100-8A78-D7DF14126C76}"/>
              </a:ext>
            </a:extLst>
          </p:cNvPr>
          <p:cNvSpPr>
            <a:spLocks noGrp="1" noChangeArrowheads="1"/>
          </p:cNvSpPr>
          <p:nvPr>
            <p:ph type="title"/>
          </p:nvPr>
        </p:nvSpPr>
        <p:spPr/>
        <p:txBody>
          <a:bodyPr/>
          <a:lstStyle/>
          <a:p>
            <a:pPr eaLnBrk="1" hangingPunct="1"/>
            <a:r>
              <a:rPr lang="en-US" altLang="en-US"/>
              <a:t>Debate: Typical Language</a:t>
            </a:r>
          </a:p>
        </p:txBody>
      </p:sp>
      <p:sp>
        <p:nvSpPr>
          <p:cNvPr id="82947" name="Rectangle 3">
            <a:extLst>
              <a:ext uri="{FF2B5EF4-FFF2-40B4-BE49-F238E27FC236}">
                <a16:creationId xmlns:a16="http://schemas.microsoft.com/office/drawing/2014/main" id="{EF54D548-DFEA-4F01-B4F1-FF4B883684F0}"/>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There have been </a:t>
            </a:r>
            <a:r>
              <a:rPr lang="en-US" altLang="en-US" u="sng" dirty="0">
                <a:latin typeface="Times New Roman" panose="02020603050405020304" pitchFamily="18" charset="0"/>
              </a:rPr>
              <a:t>two (three, four, etc.) distinct approaches</a:t>
            </a:r>
            <a:r>
              <a:rPr lang="en-US" altLang="en-US" dirty="0">
                <a:latin typeface="Times New Roman" panose="02020603050405020304" pitchFamily="18" charset="0"/>
              </a:rPr>
              <a:t> this problem.</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The </a:t>
            </a:r>
            <a:r>
              <a:rPr lang="en-US" altLang="en-US" u="sng" dirty="0">
                <a:latin typeface="Times New Roman" panose="02020603050405020304" pitchFamily="18" charset="0"/>
              </a:rPr>
              <a:t>first model</a:t>
            </a:r>
            <a:r>
              <a:rPr lang="en-US" altLang="en-US" dirty="0">
                <a:latin typeface="Times New Roman" panose="02020603050405020304" pitchFamily="18" charset="0"/>
              </a:rPr>
              <a:t> posits…</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The </a:t>
            </a:r>
            <a:r>
              <a:rPr lang="en-US" altLang="en-US" u="sng" dirty="0">
                <a:latin typeface="Times New Roman" panose="02020603050405020304" pitchFamily="18" charset="0"/>
              </a:rPr>
              <a:t>second model</a:t>
            </a:r>
            <a:r>
              <a:rPr lang="en-US" altLang="en-US" dirty="0">
                <a:latin typeface="Times New Roman" panose="02020603050405020304" pitchFamily="18" charset="0"/>
              </a:rPr>
              <a:t> argues that the first model is wrong for three reasons. Instead, the second model claims…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B58A0CA0-07E7-4430-A43E-2BE836308D22}"/>
              </a:ext>
            </a:extLst>
          </p:cNvPr>
          <p:cNvSpPr>
            <a:spLocks noGrp="1" noChangeArrowheads="1"/>
          </p:cNvSpPr>
          <p:nvPr>
            <p:ph type="title"/>
          </p:nvPr>
        </p:nvSpPr>
        <p:spPr/>
        <p:txBody>
          <a:bodyPr/>
          <a:lstStyle/>
          <a:p>
            <a:pPr eaLnBrk="1" hangingPunct="1"/>
            <a:r>
              <a:rPr lang="en-US" altLang="en-US"/>
              <a:t>Chronological: Characteristics</a:t>
            </a:r>
          </a:p>
        </p:txBody>
      </p:sp>
      <p:sp>
        <p:nvSpPr>
          <p:cNvPr id="139268" name="Rectangle 4">
            <a:extLst>
              <a:ext uri="{FF2B5EF4-FFF2-40B4-BE49-F238E27FC236}">
                <a16:creationId xmlns:a16="http://schemas.microsoft.com/office/drawing/2014/main" id="{41A662AC-8698-45C3-B714-8DF6F238CE4F}"/>
              </a:ext>
            </a:extLst>
          </p:cNvPr>
          <p:cNvSpPr>
            <a:spLocks noGrp="1" noChangeArrowheads="1"/>
          </p:cNvSpPr>
          <p:nvPr>
            <p:ph type="body" sz="half" idx="2"/>
          </p:nvPr>
        </p:nvSpPr>
        <p:spPr>
          <a:xfrm>
            <a:off x="2438400" y="1752601"/>
            <a:ext cx="7467600" cy="4530725"/>
          </a:xfrm>
        </p:spPr>
        <p:txBody>
          <a:bodyPr/>
          <a:lstStyle/>
          <a:p>
            <a:pPr eaLnBrk="1" hangingPunct="1">
              <a:spcAft>
                <a:spcPct val="50000"/>
              </a:spcAft>
            </a:pPr>
            <a:r>
              <a:rPr lang="en-US" altLang="en-US">
                <a:latin typeface="Times New Roman" panose="02020603050405020304" pitchFamily="18" charset="0"/>
              </a:rPr>
              <a:t>Lists studies in terms of chronological development </a:t>
            </a:r>
          </a:p>
          <a:p>
            <a:pPr eaLnBrk="1" hangingPunct="1">
              <a:spcAft>
                <a:spcPct val="50000"/>
              </a:spcAft>
            </a:pPr>
            <a:r>
              <a:rPr lang="en-US" altLang="en-US">
                <a:latin typeface="Times New Roman" panose="02020603050405020304" pitchFamily="18" charset="0"/>
              </a:rPr>
              <a:t>Useful when the field displays clear development over a period of time </a:t>
            </a:r>
          </a:p>
          <a:p>
            <a:pPr lvl="1" eaLnBrk="1" hangingPunct="1">
              <a:spcAft>
                <a:spcPct val="50000"/>
              </a:spcAft>
            </a:pPr>
            <a:r>
              <a:rPr lang="en-US" altLang="en-US">
                <a:latin typeface="Times New Roman" panose="02020603050405020304" pitchFamily="18" charset="0"/>
              </a:rPr>
              <a:t>Linear progression</a:t>
            </a:r>
          </a:p>
          <a:p>
            <a:pPr lvl="1" eaLnBrk="1" hangingPunct="1">
              <a:spcAft>
                <a:spcPct val="50000"/>
              </a:spcAft>
            </a:pPr>
            <a:r>
              <a:rPr lang="en-US" altLang="en-US">
                <a:latin typeface="Times New Roman" panose="02020603050405020304" pitchFamily="18" charset="0"/>
              </a:rPr>
              <a:t>Paradigm shift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926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9268">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9268">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926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B6E5893D-5045-427C-8013-0C56267A60DF}"/>
              </a:ext>
            </a:extLst>
          </p:cNvPr>
          <p:cNvSpPr>
            <a:spLocks noGrp="1" noChangeArrowheads="1"/>
          </p:cNvSpPr>
          <p:nvPr>
            <p:ph type="title"/>
          </p:nvPr>
        </p:nvSpPr>
        <p:spPr/>
        <p:txBody>
          <a:bodyPr/>
          <a:lstStyle/>
          <a:p>
            <a:pPr eaLnBrk="1" hangingPunct="1"/>
            <a:r>
              <a:rPr lang="en-US" altLang="en-US" sz="4000"/>
              <a:t>Chronological: Typical Language</a:t>
            </a:r>
            <a:r>
              <a:rPr lang="en-US" altLang="en-US" sz="3800"/>
              <a:t> </a:t>
            </a:r>
          </a:p>
        </p:txBody>
      </p:sp>
      <p:sp>
        <p:nvSpPr>
          <p:cNvPr id="87043" name="Rectangle 3">
            <a:extLst>
              <a:ext uri="{FF2B5EF4-FFF2-40B4-BE49-F238E27FC236}">
                <a16:creationId xmlns:a16="http://schemas.microsoft.com/office/drawing/2014/main" id="{317C7402-FE91-429D-8643-9383EF91B48E}"/>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a:p>
          <a:p>
            <a:pPr eaLnBrk="1" hangingPunct="1"/>
            <a:r>
              <a:rPr lang="en-US" altLang="en-US">
                <a:latin typeface="Times New Roman" panose="02020603050405020304" pitchFamily="18" charset="0"/>
              </a:rPr>
              <a:t>This subject was </a:t>
            </a:r>
            <a:r>
              <a:rPr lang="en-US" altLang="en-US" u="sng">
                <a:latin typeface="Times New Roman" panose="02020603050405020304" pitchFamily="18" charset="0"/>
              </a:rPr>
              <a:t>first studied</a:t>
            </a:r>
            <a:r>
              <a:rPr lang="en-US" altLang="en-US">
                <a:latin typeface="Times New Roman" panose="02020603050405020304" pitchFamily="18" charset="0"/>
              </a:rPr>
              <a:t> by X, who argued/found…</a:t>
            </a:r>
          </a:p>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In (date), Y </a:t>
            </a:r>
            <a:r>
              <a:rPr lang="en-US" altLang="en-US" u="sng">
                <a:latin typeface="Times New Roman" panose="02020603050405020304" pitchFamily="18" charset="0"/>
              </a:rPr>
              <a:t>modified/extended/contradicted </a:t>
            </a:r>
            <a:r>
              <a:rPr lang="en-US" altLang="en-US">
                <a:latin typeface="Times New Roman" panose="02020603050405020304" pitchFamily="18" charset="0"/>
              </a:rPr>
              <a:t>X’s work by…</a:t>
            </a:r>
          </a:p>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Today, research by </a:t>
            </a:r>
            <a:r>
              <a:rPr lang="en-US" altLang="en-US" u="sng">
                <a:latin typeface="Times New Roman" panose="02020603050405020304" pitchFamily="18" charset="0"/>
              </a:rPr>
              <a:t>Z represents the current state of the field</a:t>
            </a:r>
            <a:r>
              <a:rPr lang="en-US" altLang="en-US">
                <a:latin typeface="Times New Roman" panose="02020603050405020304" pitchFamily="18" charset="0"/>
              </a:rPr>
              <a:t>.</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BE74B5CE-FEFA-4F88-98B1-F651E3B6BC67}"/>
              </a:ext>
            </a:extLst>
          </p:cNvPr>
          <p:cNvSpPr>
            <a:spLocks noGrp="1" noChangeArrowheads="1"/>
          </p:cNvSpPr>
          <p:nvPr>
            <p:ph type="title"/>
          </p:nvPr>
        </p:nvSpPr>
        <p:spPr/>
        <p:txBody>
          <a:bodyPr/>
          <a:lstStyle/>
          <a:p>
            <a:pPr eaLnBrk="1" hangingPunct="1"/>
            <a:r>
              <a:rPr lang="en-US" altLang="en-US"/>
              <a:t>Seminal Study: Characteristics </a:t>
            </a:r>
          </a:p>
        </p:txBody>
      </p:sp>
      <p:sp>
        <p:nvSpPr>
          <p:cNvPr id="143363" name="Rectangle 3">
            <a:extLst>
              <a:ext uri="{FF2B5EF4-FFF2-40B4-BE49-F238E27FC236}">
                <a16:creationId xmlns:a16="http://schemas.microsoft.com/office/drawing/2014/main" id="{9475444E-4227-476C-ACC9-38B9FA0C18FF}"/>
              </a:ext>
            </a:extLst>
          </p:cNvPr>
          <p:cNvSpPr>
            <a:spLocks noGrp="1" noChangeArrowheads="1"/>
          </p:cNvSpPr>
          <p:nvPr>
            <p:ph type="body" sz="half" idx="1"/>
          </p:nvPr>
        </p:nvSpPr>
        <p:spPr>
          <a:xfrm>
            <a:off x="2552700" y="1420813"/>
            <a:ext cx="7696200" cy="4225925"/>
          </a:xfrm>
        </p:spPr>
        <p:txBody>
          <a:bodyPr/>
          <a:lstStyle/>
          <a:p>
            <a:pPr eaLnBrk="1" hangingPunct="1">
              <a:spcAft>
                <a:spcPct val="50000"/>
              </a:spcAft>
            </a:pPr>
            <a:r>
              <a:rPr lang="en-US" altLang="en-US" dirty="0">
                <a:latin typeface="Times New Roman" panose="02020603050405020304" pitchFamily="18" charset="0"/>
              </a:rPr>
              <a:t>Begins with detailed description of extremely important study.</a:t>
            </a:r>
          </a:p>
          <a:p>
            <a:pPr eaLnBrk="1" hangingPunct="1">
              <a:spcAft>
                <a:spcPct val="50000"/>
              </a:spcAft>
            </a:pPr>
            <a:r>
              <a:rPr lang="en-US" altLang="en-US" dirty="0">
                <a:latin typeface="Times New Roman" panose="02020603050405020304" pitchFamily="18" charset="0"/>
              </a:rPr>
              <a:t>Later work is organized using another pattern. </a:t>
            </a:r>
          </a:p>
          <a:p>
            <a:pPr eaLnBrk="1" hangingPunct="1">
              <a:spcAft>
                <a:spcPct val="50000"/>
              </a:spcAft>
            </a:pPr>
            <a:r>
              <a:rPr lang="en-US" altLang="en-US" dirty="0">
                <a:latin typeface="Times New Roman" panose="02020603050405020304" pitchFamily="18" charset="0"/>
              </a:rPr>
              <a:t>Most useful when one study is clearly most important or central in laying the groundwork for future research.</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43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433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3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F4C4B490-77EF-45F1-9D81-A92938F63FA1}"/>
              </a:ext>
            </a:extLst>
          </p:cNvPr>
          <p:cNvSpPr>
            <a:spLocks noGrp="1" noChangeArrowheads="1"/>
          </p:cNvSpPr>
          <p:nvPr>
            <p:ph type="title"/>
          </p:nvPr>
        </p:nvSpPr>
        <p:spPr/>
        <p:txBody>
          <a:bodyPr/>
          <a:lstStyle/>
          <a:p>
            <a:pPr eaLnBrk="1" hangingPunct="1"/>
            <a:r>
              <a:rPr lang="en-US" altLang="en-US" sz="3800"/>
              <a:t>Seminal Study: Typical Language</a:t>
            </a:r>
          </a:p>
        </p:txBody>
      </p:sp>
      <p:sp>
        <p:nvSpPr>
          <p:cNvPr id="91139" name="Rectangle 3">
            <a:extLst>
              <a:ext uri="{FF2B5EF4-FFF2-40B4-BE49-F238E27FC236}">
                <a16:creationId xmlns:a16="http://schemas.microsoft.com/office/drawing/2014/main" id="{F7F617B6-C11D-41A8-9C86-77DA98DE51C7}"/>
              </a:ext>
            </a:extLst>
          </p:cNvPr>
          <p:cNvSpPr>
            <a:spLocks noGrp="1" noChangeArrowheads="1"/>
          </p:cNvSpPr>
          <p:nvPr>
            <p:ph type="body" sz="half" idx="1"/>
          </p:nvPr>
        </p:nvSpPr>
        <p:spPr>
          <a:xfrm>
            <a:off x="2438400" y="1905001"/>
            <a:ext cx="7696200" cy="4225925"/>
          </a:xfrm>
        </p:spPr>
        <p:txBody>
          <a:bodyPr/>
          <a:lstStyle/>
          <a:p>
            <a:pPr eaLnBrk="1" hangingPunct="1"/>
            <a:r>
              <a:rPr lang="en-US" altLang="en-US">
                <a:latin typeface="Times New Roman" panose="02020603050405020304" pitchFamily="18" charset="0"/>
              </a:rPr>
              <a:t>The </a:t>
            </a:r>
            <a:r>
              <a:rPr lang="en-US" altLang="en-US" u="sng">
                <a:latin typeface="Times New Roman" panose="02020603050405020304" pitchFamily="18" charset="0"/>
              </a:rPr>
              <a:t>most important research</a:t>
            </a:r>
            <a:r>
              <a:rPr lang="en-US" altLang="en-US">
                <a:latin typeface="Times New Roman" panose="02020603050405020304" pitchFamily="18" charset="0"/>
              </a:rPr>
              <a:t> on this topic was the study by X in (date).</a:t>
            </a:r>
          </a:p>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Following X’s study, </a:t>
            </a:r>
            <a:r>
              <a:rPr lang="en-US" altLang="en-US" u="sng">
                <a:latin typeface="Times New Roman" panose="02020603050405020304" pitchFamily="18" charset="0"/>
              </a:rPr>
              <a:t>research fell into two camps</a:t>
            </a:r>
            <a:r>
              <a:rPr lang="en-US" altLang="en-US">
                <a:latin typeface="Times New Roman" panose="02020603050405020304" pitchFamily="18" charset="0"/>
              </a:rPr>
              <a:t> (extended X’s work, etc.)</a:t>
            </a:r>
          </a:p>
          <a:p>
            <a:pPr eaLnBrk="1" hangingPunct="1">
              <a:buFont typeface="Wingdings" panose="05000000000000000000" pitchFamily="2" charset="2"/>
              <a:buNone/>
            </a:pPr>
            <a:endParaRPr lang="en-US" altLang="en-US">
              <a:latin typeface="Times New Roman" panose="02020603050405020304" pitchFamily="18" charset="0"/>
            </a:endParaRP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774DC-15BF-48E1-82B6-2C81C469F4FA}"/>
              </a:ext>
            </a:extLst>
          </p:cNvPr>
          <p:cNvSpPr>
            <a:spLocks noGrp="1"/>
          </p:cNvSpPr>
          <p:nvPr>
            <p:ph type="title"/>
          </p:nvPr>
        </p:nvSpPr>
        <p:spPr>
          <a:xfrm>
            <a:off x="609600" y="274638"/>
            <a:ext cx="10972800" cy="1143000"/>
          </a:xfrm>
        </p:spPr>
        <p:txBody>
          <a:bodyPr anchor="ctr">
            <a:normAutofit fontScale="90000"/>
          </a:bodyPr>
          <a:lstStyle/>
          <a:p>
            <a:r>
              <a:rPr lang="en-GB" b="1" dirty="0"/>
              <a:t>Practical Considerations for Writing Literature Reviews  </a:t>
            </a:r>
          </a:p>
        </p:txBody>
      </p:sp>
      <p:pic>
        <p:nvPicPr>
          <p:cNvPr id="7" name="Picture 6">
            <a:extLst>
              <a:ext uri="{FF2B5EF4-FFF2-40B4-BE49-F238E27FC236}">
                <a16:creationId xmlns:a16="http://schemas.microsoft.com/office/drawing/2014/main" id="{6102F96E-13F1-524F-988B-CBC7038590E2}"/>
              </a:ext>
            </a:extLst>
          </p:cNvPr>
          <p:cNvPicPr>
            <a:picLocks noChangeAspect="1"/>
          </p:cNvPicPr>
          <p:nvPr/>
        </p:nvPicPr>
        <p:blipFill rotWithShape="1">
          <a:blip r:embed="rId2"/>
          <a:srcRect t="15773" b="20764"/>
          <a:stretch/>
        </p:blipFill>
        <p:spPr>
          <a:xfrm>
            <a:off x="609600" y="1600201"/>
            <a:ext cx="10972800" cy="3917032"/>
          </a:xfrm>
          <a:prstGeom prst="rect">
            <a:avLst/>
          </a:prstGeom>
          <a:noFill/>
        </p:spPr>
      </p:pic>
    </p:spTree>
    <p:extLst>
      <p:ext uri="{BB962C8B-B14F-4D97-AF65-F5344CB8AC3E}">
        <p14:creationId xmlns:p14="http://schemas.microsoft.com/office/powerpoint/2010/main" val="1922591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A77461D4-B862-440D-8F9C-F606198219CC}"/>
              </a:ext>
            </a:extLst>
          </p:cNvPr>
          <p:cNvSpPr>
            <a:spLocks noGrp="1" noChangeArrowheads="1"/>
          </p:cNvSpPr>
          <p:nvPr>
            <p:ph type="title"/>
          </p:nvPr>
        </p:nvSpPr>
        <p:spPr/>
        <p:txBody>
          <a:bodyPr/>
          <a:lstStyle/>
          <a:p>
            <a:pPr eaLnBrk="1" hangingPunct="1"/>
            <a:r>
              <a:rPr lang="en-US" altLang="en-US"/>
              <a:t>Introductions</a:t>
            </a:r>
          </a:p>
        </p:txBody>
      </p:sp>
      <p:sp>
        <p:nvSpPr>
          <p:cNvPr id="95235" name="Rectangle 3">
            <a:extLst>
              <a:ext uri="{FF2B5EF4-FFF2-40B4-BE49-F238E27FC236}">
                <a16:creationId xmlns:a16="http://schemas.microsoft.com/office/drawing/2014/main" id="{1A91A0F4-AB41-48D8-98F0-D14DB6634EAC}"/>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Indicate scope of the literature review.</a:t>
            </a:r>
          </a:p>
          <a:p>
            <a:pPr eaLnBrk="1" hangingPunct="1"/>
            <a:r>
              <a:rPr lang="en-US" altLang="en-US">
                <a:latin typeface="Times New Roman" panose="02020603050405020304" pitchFamily="18" charset="0"/>
              </a:rPr>
              <a:t>Provide some background to the topic.</a:t>
            </a:r>
          </a:p>
          <a:p>
            <a:pPr eaLnBrk="1" hangingPunct="1"/>
            <a:r>
              <a:rPr lang="en-US" altLang="en-US">
                <a:latin typeface="Times New Roman" panose="02020603050405020304" pitchFamily="18" charset="0"/>
              </a:rPr>
              <a:t>Demonstrate the importance or need for research.</a:t>
            </a:r>
          </a:p>
          <a:p>
            <a:pPr eaLnBrk="1" hangingPunct="1"/>
            <a:r>
              <a:rPr lang="en-US" altLang="en-US">
                <a:latin typeface="Times New Roman" panose="02020603050405020304" pitchFamily="18" charset="0"/>
              </a:rPr>
              <a:t>Make a claim.</a:t>
            </a:r>
          </a:p>
          <a:p>
            <a:pPr eaLnBrk="1" hangingPunct="1"/>
            <a:r>
              <a:rPr lang="en-US" altLang="en-US">
                <a:latin typeface="Times New Roman" panose="02020603050405020304" pitchFamily="18" charset="0"/>
              </a:rPr>
              <a:t>Offer an overview/map of the ensuing discussion.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CA7F14DE-8B62-494B-82D0-EC26CCD46F85}"/>
              </a:ext>
            </a:extLst>
          </p:cNvPr>
          <p:cNvSpPr>
            <a:spLocks noGrp="1" noChangeArrowheads="1"/>
          </p:cNvSpPr>
          <p:nvPr>
            <p:ph type="title"/>
          </p:nvPr>
        </p:nvSpPr>
        <p:spPr/>
        <p:txBody>
          <a:bodyPr/>
          <a:lstStyle/>
          <a:p>
            <a:pPr eaLnBrk="1" hangingPunct="1"/>
            <a:r>
              <a:rPr lang="en-US" altLang="en-US"/>
              <a:t>Example: Introduction</a:t>
            </a:r>
          </a:p>
        </p:txBody>
      </p:sp>
      <p:sp>
        <p:nvSpPr>
          <p:cNvPr id="97283" name="Rectangle 3">
            <a:extLst>
              <a:ext uri="{FF2B5EF4-FFF2-40B4-BE49-F238E27FC236}">
                <a16:creationId xmlns:a16="http://schemas.microsoft.com/office/drawing/2014/main" id="{C4AFC3E1-6703-4BD5-9225-3A474714B11E}"/>
              </a:ext>
            </a:extLst>
          </p:cNvPr>
          <p:cNvSpPr>
            <a:spLocks noGrp="1" noChangeArrowheads="1"/>
          </p:cNvSpPr>
          <p:nvPr>
            <p:ph type="body" sz="half" idx="1"/>
          </p:nvPr>
        </p:nvSpPr>
        <p:spPr>
          <a:xfrm>
            <a:off x="2209800" y="1600200"/>
            <a:ext cx="8153400" cy="5029200"/>
          </a:xfrm>
        </p:spPr>
        <p:txBody>
          <a:bodyPr/>
          <a:lstStyle/>
          <a:p>
            <a:pPr eaLnBrk="1" hangingPunct="1">
              <a:lnSpc>
                <a:spcPct val="90000"/>
              </a:lnSpc>
            </a:pPr>
            <a:r>
              <a:rPr lang="en-US" altLang="en-US" sz="2000">
                <a:latin typeface="Times New Roman" panose="02020603050405020304" pitchFamily="18" charset="0"/>
              </a:rPr>
              <a:t>There is currently much controversy over how nonhuman primates understand the behavior of other animate beings. On the one hand, they might simply attend to and recall the specific actions of others in particular contexts, and therefore, when that context recurs, be able to predict their behavior (Tomasello &amp; Call, 1994, 1997). On the other hand, they might be able to understand something of the goals or intentions of others and thus be able to predict others’ behaviors in a host of novel circumstances. Several lines of evidence (e.g., involving processes of social learning; Tomasello, 1997) and a number of anecdotal observations (e.g., Savage-Rumbaugh, 1984) have been adduced on both sides of the question, but few studies directly address the question: Do nonhuman primates understand the intentions of others?</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E00C5395-A87E-412F-8F93-86D2CB8784B8}"/>
              </a:ext>
            </a:extLst>
          </p:cNvPr>
          <p:cNvSpPr>
            <a:spLocks noGrp="1" noChangeArrowheads="1"/>
          </p:cNvSpPr>
          <p:nvPr>
            <p:ph type="title"/>
          </p:nvPr>
        </p:nvSpPr>
        <p:spPr/>
        <p:txBody>
          <a:bodyPr/>
          <a:lstStyle/>
          <a:p>
            <a:pPr eaLnBrk="1" hangingPunct="1"/>
            <a:r>
              <a:rPr lang="en-US" altLang="en-US"/>
              <a:t>Conclusions</a:t>
            </a:r>
          </a:p>
        </p:txBody>
      </p:sp>
      <p:sp>
        <p:nvSpPr>
          <p:cNvPr id="159747" name="Rectangle 3">
            <a:extLst>
              <a:ext uri="{FF2B5EF4-FFF2-40B4-BE49-F238E27FC236}">
                <a16:creationId xmlns:a16="http://schemas.microsoft.com/office/drawing/2014/main" id="{FAC1809D-87FD-4ADF-B949-FB419BCC3A4A}"/>
              </a:ext>
            </a:extLst>
          </p:cNvPr>
          <p:cNvSpPr>
            <a:spLocks noGrp="1" noChangeArrowheads="1"/>
          </p:cNvSpPr>
          <p:nvPr>
            <p:ph type="body" idx="1"/>
          </p:nvPr>
        </p:nvSpPr>
        <p:spPr>
          <a:xfrm>
            <a:off x="2478157" y="1323424"/>
            <a:ext cx="7772400" cy="4530725"/>
          </a:xfrm>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Summarize the main findings of your review.</a:t>
            </a:r>
          </a:p>
          <a:p>
            <a:pPr eaLnBrk="1" hangingPunct="1"/>
            <a:r>
              <a:rPr lang="en-US" altLang="en-US" dirty="0">
                <a:latin typeface="Times New Roman" panose="02020603050405020304" pitchFamily="18" charset="0"/>
              </a:rPr>
              <a:t>Provide closure.</a:t>
            </a:r>
          </a:p>
          <a:p>
            <a:pPr eaLnBrk="1" hangingPunct="1"/>
            <a:r>
              <a:rPr lang="en-US" altLang="en-US" dirty="0">
                <a:latin typeface="Times New Roman" panose="02020603050405020304" pitchFamily="18" charset="0"/>
              </a:rPr>
              <a:t>Explain “so what?”</a:t>
            </a:r>
          </a:p>
          <a:p>
            <a:pPr eaLnBrk="1" hangingPunct="1"/>
            <a:r>
              <a:rPr lang="en-US" altLang="en-US" dirty="0">
                <a:latin typeface="Times New Roman" panose="02020603050405020304" pitchFamily="18" charset="0"/>
              </a:rPr>
              <a:t>Implications for future research.</a:t>
            </a:r>
          </a:p>
          <a:p>
            <a:pPr eaLnBrk="1" hangingPunct="1">
              <a:buFont typeface="Wingdings" panose="05000000000000000000" pitchFamily="2" charset="2"/>
              <a:buNone/>
            </a:pPr>
            <a:r>
              <a:rPr lang="en-US" altLang="en-US" dirty="0">
                <a:latin typeface="Times New Roman" panose="02020603050405020304" pitchFamily="18" charset="0"/>
              </a:rPr>
              <a:t>		OR</a:t>
            </a:r>
          </a:p>
          <a:p>
            <a:pPr eaLnBrk="1" hangingPunct="1"/>
            <a:r>
              <a:rPr lang="en-US" altLang="en-US" dirty="0">
                <a:latin typeface="Times New Roman" panose="02020603050405020304" pitchFamily="18" charset="0"/>
              </a:rPr>
              <a:t>Connections to the current study.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97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597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59747">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9747">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9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3D95ED33-DDCA-4984-89B4-A299750144A9}"/>
              </a:ext>
            </a:extLst>
          </p:cNvPr>
          <p:cNvSpPr>
            <a:spLocks noGrp="1" noChangeArrowheads="1"/>
          </p:cNvSpPr>
          <p:nvPr>
            <p:ph type="title"/>
          </p:nvPr>
        </p:nvSpPr>
        <p:spPr/>
        <p:txBody>
          <a:bodyPr/>
          <a:lstStyle/>
          <a:p>
            <a:pPr eaLnBrk="1" hangingPunct="1"/>
            <a:r>
              <a:rPr lang="en-US" altLang="en-US" dirty="0"/>
              <a:t>Example: Conclusion</a:t>
            </a:r>
          </a:p>
        </p:txBody>
      </p:sp>
      <p:sp>
        <p:nvSpPr>
          <p:cNvPr id="101379" name="Rectangle 3">
            <a:extLst>
              <a:ext uri="{FF2B5EF4-FFF2-40B4-BE49-F238E27FC236}">
                <a16:creationId xmlns:a16="http://schemas.microsoft.com/office/drawing/2014/main" id="{BD583B44-F0CC-4A01-A8E2-1616B112874F}"/>
              </a:ext>
            </a:extLst>
          </p:cNvPr>
          <p:cNvSpPr>
            <a:spLocks noGrp="1" noChangeArrowheads="1"/>
          </p:cNvSpPr>
          <p:nvPr>
            <p:ph type="body" sz="half" idx="1"/>
          </p:nvPr>
        </p:nvSpPr>
        <p:spPr>
          <a:xfrm>
            <a:off x="1736035" y="1324736"/>
            <a:ext cx="8719930" cy="5533264"/>
          </a:xfrm>
        </p:spPr>
        <p:txBody>
          <a:bodyPr>
            <a:normAutofit/>
          </a:bodyPr>
          <a:lstStyle/>
          <a:p>
            <a:pPr eaLnBrk="1" hangingPunct="1">
              <a:lnSpc>
                <a:spcPct val="90000"/>
              </a:lnSpc>
            </a:pPr>
            <a:r>
              <a:rPr lang="en-GB" altLang="en-US" sz="2400" dirty="0">
                <a:latin typeface="Times New Roman" panose="02020603050405020304" pitchFamily="18" charset="0"/>
              </a:rPr>
              <a:t>Zuofa and Ochieng (2017) extended the extant knowledge on virtual teams by examining the challenges of virtual project teams in organisations in Nigeria. The findings from this study confirmed the growing relevance of virtual project teams in highly competitive global business environments. It emerged that some of the challenges identified in the study had some level of congruence with those previously identified from similar studies from other geographical locations. The findings also suggested that challenges in virtual project teams can be linked to the organisation, the project team and the virtual environment or even a combination of all.</a:t>
            </a:r>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DE5678-1FDC-403B-A98B-92737C65824A}"/>
              </a:ext>
            </a:extLst>
          </p:cNvPr>
          <p:cNvSpPr>
            <a:spLocks noGrp="1"/>
          </p:cNvSpPr>
          <p:nvPr>
            <p:ph type="title"/>
          </p:nvPr>
        </p:nvSpPr>
        <p:spPr/>
        <p:txBody>
          <a:bodyPr/>
          <a:lstStyle/>
          <a:p>
            <a:r>
              <a:rPr lang="en-US" altLang="en-US" dirty="0"/>
              <a:t>Example: Conclusion</a:t>
            </a:r>
            <a:endParaRPr lang="en-GB" dirty="0"/>
          </a:p>
        </p:txBody>
      </p:sp>
      <p:sp>
        <p:nvSpPr>
          <p:cNvPr id="6" name="Content Placeholder 5">
            <a:extLst>
              <a:ext uri="{FF2B5EF4-FFF2-40B4-BE49-F238E27FC236}">
                <a16:creationId xmlns:a16="http://schemas.microsoft.com/office/drawing/2014/main" id="{D06F9F0B-AA8F-44BF-9353-EAB674FCC1E6}"/>
              </a:ext>
            </a:extLst>
          </p:cNvPr>
          <p:cNvSpPr>
            <a:spLocks noGrp="1"/>
          </p:cNvSpPr>
          <p:nvPr>
            <p:ph idx="1"/>
          </p:nvPr>
        </p:nvSpPr>
        <p:spPr/>
        <p:txBody>
          <a:bodyPr>
            <a:normAutofit fontScale="77500" lnSpcReduction="20000"/>
          </a:bodyPr>
          <a:lstStyle/>
          <a:p>
            <a:r>
              <a:rPr lang="en-US" altLang="en-US" sz="3200" dirty="0">
                <a:latin typeface="Times New Roman" panose="02020603050405020304" pitchFamily="18" charset="0"/>
              </a:rPr>
              <a:t>In summary, although there is some suggestive evidence that chimpanzees may understand others’ intentions, there are also negative findings (e.g., Povinelli et al., 1998) and a host of alternative explanations. As a consequence, currently it is not clear whether chimpanzees (or other nonhuman primates) distinguish between intentional and accidental actions performed by others. In contrast, there are several studies indicating that children as young as 14 months of age have some understanding of others’ intentions, but the lack of comparative studies makes it difficult to know how children compare to apes. This study is the first to directly compare children, chimpanzees, and orangutans with the use of a nonverbal task in which the subjects were to discriminate between the experimenter’s intentional and accidental actions.</a:t>
            </a:r>
          </a:p>
          <a:p>
            <a:endParaRPr lang="en-GB" dirty="0"/>
          </a:p>
        </p:txBody>
      </p:sp>
    </p:spTree>
    <p:extLst>
      <p:ext uri="{BB962C8B-B14F-4D97-AF65-F5344CB8AC3E}">
        <p14:creationId xmlns:p14="http://schemas.microsoft.com/office/powerpoint/2010/main" val="744281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A1C0312B-0918-47AC-A20E-986C590BEC7F}"/>
              </a:ext>
            </a:extLst>
          </p:cNvPr>
          <p:cNvSpPr>
            <a:spLocks noGrp="1" noChangeArrowheads="1"/>
          </p:cNvSpPr>
          <p:nvPr>
            <p:ph type="title"/>
          </p:nvPr>
        </p:nvSpPr>
        <p:spPr/>
        <p:txBody>
          <a:bodyPr/>
          <a:lstStyle/>
          <a:p>
            <a:pPr eaLnBrk="1" hangingPunct="1"/>
            <a:r>
              <a:rPr lang="en-US" altLang="en-US"/>
              <a:t>Citing Sources</a:t>
            </a:r>
          </a:p>
        </p:txBody>
      </p:sp>
      <p:sp>
        <p:nvSpPr>
          <p:cNvPr id="103427" name="Rectangle 3">
            <a:extLst>
              <a:ext uri="{FF2B5EF4-FFF2-40B4-BE49-F238E27FC236}">
                <a16:creationId xmlns:a16="http://schemas.microsoft.com/office/drawing/2014/main" id="{D2E439A4-189F-4344-9AD5-7A2BB0D3C59F}"/>
              </a:ext>
            </a:extLst>
          </p:cNvPr>
          <p:cNvSpPr>
            <a:spLocks noGrp="1" noChangeArrowheads="1"/>
          </p:cNvSpPr>
          <p:nvPr>
            <p:ph type="body" sz="half" idx="1"/>
          </p:nvPr>
        </p:nvSpPr>
        <p:spPr>
          <a:xfrm>
            <a:off x="2411895" y="1181100"/>
            <a:ext cx="7772400" cy="4495800"/>
          </a:xfrm>
        </p:spPr>
        <p:txBody>
          <a:bodyPr/>
          <a:lstStyle/>
          <a:p>
            <a:pPr eaLnBrk="1" hangingPunct="1">
              <a:spcAft>
                <a:spcPct val="50000"/>
              </a:spcAft>
              <a:buFont typeface="Wingdings" panose="05000000000000000000" pitchFamily="2" charset="2"/>
              <a:buNone/>
            </a:pPr>
            <a:r>
              <a:rPr lang="en-US" altLang="en-US" dirty="0">
                <a:latin typeface="Times New Roman" panose="02020603050405020304" pitchFamily="18" charset="0"/>
              </a:rPr>
              <a:t>If it’s not your own idea (and not common knowledge)—DOCUMENT IT!</a:t>
            </a:r>
          </a:p>
          <a:p>
            <a:pPr eaLnBrk="1" hangingPunct="1">
              <a:spcAft>
                <a:spcPct val="50000"/>
              </a:spcAft>
            </a:pPr>
            <a:r>
              <a:rPr lang="en-US" altLang="en-US" sz="2400" dirty="0">
                <a:latin typeface="Times New Roman" panose="02020603050405020304" pitchFamily="18" charset="0"/>
              </a:rPr>
              <a:t>Paraphrase key ideas. </a:t>
            </a:r>
          </a:p>
          <a:p>
            <a:pPr eaLnBrk="1" hangingPunct="1">
              <a:spcAft>
                <a:spcPct val="50000"/>
              </a:spcAft>
            </a:pPr>
            <a:r>
              <a:rPr lang="en-US" altLang="en-US" sz="2400" dirty="0">
                <a:latin typeface="Times New Roman" panose="02020603050405020304" pitchFamily="18" charset="0"/>
              </a:rPr>
              <a:t>Use quotations sparingly.</a:t>
            </a:r>
          </a:p>
          <a:p>
            <a:pPr eaLnBrk="1" hangingPunct="1">
              <a:spcAft>
                <a:spcPct val="50000"/>
              </a:spcAft>
            </a:pPr>
            <a:r>
              <a:rPr lang="en-US" altLang="en-US" sz="2400" dirty="0">
                <a:latin typeface="Times New Roman" panose="02020603050405020304" pitchFamily="18" charset="0"/>
              </a:rPr>
              <a:t>Introduce quotations effectively.</a:t>
            </a:r>
          </a:p>
          <a:p>
            <a:pPr eaLnBrk="1" hangingPunct="1">
              <a:spcAft>
                <a:spcPct val="50000"/>
              </a:spcAft>
            </a:pPr>
            <a:r>
              <a:rPr lang="en-US" altLang="en-US" sz="2400" dirty="0">
                <a:latin typeface="Times New Roman" panose="02020603050405020304" pitchFamily="18" charset="0"/>
              </a:rPr>
              <a:t>Use proper in-text citation to document the source of ideas. </a:t>
            </a:r>
          </a:p>
          <a:p>
            <a:pPr eaLnBrk="1" hangingPunct="1">
              <a:spcAft>
                <a:spcPct val="50000"/>
              </a:spcAft>
            </a:pPr>
            <a:r>
              <a:rPr lang="en-US" altLang="en-US" sz="2400" dirty="0">
                <a:latin typeface="Times New Roman" panose="02020603050405020304" pitchFamily="18" charset="0"/>
              </a:rPr>
              <a:t>Maintain accurate bibliographic records. </a:t>
            </a:r>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A83EAE1A-D2CF-4224-AB57-FC4002B4100A}"/>
              </a:ext>
            </a:extLst>
          </p:cNvPr>
          <p:cNvSpPr>
            <a:spLocks noGrp="1" noChangeArrowheads="1"/>
          </p:cNvSpPr>
          <p:nvPr>
            <p:ph type="title"/>
          </p:nvPr>
        </p:nvSpPr>
        <p:spPr>
          <a:xfrm>
            <a:off x="609600" y="274638"/>
            <a:ext cx="10972800" cy="1143000"/>
          </a:xfrm>
        </p:spPr>
        <p:txBody>
          <a:bodyPr anchor="ctr">
            <a:normAutofit/>
          </a:bodyPr>
          <a:lstStyle/>
          <a:p>
            <a:pPr eaLnBrk="1" hangingPunct="1"/>
            <a:r>
              <a:rPr lang="en-US" altLang="en-US"/>
              <a:t>Citing Sources: Things to Avoid</a:t>
            </a:r>
          </a:p>
        </p:txBody>
      </p:sp>
      <p:sp>
        <p:nvSpPr>
          <p:cNvPr id="105475" name="Rectangle 3">
            <a:extLst>
              <a:ext uri="{FF2B5EF4-FFF2-40B4-BE49-F238E27FC236}">
                <a16:creationId xmlns:a16="http://schemas.microsoft.com/office/drawing/2014/main" id="{CA083C75-5B04-4FA8-A104-36D6C492CEAA}"/>
              </a:ext>
            </a:extLst>
          </p:cNvPr>
          <p:cNvSpPr>
            <a:spLocks noGrp="1" noChangeArrowheads="1"/>
          </p:cNvSpPr>
          <p:nvPr>
            <p:ph sz="half" idx="1"/>
          </p:nvPr>
        </p:nvSpPr>
        <p:spPr>
          <a:xfrm>
            <a:off x="609600" y="1600201"/>
            <a:ext cx="5384800" cy="3989040"/>
          </a:xfrm>
        </p:spPr>
        <p:txBody>
          <a:bodyPr>
            <a:normAutofit/>
          </a:bodyPr>
          <a:lstStyle/>
          <a:p>
            <a:pPr eaLnBrk="1" hangingPunct="1">
              <a:buFont typeface="Wingdings" panose="05000000000000000000" pitchFamily="2" charset="2"/>
              <a:buNone/>
            </a:pPr>
            <a:endParaRPr lang="en-US" altLang="en-US"/>
          </a:p>
          <a:p>
            <a:pPr eaLnBrk="1" hangingPunct="1"/>
            <a:r>
              <a:rPr lang="en-US" altLang="en-US"/>
              <a:t>Plagiarism</a:t>
            </a:r>
          </a:p>
          <a:p>
            <a:pPr eaLnBrk="1" hangingPunct="1"/>
            <a:r>
              <a:rPr lang="en-US" altLang="en-US"/>
              <a:t>Irrelevant quotations.</a:t>
            </a:r>
          </a:p>
          <a:p>
            <a:pPr eaLnBrk="1" hangingPunct="1"/>
            <a:r>
              <a:rPr lang="en-US" altLang="en-US"/>
              <a:t>Un-introduced quotations.</a:t>
            </a:r>
          </a:p>
        </p:txBody>
      </p:sp>
      <p:pic>
        <p:nvPicPr>
          <p:cNvPr id="2" name="Picture 1">
            <a:extLst>
              <a:ext uri="{FF2B5EF4-FFF2-40B4-BE49-F238E27FC236}">
                <a16:creationId xmlns:a16="http://schemas.microsoft.com/office/drawing/2014/main" id="{60508216-F2D1-4FF5-96BC-EBE42F31449A}"/>
              </a:ext>
            </a:extLst>
          </p:cNvPr>
          <p:cNvPicPr>
            <a:picLocks noChangeAspect="1"/>
          </p:cNvPicPr>
          <p:nvPr/>
        </p:nvPicPr>
        <p:blipFill>
          <a:blip r:embed="rId3"/>
          <a:stretch>
            <a:fillRect/>
          </a:stretch>
        </p:blipFill>
        <p:spPr>
          <a:xfrm>
            <a:off x="6895480" y="1600201"/>
            <a:ext cx="3989040" cy="3989040"/>
          </a:xfrm>
          <a:prstGeom prst="rect">
            <a:avLst/>
          </a:prstGeom>
          <a:noFill/>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6" name="Rectangle 2">
            <a:extLst>
              <a:ext uri="{FF2B5EF4-FFF2-40B4-BE49-F238E27FC236}">
                <a16:creationId xmlns:a16="http://schemas.microsoft.com/office/drawing/2014/main" id="{1FAAFC01-5C50-4EC0-A625-5D0B6CA76906}"/>
              </a:ext>
            </a:extLst>
          </p:cNvPr>
          <p:cNvSpPr>
            <a:spLocks noGrp="1" noChangeArrowheads="1"/>
          </p:cNvSpPr>
          <p:nvPr>
            <p:ph type="title"/>
          </p:nvPr>
        </p:nvSpPr>
        <p:spPr>
          <a:xfrm>
            <a:off x="1219200" y="109331"/>
            <a:ext cx="10363200" cy="1143000"/>
          </a:xfrm>
        </p:spPr>
        <p:txBody>
          <a:bodyPr>
            <a:normAutofit fontScale="90000"/>
          </a:bodyPr>
          <a:lstStyle/>
          <a:p>
            <a:pPr eaLnBrk="1" hangingPunct="1"/>
            <a:r>
              <a:rPr lang="en-US" altLang="en-US" sz="3800" dirty="0"/>
              <a:t>Writing a Literature Review:</a:t>
            </a:r>
            <a:br>
              <a:rPr lang="en-US" altLang="en-US" sz="3800" dirty="0"/>
            </a:br>
            <a:r>
              <a:rPr lang="en-US" altLang="en-US" sz="3800" dirty="0"/>
              <a:t>In Summary  </a:t>
            </a:r>
          </a:p>
        </p:txBody>
      </p:sp>
      <p:sp>
        <p:nvSpPr>
          <p:cNvPr id="172035" name="Rectangle 3">
            <a:extLst>
              <a:ext uri="{FF2B5EF4-FFF2-40B4-BE49-F238E27FC236}">
                <a16:creationId xmlns:a16="http://schemas.microsoft.com/office/drawing/2014/main" id="{5E6FEBA0-6634-4E8D-A682-6A068306C9CD}"/>
              </a:ext>
            </a:extLst>
          </p:cNvPr>
          <p:cNvSpPr>
            <a:spLocks noGrp="1" noChangeArrowheads="1"/>
          </p:cNvSpPr>
          <p:nvPr>
            <p:ph type="body" sz="half" idx="1"/>
          </p:nvPr>
        </p:nvSpPr>
        <p:spPr>
          <a:xfrm>
            <a:off x="2070653" y="1028700"/>
            <a:ext cx="7772400" cy="4800600"/>
          </a:xfrm>
        </p:spPr>
        <p:txBody>
          <a:bodyPr/>
          <a:lstStyle/>
          <a:p>
            <a:pPr eaLnBrk="1" hangingPunct="1">
              <a:spcAft>
                <a:spcPct val="20000"/>
              </a:spcAft>
            </a:pPr>
            <a:r>
              <a:rPr lang="en-US" altLang="en-US" sz="2400" dirty="0">
                <a:latin typeface="Times New Roman" panose="02020603050405020304" pitchFamily="18" charset="0"/>
              </a:rPr>
              <a:t>As you read, try to see the “big picture”—your literature review should provide an overview of the state of research.</a:t>
            </a:r>
          </a:p>
          <a:p>
            <a:pPr eaLnBrk="1" hangingPunct="1">
              <a:spcAft>
                <a:spcPct val="20000"/>
              </a:spcAft>
            </a:pPr>
            <a:r>
              <a:rPr lang="en-US" altLang="en-US" sz="2400" dirty="0">
                <a:latin typeface="Times New Roman" panose="02020603050405020304" pitchFamily="18" charset="0"/>
              </a:rPr>
              <a:t>Include only those source materials that help you shape your argument.  Resist the temptation to include everything you’ve read!</a:t>
            </a:r>
          </a:p>
          <a:p>
            <a:pPr eaLnBrk="1" hangingPunct="1">
              <a:spcAft>
                <a:spcPct val="20000"/>
              </a:spcAft>
            </a:pPr>
            <a:r>
              <a:rPr lang="en-US" altLang="en-US" sz="2400" dirty="0">
                <a:latin typeface="Times New Roman" panose="02020603050405020304" pitchFamily="18" charset="0"/>
              </a:rPr>
              <a:t>Balance summary and analysis as you write.</a:t>
            </a:r>
          </a:p>
          <a:p>
            <a:pPr eaLnBrk="1" hangingPunct="1">
              <a:spcAft>
                <a:spcPct val="20000"/>
              </a:spcAft>
            </a:pPr>
            <a:r>
              <a:rPr lang="en-US" altLang="en-US" sz="2400" dirty="0">
                <a:latin typeface="Times New Roman" panose="02020603050405020304" pitchFamily="18" charset="0"/>
              </a:rPr>
              <a:t>Keep in mind your purpose for writing:</a:t>
            </a:r>
          </a:p>
          <a:p>
            <a:pPr lvl="1" eaLnBrk="1" hangingPunct="1">
              <a:spcAft>
                <a:spcPct val="20000"/>
              </a:spcAft>
            </a:pPr>
            <a:r>
              <a:rPr lang="en-US" altLang="en-US" sz="2400" dirty="0">
                <a:latin typeface="Times New Roman" panose="02020603050405020304" pitchFamily="18" charset="0"/>
              </a:rPr>
              <a:t>How will this review benefit readers?</a:t>
            </a:r>
          </a:p>
          <a:p>
            <a:pPr lvl="1" eaLnBrk="1" hangingPunct="1">
              <a:spcAft>
                <a:spcPct val="20000"/>
              </a:spcAft>
            </a:pPr>
            <a:r>
              <a:rPr lang="en-US" altLang="en-US" sz="2400" dirty="0">
                <a:latin typeface="Times New Roman" panose="02020603050405020304" pitchFamily="18" charset="0"/>
              </a:rPr>
              <a:t>How does this review contribute to your study?</a:t>
            </a:r>
          </a:p>
          <a:p>
            <a:pPr eaLnBrk="1" hangingPunct="1">
              <a:spcAft>
                <a:spcPct val="20000"/>
              </a:spcAft>
            </a:pPr>
            <a:r>
              <a:rPr lang="en-US" altLang="en-US" sz="2400" dirty="0">
                <a:latin typeface="Times New Roman" panose="02020603050405020304" pitchFamily="18" charset="0"/>
              </a:rPr>
              <a:t>Be meticulous about citations. </a:t>
            </a:r>
          </a:p>
          <a:p>
            <a:pPr eaLnBrk="1" hangingPunct="1"/>
            <a:endParaRPr lang="en-US" altLang="en-US" sz="2400" dirty="0">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20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720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7203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72035">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72035">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72035">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720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36421-A9ED-47B8-BC5B-4305D2E2EEBB}"/>
              </a:ext>
            </a:extLst>
          </p:cNvPr>
          <p:cNvSpPr>
            <a:spLocks noGrp="1"/>
          </p:cNvSpPr>
          <p:nvPr>
            <p:ph type="title"/>
          </p:nvPr>
        </p:nvSpPr>
        <p:spPr/>
        <p:txBody>
          <a:bodyPr>
            <a:normAutofit fontScale="90000"/>
          </a:bodyPr>
          <a:lstStyle/>
          <a:p>
            <a:r>
              <a:rPr lang="en-GB" dirty="0"/>
              <a:t>The internet,  a friend or foe for  my Literature Review  (Literature Search ) ? </a:t>
            </a:r>
          </a:p>
        </p:txBody>
      </p:sp>
      <p:pic>
        <p:nvPicPr>
          <p:cNvPr id="4" name="Content Placeholder 3">
            <a:extLst>
              <a:ext uri="{FF2B5EF4-FFF2-40B4-BE49-F238E27FC236}">
                <a16:creationId xmlns:a16="http://schemas.microsoft.com/office/drawing/2014/main" id="{5C69410B-9392-44E3-A8CD-BB130C927985}"/>
              </a:ext>
            </a:extLst>
          </p:cNvPr>
          <p:cNvPicPr>
            <a:picLocks noGrp="1" noChangeAspect="1"/>
          </p:cNvPicPr>
          <p:nvPr>
            <p:ph idx="1"/>
          </p:nvPr>
        </p:nvPicPr>
        <p:blipFill>
          <a:blip r:embed="rId2"/>
          <a:stretch>
            <a:fillRect/>
          </a:stretch>
        </p:blipFill>
        <p:spPr>
          <a:xfrm>
            <a:off x="2583544" y="1417638"/>
            <a:ext cx="7228114" cy="4155848"/>
          </a:xfrm>
          <a:prstGeom prst="rect">
            <a:avLst/>
          </a:prstGeom>
        </p:spPr>
      </p:pic>
    </p:spTree>
    <p:extLst>
      <p:ext uri="{BB962C8B-B14F-4D97-AF65-F5344CB8AC3E}">
        <p14:creationId xmlns:p14="http://schemas.microsoft.com/office/powerpoint/2010/main" val="193741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5A17E37-A8BA-483D-8757-BF2B0A3B4661}"/>
              </a:ext>
            </a:extLst>
          </p:cNvPr>
          <p:cNvSpPr>
            <a:spLocks noGrp="1" noChangeArrowheads="1"/>
          </p:cNvSpPr>
          <p:nvPr>
            <p:ph type="title"/>
          </p:nvPr>
        </p:nvSpPr>
        <p:spPr bwMode="auto">
          <a:xfrm>
            <a:off x="1774825" y="98425"/>
            <a:ext cx="8686800" cy="68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a:ea typeface="ＭＳ Ｐゴシック" panose="020B0600070205080204" pitchFamily="34" charset="-128"/>
              </a:rPr>
              <a:t>A word (or two) of warning about </a:t>
            </a:r>
            <a:br>
              <a:rPr lang="en-GB" altLang="en-US">
                <a:ea typeface="ＭＳ Ｐゴシック" panose="020B0600070205080204" pitchFamily="34" charset="-128"/>
              </a:rPr>
            </a:br>
            <a:r>
              <a:rPr lang="en-GB" altLang="en-US">
                <a:ea typeface="ＭＳ Ｐゴシック" panose="020B0600070205080204" pitchFamily="34" charset="-128"/>
              </a:rPr>
              <a:t>the Internet</a:t>
            </a:r>
          </a:p>
        </p:txBody>
      </p:sp>
      <p:sp>
        <p:nvSpPr>
          <p:cNvPr id="17411" name="Rectangle 3">
            <a:extLst>
              <a:ext uri="{FF2B5EF4-FFF2-40B4-BE49-F238E27FC236}">
                <a16:creationId xmlns:a16="http://schemas.microsoft.com/office/drawing/2014/main" id="{CB111EBD-1885-44C3-8FEA-BC9C33243910}"/>
              </a:ext>
            </a:extLst>
          </p:cNvPr>
          <p:cNvSpPr>
            <a:spLocks noGrp="1" noChangeArrowheads="1"/>
          </p:cNvSpPr>
          <p:nvPr>
            <p:ph type="body" idx="1"/>
          </p:nvPr>
        </p:nvSpPr>
        <p:spPr bwMode="auto">
          <a:xfrm>
            <a:off x="2000250" y="1600201"/>
            <a:ext cx="8153400" cy="4371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2200" b="1" dirty="0">
                <a:ea typeface="ＭＳ Ｐゴシック" panose="020B0600070205080204" pitchFamily="34" charset="-128"/>
              </a:rPr>
              <a:t>Search engines find sites but do not evaluate them</a:t>
            </a:r>
          </a:p>
          <a:p>
            <a:r>
              <a:rPr lang="en-GB" altLang="en-US" sz="2200" dirty="0">
                <a:ea typeface="ＭＳ Ｐゴシック" panose="020B0600070205080204" pitchFamily="34" charset="-128"/>
              </a:rPr>
              <a:t>Dictionaries and encyclopaedias are fine for basic definitions, but little else</a:t>
            </a:r>
          </a:p>
          <a:p>
            <a:r>
              <a:rPr lang="en-GB" altLang="en-US" sz="2200" dirty="0">
                <a:ea typeface="ＭＳ Ｐゴシック" panose="020B0600070205080204" pitchFamily="34" charset="-128"/>
              </a:rPr>
              <a:t>Many Internet sites serve a commercial purpose, so don’t be taken in by propaganda</a:t>
            </a:r>
          </a:p>
          <a:p>
            <a:r>
              <a:rPr lang="en-GB" altLang="en-US" sz="2200" dirty="0">
                <a:ea typeface="ＭＳ Ｐゴシック" panose="020B0600070205080204" pitchFamily="34" charset="-128"/>
              </a:rPr>
              <a:t>Rely on; academic sites (usually.ac or .</a:t>
            </a:r>
            <a:r>
              <a:rPr lang="en-GB" altLang="en-US" sz="2200" dirty="0" err="1">
                <a:ea typeface="ＭＳ Ｐゴシック" panose="020B0600070205080204" pitchFamily="34" charset="-128"/>
              </a:rPr>
              <a:t>edu</a:t>
            </a:r>
            <a:r>
              <a:rPr lang="en-GB" altLang="en-US" sz="2200" dirty="0">
                <a:ea typeface="ＭＳ Ｐゴシック" panose="020B0600070205080204" pitchFamily="34" charset="-128"/>
              </a:rPr>
              <a:t>), government sites (.gov), not-for-profit institutions (.org), in that order.</a:t>
            </a:r>
          </a:p>
          <a:p>
            <a:r>
              <a:rPr lang="en-GB" altLang="en-US" sz="2200" dirty="0">
                <a:ea typeface="ＭＳ Ｐゴシック" panose="020B0600070205080204" pitchFamily="34" charset="-128"/>
              </a:rPr>
              <a:t>Download and save all material found on the Internet. Sites are dynamic and you may not find the data a second time. Your institution may also require proof when defending your thesis.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ACEE9-E737-441C-82A0-7506DD872954}"/>
              </a:ext>
            </a:extLst>
          </p:cNvPr>
          <p:cNvSpPr>
            <a:spLocks noGrp="1"/>
          </p:cNvSpPr>
          <p:nvPr>
            <p:ph type="title"/>
          </p:nvPr>
        </p:nvSpPr>
        <p:spPr/>
        <p:txBody>
          <a:bodyPr>
            <a:normAutofit fontScale="90000"/>
          </a:bodyPr>
          <a:lstStyle/>
          <a:p>
            <a:r>
              <a:rPr lang="en-GB" dirty="0"/>
              <a:t>Questions that Support Effective Literature Reviews </a:t>
            </a:r>
          </a:p>
        </p:txBody>
      </p:sp>
      <p:sp>
        <p:nvSpPr>
          <p:cNvPr id="3" name="Content Placeholder 2">
            <a:extLst>
              <a:ext uri="{FF2B5EF4-FFF2-40B4-BE49-F238E27FC236}">
                <a16:creationId xmlns:a16="http://schemas.microsoft.com/office/drawing/2014/main" id="{1857712F-7C5C-461B-85B0-4F5E45A5D2E7}"/>
              </a:ext>
            </a:extLst>
          </p:cNvPr>
          <p:cNvSpPr>
            <a:spLocks noGrp="1"/>
          </p:cNvSpPr>
          <p:nvPr>
            <p:ph idx="1"/>
          </p:nvPr>
        </p:nvSpPr>
        <p:spPr/>
        <p:txBody>
          <a:bodyPr/>
          <a:lstStyle/>
          <a:p>
            <a:r>
              <a:rPr lang="en-GB" altLang="en-US" sz="3200" dirty="0">
                <a:ea typeface="ＭＳ Ｐゴシック" panose="020B0600070205080204" pitchFamily="34" charset="-128"/>
              </a:rPr>
              <a:t>Is my reading list up-to-date?</a:t>
            </a:r>
          </a:p>
          <a:p>
            <a:r>
              <a:rPr lang="en-GB" altLang="en-US" sz="3200" dirty="0">
                <a:ea typeface="ＭＳ Ｐゴシック" panose="020B0600070205080204" pitchFamily="34" charset="-128"/>
              </a:rPr>
              <a:t>Are there any new areas of interest?</a:t>
            </a:r>
          </a:p>
          <a:p>
            <a:r>
              <a:rPr lang="en-GB" altLang="en-US" sz="3200" dirty="0">
                <a:ea typeface="ＭＳ Ｐゴシック" panose="020B0600070205080204" pitchFamily="34" charset="-128"/>
              </a:rPr>
              <a:t>What have I read recently?</a:t>
            </a:r>
          </a:p>
          <a:p>
            <a:r>
              <a:rPr lang="en-GB" altLang="en-US" sz="3200" dirty="0">
                <a:ea typeface="ＭＳ Ｐゴシック" panose="020B0600070205080204" pitchFamily="34" charset="-128"/>
              </a:rPr>
              <a:t>How much time do I allocate to reading?</a:t>
            </a:r>
          </a:p>
          <a:p>
            <a:r>
              <a:rPr lang="en-GB" altLang="en-US" sz="3200" dirty="0">
                <a:ea typeface="ＭＳ Ｐゴシック" panose="020B0600070205080204" pitchFamily="34" charset="-128"/>
              </a:rPr>
              <a:t>What have I learnt from my reading?</a:t>
            </a:r>
          </a:p>
          <a:p>
            <a:endParaRPr lang="en-GB" dirty="0"/>
          </a:p>
        </p:txBody>
      </p:sp>
    </p:spTree>
    <p:extLst>
      <p:ext uri="{BB962C8B-B14F-4D97-AF65-F5344CB8AC3E}">
        <p14:creationId xmlns:p14="http://schemas.microsoft.com/office/powerpoint/2010/main" val="26496912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D7AFE-97B9-4FA3-8593-AF095CF6C4B2}"/>
              </a:ext>
            </a:extLst>
          </p:cNvPr>
          <p:cNvSpPr>
            <a:spLocks noGrp="1"/>
          </p:cNvSpPr>
          <p:nvPr>
            <p:ph type="title"/>
          </p:nvPr>
        </p:nvSpPr>
        <p:spPr/>
        <p:txBody>
          <a:bodyPr/>
          <a:lstStyle/>
          <a:p>
            <a:r>
              <a:rPr lang="en-GB" dirty="0"/>
              <a:t>Plagiarism </a:t>
            </a:r>
          </a:p>
        </p:txBody>
      </p:sp>
      <p:sp>
        <p:nvSpPr>
          <p:cNvPr id="3" name="Content Placeholder 2">
            <a:extLst>
              <a:ext uri="{FF2B5EF4-FFF2-40B4-BE49-F238E27FC236}">
                <a16:creationId xmlns:a16="http://schemas.microsoft.com/office/drawing/2014/main" id="{997BA121-EDAB-4C19-AA73-AB1D1E41167D}"/>
              </a:ext>
            </a:extLst>
          </p:cNvPr>
          <p:cNvSpPr>
            <a:spLocks noGrp="1"/>
          </p:cNvSpPr>
          <p:nvPr>
            <p:ph idx="1"/>
          </p:nvPr>
        </p:nvSpPr>
        <p:spPr/>
        <p:txBody>
          <a:bodyPr/>
          <a:lstStyle/>
          <a:p>
            <a:r>
              <a:rPr lang="en-GB" altLang="en-US" sz="3200" dirty="0">
                <a:ea typeface="ＭＳ Ｐゴシック" panose="020B0600070205080204" pitchFamily="34" charset="-128"/>
              </a:rPr>
              <a:t>Plagiarism means pretending that we, ourselves, wrote what others actually wrote</a:t>
            </a:r>
          </a:p>
          <a:p>
            <a:r>
              <a:rPr lang="en-GB" altLang="en-US" sz="3200" dirty="0">
                <a:ea typeface="ＭＳ Ｐゴシック" panose="020B0600070205080204" pitchFamily="34" charset="-128"/>
              </a:rPr>
              <a:t>Plagiarism might be accidental:</a:t>
            </a:r>
          </a:p>
          <a:p>
            <a:pPr>
              <a:buFontTx/>
              <a:buNone/>
            </a:pPr>
            <a:r>
              <a:rPr lang="en-GB" altLang="en-US" sz="3200" dirty="0">
                <a:latin typeface="Times New Roman" panose="02020603050405020304" pitchFamily="18" charset="0"/>
                <a:ea typeface="ＭＳ Ｐゴシック" panose="020B0600070205080204" pitchFamily="34" charset="-128"/>
              </a:rPr>
              <a:t>		</a:t>
            </a:r>
            <a:r>
              <a:rPr lang="en-GB" altLang="en-US" sz="3200" dirty="0">
                <a:ea typeface="ＭＳ Ｐゴシック" panose="020B0600070205080204" pitchFamily="34" charset="-128"/>
              </a:rPr>
              <a:t>- not using quotation marks for direct quotes might </a:t>
            </a:r>
            <a:endParaRPr lang="en-GB" altLang="en-US" sz="3200" dirty="0">
              <a:latin typeface="Times New Roman" panose="02020603050405020304" pitchFamily="18" charset="0"/>
              <a:ea typeface="ＭＳ Ｐゴシック" panose="020B0600070205080204" pitchFamily="34" charset="-128"/>
            </a:endParaRPr>
          </a:p>
          <a:p>
            <a:pPr>
              <a:buFontTx/>
              <a:buNone/>
            </a:pPr>
            <a:r>
              <a:rPr lang="en-GB" altLang="en-US" sz="3200" dirty="0">
                <a:latin typeface="Times New Roman" panose="02020603050405020304" pitchFamily="18" charset="0"/>
                <a:ea typeface="ＭＳ Ｐゴシック" panose="020B0600070205080204" pitchFamily="34" charset="-128"/>
              </a:rPr>
              <a:t>		</a:t>
            </a:r>
            <a:r>
              <a:rPr lang="en-GB" altLang="en-US" sz="3200" dirty="0">
                <a:ea typeface="ＭＳ Ｐゴシック" panose="020B0600070205080204" pitchFamily="34" charset="-128"/>
              </a:rPr>
              <a:t>be careless rather than deceitful</a:t>
            </a:r>
          </a:p>
          <a:p>
            <a:pPr>
              <a:buFontTx/>
              <a:buNone/>
            </a:pPr>
            <a:r>
              <a:rPr lang="en-GB" altLang="en-US" sz="3200" dirty="0">
                <a:latin typeface="Times New Roman" panose="02020603050405020304" pitchFamily="18" charset="0"/>
                <a:ea typeface="ＭＳ Ｐゴシック" panose="020B0600070205080204" pitchFamily="34" charset="-128"/>
              </a:rPr>
              <a:t>		</a:t>
            </a:r>
            <a:r>
              <a:rPr lang="en-GB" altLang="en-US" sz="3200" dirty="0">
                <a:ea typeface="ＭＳ Ｐゴシック" panose="020B0600070205080204" pitchFamily="34" charset="-128"/>
              </a:rPr>
              <a:t>- forgetting to cite a source in the text</a:t>
            </a:r>
          </a:p>
          <a:p>
            <a:endParaRPr lang="en-GB" dirty="0"/>
          </a:p>
        </p:txBody>
      </p:sp>
    </p:spTree>
    <p:extLst>
      <p:ext uri="{BB962C8B-B14F-4D97-AF65-F5344CB8AC3E}">
        <p14:creationId xmlns:p14="http://schemas.microsoft.com/office/powerpoint/2010/main" val="9945228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8ADF-CEF0-49AD-A0AC-B1D39E9303AE}"/>
              </a:ext>
            </a:extLst>
          </p:cNvPr>
          <p:cNvSpPr>
            <a:spLocks noGrp="1"/>
          </p:cNvSpPr>
          <p:nvPr>
            <p:ph type="title"/>
          </p:nvPr>
        </p:nvSpPr>
        <p:spPr/>
        <p:txBody>
          <a:bodyPr/>
          <a:lstStyle/>
          <a:p>
            <a:r>
              <a:rPr lang="en-GB" dirty="0"/>
              <a:t>Plagiarism </a:t>
            </a:r>
          </a:p>
        </p:txBody>
      </p:sp>
      <p:sp>
        <p:nvSpPr>
          <p:cNvPr id="3" name="Content Placeholder 2">
            <a:extLst>
              <a:ext uri="{FF2B5EF4-FFF2-40B4-BE49-F238E27FC236}">
                <a16:creationId xmlns:a16="http://schemas.microsoft.com/office/drawing/2014/main" id="{D3E22697-584F-4BD2-8B9F-AA9087E3F1D9}"/>
              </a:ext>
            </a:extLst>
          </p:cNvPr>
          <p:cNvSpPr>
            <a:spLocks noGrp="1"/>
          </p:cNvSpPr>
          <p:nvPr>
            <p:ph idx="1"/>
          </p:nvPr>
        </p:nvSpPr>
        <p:spPr/>
        <p:txBody>
          <a:bodyPr/>
          <a:lstStyle/>
          <a:p>
            <a:pPr>
              <a:buFont typeface="Wingdings" panose="05000000000000000000" pitchFamily="2" charset="2"/>
              <a:buChar char="§"/>
            </a:pPr>
            <a:r>
              <a:rPr lang="en-GB" altLang="en-US" dirty="0">
                <a:ea typeface="ＭＳ Ｐゴシック" panose="020B0600070205080204" pitchFamily="34" charset="-128"/>
              </a:rPr>
              <a:t>Plagiarism is always a crime, since it destroys the foundations of the research edifice</a:t>
            </a:r>
          </a:p>
          <a:p>
            <a:pPr>
              <a:buFont typeface="Wingdings" panose="05000000000000000000" pitchFamily="2" charset="2"/>
              <a:buChar char="§"/>
            </a:pPr>
            <a:endParaRPr lang="en-GB" altLang="en-US" dirty="0">
              <a:ea typeface="ＭＳ Ｐゴシック" panose="020B0600070205080204" pitchFamily="34" charset="-128"/>
            </a:endParaRPr>
          </a:p>
          <a:p>
            <a:pPr>
              <a:buFont typeface="Wingdings" panose="05000000000000000000" pitchFamily="2" charset="2"/>
              <a:buChar char="§"/>
            </a:pPr>
            <a:r>
              <a:rPr lang="en-GB" altLang="en-US" dirty="0">
                <a:ea typeface="ＭＳ Ｐゴシック" panose="020B0600070205080204" pitchFamily="34" charset="-128"/>
              </a:rPr>
              <a:t>Institutions vary in terms of the seriousness with which they view the offence:</a:t>
            </a:r>
          </a:p>
          <a:p>
            <a:pPr>
              <a:buFont typeface="Wingdings" panose="05000000000000000000" pitchFamily="2" charset="2"/>
              <a:buNone/>
            </a:pPr>
            <a:r>
              <a:rPr lang="en-GB" altLang="en-US" sz="3600" dirty="0">
                <a:ea typeface="ＭＳ Ｐゴシック" panose="020B0600070205080204" pitchFamily="34" charset="-128"/>
              </a:rPr>
              <a:t>		</a:t>
            </a:r>
            <a:r>
              <a:rPr lang="en-GB" altLang="en-US" sz="2800" dirty="0">
                <a:ea typeface="ＭＳ Ｐゴシック" panose="020B0600070205080204" pitchFamily="34" charset="-128"/>
              </a:rPr>
              <a:t>- punishment can range from resubmission to expulsion</a:t>
            </a:r>
          </a:p>
          <a:p>
            <a:pPr>
              <a:buFont typeface="Wingdings" panose="05000000000000000000" pitchFamily="2" charset="2"/>
              <a:buNone/>
            </a:pPr>
            <a:r>
              <a:rPr lang="en-GB" altLang="en-US" sz="2800" dirty="0">
                <a:ea typeface="ＭＳ Ｐゴシック" panose="020B0600070205080204" pitchFamily="34" charset="-128"/>
              </a:rPr>
              <a:t>		- but reputation is always lost</a:t>
            </a:r>
          </a:p>
          <a:p>
            <a:endParaRPr lang="en-GB" dirty="0"/>
          </a:p>
        </p:txBody>
      </p:sp>
    </p:spTree>
    <p:extLst>
      <p:ext uri="{BB962C8B-B14F-4D97-AF65-F5344CB8AC3E}">
        <p14:creationId xmlns:p14="http://schemas.microsoft.com/office/powerpoint/2010/main" val="42554138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4EA7443-92DB-4EDC-B961-BD114F7B568F}"/>
              </a:ext>
            </a:extLst>
          </p:cNvPr>
          <p:cNvPicPr>
            <a:picLocks noGrp="1" noChangeAspect="1"/>
          </p:cNvPicPr>
          <p:nvPr>
            <p:ph idx="1"/>
          </p:nvPr>
        </p:nvPicPr>
        <p:blipFill>
          <a:blip r:embed="rId2"/>
          <a:stretch>
            <a:fillRect/>
          </a:stretch>
        </p:blipFill>
        <p:spPr>
          <a:xfrm>
            <a:off x="1683657" y="0"/>
            <a:ext cx="9085943" cy="7402285"/>
          </a:xfrm>
          <a:prstGeom prst="rect">
            <a:avLst/>
          </a:prstGeom>
        </p:spPr>
      </p:pic>
    </p:spTree>
    <p:extLst>
      <p:ext uri="{BB962C8B-B14F-4D97-AF65-F5344CB8AC3E}">
        <p14:creationId xmlns:p14="http://schemas.microsoft.com/office/powerpoint/2010/main" val="10846294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1AD0-DCDB-41E4-932D-DA06DEAFCF53}"/>
              </a:ext>
            </a:extLst>
          </p:cNvPr>
          <p:cNvSpPr>
            <a:spLocks noGrp="1"/>
          </p:cNvSpPr>
          <p:nvPr>
            <p:ph type="title"/>
          </p:nvPr>
        </p:nvSpPr>
        <p:spPr/>
        <p:txBody>
          <a:bodyPr/>
          <a:lstStyle/>
          <a:p>
            <a:r>
              <a:rPr lang="en-GB" b="1" dirty="0"/>
              <a:t>Finally </a:t>
            </a:r>
          </a:p>
        </p:txBody>
      </p:sp>
      <p:sp>
        <p:nvSpPr>
          <p:cNvPr id="3" name="Content Placeholder 2">
            <a:extLst>
              <a:ext uri="{FF2B5EF4-FFF2-40B4-BE49-F238E27FC236}">
                <a16:creationId xmlns:a16="http://schemas.microsoft.com/office/drawing/2014/main" id="{434B2FAC-5DF2-468D-8B3A-A440A5715377}"/>
              </a:ext>
            </a:extLst>
          </p:cNvPr>
          <p:cNvSpPr>
            <a:spLocks noGrp="1"/>
          </p:cNvSpPr>
          <p:nvPr>
            <p:ph idx="1"/>
          </p:nvPr>
        </p:nvSpPr>
        <p:spPr/>
        <p:txBody>
          <a:bodyPr>
            <a:normAutofit/>
          </a:bodyPr>
          <a:lstStyle/>
          <a:p>
            <a:pPr>
              <a:lnSpc>
                <a:spcPct val="90000"/>
              </a:lnSpc>
              <a:buFont typeface="Wingdings" panose="05000000000000000000" pitchFamily="2" charset="2"/>
              <a:buChar char="ü"/>
            </a:pPr>
            <a:r>
              <a:rPr lang="en-GB" altLang="en-US" sz="3200" dirty="0">
                <a:ea typeface="ＭＳ Ｐゴシック" panose="020B0600070205080204" pitchFamily="34" charset="-128"/>
              </a:rPr>
              <a:t>Writing a literature review is a means of reviewing the main ideas and research relating to a chosen area of research interest</a:t>
            </a:r>
          </a:p>
          <a:p>
            <a:pPr>
              <a:lnSpc>
                <a:spcPct val="90000"/>
              </a:lnSpc>
              <a:buFont typeface="Wingdings" panose="05000000000000000000" pitchFamily="2" charset="2"/>
              <a:buNone/>
            </a:pPr>
            <a:endParaRPr lang="en-GB" altLang="en-US" sz="800" dirty="0">
              <a:ea typeface="ＭＳ Ｐゴシック" panose="020B0600070205080204" pitchFamily="34" charset="-128"/>
            </a:endParaRPr>
          </a:p>
          <a:p>
            <a:pPr>
              <a:lnSpc>
                <a:spcPct val="90000"/>
              </a:lnSpc>
              <a:buFont typeface="Wingdings" panose="05000000000000000000" pitchFamily="2" charset="2"/>
              <a:buChar char="ü"/>
            </a:pPr>
            <a:r>
              <a:rPr lang="en-GB" altLang="en-US" sz="3200" dirty="0">
                <a:ea typeface="ＭＳ Ｐゴシック" panose="020B0600070205080204" pitchFamily="34" charset="-128"/>
              </a:rPr>
              <a:t>A competent literature review confirms you as someone who is knowledgeable in the subject area</a:t>
            </a:r>
          </a:p>
          <a:p>
            <a:pPr>
              <a:lnSpc>
                <a:spcPct val="90000"/>
              </a:lnSpc>
              <a:buFont typeface="Wingdings" panose="05000000000000000000" pitchFamily="2" charset="2"/>
              <a:buNone/>
            </a:pPr>
            <a:endParaRPr lang="en-GB" altLang="en-US" sz="800" dirty="0">
              <a:ea typeface="ＭＳ Ｐゴシック" panose="020B0600070205080204" pitchFamily="34" charset="-128"/>
            </a:endParaRPr>
          </a:p>
          <a:p>
            <a:pPr>
              <a:lnSpc>
                <a:spcPct val="90000"/>
              </a:lnSpc>
              <a:buFont typeface="Wingdings" panose="05000000000000000000" pitchFamily="2" charset="2"/>
              <a:buChar char="ü"/>
            </a:pPr>
            <a:r>
              <a:rPr lang="en-GB" altLang="en-US" dirty="0">
                <a:ea typeface="ＭＳ Ｐゴシック" panose="020B0600070205080204" pitchFamily="34" charset="-128"/>
              </a:rPr>
              <a:t>It might be time consuming, but it is rewarding.</a:t>
            </a:r>
            <a:endParaRPr lang="en-GB" altLang="en-US" sz="800"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9406962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762A9-8329-4743-BBF5-6C310ACEDF69}"/>
              </a:ext>
            </a:extLst>
          </p:cNvPr>
          <p:cNvSpPr>
            <a:spLocks noGrp="1"/>
          </p:cNvSpPr>
          <p:nvPr>
            <p:ph type="title"/>
          </p:nvPr>
        </p:nvSpPr>
        <p:spPr/>
        <p:txBody>
          <a:bodyPr/>
          <a:lstStyle/>
          <a:p>
            <a:r>
              <a:rPr lang="en-GB" dirty="0"/>
              <a:t>Independent Study</a:t>
            </a:r>
          </a:p>
        </p:txBody>
      </p:sp>
      <p:sp>
        <p:nvSpPr>
          <p:cNvPr id="3" name="Content Placeholder 2">
            <a:extLst>
              <a:ext uri="{FF2B5EF4-FFF2-40B4-BE49-F238E27FC236}">
                <a16:creationId xmlns:a16="http://schemas.microsoft.com/office/drawing/2014/main" id="{6BE1DA23-A498-49B0-BBFF-0D1C8CD2DA3A}"/>
              </a:ext>
            </a:extLst>
          </p:cNvPr>
          <p:cNvSpPr>
            <a:spLocks noGrp="1"/>
          </p:cNvSpPr>
          <p:nvPr>
            <p:ph idx="1"/>
          </p:nvPr>
        </p:nvSpPr>
        <p:spPr/>
        <p:txBody>
          <a:bodyPr/>
          <a:lstStyle/>
          <a:p>
            <a:pPr marL="0" lvl="0" indent="0" algn="just">
              <a:buNone/>
            </a:pPr>
            <a:r>
              <a:rPr lang="en-GB" dirty="0">
                <a:effectLst/>
                <a:ea typeface="Times New Roman" panose="02020603050405020304" pitchFamily="18" charset="0"/>
              </a:rPr>
              <a:t>Undertake a literature review on a social sciences topic of your choice.</a:t>
            </a:r>
          </a:p>
          <a:p>
            <a:pPr marL="0" lvl="0" indent="0" algn="just">
              <a:buNone/>
            </a:pPr>
            <a:r>
              <a:rPr lang="en-GB" dirty="0">
                <a:ea typeface="Times New Roman" panose="02020603050405020304" pitchFamily="18" charset="0"/>
              </a:rPr>
              <a:t>I recommend using one close to your intended research topic </a:t>
            </a:r>
          </a:p>
          <a:p>
            <a:pPr marL="0" lvl="0" indent="0" algn="just">
              <a:buNone/>
            </a:pPr>
            <a:r>
              <a:rPr lang="en-GB" dirty="0">
                <a:effectLst/>
                <a:ea typeface="Times New Roman" panose="02020603050405020304" pitchFamily="18" charset="0"/>
              </a:rPr>
              <a:t> Write a short reflection on the process including the strategies employed to locate the literature and any challenges that you faced. </a:t>
            </a:r>
          </a:p>
          <a:p>
            <a:pPr marL="114300" indent="0" algn="just">
              <a:buNone/>
            </a:pPr>
            <a:endParaRPr lang="en-GB" sz="1800" dirty="0">
              <a:solidFill>
                <a:srgbClr val="000000"/>
              </a:solidFill>
              <a:effectLst/>
              <a:latin typeface="Arial" panose="020B0604020202020204" pitchFamily="34" charset="0"/>
              <a:ea typeface="MS PGothic" panose="020B0600070205080204" pitchFamily="34" charset="-128"/>
            </a:endParaRPr>
          </a:p>
          <a:p>
            <a:endParaRPr lang="en-GB" dirty="0"/>
          </a:p>
        </p:txBody>
      </p:sp>
    </p:spTree>
    <p:extLst>
      <p:ext uri="{BB962C8B-B14F-4D97-AF65-F5344CB8AC3E}">
        <p14:creationId xmlns:p14="http://schemas.microsoft.com/office/powerpoint/2010/main" val="28997574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468</TotalTime>
  <Words>2823</Words>
  <Application>Microsoft Office PowerPoint</Application>
  <PresentationFormat>Widescreen</PresentationFormat>
  <Paragraphs>360</Paragraphs>
  <Slides>53</Slides>
  <Notes>41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Arial</vt:lpstr>
      <vt:lpstr>Calibri</vt:lpstr>
      <vt:lpstr>Myriad Pro</vt:lpstr>
      <vt:lpstr>Times New Roman</vt:lpstr>
      <vt:lpstr>Wingdings</vt:lpstr>
      <vt:lpstr>20140311PresentationUWTSDTemplate</vt:lpstr>
      <vt:lpstr>  Dissertation Module   (LCMB7020) Workshop 2a Literature Review </vt:lpstr>
      <vt:lpstr>Agenda </vt:lpstr>
      <vt:lpstr>Literature Review </vt:lpstr>
      <vt:lpstr>Purpose of a Literature Review</vt:lpstr>
      <vt:lpstr>Characteristics of  Effective Literature Reviews</vt:lpstr>
      <vt:lpstr>SUMMARY OF LITERATURE REVIEW</vt:lpstr>
      <vt:lpstr>Steps for Writing a Lit Review</vt:lpstr>
      <vt:lpstr> Planning-What Type of Literature Review  Am I Writing?  </vt:lpstr>
      <vt:lpstr>Planning</vt:lpstr>
      <vt:lpstr>Reflection</vt:lpstr>
      <vt:lpstr>Reading and Researching-What Materials  Am I Going to Use? </vt:lpstr>
      <vt:lpstr>Analyzing Sources-How Do I Assess  Existing Research?  </vt:lpstr>
      <vt:lpstr>Four Analysis Tasks of the Literature Review </vt:lpstr>
      <vt:lpstr>Summary and Synthesis</vt:lpstr>
      <vt:lpstr>Sample Language for  Summary and Synthesis</vt:lpstr>
      <vt:lpstr>Example: Summary and Synthesis</vt:lpstr>
      <vt:lpstr>Comparison and Critique</vt:lpstr>
      <vt:lpstr>Sample Language for Comparison and Critique</vt:lpstr>
      <vt:lpstr>Example: Comparison and Critique</vt:lpstr>
      <vt:lpstr>Evaluative Adjectives</vt:lpstr>
      <vt:lpstr>Analyzing: Putting It All Together</vt:lpstr>
      <vt:lpstr>Analyzing: Putting It All Together</vt:lpstr>
      <vt:lpstr>Drafting: What Am I  Going to Write? </vt:lpstr>
      <vt:lpstr>Thesis Statements</vt:lpstr>
      <vt:lpstr>Examples: Thesis Statements</vt:lpstr>
      <vt:lpstr>Organisation</vt:lpstr>
      <vt:lpstr>Topical: Characteristics</vt:lpstr>
      <vt:lpstr>Topical: Typical Language</vt:lpstr>
      <vt:lpstr>Distant to Close: Characteristics</vt:lpstr>
      <vt:lpstr>Distant to Close: Typical Language</vt:lpstr>
      <vt:lpstr>Debate: Characteristics</vt:lpstr>
      <vt:lpstr>Debate: Typical Language</vt:lpstr>
      <vt:lpstr>Chronological: Characteristics</vt:lpstr>
      <vt:lpstr>Chronological: Typical Language </vt:lpstr>
      <vt:lpstr>Seminal Study: Characteristics </vt:lpstr>
      <vt:lpstr>Seminal Study: Typical Language</vt:lpstr>
      <vt:lpstr>Practical Considerations for Writing Literature Reviews  </vt:lpstr>
      <vt:lpstr>Introductions</vt:lpstr>
      <vt:lpstr>Example: Introduction</vt:lpstr>
      <vt:lpstr>Conclusions</vt:lpstr>
      <vt:lpstr>Example: Conclusion</vt:lpstr>
      <vt:lpstr>Example: Conclusion</vt:lpstr>
      <vt:lpstr>Citing Sources</vt:lpstr>
      <vt:lpstr>Citing Sources: Things to Avoid</vt:lpstr>
      <vt:lpstr>Writing a Literature Review: In Summary  </vt:lpstr>
      <vt:lpstr>The internet,  a friend or foe for  my Literature Review  (Literature Search ) ? </vt:lpstr>
      <vt:lpstr>A word (or two) of warning about  the Internet</vt:lpstr>
      <vt:lpstr>Questions that Support Effective Literature Reviews </vt:lpstr>
      <vt:lpstr>Plagiarism </vt:lpstr>
      <vt:lpstr>Plagiarism </vt:lpstr>
      <vt:lpstr>PowerPoint Presentation</vt:lpstr>
      <vt:lpstr>Finally </vt:lpstr>
      <vt:lpstr>Independent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Dissertation Module   (LCMB7020) Workshop 1 Module Overview  and Introduction to Research Methods   </dc:title>
  <dc:creator>Tarila Zuofa</dc:creator>
  <cp:lastModifiedBy>Tarila Zuofa</cp:lastModifiedBy>
  <cp:revision>2</cp:revision>
  <dcterms:created xsi:type="dcterms:W3CDTF">2022-05-30T05:19:57Z</dcterms:created>
  <dcterms:modified xsi:type="dcterms:W3CDTF">2022-05-30T13:08:52Z</dcterms:modified>
</cp:coreProperties>
</file>