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3"/>
  </p:notesMasterIdLst>
  <p:sldIdLst>
    <p:sldId id="256" r:id="rId2"/>
    <p:sldId id="276" r:id="rId3"/>
    <p:sldId id="277" r:id="rId4"/>
    <p:sldId id="285" r:id="rId5"/>
    <p:sldId id="278" r:id="rId6"/>
    <p:sldId id="279" r:id="rId7"/>
    <p:sldId id="280" r:id="rId8"/>
    <p:sldId id="281" r:id="rId9"/>
    <p:sldId id="282" r:id="rId10"/>
    <p:sldId id="283" r:id="rId11"/>
    <p:sldId id="28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99" autoAdjust="0"/>
    <p:restoredTop sz="71318" autoAdjust="0"/>
  </p:normalViewPr>
  <p:slideViewPr>
    <p:cSldViewPr snapToGrid="0" snapToObjects="1">
      <p:cViewPr varScale="1">
        <p:scale>
          <a:sx n="63" d="100"/>
          <a:sy n="63" d="100"/>
        </p:scale>
        <p:origin x="-136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034219-22E0-BF41-95C3-135A81BB7201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2F9B3D6-ABB1-394B-8C9C-EFA450AE890D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  <a:p>
            <a:pPr>
              <a:buFontTx/>
              <a:buNone/>
            </a:pPr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2F9B3D6-ABB1-394B-8C9C-EFA450AE890D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Access Layer – PC, router, hub, bridges, IP phones, wireless AP – connecting devices to network</a:t>
            </a:r>
          </a:p>
          <a:p>
            <a:pPr>
              <a:buFontTx/>
              <a:buNone/>
            </a:pPr>
            <a:endParaRPr lang="en-US"/>
          </a:p>
          <a:p>
            <a:r>
              <a:rPr lang="en-US"/>
              <a:t>Distribution Layer – Controls flow of network traffic using policies and delineates broadcast using routing – High performance switches with high availability &amp; high performance#</a:t>
            </a:r>
          </a:p>
          <a:p>
            <a:pPr>
              <a:buFontTx/>
              <a:buNone/>
            </a:pPr>
            <a:endParaRPr lang="en-US"/>
          </a:p>
          <a:p>
            <a:r>
              <a:rPr lang="en-US"/>
              <a:t>Core Layer – backbone – capable of forwarding large amount of traffic.</a:t>
            </a:r>
          </a:p>
          <a:p>
            <a:pPr>
              <a:buFontTx/>
              <a:buNone/>
            </a:pPr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73417F5-D2D5-BE42-A6BD-97B6ACB4D998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Principles of hierarchical network </a:t>
            </a:r>
          </a:p>
          <a:p>
            <a:pPr lvl="1"/>
            <a:r>
              <a:rPr lang="en-US"/>
              <a:t>Network Diameter</a:t>
            </a:r>
          </a:p>
          <a:p>
            <a:pPr lvl="1"/>
            <a:r>
              <a:rPr lang="en-US"/>
              <a:t>Bandwidth aggregation  - add multiple links to increase bandwidth – Etherchannel (Cisco prop)</a:t>
            </a:r>
          </a:p>
          <a:p>
            <a:pPr lvl="1"/>
            <a:r>
              <a:rPr lang="en-US"/>
              <a:t>Redundant links</a:t>
            </a:r>
          </a:p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974F2971-A146-5B49-8379-C153C994ED14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  <a:p>
            <a:r>
              <a:rPr lang="en-GB"/>
              <a:t>Convergence is the process of combining voice and video communications on a data network.</a:t>
            </a:r>
          </a:p>
          <a:p>
            <a:r>
              <a:rPr lang="en-GB"/>
              <a:t>Converged networks also required extensive management in relation to Quality of Service (QoS), because voice and video data traffic needed to be classified and prioritized on the network.</a:t>
            </a:r>
          </a:p>
          <a:p>
            <a:r>
              <a:rPr lang="en-GB"/>
              <a:t>Converged networks give you options that had not existed previously. You can now tie voice and video communications directly into an employee's personal computer system</a:t>
            </a:r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A099150-1D00-924D-A5F0-961FF4855AD2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After design consider proper switches.</a:t>
            </a:r>
          </a:p>
          <a:p>
            <a:pPr>
              <a:buFontTx/>
              <a:buNone/>
            </a:pPr>
            <a:endParaRPr lang="en-US"/>
          </a:p>
          <a:p>
            <a:pPr lvl="2"/>
            <a:r>
              <a:rPr lang="en-US"/>
              <a:t>Traffic flow analysis </a:t>
            </a:r>
          </a:p>
          <a:p>
            <a:pPr lvl="2"/>
            <a:endParaRPr lang="en-US"/>
          </a:p>
          <a:p>
            <a:pPr lvl="2"/>
            <a:r>
              <a:rPr lang="en-US"/>
              <a:t>User communities </a:t>
            </a:r>
          </a:p>
          <a:p>
            <a:pPr lvl="2"/>
            <a:endParaRPr lang="en-US"/>
          </a:p>
          <a:p>
            <a:pPr lvl="2"/>
            <a:r>
              <a:rPr lang="en-US"/>
              <a:t>Future growth</a:t>
            </a:r>
          </a:p>
          <a:p>
            <a:pPr lvl="2"/>
            <a:endParaRPr lang="en-US"/>
          </a:p>
          <a:p>
            <a:pPr lvl="2"/>
            <a:r>
              <a:rPr lang="en-US"/>
              <a:t>Data store &amp; Data server analysis – </a:t>
            </a:r>
            <a:r>
              <a:rPr lang="en-GB"/>
              <a:t>When analyzing traffic on a network, consider where the data stores and servers are located so that you can determine the impact of traffic on the network. -- Storage area networks (SANs), network-attached storage (NAS), tape backup units, or any other device </a:t>
            </a:r>
            <a:endParaRPr lang="en-US"/>
          </a:p>
          <a:p>
            <a:pPr lvl="2"/>
            <a:endParaRPr lang="en-US"/>
          </a:p>
          <a:p>
            <a:pPr lvl="2"/>
            <a:r>
              <a:rPr lang="en-US"/>
              <a:t>Topology diagram</a:t>
            </a:r>
          </a:p>
          <a:p>
            <a:pPr lvl="2"/>
            <a:endParaRPr lang="en-US"/>
          </a:p>
          <a:p>
            <a:pPr lvl="2"/>
            <a:endParaRPr lang="en-US"/>
          </a:p>
          <a:p>
            <a:r>
              <a:rPr lang="en-US"/>
              <a:t>3. switches interconnected using spl black plane cable. Cisco introduces stackwise tech -- Uses spl ports for interconnection so line speed is faster</a:t>
            </a:r>
          </a:p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B60A4A-A0C0-3944-9BF3-F3BC702BD8B9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/>
              <a:t>Performance – support port density, forwarding rate, link aggregation for the network</a:t>
            </a:r>
          </a:p>
          <a:p>
            <a:pPr>
              <a:buFontTx/>
              <a:buNone/>
            </a:pPr>
            <a:endParaRPr lang="en-US"/>
          </a:p>
          <a:p>
            <a:r>
              <a:rPr lang="en-US"/>
              <a:t>Port density - </a:t>
            </a:r>
            <a:r>
              <a:rPr lang="en-GB"/>
              <a:t>number of ports available on a single switch</a:t>
            </a:r>
          </a:p>
          <a:p>
            <a:pPr>
              <a:buFontTx/>
              <a:buNone/>
            </a:pPr>
            <a:endParaRPr lang="en-US"/>
          </a:p>
          <a:p>
            <a:r>
              <a:rPr lang="en-US"/>
              <a:t>Link Aggregation - </a:t>
            </a:r>
            <a:r>
              <a:rPr lang="en-GB"/>
              <a:t>you should determine if there are enough ports on a switch to aggregate to support the required bandwidth – between dist &amp; core – reduce bottleneck of traffic </a:t>
            </a:r>
          </a:p>
          <a:p>
            <a:pPr>
              <a:buFontTx/>
              <a:buNone/>
            </a:pPr>
            <a:endParaRPr lang="en-US"/>
          </a:p>
          <a:p>
            <a:r>
              <a:rPr lang="en-US"/>
              <a:t>Forwarding Rates - </a:t>
            </a:r>
            <a:r>
              <a:rPr lang="en-GB"/>
              <a:t>processing capabilities of a switch by rating how much data the switch can process per second (24 ports – 24Gbps)</a:t>
            </a:r>
          </a:p>
          <a:p>
            <a:pPr>
              <a:buFontTx/>
              <a:buNone/>
            </a:pPr>
            <a:endParaRPr lang="en-US"/>
          </a:p>
          <a:p>
            <a:r>
              <a:rPr lang="en-GB"/>
              <a:t>PoE -  deliver power to a device over the existing Ethernet cabling.</a:t>
            </a:r>
          </a:p>
          <a:p>
            <a:endParaRPr lang="en-GB"/>
          </a:p>
          <a:p>
            <a:r>
              <a:rPr lang="en-GB"/>
              <a:t>Layer 3 Functionality </a:t>
            </a:r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6B936ED-15DD-9844-9A55-B5498F2D42B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45AE38B-C592-9849-A69F-345BECFD8DCC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  <a:p>
            <a:r>
              <a:rPr lang="en-GB"/>
              <a:t>Cisco has seven switch product lines </a:t>
            </a:r>
          </a:p>
          <a:p>
            <a:pPr lvl="2"/>
            <a:r>
              <a:rPr lang="fr-FR"/>
              <a:t>Catalyst Express 500</a:t>
            </a:r>
          </a:p>
          <a:p>
            <a:pPr lvl="2"/>
            <a:r>
              <a:rPr lang="fr-FR"/>
              <a:t>Catalyst 2960</a:t>
            </a:r>
          </a:p>
          <a:p>
            <a:pPr lvl="2"/>
            <a:r>
              <a:rPr lang="fr-FR"/>
              <a:t>Catalyst 3560</a:t>
            </a:r>
          </a:p>
          <a:p>
            <a:pPr lvl="2"/>
            <a:r>
              <a:rPr lang="fr-FR"/>
              <a:t>Catalyst 3750</a:t>
            </a:r>
          </a:p>
          <a:p>
            <a:pPr lvl="2"/>
            <a:r>
              <a:rPr lang="fr-FR"/>
              <a:t>Catalyst 4500</a:t>
            </a:r>
          </a:p>
          <a:p>
            <a:pPr lvl="2"/>
            <a:r>
              <a:rPr lang="fr-FR"/>
              <a:t>Catalyst 4900</a:t>
            </a:r>
          </a:p>
          <a:p>
            <a:pPr lvl="2"/>
            <a:r>
              <a:rPr lang="fr-FR"/>
              <a:t>Catalyst 6500</a:t>
            </a:r>
          </a:p>
          <a:p>
            <a:pPr lvl="2"/>
            <a:endParaRPr lang="fr-FR"/>
          </a:p>
          <a:p>
            <a:pPr lvl="2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A6355A44-8351-B641-9F15-A2088A1F3EB6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t>09/10/2012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8" name="TextBox 7"/>
          <p:cNvSpPr txBox="1"/>
          <p:nvPr userDrawn="1"/>
        </p:nvSpPr>
        <p:spPr>
          <a:xfrm>
            <a:off x="0" y="6275668"/>
            <a:ext cx="50282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School of Applied Computing</a:t>
            </a:r>
          </a:p>
          <a:p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Faculty of Applied</a:t>
            </a:r>
            <a:r>
              <a:rPr lang="en-US" sz="14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</a:t>
            </a:r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Design and Engineering</a:t>
            </a:r>
            <a:endParaRPr lang="en-US" sz="1400" b="0" dirty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  <p:pic>
        <p:nvPicPr>
          <p:cNvPr id="9" name="Picture 17" descr="smu80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7902" y="107576"/>
            <a:ext cx="349567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 userDrawn="1"/>
        </p:nvSpPr>
        <p:spPr>
          <a:xfrm>
            <a:off x="7059404" y="6121779"/>
            <a:ext cx="19641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4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Local</a:t>
            </a:r>
            <a:r>
              <a:rPr lang="en-US" sz="14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 Area </a:t>
            </a:r>
            <a:r>
              <a:rPr lang="en-US" sz="14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Networks</a:t>
            </a:r>
          </a:p>
          <a:p>
            <a:pPr algn="r"/>
            <a:r>
              <a:rPr lang="en-US" sz="1400" b="0" baseline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cs typeface="Apple Chancery"/>
              </a:rPr>
              <a:t>Lecture 1</a:t>
            </a:r>
            <a:endParaRPr lang="en-US" sz="1400" b="0" dirty="0" smtClean="0">
              <a:solidFill>
                <a:schemeClr val="tx2">
                  <a:lumMod val="90000"/>
                  <a:lumOff val="10000"/>
                </a:schemeClr>
              </a:solidFill>
              <a:latin typeface="+mj-lt"/>
              <a:cs typeface="Apple Chancery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5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3280225"/>
            <a:ext cx="6498158" cy="1037999"/>
          </a:xfrm>
        </p:spPr>
        <p:txBody>
          <a:bodyPr/>
          <a:lstStyle/>
          <a:p>
            <a:r>
              <a:rPr lang="en-US" altLang="ja-JP" sz="4800" dirty="0">
                <a:latin typeface="Arial" charset="0"/>
                <a:cs typeface="ＭＳ Ｐゴシック" charset="0"/>
              </a:rPr>
              <a:t>Hierarchical </a:t>
            </a:r>
            <a:r>
              <a:rPr lang="en-US" altLang="ja-JP" sz="4800" dirty="0" smtClean="0">
                <a:latin typeface="Arial" charset="0"/>
                <a:cs typeface="ＭＳ Ｐゴシック" charset="0"/>
              </a:rPr>
              <a:t>Network</a:t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r>
              <a:rPr lang="en-US" altLang="ja-JP" sz="4800" dirty="0" smtClean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39233"/>
            <a:ext cx="8042276" cy="1336956"/>
          </a:xfrm>
        </p:spPr>
        <p:txBody>
          <a:bodyPr/>
          <a:lstStyle/>
          <a:p>
            <a:pPr eaLnBrk="1" hangingPunct="1"/>
            <a:r>
              <a:rPr lang="en-US" dirty="0">
                <a:latin typeface="Arial" charset="0"/>
              </a:rPr>
              <a:t>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825625"/>
            <a:ext cx="7940675" cy="4643438"/>
          </a:xfrm>
        </p:spPr>
        <p:txBody>
          <a:bodyPr/>
          <a:lstStyle/>
          <a:p>
            <a:pPr marL="457200" indent="-457200"/>
            <a:r>
              <a:rPr lang="en-US" altLang="ja-JP" dirty="0">
                <a:solidFill>
                  <a:srgbClr val="000000"/>
                </a:solidFill>
                <a:latin typeface="Arial" charset="0"/>
                <a:cs typeface="ＭＳ Ｐゴシック" charset="0"/>
              </a:rPr>
              <a:t>Describe how a hierarchical network supports the voice, video and data needs of a small and medium-sized business. </a:t>
            </a:r>
          </a:p>
          <a:p>
            <a:pPr marL="457200" indent="-457200"/>
            <a:r>
              <a:rPr lang="en-US" altLang="ja-JP" dirty="0">
                <a:solidFill>
                  <a:srgbClr val="000000"/>
                </a:solidFill>
                <a:latin typeface="Arial" charset="0"/>
                <a:cs typeface="ＭＳ Ｐゴシック" charset="0"/>
              </a:rPr>
              <a:t>Match the appropriate Cisco switch to each layer in the hierarchical network design model.</a:t>
            </a:r>
            <a:endParaRPr lang="en-US" dirty="0">
              <a:solidFill>
                <a:srgbClr val="000000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90795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549275" y="139233"/>
            <a:ext cx="8042276" cy="1336956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Arial" charset="0"/>
              </a:rPr>
              <a:t>Benefits of Hierarchical Network</a:t>
            </a:r>
            <a:endParaRPr lang="en-US" sz="3200" dirty="0">
              <a:latin typeface="Arial" charset="0"/>
            </a:endParaRPr>
          </a:p>
        </p:txBody>
      </p:sp>
      <p:pic>
        <p:nvPicPr>
          <p:cNvPr id="2" name="Picture 1" descr="Untitled.tif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75" y="1711324"/>
            <a:ext cx="8253425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154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5602288" cy="838200"/>
          </a:xfrm>
        </p:spPr>
        <p:txBody>
          <a:bodyPr/>
          <a:lstStyle/>
          <a:p>
            <a:pPr eaLnBrk="1" hangingPunct="1"/>
            <a:r>
              <a:rPr lang="en-US" altLang="ja-JP" sz="3200" dirty="0">
                <a:latin typeface="Arial" charset="0"/>
                <a:cs typeface="ＭＳ Ｐゴシック" charset="0"/>
              </a:rPr>
              <a:t>Hierarchical Network</a:t>
            </a:r>
            <a:endParaRPr lang="en-US" sz="3200" dirty="0">
              <a:latin typeface="Arial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6148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82" y="1550988"/>
            <a:ext cx="7549843" cy="438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32472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4371975" cy="838200"/>
          </a:xfrm>
        </p:spPr>
        <p:txBody>
          <a:bodyPr/>
          <a:lstStyle/>
          <a:p>
            <a:pPr eaLnBrk="1" hangingPunct="1"/>
            <a:r>
              <a:rPr lang="en-US" altLang="ja-JP" sz="2800">
                <a:latin typeface="Arial" charset="0"/>
                <a:cs typeface="ＭＳ Ｐゴシック" charset="0"/>
              </a:rPr>
              <a:t>Hierarchical Network</a:t>
            </a:r>
            <a:endParaRPr lang="en-US" sz="2800">
              <a:latin typeface="Arial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356" y="1576388"/>
            <a:ext cx="7659687" cy="4439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73398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3022600" cy="838200"/>
          </a:xfrm>
        </p:spPr>
        <p:txBody>
          <a:bodyPr/>
          <a:lstStyle/>
          <a:p>
            <a:pPr eaLnBrk="1" hangingPunct="1"/>
            <a:r>
              <a:rPr lang="en-US" altLang="ja-JP" sz="2800">
                <a:latin typeface="Arial" charset="0"/>
                <a:cs typeface="ＭＳ Ｐゴシック" charset="0"/>
              </a:rPr>
              <a:t>Convergence</a:t>
            </a:r>
            <a:endParaRPr lang="en-US" sz="2800">
              <a:latin typeface="Arial" charset="0"/>
            </a:endParaRPr>
          </a:p>
        </p:txBody>
      </p:sp>
      <p:pic>
        <p:nvPicPr>
          <p:cNvPr id="819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126" y="1374356"/>
            <a:ext cx="6960573" cy="4514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430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>
                <a:latin typeface="Arial" charset="0"/>
                <a:cs typeface="ＭＳ Ｐゴシック" charset="0"/>
              </a:rPr>
              <a:t>Switch Features</a:t>
            </a:r>
            <a:endParaRPr lang="en-US" sz="2800">
              <a:latin typeface="Arial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851025"/>
            <a:ext cx="7940675" cy="4618038"/>
          </a:xfrm>
        </p:spPr>
        <p:txBody>
          <a:bodyPr/>
          <a:lstStyle/>
          <a:p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250" y="1535112"/>
            <a:ext cx="7032625" cy="4719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33426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234157"/>
            <a:ext cx="3916363" cy="373062"/>
          </a:xfrm>
        </p:spPr>
        <p:txBody>
          <a:bodyPr/>
          <a:lstStyle/>
          <a:p>
            <a:pPr eaLnBrk="1" hangingPunct="1"/>
            <a:r>
              <a:rPr lang="en-US" altLang="ja-JP" sz="2400" dirty="0">
                <a:latin typeface="Arial" charset="0"/>
                <a:cs typeface="ＭＳ Ｐゴシック" charset="0"/>
              </a:rPr>
              <a:t>Switch Features</a:t>
            </a:r>
            <a:endParaRPr lang="en-US" sz="2800" dirty="0">
              <a:latin typeface="Arial" charset="0"/>
            </a:endParaRPr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50974"/>
            <a:ext cx="4789487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088" y="2921000"/>
            <a:ext cx="4633912" cy="3270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87599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512" y="3898900"/>
            <a:ext cx="3828176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dirty="0">
                <a:latin typeface="Arial" charset="0"/>
                <a:cs typeface="ＭＳ Ｐゴシック" charset="0"/>
              </a:rPr>
              <a:t>Switch Features in Hierarchical Network</a:t>
            </a:r>
            <a:endParaRPr lang="en-US" sz="2800" dirty="0">
              <a:latin typeface="Arial" charset="0"/>
            </a:endParaRP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41488"/>
            <a:ext cx="7940675" cy="472757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5750"/>
            <a:ext cx="4111625" cy="2587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875" y="1258887"/>
            <a:ext cx="3846513" cy="256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62913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808038"/>
            <a:ext cx="8488363" cy="838200"/>
          </a:xfrm>
        </p:spPr>
        <p:txBody>
          <a:bodyPr/>
          <a:lstStyle/>
          <a:p>
            <a:pPr eaLnBrk="1" hangingPunct="1"/>
            <a:r>
              <a:rPr lang="en-US" sz="2800" dirty="0">
                <a:latin typeface="Arial" charset="0"/>
              </a:rPr>
              <a:t>Switches for Small and Medium Size </a:t>
            </a:r>
            <a:br>
              <a:rPr lang="en-US" sz="2800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Business (SMB)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2252663"/>
            <a:ext cx="7940675" cy="4216400"/>
          </a:xfrm>
        </p:spPr>
        <p:txBody>
          <a:bodyPr/>
          <a:lstStyle/>
          <a:p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838" y="1785938"/>
            <a:ext cx="5543550" cy="4135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01041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>
                <a:latin typeface="Arial" charset="0"/>
              </a:rPr>
              <a:t>Summary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0550" y="1422400"/>
            <a:ext cx="7940675" cy="4741863"/>
          </a:xfrm>
        </p:spPr>
        <p:txBody>
          <a:bodyPr>
            <a:normAutofit lnSpcReduction="10000"/>
          </a:bodyPr>
          <a:lstStyle/>
          <a:p>
            <a:r>
              <a:rPr lang="en-US">
                <a:latin typeface="Arial" charset="0"/>
              </a:rPr>
              <a:t>Hierarchical Design model addresses performance, scalability, maintainability &amp; manageability issues.</a:t>
            </a:r>
          </a:p>
          <a:p>
            <a:r>
              <a:rPr lang="en-US">
                <a:latin typeface="Arial" charset="0"/>
              </a:rPr>
              <a:t>Traffic Analysis is used to monitor network performance.</a:t>
            </a:r>
          </a:p>
          <a:p>
            <a:r>
              <a:rPr lang="en-US">
                <a:latin typeface="Arial" charset="0"/>
              </a:rPr>
              <a:t>Hierarchical Design Model is composed of 3 layers:</a:t>
            </a:r>
          </a:p>
          <a:p>
            <a:pPr lvl="1" indent="0"/>
            <a:r>
              <a:rPr lang="en-US">
                <a:latin typeface="Arial" charset="0"/>
              </a:rPr>
              <a:t>Access</a:t>
            </a:r>
          </a:p>
          <a:p>
            <a:pPr lvl="1" indent="0"/>
            <a:r>
              <a:rPr lang="en-US">
                <a:latin typeface="Arial" charset="0"/>
              </a:rPr>
              <a:t>Distribution</a:t>
            </a:r>
          </a:p>
          <a:p>
            <a:pPr lvl="1" indent="0"/>
            <a:r>
              <a:rPr lang="en-US">
                <a:latin typeface="Arial" charset="0"/>
              </a:rPr>
              <a:t>Core</a:t>
            </a:r>
          </a:p>
          <a:p>
            <a:r>
              <a:rPr lang="en-US">
                <a:latin typeface="Arial" charset="0"/>
              </a:rPr>
              <a:t>Switches selected for each layer must meet the needs of each hierarchical layer as well as the needs of the business.</a:t>
            </a:r>
          </a:p>
          <a:p>
            <a:pPr lvl="1" indent="0"/>
            <a:endParaRPr lang="en-US">
              <a:latin typeface="Arial" charset="0"/>
            </a:endParaRPr>
          </a:p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4456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1401</TotalTime>
  <Words>507</Words>
  <Application>Microsoft Macintosh PowerPoint</Application>
  <PresentationFormat>On-screen Show (4:3)</PresentationFormat>
  <Paragraphs>77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Breeze</vt:lpstr>
      <vt:lpstr>Hierarchical Network  </vt:lpstr>
      <vt:lpstr>Objectives</vt:lpstr>
      <vt:lpstr>Benefits of Hierarchical Network</vt:lpstr>
      <vt:lpstr>Hierarchical Network</vt:lpstr>
      <vt:lpstr>Hierarchical Network</vt:lpstr>
      <vt:lpstr>Convergence</vt:lpstr>
      <vt:lpstr>Switch Features</vt:lpstr>
      <vt:lpstr>Switch Features</vt:lpstr>
      <vt:lpstr>Switch Features in Hierarchical Network</vt:lpstr>
      <vt:lpstr>Switches for Small and Medium Size  Business (SMB)</vt:lpstr>
      <vt:lpstr>Summary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59</cp:revision>
  <dcterms:created xsi:type="dcterms:W3CDTF">2011-10-03T10:20:59Z</dcterms:created>
  <dcterms:modified xsi:type="dcterms:W3CDTF">2012-10-09T18:23:53Z</dcterms:modified>
</cp:coreProperties>
</file>