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18"/>
  </p:notesMasterIdLst>
  <p:sldIdLst>
    <p:sldId id="362" r:id="rId2"/>
    <p:sldId id="352" r:id="rId3"/>
    <p:sldId id="282" r:id="rId4"/>
    <p:sldId id="348" r:id="rId5"/>
    <p:sldId id="349" r:id="rId6"/>
    <p:sldId id="350" r:id="rId7"/>
    <p:sldId id="367" r:id="rId8"/>
    <p:sldId id="368" r:id="rId9"/>
    <p:sldId id="369" r:id="rId10"/>
    <p:sldId id="370" r:id="rId11"/>
    <p:sldId id="355" r:id="rId12"/>
    <p:sldId id="373" r:id="rId13"/>
    <p:sldId id="374" r:id="rId14"/>
    <p:sldId id="364" r:id="rId15"/>
    <p:sldId id="354" r:id="rId16"/>
    <p:sldId id="347" r:id="rId17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67B8A0-6FD6-48AF-9978-4D54EBF35692}" v="14" dt="2024-02-21T21:11:18.0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17" autoAdjust="0"/>
    <p:restoredTop sz="71454" autoAdjust="0"/>
  </p:normalViewPr>
  <p:slideViewPr>
    <p:cSldViewPr>
      <p:cViewPr varScale="1">
        <p:scale>
          <a:sx n="116" d="100"/>
          <a:sy n="116" d="100"/>
        </p:scale>
        <p:origin x="480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4" d="100"/>
          <a:sy n="54" d="100"/>
        </p:scale>
        <p:origin x="289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021839C1-BDAB-4A4A-939F-508DEBFD8544}" type="datetime1">
              <a:rPr lang="en-US"/>
              <a:pPr>
                <a:defRPr/>
              </a:pPr>
              <a:t>4/1/2025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y-GB" noProof="0"/>
              <a:t>Click to edit Master text styles</a:t>
            </a:r>
          </a:p>
          <a:p>
            <a:pPr lvl="1"/>
            <a:r>
              <a:rPr lang="cy-GB" noProof="0"/>
              <a:t>Second level</a:t>
            </a:r>
          </a:p>
          <a:p>
            <a:pPr lvl="2"/>
            <a:r>
              <a:rPr lang="cy-GB" noProof="0"/>
              <a:t>Third level</a:t>
            </a:r>
          </a:p>
          <a:p>
            <a:pPr lvl="3"/>
            <a:r>
              <a:rPr lang="cy-GB" noProof="0"/>
              <a:t>Fourth level</a:t>
            </a:r>
          </a:p>
          <a:p>
            <a:pPr lvl="4"/>
            <a:r>
              <a:rPr lang="cy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57D5C66-5666-44AC-AFB5-878B4BA9B49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57D5C66-5666-44AC-AFB5-878B4BA9B49C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5271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7767408-3713-4204-BBB1-60B6DE6E74F6}" type="slidenum">
              <a:rPr lang="en-US" altLang="en-US" smtClean="0"/>
              <a:pPr/>
              <a:t>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DB57BF5-52B0-4AE6-8BD1-96B96E5CDDA1}" type="slidenum">
              <a:rPr lang="en-US" altLang="en-US" smtClean="0"/>
              <a:pPr/>
              <a:t>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18B149D6-5FCB-4649-9A4D-2316BDD7D964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EB9481C-514B-4428-983A-EE475CBE9BEE}" type="slidenum">
              <a:rPr lang="en-US" altLang="en-US" smtClean="0"/>
              <a:pPr/>
              <a:t>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9B217DC-A3A5-4677-8B52-6844F8903DC4}" type="slidenum">
              <a:rPr lang="en-US" altLang="en-US" smtClean="0"/>
              <a:pPr/>
              <a:t>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E940839-D433-442C-B0C3-EA4B692F8788}" type="slidenum">
              <a:rPr lang="en-US" altLang="en-US" smtClean="0"/>
              <a:pPr/>
              <a:t>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CEF7F1B-C0C3-4F5F-BF0A-AC3AB4D51D89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151E39B-3C00-450A-AD0F-8B2CDA6B37D7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D7D7871-EB17-4A1D-9737-08DCAD00FC0C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A654CB4-348C-458B-9246-F84083DE272B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16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EF809-87F2-4DD8-BD13-E59A2FD075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2088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42C23-38B0-40C9-832C-DBFBB5AF9C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4602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FFE8D-41D6-44AB-8D49-0FC12C1A9D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1770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94BF7-2BBE-476E-937D-B8FDA9E736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3730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ea typeface="+mn-ea"/>
            </a:endParaRPr>
          </a:p>
        </p:txBody>
      </p:sp>
      <p:sp>
        <p:nvSpPr>
          <p:cNvPr id="6" name="Freeform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6 w 5591"/>
              <a:gd name="T3" fmla="*/ 0 h 588"/>
              <a:gd name="T4" fmla="*/ 2147483646 w 5591"/>
              <a:gd name="T5" fmla="*/ 2147483646 h 588"/>
              <a:gd name="T6" fmla="*/ 214748364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>
            <a:spLocks noChangeArrowheads="1"/>
          </p:cNvSpPr>
          <p:nvPr/>
        </p:nvSpPr>
        <p:spPr bwMode="auto"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3265A1"/>
              </a:gs>
              <a:gs pos="72000">
                <a:srgbClr val="6391D5"/>
              </a:gs>
              <a:gs pos="100000">
                <a:srgbClr val="8AA8DA"/>
              </a:gs>
            </a:gsLst>
            <a:lin ang="16200000"/>
          </a:gradFill>
          <a:ln w="3175" cap="rnd">
            <a:solidFill>
              <a:srgbClr val="385D8A"/>
            </a:solidFill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45999"/>
              </a:srgbClr>
            </a:outerShdw>
          </a:effectLst>
        </p:spPr>
        <p:txBody>
          <a:bodyPr anchor="ctr"/>
          <a:lstStyle/>
          <a:p>
            <a:pPr eaLnBrk="1" hangingPunct="1"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10" name="Chevron 9"/>
          <p:cNvSpPr>
            <a:spLocks noChangeArrowheads="1"/>
          </p:cNvSpPr>
          <p:nvPr/>
        </p:nvSpPr>
        <p:spPr bwMode="auto"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3265A1"/>
              </a:gs>
              <a:gs pos="72000">
                <a:srgbClr val="6391D5"/>
              </a:gs>
              <a:gs pos="100000">
                <a:srgbClr val="8AA8DA"/>
              </a:gs>
            </a:gsLst>
            <a:lin ang="16200000"/>
          </a:gradFill>
          <a:ln w="3175" cap="rnd">
            <a:solidFill>
              <a:srgbClr val="385D8A"/>
            </a:solidFill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45999"/>
              </a:srgbClr>
            </a:outerShdw>
          </a:effectLst>
        </p:spPr>
        <p:txBody>
          <a:bodyPr anchor="ctr"/>
          <a:lstStyle/>
          <a:p>
            <a:pPr eaLnBrk="1" hangingPunct="1"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4816-5D60-4B9D-9ED6-FA8F972427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013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9AE9A-8118-4F02-BF6E-2A635E5684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9244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2ED85-33F7-433E-A35F-7DAC7570610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5105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US">
                <a:ea typeface="ＭＳ Ｐゴシック" panose="020B0600070205080204" pitchFamily="34" charset="-128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2147483646 w 5760"/>
                <a:gd name="T3" fmla="*/ 0 h 528"/>
                <a:gd name="T4" fmla="*/ 2147483646 w 5760"/>
                <a:gd name="T5" fmla="*/ 2147483646 h 528"/>
                <a:gd name="T6" fmla="*/ 2147483646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9AFAA02-F201-4A96-98C6-9A9AA03265D2}" type="datetime1">
              <a:rPr lang="en-GB"/>
              <a:pPr>
                <a:defRPr/>
              </a:pPr>
              <a:t>01/04/2025</a:t>
            </a:fld>
            <a:endParaRPr lang="en-GB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r>
              <a:rPr lang="en-GB"/>
              <a:t>Law in Action</a:t>
            </a:r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D9FAE2C-21AE-4D26-9042-71C7E1C06E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679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ea typeface="+mn-ea"/>
            </a:endParaRPr>
          </a:p>
        </p:txBody>
      </p:sp>
      <p:sp>
        <p:nvSpPr>
          <p:cNvPr id="1027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6 w 5591"/>
              <a:gd name="T3" fmla="*/ 0 h 588"/>
              <a:gd name="T4" fmla="*/ 2147483646 w 5591"/>
              <a:gd name="T5" fmla="*/ 2147483646 h 588"/>
              <a:gd name="T6" fmla="*/ 214748364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0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13342C97-395E-4FF7-BB2B-60F6E059D1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6" r:id="rId2"/>
    <p:sldLayoutId id="2147484082" r:id="rId3"/>
    <p:sldLayoutId id="2147484083" r:id="rId4"/>
    <p:sldLayoutId id="2147484087" r:id="rId5"/>
    <p:sldLayoutId id="2147484084" r:id="rId6"/>
    <p:sldLayoutId id="2147484085" r:id="rId7"/>
    <p:sldLayoutId id="2147484088" r:id="rId8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MS PGothic" pitchFamily="34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  <a:ea typeface="MS PGothic" pitchFamily="34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  <a:ea typeface="MS PGothic" pitchFamily="34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  <a:ea typeface="MS PGothic" pitchFamily="34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  <a:ea typeface="MS PGothic" pitchFamily="34" charset="-128"/>
          <a:cs typeface="ＭＳ Ｐゴシック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9pPr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MS PGothic" pitchFamily="34" charset="-128"/>
          <a:cs typeface="ＭＳ Ｐゴシック" charset="-128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reamstime.com/stock-images-boy-searching-magnifying-glass-image26478024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bF5s4J195I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images.co.uk/" TargetMode="External"/><Relationship Id="rId5" Type="http://schemas.openxmlformats.org/officeDocument/2006/relationships/hyperlink" Target="https://epubs.scu.edu.au/cgi/viewcontent.cgi?article=1143&amp;context=educ_pubs" TargetMode="External"/><Relationship Id="rId4" Type="http://schemas.openxmlformats.org/officeDocument/2006/relationships/hyperlink" Target="https://www.youtube.com/watch?v=7bF5s4J195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3222322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br>
              <a:rPr lang="en-GB" u="sng" dirty="0">
                <a:effectLst/>
                <a:ea typeface="ＭＳ Ｐゴシック" charset="-128"/>
              </a:rPr>
            </a:br>
            <a:br>
              <a:rPr lang="en-GB" u="sng" dirty="0">
                <a:effectLst/>
                <a:ea typeface="ＭＳ Ｐゴシック" charset="-128"/>
              </a:rPr>
            </a:br>
            <a:br>
              <a:rPr lang="en-GB" u="sng" dirty="0">
                <a:effectLst/>
                <a:ea typeface="ＭＳ Ｐゴシック" charset="-128"/>
              </a:rPr>
            </a:br>
            <a:br>
              <a:rPr lang="en-GB" u="sng" dirty="0">
                <a:effectLst/>
                <a:ea typeface="ＭＳ Ｐゴシック" charset="-128"/>
              </a:rPr>
            </a:br>
            <a:br>
              <a:rPr lang="en-GB" u="sng" dirty="0">
                <a:effectLst/>
                <a:ea typeface="ＭＳ Ｐゴシック" charset="-128"/>
              </a:rPr>
            </a:br>
            <a:br>
              <a:rPr lang="en-GB" u="sng" dirty="0">
                <a:effectLst/>
                <a:ea typeface="ＭＳ Ｐゴシック" charset="-128"/>
              </a:rPr>
            </a:br>
            <a:r>
              <a:rPr lang="en-GB" sz="3600" dirty="0">
                <a:effectLst/>
                <a:ea typeface="ＭＳ Ｐゴシック" charset="-128"/>
              </a:rPr>
              <a:t>ECES4014/C </a:t>
            </a:r>
            <a:br>
              <a:rPr lang="en-GB" sz="3600" dirty="0">
                <a:effectLst/>
                <a:ea typeface="ＭＳ Ｐゴシック" charset="-128"/>
              </a:rPr>
            </a:br>
            <a:r>
              <a:rPr lang="en-GB" sz="3600" dirty="0" err="1">
                <a:effectLst/>
                <a:ea typeface="ＭＳ Ｐゴシック" charset="-128"/>
              </a:rPr>
              <a:t>Parchu</a:t>
            </a:r>
            <a:r>
              <a:rPr lang="en-GB" sz="3600" dirty="0">
                <a:effectLst/>
                <a:ea typeface="ＭＳ Ｐゴシック" charset="-128"/>
              </a:rPr>
              <a:t> </a:t>
            </a:r>
            <a:r>
              <a:rPr lang="en-GB" sz="3600" i="1" dirty="0" err="1">
                <a:effectLst/>
                <a:ea typeface="ＭＳ Ｐゴシック" charset="-128"/>
              </a:rPr>
              <a:t>Hawliau</a:t>
            </a:r>
            <a:r>
              <a:rPr lang="en-GB" sz="3600" i="1" dirty="0">
                <a:effectLst/>
                <a:ea typeface="ＭＳ Ｐゴシック" charset="-128"/>
              </a:rPr>
              <a:t> Plant a </a:t>
            </a:r>
            <a:r>
              <a:rPr lang="en-GB" sz="3600" i="1" dirty="0" err="1">
                <a:effectLst/>
                <a:ea typeface="ＭＳ Ｐゴシック" charset="-128"/>
              </a:rPr>
              <a:t>Phobl</a:t>
            </a:r>
            <a:r>
              <a:rPr lang="en-GB" sz="3600" i="1" dirty="0">
                <a:effectLst/>
                <a:ea typeface="ＭＳ Ｐゴシック" charset="-128"/>
              </a:rPr>
              <a:t> </a:t>
            </a:r>
            <a:r>
              <a:rPr lang="en-GB" sz="3600" i="1" dirty="0" err="1">
                <a:effectLst/>
                <a:ea typeface="ＭＳ Ｐゴシック" charset="-128"/>
              </a:rPr>
              <a:t>Ifanc</a:t>
            </a:r>
            <a:r>
              <a:rPr lang="en-GB" sz="3600" i="1" dirty="0">
                <a:effectLst/>
                <a:ea typeface="ＭＳ Ｐゴシック" charset="-128"/>
              </a:rPr>
              <a:t> </a:t>
            </a:r>
            <a:r>
              <a:rPr lang="en-GB" sz="3600" i="1" dirty="0" err="1">
                <a:effectLst/>
                <a:ea typeface="ＭＳ Ｐゴシック" charset="-128"/>
              </a:rPr>
              <a:t>yng</a:t>
            </a:r>
            <a:r>
              <a:rPr lang="en-GB" sz="3600" i="1" dirty="0">
                <a:effectLst/>
                <a:ea typeface="ＭＳ Ｐゴシック" charset="-128"/>
              </a:rPr>
              <a:t> </a:t>
            </a:r>
            <a:r>
              <a:rPr lang="en-GB" sz="3600" i="1" dirty="0" err="1">
                <a:effectLst/>
                <a:ea typeface="ＭＳ Ｐゴシック" charset="-128"/>
              </a:rPr>
              <a:t>Nghymru</a:t>
            </a:r>
            <a:r>
              <a:rPr lang="en-GB" sz="3600" i="1" dirty="0">
                <a:effectLst/>
                <a:ea typeface="ＭＳ Ｐゴシック" charset="-128"/>
              </a:rPr>
              <a:t> </a:t>
            </a:r>
            <a:br>
              <a:rPr lang="en-GB" sz="3600" i="1" dirty="0">
                <a:effectLst/>
                <a:ea typeface="ＭＳ Ｐゴシック" charset="-128"/>
              </a:rPr>
            </a:br>
            <a:r>
              <a:rPr lang="en-GB" sz="3600" i="1" dirty="0">
                <a:effectLst/>
                <a:ea typeface="ＭＳ Ｐゴシック" charset="-128"/>
              </a:rPr>
              <a:t>Respecting Children and Young People’s Rights in Wales</a:t>
            </a:r>
            <a:br>
              <a:rPr lang="en-GB" sz="3600" dirty="0">
                <a:effectLst/>
                <a:ea typeface="ＭＳ Ｐゴシック" charset="-128"/>
              </a:rPr>
            </a:br>
            <a:r>
              <a:rPr lang="en-GB" sz="3600" dirty="0">
                <a:ea typeface="ＭＳ Ｐゴシック" charset="-128"/>
              </a:rPr>
              <a:t>Session / </a:t>
            </a:r>
            <a:r>
              <a:rPr lang="en-GB" sz="3600" i="1" dirty="0">
                <a:ea typeface="ＭＳ Ｐゴシック" charset="-128"/>
              </a:rPr>
              <a:t>Sesiwn1</a:t>
            </a:r>
            <a:endParaRPr lang="en-GB" sz="3600" dirty="0">
              <a:ea typeface="ＭＳ Ｐゴシック" charset="-128"/>
            </a:endParaRPr>
          </a:p>
        </p:txBody>
      </p:sp>
      <p:sp>
        <p:nvSpPr>
          <p:cNvPr id="6147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D820A87-7F15-4B25-9711-8AFC5AB13DAD}" type="slidenum">
              <a:rPr lang="en-GB" altLang="en-US" sz="1000" smtClean="0">
                <a:solidFill>
                  <a:srgbClr val="FFFFFF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</a:t>
            </a:fld>
            <a:endParaRPr lang="en-GB" altLang="en-US" sz="1000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6148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653136"/>
            <a:ext cx="3887787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3200" i="1" dirty="0">
                <a:ea typeface="+mj-ea"/>
                <a:cs typeface="+mj-cs"/>
              </a:rPr>
              <a:t>Pam </a:t>
            </a:r>
            <a:r>
              <a:rPr lang="en-GB" sz="3200" i="1" dirty="0" err="1">
                <a:ea typeface="+mj-ea"/>
                <a:cs typeface="+mj-cs"/>
              </a:rPr>
              <a:t>mae</a:t>
            </a:r>
            <a:r>
              <a:rPr lang="en-GB" sz="3200" i="1" dirty="0">
                <a:ea typeface="+mj-ea"/>
                <a:cs typeface="+mj-cs"/>
              </a:rPr>
              <a:t> </a:t>
            </a:r>
            <a:r>
              <a:rPr lang="en-GB" sz="3200" i="1" dirty="0" err="1">
                <a:ea typeface="+mj-ea"/>
                <a:cs typeface="+mj-cs"/>
              </a:rPr>
              <a:t>Deilliannau</a:t>
            </a:r>
            <a:r>
              <a:rPr lang="en-GB" sz="3200" i="1" dirty="0">
                <a:ea typeface="+mj-ea"/>
                <a:cs typeface="+mj-cs"/>
              </a:rPr>
              <a:t> </a:t>
            </a:r>
            <a:r>
              <a:rPr lang="en-GB" sz="3200" i="1" dirty="0" err="1">
                <a:ea typeface="+mj-ea"/>
                <a:cs typeface="+mj-cs"/>
              </a:rPr>
              <a:t>Dysgu’n</a:t>
            </a:r>
            <a:r>
              <a:rPr lang="en-GB" sz="3200" i="1" dirty="0">
                <a:ea typeface="+mj-ea"/>
                <a:cs typeface="+mj-cs"/>
              </a:rPr>
              <a:t> </a:t>
            </a:r>
            <a:r>
              <a:rPr lang="en-GB" sz="3200" i="1" dirty="0" err="1">
                <a:ea typeface="+mj-ea"/>
                <a:cs typeface="+mj-cs"/>
              </a:rPr>
              <a:t>bwysig</a:t>
            </a:r>
            <a:r>
              <a:rPr lang="en-GB" sz="3200" i="1" dirty="0">
                <a:ea typeface="+mj-ea"/>
                <a:cs typeface="+mj-cs"/>
              </a:rPr>
              <a:t>?</a:t>
            </a:r>
            <a:br>
              <a:rPr lang="en-GB" sz="3200" i="1" dirty="0">
                <a:ea typeface="+mj-ea"/>
                <a:cs typeface="+mj-cs"/>
              </a:rPr>
            </a:br>
            <a:r>
              <a:rPr lang="en-GB" sz="3200" i="1" dirty="0">
                <a:ea typeface="+mj-ea"/>
                <a:cs typeface="+mj-cs"/>
              </a:rPr>
              <a:t>Why are Learning Outcomes important?</a:t>
            </a:r>
          </a:p>
        </p:txBody>
      </p:sp>
      <p:sp>
        <p:nvSpPr>
          <p:cNvPr id="7171" name="Text Placeholder 4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  <p:sp>
        <p:nvSpPr>
          <p:cNvPr id="7172" name="Text Placeholder 5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  <p:sp>
        <p:nvSpPr>
          <p:cNvPr id="7173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2636838"/>
            <a:ext cx="4040188" cy="27495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/>
              <a:t>Trafodwch</a:t>
            </a:r>
            <a:r>
              <a:rPr lang="en-GB" altLang="en-US" dirty="0"/>
              <a:t>:</a:t>
            </a:r>
          </a:p>
          <a:p>
            <a:pPr lvl="1"/>
            <a:r>
              <a:rPr lang="en-GB" altLang="en-US" dirty="0"/>
              <a:t>Sut </a:t>
            </a:r>
            <a:r>
              <a:rPr lang="en-GB" altLang="en-US" dirty="0" err="1"/>
              <a:t>ddefnyddioch</a:t>
            </a:r>
            <a:r>
              <a:rPr lang="en-GB" altLang="en-US" dirty="0"/>
              <a:t> chi y </a:t>
            </a:r>
            <a:r>
              <a:rPr lang="en-GB" altLang="en-US" dirty="0" err="1"/>
              <a:t>deilliannau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 o </a:t>
            </a:r>
            <a:r>
              <a:rPr lang="en-GB" altLang="en-US" dirty="0" err="1"/>
              <a:t>fodylau</a:t>
            </a:r>
            <a:r>
              <a:rPr lang="en-GB" altLang="en-US" dirty="0"/>
              <a:t> </a:t>
            </a:r>
            <a:r>
              <a:rPr lang="en-GB" altLang="en-US" dirty="0" err="1"/>
              <a:t>cynt</a:t>
            </a:r>
            <a:r>
              <a:rPr lang="en-GB" altLang="en-US" dirty="0"/>
              <a:t>?</a:t>
            </a:r>
          </a:p>
          <a:p>
            <a:pPr lvl="1"/>
            <a:r>
              <a:rPr lang="en-GB" altLang="en-US" dirty="0" err="1"/>
              <a:t>Ystyriwch</a:t>
            </a:r>
            <a:r>
              <a:rPr lang="en-GB" altLang="en-US" dirty="0"/>
              <a:t> un </a:t>
            </a:r>
            <a:r>
              <a:rPr lang="en-GB" altLang="en-US" dirty="0" err="1"/>
              <a:t>ffordd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</a:t>
            </a:r>
            <a:r>
              <a:rPr lang="en-GB" altLang="en-US" dirty="0" err="1"/>
              <a:t>hoffech</a:t>
            </a:r>
            <a:r>
              <a:rPr lang="en-GB" altLang="en-US" dirty="0"/>
              <a:t> </a:t>
            </a:r>
            <a:r>
              <a:rPr lang="en-GB" altLang="en-US" dirty="0" err="1"/>
              <a:t>ddatblygu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</a:t>
            </a:r>
            <a:r>
              <a:rPr lang="en-GB" altLang="en-US" dirty="0" err="1"/>
              <a:t>defnydd</a:t>
            </a:r>
            <a:r>
              <a:rPr lang="en-GB" altLang="en-US" dirty="0"/>
              <a:t> o </a:t>
            </a:r>
            <a:r>
              <a:rPr lang="en-GB" altLang="en-US" dirty="0" err="1"/>
              <a:t>ddeilliannau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gyfer</a:t>
            </a:r>
            <a:r>
              <a:rPr lang="en-GB" altLang="en-US" dirty="0"/>
              <a:t> y </a:t>
            </a:r>
            <a:r>
              <a:rPr lang="en-GB" altLang="en-US" dirty="0" err="1"/>
              <a:t>modiwl</a:t>
            </a:r>
            <a:r>
              <a:rPr lang="en-GB" altLang="en-US" dirty="0"/>
              <a:t> </a:t>
            </a:r>
            <a:r>
              <a:rPr lang="en-GB" altLang="en-US" dirty="0" err="1"/>
              <a:t>hwn</a:t>
            </a:r>
            <a:endParaRPr lang="en-GB" altLang="en-US" dirty="0"/>
          </a:p>
        </p:txBody>
      </p:sp>
      <p:sp>
        <p:nvSpPr>
          <p:cNvPr id="7174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2565400"/>
            <a:ext cx="4041775" cy="28209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i="1" dirty="0"/>
              <a:t>Discuss:</a:t>
            </a:r>
          </a:p>
          <a:p>
            <a:pPr lvl="1"/>
            <a:r>
              <a:rPr lang="en-GB" altLang="en-US" i="1" dirty="0"/>
              <a:t>How did you use the learning outcomes provided in earlier modules?</a:t>
            </a:r>
          </a:p>
          <a:p>
            <a:pPr lvl="1"/>
            <a:r>
              <a:rPr lang="en-GB" altLang="en-US" i="1" dirty="0"/>
              <a:t>Consider one way you wish to develop your use of learning outcomes for this module</a:t>
            </a:r>
          </a:p>
          <a:p>
            <a:pPr>
              <a:spcBef>
                <a:spcPct val="0"/>
              </a:spcBef>
            </a:pPr>
            <a:endParaRPr lang="en-GB" altLang="en-US" dirty="0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950" y="1484313"/>
            <a:ext cx="2500313" cy="109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ea typeface="+mj-ea"/>
                <a:cs typeface="+mj-cs"/>
              </a:rPr>
              <a:t>Nod                           Aim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9219" name="Text Placeholder 1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  <p:sp>
        <p:nvSpPr>
          <p:cNvPr id="9220" name="Text Placeholder 2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  <p:sp>
        <p:nvSpPr>
          <p:cNvPr id="9221" name="Rectangle 3"/>
          <p:cNvSpPr>
            <a:spLocks noGrp="1" noChangeArrowheads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y-GB" altLang="en-US" sz="3600" dirty="0"/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Cyflwyno'r cysyniad o hawliau plant a phobl ifanc, ystyried ymchwil ac ymarfer cyfoes ynghylch hawliau plant a phobl ifanc a deall y cyd-destun deddfwriaethol a pholisi yng Nghymru o amgylch hawliau plant a phobl ifanc.</a:t>
            </a:r>
            <a:r>
              <a:rPr lang="cy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eaLnBrk="1" hangingPunct="1"/>
            <a:endParaRPr lang="en-GB" altLang="en-US" dirty="0"/>
          </a:p>
        </p:txBody>
      </p:sp>
      <p:sp>
        <p:nvSpPr>
          <p:cNvPr id="2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2060848"/>
            <a:ext cx="4041775" cy="3325540"/>
          </a:xfrm>
        </p:spPr>
        <p:txBody>
          <a:bodyPr/>
          <a:lstStyle/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en-GB" b="1" i="1" dirty="0">
                <a:ea typeface="ＭＳ Ｐゴシック" charset="-128"/>
              </a:rPr>
              <a:t> 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 introduce the concept of </a:t>
            </a:r>
            <a:r>
              <a:rPr lang="en-GB" sz="1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and young people’s rights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to consider contemporary research and practice concerning </a:t>
            </a:r>
            <a:r>
              <a:rPr lang="en-GB" sz="1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and young people’s rights</a:t>
            </a:r>
            <a: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to understand the legislative and policy context in Wales around children and young people’s rights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US" i="1" dirty="0">
              <a:ea typeface="ＭＳ Ｐゴシック" charset="-128"/>
            </a:endParaRPr>
          </a:p>
          <a:p>
            <a:pPr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  <p:pic>
        <p:nvPicPr>
          <p:cNvPr id="922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77787"/>
            <a:ext cx="1473200" cy="153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251520" y="2085187"/>
            <a:ext cx="4392488" cy="4525962"/>
          </a:xfrm>
        </p:spPr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2800" dirty="0">
                <a:effectLst/>
                <a:ea typeface="Arial" panose="020B0604020202020204" pitchFamily="34" charset="0"/>
              </a:rPr>
              <a:t>deall hawliau plant a phobl ifanc mewn amrywiaeth o gyd-destunau addysgol a sefyllfaoedd;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2800" dirty="0">
                <a:ea typeface="Calibri" panose="020F0502020204030204" pitchFamily="34" charset="0"/>
              </a:rPr>
              <a:t>trafodwch</a:t>
            </a:r>
            <a:endParaRPr lang="en-GB" sz="2800" dirty="0">
              <a:effectLst/>
              <a:ea typeface="Calibri" panose="020F0502020204030204" pitchFamily="34" charset="0"/>
            </a:endParaRPr>
          </a:p>
          <a:p>
            <a:endParaRPr lang="en-GB" altLang="en-US" sz="2400" dirty="0"/>
          </a:p>
        </p:txBody>
      </p:sp>
      <p:sp>
        <p:nvSpPr>
          <p:cNvPr id="13315" name="Content Placeholder 6"/>
          <p:cNvSpPr>
            <a:spLocks noGrp="1"/>
          </p:cNvSpPr>
          <p:nvPr>
            <p:ph sz="half" idx="4294967295"/>
          </p:nvPr>
        </p:nvSpPr>
        <p:spPr>
          <a:xfrm>
            <a:off x="4644008" y="2132856"/>
            <a:ext cx="4176713" cy="4525962"/>
          </a:xfrm>
        </p:spPr>
        <p:txBody>
          <a:bodyPr/>
          <a:lstStyle/>
          <a:p>
            <a:r>
              <a:rPr lang="en-US" altLang="en-US" sz="2400" dirty="0"/>
              <a:t> </a:t>
            </a:r>
            <a:r>
              <a:rPr lang="en-GB" altLang="en-US" sz="2400" i="1" dirty="0"/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understand </a:t>
            </a:r>
            <a:r>
              <a:rPr lang="en-GB" sz="28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and young people’s rights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in a variety of educational contexts and situations;</a:t>
            </a:r>
          </a:p>
          <a:p>
            <a:pPr marL="109537" indent="0">
              <a:buNone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discuss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altLang="en-US" sz="3200" i="1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29208" y="336708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sz="3600" dirty="0" err="1">
                <a:ea typeface="+mj-ea"/>
                <a:cs typeface="+mj-cs"/>
              </a:rPr>
              <a:t>Deilliannau</a:t>
            </a:r>
            <a:r>
              <a:rPr lang="en-GB" sz="3600" dirty="0">
                <a:ea typeface="+mj-ea"/>
                <a:cs typeface="+mj-cs"/>
              </a:rPr>
              <a:t>                             Learning</a:t>
            </a:r>
            <a:br>
              <a:rPr lang="en-GB" sz="3600" dirty="0">
                <a:ea typeface="+mj-ea"/>
                <a:cs typeface="+mj-cs"/>
              </a:rPr>
            </a:br>
            <a:r>
              <a:rPr lang="en-GB" sz="3600" dirty="0">
                <a:ea typeface="+mj-ea"/>
                <a:cs typeface="+mj-cs"/>
              </a:rPr>
              <a:t> </a:t>
            </a:r>
            <a:r>
              <a:rPr lang="en-GB" sz="3600" dirty="0" err="1">
                <a:ea typeface="+mj-ea"/>
                <a:cs typeface="+mj-cs"/>
              </a:rPr>
              <a:t>Dysgu</a:t>
            </a:r>
            <a:r>
              <a:rPr lang="en-GB" sz="3600" dirty="0">
                <a:ea typeface="+mj-ea"/>
                <a:cs typeface="+mj-cs"/>
              </a:rPr>
              <a:t>                                    Outcomes</a:t>
            </a:r>
            <a:br>
              <a:rPr lang="en-US" dirty="0">
                <a:effectLst/>
                <a:ea typeface="ＭＳ Ｐゴシック" charset="-128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13317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4624"/>
            <a:ext cx="2724150" cy="148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95536" y="1916832"/>
            <a:ext cx="4038600" cy="4525962"/>
          </a:xfrm>
        </p:spPr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dangos ymwybyddiaeth o hawliau a chyfrifoldebau plant a phobl ifanc mewn deddfwriaeth, polisi ac ymarfer cyfredol;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endParaRPr lang="cy-GB" sz="24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trafodwch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altLang="en-US" sz="2400" dirty="0">
                <a:ea typeface="ＭＳ Ｐゴシック" panose="020B0600070205080204" pitchFamily="34" charset="-128"/>
              </a:rPr>
              <a:t>.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>
              <a:defRPr/>
            </a:pPr>
            <a:endParaRPr lang="en-US" altLang="en-US" sz="2800" dirty="0">
              <a:ea typeface="ＭＳ Ｐゴシック" panose="020B0600070205080204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4294967295"/>
          </p:nvPr>
        </p:nvSpPr>
        <p:spPr>
          <a:xfrm>
            <a:off x="4860495" y="1916832"/>
            <a:ext cx="3887788" cy="4525962"/>
          </a:xfrm>
        </p:spPr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en-GB" sz="2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demonstrate an awareness of </a:t>
            </a:r>
            <a:r>
              <a:rPr lang="en-GB" sz="21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and young people’s rights and responsibilities </a:t>
            </a:r>
            <a:r>
              <a:rPr lang="en-GB" sz="21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current legislation, policy and practice;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endParaRPr lang="en-GB" sz="21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en-GB" sz="2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discuss</a:t>
            </a:r>
            <a:endParaRPr lang="en-GB" sz="21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US" alt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45695" y="312738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sz="3600" dirty="0" err="1">
                <a:ea typeface="+mj-ea"/>
                <a:cs typeface="+mj-cs"/>
              </a:rPr>
              <a:t>Deilliannau</a:t>
            </a:r>
            <a:r>
              <a:rPr lang="en-GB" sz="3600" dirty="0">
                <a:ea typeface="+mj-ea"/>
                <a:cs typeface="+mj-cs"/>
              </a:rPr>
              <a:t>                             Learning</a:t>
            </a:r>
            <a:br>
              <a:rPr lang="en-GB" sz="3600" dirty="0">
                <a:ea typeface="+mj-ea"/>
                <a:cs typeface="+mj-cs"/>
              </a:rPr>
            </a:br>
            <a:r>
              <a:rPr lang="en-GB" sz="3600" dirty="0">
                <a:ea typeface="+mj-ea"/>
                <a:cs typeface="+mj-cs"/>
              </a:rPr>
              <a:t> </a:t>
            </a:r>
            <a:r>
              <a:rPr lang="en-GB" sz="3600" dirty="0" err="1">
                <a:ea typeface="+mj-ea"/>
                <a:cs typeface="+mj-cs"/>
              </a:rPr>
              <a:t>Dysgu</a:t>
            </a:r>
            <a:r>
              <a:rPr lang="en-GB" sz="3600" dirty="0">
                <a:ea typeface="+mj-ea"/>
                <a:cs typeface="+mj-cs"/>
              </a:rPr>
              <a:t>                                    Outcomes</a:t>
            </a:r>
            <a:br>
              <a:rPr lang="en-US" dirty="0">
                <a:effectLst/>
                <a:ea typeface="ＭＳ Ｐゴシック" charset="-128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1536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925" y="388938"/>
            <a:ext cx="272415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95536" y="2216150"/>
            <a:ext cx="4038600" cy="4525962"/>
          </a:xfrm>
        </p:spPr>
        <p:txBody>
          <a:bodyPr/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disgrifio rhwystrau a materion a all godi wrth weithredu polisi ac ymarfer o amgylch hawliau plant a phobl ifanc.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·"/>
            </a:pPr>
            <a:r>
              <a:rPr lang="cy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trafodwch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eaLnBrk="1" hangingPunct="1"/>
            <a:endParaRPr lang="en-US" altLang="en-US" sz="3600" dirty="0"/>
          </a:p>
        </p:txBody>
      </p:sp>
      <p:sp>
        <p:nvSpPr>
          <p:cNvPr id="17411" name="Content Placeholder 6"/>
          <p:cNvSpPr>
            <a:spLocks noGrp="1"/>
          </p:cNvSpPr>
          <p:nvPr>
            <p:ph sz="half" idx="4294967295"/>
          </p:nvPr>
        </p:nvSpPr>
        <p:spPr>
          <a:xfrm>
            <a:off x="4788024" y="2057400"/>
            <a:ext cx="3887788" cy="4525962"/>
          </a:xfrm>
        </p:spPr>
        <p:txBody>
          <a:bodyPr/>
          <a:lstStyle/>
          <a:p>
            <a:endParaRPr lang="en-GB" sz="24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describe barriers and issues that may arise when implementing policy and practice around </a:t>
            </a:r>
            <a:r>
              <a:rPr lang="en-GB" sz="2400" dirty="0">
                <a:solidFill>
                  <a:srgbClr val="20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children and young people’s rights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</a:t>
            </a:r>
          </a:p>
          <a:p>
            <a:endParaRPr lang="en-GB" sz="24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discuss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altLang="en-US" sz="3600" i="1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11560" y="31573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sz="3600" dirty="0" err="1">
                <a:ea typeface="+mj-ea"/>
                <a:cs typeface="+mj-cs"/>
              </a:rPr>
              <a:t>Deilliannau</a:t>
            </a:r>
            <a:r>
              <a:rPr lang="en-GB" sz="3600" dirty="0">
                <a:ea typeface="+mj-ea"/>
                <a:cs typeface="+mj-cs"/>
              </a:rPr>
              <a:t>                             Learning</a:t>
            </a:r>
            <a:br>
              <a:rPr lang="en-GB" sz="3600" dirty="0">
                <a:ea typeface="+mj-ea"/>
                <a:cs typeface="+mj-cs"/>
              </a:rPr>
            </a:br>
            <a:r>
              <a:rPr lang="en-GB" sz="3600" dirty="0">
                <a:ea typeface="+mj-ea"/>
                <a:cs typeface="+mj-cs"/>
              </a:rPr>
              <a:t> </a:t>
            </a:r>
            <a:r>
              <a:rPr lang="en-GB" sz="3600" dirty="0" err="1">
                <a:ea typeface="+mj-ea"/>
                <a:cs typeface="+mj-cs"/>
              </a:rPr>
              <a:t>Dysgu</a:t>
            </a:r>
            <a:r>
              <a:rPr lang="en-GB" sz="3600" dirty="0">
                <a:ea typeface="+mj-ea"/>
                <a:cs typeface="+mj-cs"/>
              </a:rPr>
              <a:t>                                    Outcomes</a:t>
            </a:r>
            <a:br>
              <a:rPr lang="en-US" dirty="0">
                <a:effectLst/>
                <a:ea typeface="ＭＳ Ｐゴシック" charset="-128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1741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9167"/>
            <a:ext cx="2724150" cy="136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/>
              <a:t>What is a ‘right’? </a:t>
            </a:r>
            <a:br>
              <a:rPr lang="en-GB" dirty="0"/>
            </a:br>
            <a:r>
              <a:rPr lang="en-GB" b="0" i="1" dirty="0"/>
              <a:t>Beth </a:t>
            </a:r>
            <a:r>
              <a:rPr lang="en-GB" b="0" i="1" dirty="0" err="1"/>
              <a:t>yw</a:t>
            </a:r>
            <a:r>
              <a:rPr lang="en-GB" b="0" i="1" dirty="0"/>
              <a:t> ‘</a:t>
            </a:r>
            <a:r>
              <a:rPr lang="en-GB" b="0" i="1" dirty="0" err="1"/>
              <a:t>hawl</a:t>
            </a:r>
            <a:r>
              <a:rPr lang="en-GB" b="0" i="1" dirty="0"/>
              <a:t>’?</a:t>
            </a:r>
          </a:p>
        </p:txBody>
      </p:sp>
      <p:sp>
        <p:nvSpPr>
          <p:cNvPr id="21507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61248"/>
            <a:ext cx="4040188" cy="762000"/>
          </a:xfrm>
          <a:ln>
            <a:headEnd/>
            <a:tailEnd/>
          </a:ln>
        </p:spPr>
        <p:txBody>
          <a:bodyPr/>
          <a:lstStyle/>
          <a:p>
            <a:endParaRPr lang="en-US" altLang="en-US" dirty="0"/>
          </a:p>
        </p:txBody>
      </p:sp>
      <p:sp>
        <p:nvSpPr>
          <p:cNvPr id="21508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661248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  <p:sp>
        <p:nvSpPr>
          <p:cNvPr id="21509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/>
              <a:t>Mewn</a:t>
            </a:r>
            <a:r>
              <a:rPr lang="en-GB" altLang="en-US" dirty="0"/>
              <a:t> </a:t>
            </a:r>
            <a:r>
              <a:rPr lang="en-GB" altLang="en-US" dirty="0" err="1"/>
              <a:t>pâr</a:t>
            </a:r>
            <a:r>
              <a:rPr lang="en-GB" altLang="en-US" dirty="0"/>
              <a:t>, </a:t>
            </a:r>
            <a:r>
              <a:rPr lang="en-GB" altLang="en-US" dirty="0" err="1"/>
              <a:t>ystyriwch</a:t>
            </a:r>
            <a:r>
              <a:rPr lang="en-GB" altLang="en-US" dirty="0"/>
              <a:t>:</a:t>
            </a:r>
          </a:p>
          <a:p>
            <a:pPr lvl="1"/>
            <a:r>
              <a:rPr lang="en-GB" altLang="en-US" sz="2400" dirty="0"/>
              <a:t>Beth </a:t>
            </a:r>
            <a:r>
              <a:rPr lang="en-GB" altLang="en-US" sz="2400" dirty="0" err="1"/>
              <a:t>yw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hawl</a:t>
            </a:r>
            <a:r>
              <a:rPr lang="en-GB" altLang="en-US" sz="2400" dirty="0"/>
              <a:t>?</a:t>
            </a:r>
          </a:p>
          <a:p>
            <a:pPr lvl="1"/>
            <a:r>
              <a:rPr lang="en-GB" altLang="en-US" sz="2400" dirty="0" err="1"/>
              <a:t>Pwy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sydd</a:t>
            </a:r>
            <a:r>
              <a:rPr lang="en-GB" altLang="en-US" sz="2400" dirty="0"/>
              <a:t> â </a:t>
            </a:r>
            <a:r>
              <a:rPr lang="en-GB" altLang="en-US" sz="2400" dirty="0" err="1"/>
              <a:t>hawliau</a:t>
            </a:r>
            <a:r>
              <a:rPr lang="en-GB" altLang="en-US" sz="2400" dirty="0"/>
              <a:t>?</a:t>
            </a:r>
          </a:p>
          <a:p>
            <a:pPr lvl="1"/>
            <a:r>
              <a:rPr lang="en-GB" altLang="en-US" sz="2400" dirty="0" err="1"/>
              <a:t>Dylai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pawb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cael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hawliau</a:t>
            </a:r>
            <a:r>
              <a:rPr lang="en-GB" altLang="en-US" sz="2400" dirty="0"/>
              <a:t>?</a:t>
            </a:r>
          </a:p>
          <a:p>
            <a:pPr lvl="1"/>
            <a:r>
              <a:rPr lang="en-GB" altLang="en-US" sz="2400" dirty="0" err="1"/>
              <a:t>Oes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modd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tynnu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hawliau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ffwrdd</a:t>
            </a:r>
            <a:r>
              <a:rPr lang="en-GB" altLang="en-US" sz="2400" dirty="0"/>
              <a:t>?</a:t>
            </a:r>
          </a:p>
          <a:p>
            <a:endParaRPr lang="en-GB" altLang="en-US" dirty="0"/>
          </a:p>
          <a:p>
            <a:r>
              <a:rPr lang="en-GB" altLang="en-US" dirty="0" err="1"/>
              <a:t>Ysgrifennwch</a:t>
            </a:r>
            <a:r>
              <a:rPr lang="en-GB" altLang="en-US" dirty="0"/>
              <a:t> </a:t>
            </a:r>
            <a:r>
              <a:rPr lang="en-GB" altLang="en-US" dirty="0" err="1"/>
              <a:t>ddiffiniad</a:t>
            </a:r>
            <a:r>
              <a:rPr lang="en-GB" altLang="en-US" dirty="0"/>
              <a:t> </a:t>
            </a:r>
            <a:r>
              <a:rPr lang="en-GB" altLang="en-US" dirty="0" err="1"/>
              <a:t>o’r</a:t>
            </a:r>
            <a:r>
              <a:rPr lang="en-GB" altLang="en-US" dirty="0"/>
              <a:t> </a:t>
            </a:r>
            <a:r>
              <a:rPr lang="en-GB" altLang="en-US" dirty="0" err="1"/>
              <a:t>gair</a:t>
            </a:r>
            <a:r>
              <a:rPr lang="en-GB" altLang="en-US" dirty="0"/>
              <a:t> ‘</a:t>
            </a:r>
            <a:r>
              <a:rPr lang="en-GB" altLang="en-US" dirty="0" err="1"/>
              <a:t>hawl</a:t>
            </a:r>
            <a:r>
              <a:rPr lang="en-GB" altLang="en-US" dirty="0"/>
              <a:t>’.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</p:spPr>
        <p:txBody>
          <a:bodyPr/>
          <a:lstStyle/>
          <a:p>
            <a:pPr>
              <a:defRPr/>
            </a:pPr>
            <a:r>
              <a:rPr lang="en-GB" i="1" dirty="0"/>
              <a:t>In pairs, consider the following:</a:t>
            </a:r>
          </a:p>
          <a:p>
            <a:pPr lvl="1">
              <a:defRPr/>
            </a:pPr>
            <a:r>
              <a:rPr lang="en-GB" sz="2400" i="1" dirty="0"/>
              <a:t>What is a right?</a:t>
            </a:r>
          </a:p>
          <a:p>
            <a:pPr lvl="1">
              <a:defRPr/>
            </a:pPr>
            <a:r>
              <a:rPr lang="en-GB" sz="2400" i="1" dirty="0"/>
              <a:t>Who has rights?</a:t>
            </a:r>
          </a:p>
          <a:p>
            <a:pPr lvl="1">
              <a:defRPr/>
            </a:pPr>
            <a:r>
              <a:rPr lang="en-GB" sz="2400" i="1" dirty="0"/>
              <a:t>Should everyone have rights? </a:t>
            </a:r>
          </a:p>
          <a:p>
            <a:pPr lvl="1">
              <a:defRPr/>
            </a:pPr>
            <a:r>
              <a:rPr lang="en-GB" sz="2400" i="1" dirty="0"/>
              <a:t>Can rights be removed?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i="1" dirty="0"/>
          </a:p>
          <a:p>
            <a:pPr>
              <a:defRPr/>
            </a:pPr>
            <a:r>
              <a:rPr lang="en-GB" i="1" dirty="0"/>
              <a:t>Write a definition of the word ‘right’.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2531" name="Text Placeholder 2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  <p:sp>
        <p:nvSpPr>
          <p:cNvPr id="22532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</p:spPr>
        <p:txBody>
          <a:bodyPr/>
          <a:lstStyle/>
          <a:p>
            <a:pPr>
              <a:defRPr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?</a:t>
            </a:r>
          </a:p>
          <a:p>
            <a:pPr>
              <a:defRPr/>
            </a:pPr>
            <a:r>
              <a:rPr lang="en-GB" dirty="0" err="1"/>
              <a:t>Adlewyrchwch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ddeffiniad</a:t>
            </a:r>
            <a:r>
              <a:rPr lang="en-GB" dirty="0"/>
              <a:t>:</a:t>
            </a:r>
          </a:p>
          <a:p>
            <a:pPr>
              <a:defRPr/>
            </a:pPr>
            <a:r>
              <a:rPr lang="en-GB" dirty="0"/>
              <a:t>“This is something you should always be able to do, to have, to know, to say, or to be protected from.”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Ministry of Justice, 2009, p.5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cited in Jones and Walker, 2011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</p:spPr>
        <p:txBody>
          <a:bodyPr/>
          <a:lstStyle/>
          <a:p>
            <a:pPr>
              <a:defRPr/>
            </a:pPr>
            <a:r>
              <a:rPr lang="en-GB" i="1" dirty="0"/>
              <a:t>What is a right?</a:t>
            </a:r>
          </a:p>
          <a:p>
            <a:pPr>
              <a:defRPr/>
            </a:pPr>
            <a:r>
              <a:rPr lang="en-GB" i="1" dirty="0"/>
              <a:t>Reflect on your own definition in relation  below: </a:t>
            </a:r>
          </a:p>
          <a:p>
            <a:pPr>
              <a:defRPr/>
            </a:pPr>
            <a:r>
              <a:rPr lang="en-GB" i="1" dirty="0"/>
              <a:t>“This is something you should always be able to do, to have, to know, to say, or to be protected from.”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Ministry of Justice, 2009, p.5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cited in Jones and Walker, 2011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539750" y="2060848"/>
            <a:ext cx="8229600" cy="4248472"/>
          </a:xfrm>
          <a:ln>
            <a:solidFill>
              <a:srgbClr val="00B050"/>
            </a:solidFill>
          </a:ln>
        </p:spPr>
        <p:txBody>
          <a:bodyPr/>
          <a:lstStyle/>
          <a:p>
            <a:pPr>
              <a:defRPr/>
            </a:pPr>
            <a:r>
              <a:rPr lang="en-GB" dirty="0"/>
              <a:t>“The core concept of a right is that of an agreement or ‘social contract’ which is established between the person(s) who holds a right… and the person(s) or institution(s) which then have obligations and responsibilities in relation to the realisation of that right.”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800" dirty="0"/>
              <a:t>(Save the Children, 2005, p. 14 cited in Jones and Walker, 2011)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/>
              <a:t>Rights as a Contract</a:t>
            </a:r>
            <a:br>
              <a:rPr lang="en-GB" dirty="0"/>
            </a:br>
            <a:r>
              <a:rPr lang="en-GB" i="1" dirty="0" err="1"/>
              <a:t>Hawl</a:t>
            </a:r>
            <a:r>
              <a:rPr lang="en-GB" i="1" dirty="0"/>
              <a:t> </a:t>
            </a:r>
            <a:r>
              <a:rPr lang="en-GB" i="1" dirty="0" err="1"/>
              <a:t>fel</a:t>
            </a:r>
            <a:r>
              <a:rPr lang="en-GB" i="1" dirty="0"/>
              <a:t> </a:t>
            </a:r>
            <a:r>
              <a:rPr lang="en-GB" i="1" dirty="0" err="1"/>
              <a:t>Cytundeb</a:t>
            </a:r>
            <a:endParaRPr lang="en-GB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/>
              <a:t>Rights </a:t>
            </a:r>
            <a:r>
              <a:rPr lang="en-GB" u="sng" dirty="0"/>
              <a:t>AND</a:t>
            </a:r>
            <a:r>
              <a:rPr lang="en-GB" dirty="0"/>
              <a:t> Responsibilities</a:t>
            </a:r>
            <a:br>
              <a:rPr lang="en-GB" dirty="0"/>
            </a:br>
            <a:r>
              <a:rPr lang="en-GB" i="1" dirty="0" err="1"/>
              <a:t>Hawliau</a:t>
            </a:r>
            <a:r>
              <a:rPr lang="en-GB" i="1" dirty="0"/>
              <a:t> </a:t>
            </a:r>
            <a:r>
              <a:rPr lang="en-GB" i="1" u="sng" dirty="0"/>
              <a:t>A</a:t>
            </a:r>
            <a:r>
              <a:rPr lang="en-GB" i="1" dirty="0"/>
              <a:t> </a:t>
            </a:r>
            <a:r>
              <a:rPr lang="en-GB" i="1" dirty="0" err="1"/>
              <a:t>Chyfrifoldebau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</p:spPr>
        <p:txBody>
          <a:bodyPr/>
          <a:lstStyle/>
          <a:p>
            <a:pPr>
              <a:defRPr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?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dirty="0"/>
              <a:t>“This is something you should do for other people, for society or for the environment”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 Ministry of Justice, 2009, p.5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cited in Jones and Walker, 2011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on dim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4792663"/>
          </a:xfrm>
        </p:spPr>
        <p:txBody>
          <a:bodyPr/>
          <a:lstStyle/>
          <a:p>
            <a:pPr>
              <a:defRPr/>
            </a:pPr>
            <a:r>
              <a:rPr lang="en-GB" i="1" dirty="0"/>
              <a:t>What is a responsibility?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i="1" dirty="0"/>
              <a:t>“This is something you should do for other people, for society or for the environment”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i="1" dirty="0"/>
              <a:t> Ministry of Justice, 2009, p.5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i="1" dirty="0"/>
              <a:t>cited in Jones and Walker, 2011</a:t>
            </a:r>
          </a:p>
          <a:p>
            <a:pPr>
              <a:defRPr/>
            </a:pPr>
            <a:endParaRPr lang="en-GB" i="1" dirty="0"/>
          </a:p>
          <a:p>
            <a:pPr>
              <a:defRPr/>
            </a:pPr>
            <a:r>
              <a:rPr lang="en-GB" i="1" dirty="0"/>
              <a:t>For example, a child has a right to education, but only if government locally and nationally assumes responsibility for it</a:t>
            </a:r>
            <a:r>
              <a:rPr lang="en-GB" dirty="0"/>
              <a:t>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3050"/>
            <a:ext cx="8229600" cy="1171575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i="1" dirty="0" err="1">
                <a:ea typeface="+mj-ea"/>
                <a:cs typeface="+mj-cs"/>
              </a:rPr>
              <a:t>Asesiad</a:t>
            </a:r>
            <a:br>
              <a:rPr lang="en-GB" sz="3200" i="1" dirty="0">
                <a:ea typeface="+mj-ea"/>
                <a:cs typeface="+mj-cs"/>
              </a:rPr>
            </a:br>
            <a:r>
              <a:rPr lang="en-GB" sz="3200" i="1" dirty="0">
                <a:ea typeface="+mj-ea"/>
                <a:cs typeface="+mj-cs"/>
              </a:rPr>
              <a:t>Assessment</a:t>
            </a:r>
            <a:br>
              <a:rPr lang="en-GB" sz="3200" i="1" dirty="0">
                <a:ea typeface="+mj-ea"/>
                <a:cs typeface="+mj-cs"/>
              </a:rPr>
            </a:br>
            <a:r>
              <a:rPr lang="en-GB" sz="3200" i="1" dirty="0">
                <a:solidFill>
                  <a:srgbClr val="FF0000"/>
                </a:solidFill>
                <a:ea typeface="+mj-ea"/>
                <a:cs typeface="+mj-cs"/>
              </a:rPr>
              <a:t>19.05.25</a:t>
            </a:r>
          </a:p>
        </p:txBody>
      </p:sp>
      <p:sp>
        <p:nvSpPr>
          <p:cNvPr id="29699" name="Text Placeholder 1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  <p:sp>
        <p:nvSpPr>
          <p:cNvPr id="29700" name="Text Placeholder 2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/>
          </a:p>
        </p:txBody>
      </p:sp>
      <p:sp>
        <p:nvSpPr>
          <p:cNvPr id="29701" name="Rectangle 3"/>
          <p:cNvSpPr>
            <a:spLocks noGrp="1" noChangeArrowheads="1"/>
          </p:cNvSpPr>
          <p:nvPr>
            <p:ph sz="quarter" idx="2"/>
          </p:nvPr>
        </p:nvSpPr>
        <p:spPr>
          <a:xfrm>
            <a:off x="457200" y="1628800"/>
            <a:ext cx="4040188" cy="37575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b="1" dirty="0"/>
              <a:t>1 (100%)</a:t>
            </a:r>
            <a:endParaRPr lang="en-GB" dirty="0"/>
          </a:p>
          <a:p>
            <a:r>
              <a:rPr lang="cy-GB" dirty="0"/>
              <a:t>Traethawd</a:t>
            </a:r>
            <a:endParaRPr lang="en-GB" dirty="0"/>
          </a:p>
          <a:p>
            <a:r>
              <a:rPr lang="cy-GB" dirty="0"/>
              <a:t>(3000 o eiriau)</a:t>
            </a:r>
          </a:p>
          <a:p>
            <a:r>
              <a:rPr lang="en-GB" altLang="en-US" dirty="0" err="1"/>
              <a:t>Trafodwch</a:t>
            </a:r>
            <a:r>
              <a:rPr lang="en-GB" altLang="en-US" dirty="0"/>
              <a:t> </a:t>
            </a:r>
            <a:r>
              <a:rPr lang="en-GB" altLang="en-US" dirty="0" err="1"/>
              <a:t>sut</a:t>
            </a:r>
            <a:r>
              <a:rPr lang="en-GB" altLang="en-US" dirty="0"/>
              <a:t> </a:t>
            </a:r>
            <a:r>
              <a:rPr lang="en-GB" altLang="en-US" dirty="0" err="1"/>
              <a:t>mae</a:t>
            </a:r>
            <a:r>
              <a:rPr lang="en-GB" altLang="en-US" dirty="0"/>
              <a:t> dull </a:t>
            </a:r>
            <a:r>
              <a:rPr lang="en-GB" altLang="en-US" dirty="0" err="1"/>
              <a:t>seiliedig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hawliau</a:t>
            </a:r>
            <a:r>
              <a:rPr lang="en-GB" altLang="en-US" dirty="0"/>
              <a:t> </a:t>
            </a:r>
            <a:r>
              <a:rPr lang="en-GB" altLang="en-US" dirty="0" err="1"/>
              <a:t>wedi</a:t>
            </a:r>
            <a:r>
              <a:rPr lang="en-GB" altLang="en-US" dirty="0"/>
              <a:t>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ymwreiddio</a:t>
            </a:r>
            <a:r>
              <a:rPr lang="en-GB" altLang="en-US" dirty="0"/>
              <a:t> o </a:t>
            </a:r>
            <a:r>
              <a:rPr lang="en-GB" altLang="en-US" dirty="0" err="1"/>
              <a:t>fewn</a:t>
            </a:r>
            <a:r>
              <a:rPr lang="en-GB" altLang="en-US" dirty="0"/>
              <a:t> </a:t>
            </a:r>
            <a:r>
              <a:rPr lang="en-GB" altLang="en-US" dirty="0" err="1"/>
              <a:t>cyd-destunau</a:t>
            </a:r>
            <a:r>
              <a:rPr lang="en-GB" altLang="en-US" dirty="0"/>
              <a:t> </a:t>
            </a:r>
            <a:r>
              <a:rPr lang="en-GB" altLang="en-US" dirty="0" err="1"/>
              <a:t>addysgol</a:t>
            </a:r>
            <a:r>
              <a:rPr lang="en-GB" altLang="en-US" dirty="0"/>
              <a:t> </a:t>
            </a:r>
            <a:r>
              <a:rPr lang="en-GB" altLang="en-US" dirty="0" err="1"/>
              <a:t>yng</a:t>
            </a:r>
            <a:r>
              <a:rPr lang="en-GB" altLang="en-US" dirty="0"/>
              <a:t> </a:t>
            </a:r>
            <a:r>
              <a:rPr lang="en-GB" altLang="en-US" dirty="0" err="1"/>
              <a:t>Nghymru</a:t>
            </a:r>
            <a:r>
              <a:rPr lang="en-GB" altLang="en-US" dirty="0"/>
              <a:t> </a:t>
            </a:r>
            <a:r>
              <a:rPr lang="en-GB" altLang="en-US" dirty="0" err="1"/>
              <a:t>trwy</a:t>
            </a:r>
            <a:r>
              <a:rPr lang="en-GB" altLang="en-US" dirty="0"/>
              <a:t> </a:t>
            </a:r>
            <a:r>
              <a:rPr lang="en-GB" altLang="en-US" dirty="0" err="1"/>
              <a:t>ddeddfwriaeth</a:t>
            </a:r>
            <a:r>
              <a:rPr lang="en-GB" altLang="en-US" dirty="0"/>
              <a:t> a </a:t>
            </a:r>
            <a:r>
              <a:rPr lang="en-GB" altLang="en-US" dirty="0" err="1"/>
              <a:t>pholisi</a:t>
            </a:r>
            <a:r>
              <a:rPr lang="en-GB" altLang="en-US" dirty="0"/>
              <a:t>.</a:t>
            </a:r>
            <a:endParaRPr lang="cy-GB" altLang="en-US" dirty="0"/>
          </a:p>
        </p:txBody>
      </p:sp>
      <p:sp>
        <p:nvSpPr>
          <p:cNvPr id="29702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628800"/>
            <a:ext cx="4041775" cy="37575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b="1" i="1" dirty="0"/>
              <a:t>1 (100%)</a:t>
            </a:r>
            <a:endParaRPr lang="en-GB" i="1" dirty="0"/>
          </a:p>
          <a:p>
            <a:r>
              <a:rPr lang="en-GB" i="1" dirty="0"/>
              <a:t>Essay </a:t>
            </a:r>
          </a:p>
          <a:p>
            <a:r>
              <a:rPr lang="en-GB" i="1" dirty="0"/>
              <a:t>(3000 words)</a:t>
            </a:r>
          </a:p>
          <a:p>
            <a:r>
              <a:rPr lang="en-GB" i="1" dirty="0"/>
              <a:t>Discuss how a rights-based approach is embedded within education contexts in Wales through legislation and policy.</a:t>
            </a:r>
            <a:endParaRPr lang="en-GB" altLang="en-US" i="1" dirty="0"/>
          </a:p>
          <a:p>
            <a:pPr>
              <a:spcBef>
                <a:spcPct val="0"/>
              </a:spcBef>
            </a:pPr>
            <a:endParaRPr lang="en-US" altLang="en-US" sz="3600" i="1" dirty="0"/>
          </a:p>
          <a:p>
            <a:pPr>
              <a:spcBef>
                <a:spcPct val="0"/>
              </a:spcBef>
            </a:pPr>
            <a:endParaRPr lang="en-US" altLang="en-US" sz="3600" dirty="0"/>
          </a:p>
          <a:p>
            <a:pPr>
              <a:spcBef>
                <a:spcPct val="0"/>
              </a:spcBef>
            </a:pPr>
            <a:endParaRPr lang="en-US" altLang="en-US" sz="3600" dirty="0"/>
          </a:p>
        </p:txBody>
      </p:sp>
      <p:pic>
        <p:nvPicPr>
          <p:cNvPr id="2970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437" y="188640"/>
            <a:ext cx="177800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3690D-1094-3089-9489-B31BC6E99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FB2913-2EBC-8FCE-9279-44C4E0B47D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039907-0CD2-D008-C7DD-14434F740863}"/>
              </a:ext>
            </a:extLst>
          </p:cNvPr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7E1D3B4-AF51-104D-9290-E48B6D37E9E5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 err="1"/>
              <a:t>Ymhle</a:t>
            </a:r>
            <a:r>
              <a:rPr lang="en-GB" dirty="0"/>
              <a:t> y </a:t>
            </a:r>
            <a:r>
              <a:rPr lang="en-GB" dirty="0" err="1"/>
              <a:t>dowch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ganllawiau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am </a:t>
            </a:r>
            <a:r>
              <a:rPr lang="en-GB" dirty="0" err="1"/>
              <a:t>ddisgwyliadau’r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0E5B83-10BE-87D6-9651-EBAAF595E64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Where will you find further guidance on the assessment expectations?</a:t>
            </a:r>
          </a:p>
        </p:txBody>
      </p:sp>
      <p:pic>
        <p:nvPicPr>
          <p:cNvPr id="8" name="Picture 7" descr="A young child holding a magnifying glass&#10;&#10;Description automatically generated">
            <a:extLst>
              <a:ext uri="{FF2B5EF4-FFF2-40B4-BE49-F238E27FC236}">
                <a16:creationId xmlns:a16="http://schemas.microsoft.com/office/drawing/2014/main" id="{A6FAB630-FAF9-A831-C52E-9201DB4703C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80085" y="3284984"/>
            <a:ext cx="2729880" cy="1822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652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99585-C403-F54A-3891-707CDDAE2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E8E395-22A2-36AF-D2EE-A7C465462F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3DEC56-50F0-0161-2D6A-175D0772CC7E}"/>
              </a:ext>
            </a:extLst>
          </p:cNvPr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4956D56-80AA-7343-211B-000330D3167B}"/>
              </a:ext>
            </a:extLst>
          </p:cNvPr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:</a:t>
            </a:r>
          </a:p>
          <a:p>
            <a:r>
              <a:rPr lang="en-GB" dirty="0" err="1"/>
              <a:t>Darllenwch</a:t>
            </a:r>
            <a:r>
              <a:rPr lang="en-GB" dirty="0"/>
              <a:t> y </a:t>
            </a:r>
            <a:r>
              <a:rPr lang="en-GB" dirty="0" err="1"/>
              <a:t>ddogfen</a:t>
            </a:r>
            <a:r>
              <a:rPr lang="en-GB" dirty="0"/>
              <a:t> a </a:t>
            </a:r>
            <a:r>
              <a:rPr lang="en-GB" dirty="0" err="1"/>
              <a:t>thrafodwch</a:t>
            </a:r>
            <a:r>
              <a:rPr lang="en-GB" dirty="0"/>
              <a:t> y </a:t>
            </a:r>
            <a:r>
              <a:rPr lang="en-GB" dirty="0" err="1"/>
              <a:t>disgywliadau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.</a:t>
            </a:r>
          </a:p>
          <a:p>
            <a:r>
              <a:rPr lang="en-GB" dirty="0"/>
              <a:t>A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eglur</a:t>
            </a:r>
            <a:r>
              <a:rPr lang="en-GB" dirty="0"/>
              <a:t>?</a:t>
            </a:r>
          </a:p>
          <a:p>
            <a:r>
              <a:rPr lang="en-GB" dirty="0"/>
              <a:t>Pa </a:t>
            </a:r>
            <a:r>
              <a:rPr lang="en-GB" dirty="0" err="1"/>
              <a:t>gwestiynau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0B9459-58A9-8122-7109-8F2F850B6C8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Task:</a:t>
            </a:r>
          </a:p>
          <a:p>
            <a:r>
              <a:rPr lang="en-GB" dirty="0"/>
              <a:t>Read the document and discuss the expectations in a small group. </a:t>
            </a:r>
          </a:p>
          <a:p>
            <a:r>
              <a:rPr lang="en-GB" dirty="0"/>
              <a:t>Is the guidance clear?</a:t>
            </a:r>
          </a:p>
          <a:p>
            <a:r>
              <a:rPr lang="en-GB" dirty="0"/>
              <a:t>Pa </a:t>
            </a:r>
            <a:r>
              <a:rPr lang="en-GB" dirty="0" err="1"/>
              <a:t>gwestiynau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87513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indent="0">
              <a:buFont typeface="Wingdings 3" panose="05040102010807070707" pitchFamily="18" charset="2"/>
              <a:buNone/>
            </a:pPr>
            <a:endParaRPr lang="en-GB" altLang="en-US" sz="4000" dirty="0"/>
          </a:p>
          <a:p>
            <a:pPr marL="107950" indent="0">
              <a:buFont typeface="Wingdings 3" panose="05040102010807070707" pitchFamily="18" charset="2"/>
              <a:buNone/>
            </a:pPr>
            <a:r>
              <a:rPr lang="en-GB" altLang="en-US" sz="4000" dirty="0"/>
              <a:t>P – Purpose 	(</a:t>
            </a:r>
            <a:r>
              <a:rPr lang="en-GB" altLang="en-US" sz="4000" dirty="0" err="1"/>
              <a:t>Pwrpas</a:t>
            </a:r>
            <a:r>
              <a:rPr lang="en-GB" altLang="en-US" sz="4000" dirty="0"/>
              <a:t>)</a:t>
            </a:r>
          </a:p>
          <a:p>
            <a:pPr marL="107950" indent="0">
              <a:buFont typeface="Wingdings 3" panose="05040102010807070707" pitchFamily="18" charset="2"/>
              <a:buNone/>
            </a:pPr>
            <a:r>
              <a:rPr lang="en-GB" altLang="en-US" sz="4000" dirty="0"/>
              <a:t>A – Audience 	(</a:t>
            </a:r>
            <a:r>
              <a:rPr lang="en-GB" altLang="en-US" sz="4000" dirty="0" err="1"/>
              <a:t>Cynulleidfa</a:t>
            </a:r>
            <a:r>
              <a:rPr lang="en-GB" altLang="en-US" sz="4000" dirty="0"/>
              <a:t>)</a:t>
            </a:r>
          </a:p>
          <a:p>
            <a:pPr marL="107950" indent="0">
              <a:buFont typeface="Wingdings 3" panose="05040102010807070707" pitchFamily="18" charset="2"/>
              <a:buNone/>
            </a:pPr>
            <a:r>
              <a:rPr lang="en-GB" altLang="en-US" sz="4000" dirty="0"/>
              <a:t>L – Language 	(Iaith)</a:t>
            </a:r>
          </a:p>
          <a:p>
            <a:pPr marL="107950" indent="0">
              <a:buFont typeface="Wingdings 3" panose="05040102010807070707" pitchFamily="18" charset="2"/>
              <a:buNone/>
            </a:pPr>
            <a:r>
              <a:rPr lang="en-GB" altLang="en-US" sz="4000" dirty="0"/>
              <a:t>L – Layout 		(</a:t>
            </a:r>
            <a:r>
              <a:rPr lang="en-GB" altLang="en-US" sz="4000" dirty="0" err="1"/>
              <a:t>Strwythur</a:t>
            </a:r>
            <a:r>
              <a:rPr lang="en-GB" altLang="en-US" sz="4000" dirty="0"/>
              <a:t>)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>
                <a:ea typeface="ＭＳ Ｐゴシック" charset="-128"/>
              </a:rPr>
              <a:t>Who’s your PALL?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23850" y="1481138"/>
            <a:ext cx="3714750" cy="4525962"/>
          </a:xfrm>
        </p:spPr>
        <p:txBody>
          <a:bodyPr/>
          <a:lstStyle/>
          <a:p>
            <a:pPr eaLnBrk="1" hangingPunct="1"/>
            <a:r>
              <a:rPr lang="en-GB" altLang="en-US" sz="3200" dirty="0" err="1">
                <a:hlinkClick r:id="rId3"/>
              </a:rPr>
              <a:t>Hawliau</a:t>
            </a:r>
            <a:r>
              <a:rPr lang="en-GB" altLang="en-US" sz="3200" dirty="0">
                <a:hlinkClick r:id="rId3"/>
              </a:rPr>
              <a:t> Plant</a:t>
            </a:r>
            <a:endParaRPr lang="en-GB" altLang="en-US" sz="3200" dirty="0"/>
          </a:p>
          <a:p>
            <a:pPr eaLnBrk="1" hangingPunct="1"/>
            <a:endParaRPr lang="en-GB" altLang="en-US" sz="3200" dirty="0"/>
          </a:p>
          <a:p>
            <a:pPr eaLnBrk="1" hangingPunct="1"/>
            <a:r>
              <a:rPr lang="en-GB" altLang="en-US" sz="3200" dirty="0"/>
              <a:t>Map </a:t>
            </a:r>
            <a:r>
              <a:rPr lang="en-GB" altLang="en-US" sz="3200" dirty="0" err="1"/>
              <a:t>Cysyniad</a:t>
            </a:r>
            <a:endParaRPr lang="en-US" altLang="en-US" sz="2800" dirty="0"/>
          </a:p>
          <a:p>
            <a:pPr lvl="1" eaLnBrk="1" hangingPunct="1"/>
            <a:r>
              <a:rPr lang="en-GB" altLang="en-US" sz="2800" dirty="0" err="1"/>
              <a:t>Rhestrwch</a:t>
            </a:r>
            <a:r>
              <a:rPr lang="en-GB" altLang="en-US" sz="2800" dirty="0"/>
              <a:t> o </a:t>
            </a:r>
            <a:r>
              <a:rPr lang="en-GB" altLang="en-US" sz="2800" dirty="0" err="1"/>
              <a:t>leiaf</a:t>
            </a:r>
            <a:r>
              <a:rPr lang="en-GB" altLang="en-US" sz="2800" dirty="0"/>
              <a:t> 15 </a:t>
            </a:r>
            <a:r>
              <a:rPr lang="en-GB" altLang="en-US" sz="2800" dirty="0" err="1"/>
              <a:t>hawl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ydych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ystyried</a:t>
            </a:r>
            <a:r>
              <a:rPr lang="en-GB" altLang="en-US" sz="2800" dirty="0"/>
              <a:t> y </a:t>
            </a:r>
            <a:r>
              <a:rPr lang="en-GB" altLang="en-US" sz="2800" dirty="0" err="1"/>
              <a:t>dylai</a:t>
            </a:r>
            <a:r>
              <a:rPr lang="en-GB" altLang="en-US" sz="2800" dirty="0"/>
              <a:t> plant </a:t>
            </a:r>
            <a:r>
              <a:rPr lang="en-GB" altLang="en-US" sz="2800" dirty="0" err="1"/>
              <a:t>gael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eich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gofod</a:t>
            </a:r>
            <a:endParaRPr lang="en-GB" altLang="en-US" sz="2800" dirty="0"/>
          </a:p>
        </p:txBody>
      </p:sp>
      <p:sp>
        <p:nvSpPr>
          <p:cNvPr id="21507" name="Content Placeholder 6"/>
          <p:cNvSpPr>
            <a:spLocks noGrp="1"/>
          </p:cNvSpPr>
          <p:nvPr>
            <p:ph sz="half" idx="4294967295"/>
          </p:nvPr>
        </p:nvSpPr>
        <p:spPr>
          <a:xfrm>
            <a:off x="4427538" y="1481138"/>
            <a:ext cx="3960812" cy="452596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3200" i="1" dirty="0">
                <a:hlinkClick r:id="rId3"/>
              </a:rPr>
              <a:t>Children’s Rights</a:t>
            </a:r>
            <a:endParaRPr lang="en-GB" altLang="en-US" sz="3200" i="1" dirty="0"/>
          </a:p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endParaRPr lang="en-GB" altLang="en-US" sz="3200" i="1" dirty="0"/>
          </a:p>
          <a:p>
            <a:pPr eaLnBrk="1" hangingPunct="1">
              <a:defRPr/>
            </a:pPr>
            <a:r>
              <a:rPr lang="en-GB" altLang="en-US" sz="3200" i="1" dirty="0"/>
              <a:t>Concept Map  </a:t>
            </a:r>
          </a:p>
          <a:p>
            <a:pPr lvl="1" eaLnBrk="1" hangingPunct="1">
              <a:defRPr/>
            </a:pPr>
            <a:r>
              <a:rPr lang="en-GB" altLang="en-US" sz="2800" i="1" dirty="0"/>
              <a:t>List at least 15 rights that you consider all children should have in your space. </a:t>
            </a:r>
          </a:p>
          <a:p>
            <a:pPr lvl="1" eaLnBrk="1" hangingPunct="1">
              <a:defRPr/>
            </a:pPr>
            <a:endParaRPr lang="en-GB" altLang="en-US" sz="2800" i="1" dirty="0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ea typeface="+mj-ea"/>
                <a:cs typeface="+mj-cs"/>
              </a:rPr>
              <a:t>    </a:t>
            </a:r>
            <a:r>
              <a:rPr lang="en-GB" dirty="0" err="1">
                <a:ea typeface="+mj-ea"/>
                <a:cs typeface="+mj-cs"/>
              </a:rPr>
              <a:t>Tasg</a:t>
            </a:r>
            <a:r>
              <a:rPr lang="en-GB" dirty="0">
                <a:ea typeface="+mj-ea"/>
                <a:cs typeface="+mj-cs"/>
              </a:rPr>
              <a:t>                         Task</a:t>
            </a:r>
          </a:p>
        </p:txBody>
      </p:sp>
      <p:pic>
        <p:nvPicPr>
          <p:cNvPr id="39941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31750"/>
            <a:ext cx="2709862" cy="144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en-US" altLang="en-US" sz="1800" dirty="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>
                <a:ea typeface="ＭＳ Ｐゴシック" charset="-128"/>
              </a:rPr>
              <a:t>Holland, S. ( 2015) Why are Children’s Rights Important? Available at </a:t>
            </a:r>
          </a:p>
          <a:p>
            <a:pPr marL="109537" indent="0" eaLnBrk="1" hangingPunct="1">
              <a:lnSpc>
                <a:spcPct val="80000"/>
              </a:lnSpc>
              <a:buNone/>
              <a:defRPr/>
            </a:pPr>
            <a:r>
              <a:rPr lang="en-GB" sz="1800" dirty="0">
                <a:hlinkClick r:id="rId4"/>
              </a:rPr>
              <a:t>https://www.youtube.com/watch?v=7bF5s4J195I</a:t>
            </a:r>
            <a:r>
              <a:rPr lang="en-GB" sz="1800" dirty="0"/>
              <a:t> ( Accessed 04.07.19)</a:t>
            </a:r>
            <a:endParaRPr lang="en-GB" altLang="en-US" sz="1800" dirty="0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>
                <a:ea typeface="ＭＳ Ｐゴシック" charset="-128"/>
              </a:rPr>
              <a:t>Jones, P. &amp; Walker, G. (</a:t>
            </a:r>
            <a:r>
              <a:rPr lang="en-GB" altLang="en-US" sz="1800" dirty="0" err="1">
                <a:ea typeface="ＭＳ Ｐゴシック" charset="-128"/>
              </a:rPr>
              <a:t>eds</a:t>
            </a:r>
            <a:r>
              <a:rPr lang="en-GB" altLang="en-US" sz="1800" dirty="0">
                <a:ea typeface="ＭＳ Ｐゴシック" charset="-128"/>
              </a:rPr>
              <a:t>) (2011) </a:t>
            </a:r>
            <a:r>
              <a:rPr lang="en-GB" altLang="en-US" sz="1800" i="1" dirty="0">
                <a:ea typeface="ＭＳ Ｐゴシック" charset="-128"/>
              </a:rPr>
              <a:t>Children’s Rights in Practice, </a:t>
            </a:r>
            <a:r>
              <a:rPr lang="en-GB" altLang="en-US" sz="1800" dirty="0">
                <a:ea typeface="ＭＳ Ｐゴシック" charset="-128"/>
              </a:rPr>
              <a:t>SAGE: London.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>
                <a:ea typeface="ＭＳ Ｐゴシック" charset="-128"/>
              </a:rPr>
              <a:t>Newell, S.( 1996) </a:t>
            </a:r>
            <a:r>
              <a:rPr lang="en-GB" altLang="en-US" sz="1800" i="1" dirty="0">
                <a:ea typeface="ＭＳ Ｐゴシック" charset="-128"/>
              </a:rPr>
              <a:t>Writing effective pamphlets: a basic guide. </a:t>
            </a:r>
            <a:r>
              <a:rPr lang="en-GB" altLang="en-US" sz="1800" dirty="0">
                <a:ea typeface="ＭＳ Ｐゴシック" charset="-128"/>
              </a:rPr>
              <a:t>Available at </a:t>
            </a:r>
            <a:r>
              <a:rPr lang="en-GB" sz="1800" dirty="0">
                <a:hlinkClick r:id="rId4"/>
              </a:rPr>
              <a:t>https://www.youtube.com/watch?v=7bF5s4J195I</a:t>
            </a:r>
            <a:r>
              <a:rPr lang="en-GB" sz="1800" dirty="0">
                <a:hlinkClick r:id="rId5"/>
              </a:rPr>
              <a:t>https://epubs.scu.edu.au/cgi/viewcontent.cgi?article=1143&amp;context=educ_pubs</a:t>
            </a:r>
            <a:r>
              <a:rPr lang="en-GB" altLang="en-US" sz="1800" i="1" dirty="0">
                <a:ea typeface="ＭＳ Ｐゴシック" charset="-128"/>
              </a:rPr>
              <a:t> . ( Accessed 04.07.19) </a:t>
            </a:r>
          </a:p>
          <a:p>
            <a:pPr marL="109537" indent="0" eaLnBrk="1" hangingPunct="1">
              <a:lnSpc>
                <a:spcPct val="80000"/>
              </a:lnSpc>
              <a:buFont typeface="Wingdings 3" panose="05040102010807070707" pitchFamily="18" charset="2"/>
              <a:buNone/>
              <a:defRPr/>
            </a:pPr>
            <a:endParaRPr lang="en-GB" altLang="en-US" sz="1800" i="1" dirty="0">
              <a:ea typeface="ＭＳ Ｐゴシック" charset="-128"/>
            </a:endParaRPr>
          </a:p>
          <a:p>
            <a:pPr marL="109537" indent="0" eaLnBrk="1" hangingPunct="1">
              <a:lnSpc>
                <a:spcPct val="80000"/>
              </a:lnSpc>
              <a:buNone/>
              <a:defRPr/>
            </a:pPr>
            <a:r>
              <a:rPr lang="en-US" altLang="en-US" sz="1800" dirty="0">
                <a:ea typeface="ＭＳ Ｐゴシック" panose="020B0600070205080204" pitchFamily="34" charset="-128"/>
              </a:rPr>
              <a:t>Images available at </a:t>
            </a:r>
            <a:r>
              <a:rPr lang="en-US" altLang="en-US" sz="1800" dirty="0">
                <a:ea typeface="ＭＳ Ｐゴシック" panose="020B0600070205080204" pitchFamily="34" charset="-128"/>
                <a:hlinkClick r:id="rId6"/>
              </a:rPr>
              <a:t>http://www.googleimages.co.uk</a:t>
            </a:r>
            <a:r>
              <a:rPr lang="en-US" altLang="en-US" sz="1800" dirty="0">
                <a:ea typeface="ＭＳ Ｐゴシック" panose="020B0600070205080204" pitchFamily="34" charset="-128"/>
              </a:rPr>
              <a:t> [Accessed 09.09.14]</a:t>
            </a:r>
            <a:endParaRPr lang="en-GB" altLang="en-US" sz="1800" dirty="0">
              <a:ea typeface="ＭＳ Ｐゴシック" charset="-128"/>
            </a:endParaRPr>
          </a:p>
          <a:p>
            <a:pPr marL="109537" indent="0" eaLnBrk="1" hangingPunct="1">
              <a:lnSpc>
                <a:spcPct val="80000"/>
              </a:lnSpc>
              <a:buFont typeface="Wingdings 3" panose="05040102010807070707" pitchFamily="18" charset="2"/>
              <a:buNone/>
              <a:defRPr/>
            </a:pPr>
            <a:endParaRPr lang="en-GB" altLang="en-US" sz="1800" i="1" dirty="0">
              <a:ea typeface="ＭＳ Ｐゴシック" charset="-128"/>
            </a:endParaRPr>
          </a:p>
          <a:p>
            <a:pPr marL="109537" indent="0" eaLnBrk="1" hangingPunct="1">
              <a:lnSpc>
                <a:spcPct val="80000"/>
              </a:lnSpc>
              <a:buFont typeface="Wingdings 3" panose="05040102010807070707" pitchFamily="18" charset="2"/>
              <a:buNone/>
              <a:defRPr/>
            </a:pPr>
            <a:endParaRPr lang="en-GB" altLang="en-US" sz="1800" dirty="0">
              <a:ea typeface="ＭＳ Ｐゴシック" charset="-128"/>
            </a:endParaRP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ea typeface="ＭＳ Ｐゴシック" charset="-128"/>
              </a:rPr>
              <a:t>Bibliography</a:t>
            </a:r>
            <a:br>
              <a:rPr lang="en-GB" dirty="0">
                <a:ea typeface="ＭＳ Ｐゴシック" charset="-128"/>
              </a:rPr>
            </a:br>
            <a:r>
              <a:rPr lang="en-GB" dirty="0" err="1">
                <a:ea typeface="ＭＳ Ｐゴシック" charset="-128"/>
              </a:rPr>
              <a:t>Llyfryddiaeth</a:t>
            </a:r>
            <a:r>
              <a:rPr lang="en-GB" dirty="0">
                <a:ea typeface="ＭＳ Ｐゴシック" charset="-128"/>
              </a:rPr>
              <a:t>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2609</TotalTime>
  <Words>1072</Words>
  <Application>Microsoft Office PowerPoint</Application>
  <PresentationFormat>On-screen Show (4:3)</PresentationFormat>
  <Paragraphs>130</Paragraphs>
  <Slides>16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ＭＳ Ｐゴシック</vt:lpstr>
      <vt:lpstr>Arial</vt:lpstr>
      <vt:lpstr>Calibri</vt:lpstr>
      <vt:lpstr>Lucida Sans Unicode</vt:lpstr>
      <vt:lpstr>Symbol</vt:lpstr>
      <vt:lpstr>Times New Roman</vt:lpstr>
      <vt:lpstr>Verdana</vt:lpstr>
      <vt:lpstr>Wingdings 2</vt:lpstr>
      <vt:lpstr>Wingdings 3</vt:lpstr>
      <vt:lpstr>Concourse</vt:lpstr>
      <vt:lpstr>      ECES4014/C  Parchu Hawliau Plant a Phobl Ifanc yng Nghymru  Respecting Children and Young People’s Rights in Wales Session / Sesiwn1</vt:lpstr>
      <vt:lpstr>Pam mae Deilliannau Dysgu’n bwysig? Why are Learning Outcomes important?</vt:lpstr>
      <vt:lpstr>Nod                           Aim</vt:lpstr>
      <vt:lpstr> Deilliannau                             Learning  Dysgu                                    Outcomes </vt:lpstr>
      <vt:lpstr> Deilliannau                             Learning  Dysgu                                    Outcomes </vt:lpstr>
      <vt:lpstr> Deilliannau                             Learning  Dysgu                                    Outcomes </vt:lpstr>
      <vt:lpstr>What is a ‘right’?  Beth yw ‘hawl’?</vt:lpstr>
      <vt:lpstr>PowerPoint Presentation</vt:lpstr>
      <vt:lpstr>Rights as a Contract Hawl fel Cytundeb</vt:lpstr>
      <vt:lpstr>Rights AND Responsibilities Hawliau A Chyfrifoldebau</vt:lpstr>
      <vt:lpstr>Asesiad Assessment 19.05.25</vt:lpstr>
      <vt:lpstr>PowerPoint Presentation</vt:lpstr>
      <vt:lpstr>PowerPoint Presentation</vt:lpstr>
      <vt:lpstr>Who’s your PALL?</vt:lpstr>
      <vt:lpstr>    Tasg                         Task</vt:lpstr>
      <vt:lpstr>Bibliography Llyfryddiaeth 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ED-418 Session 1 Education as Moral Practice</dc:title>
  <dc:creator>IT</dc:creator>
  <cp:lastModifiedBy>Helen A Griffiths</cp:lastModifiedBy>
  <cp:revision>148</cp:revision>
  <dcterms:created xsi:type="dcterms:W3CDTF">2013-01-23T16:02:24Z</dcterms:created>
  <dcterms:modified xsi:type="dcterms:W3CDTF">2025-04-01T09:59:12Z</dcterms:modified>
</cp:coreProperties>
</file>