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notesSlides/notesSlide4.xml" ContentType="application/vnd.openxmlformats-officedocument.presentationml.notesSlide+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notesSlides/notesSlide8.xml" ContentType="application/vnd.openxmlformats-officedocument.presentationml.notesSlide+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7" r:id="rId12"/>
    <p:sldId id="269" r:id="rId13"/>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5DDA39C-541F-146C-6FB2-68CF3A63796A}" v="297" dt="2026-02-12T15:32:30.0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leema Kashaf (2433461)" userId="S::2433461@student.uwtsd.ac.uk::cb0fe5a9-4c11-4e34-8df3-71795b07d42f" providerId="AD" clId="Web-{65DDA39C-541F-146C-6FB2-68CF3A63796A}"/>
    <pc:docChg chg="addSld delSld modSld sldOrd">
      <pc:chgData name="Haleema Kashaf (2433461)" userId="S::2433461@student.uwtsd.ac.uk::cb0fe5a9-4c11-4e34-8df3-71795b07d42f" providerId="AD" clId="Web-{65DDA39C-541F-146C-6FB2-68CF3A63796A}" dt="2026-02-12T15:32:30.039" v="288" actId="1076"/>
      <pc:docMkLst>
        <pc:docMk/>
      </pc:docMkLst>
      <pc:sldChg chg="delSp modSp ord">
        <pc:chgData name="Haleema Kashaf (2433461)" userId="S::2433461@student.uwtsd.ac.uk::cb0fe5a9-4c11-4e34-8df3-71795b07d42f" providerId="AD" clId="Web-{65DDA39C-541F-146C-6FB2-68CF3A63796A}" dt="2026-02-12T15:32:30.039" v="288" actId="1076"/>
        <pc:sldMkLst>
          <pc:docMk/>
          <pc:sldMk cId="0" sldId="256"/>
        </pc:sldMkLst>
        <pc:spChg chg="del mod">
          <ac:chgData name="Haleema Kashaf (2433461)" userId="S::2433461@student.uwtsd.ac.uk::cb0fe5a9-4c11-4e34-8df3-71795b07d42f" providerId="AD" clId="Web-{65DDA39C-541F-146C-6FB2-68CF3A63796A}" dt="2026-02-12T15:30:22.657" v="235"/>
          <ac:spMkLst>
            <pc:docMk/>
            <pc:sldMk cId="0" sldId="256"/>
            <ac:spMk id="3" creationId="{00000000-0000-0000-0000-000000000000}"/>
          </ac:spMkLst>
        </pc:spChg>
        <pc:spChg chg="del mod">
          <ac:chgData name="Haleema Kashaf (2433461)" userId="S::2433461@student.uwtsd.ac.uk::cb0fe5a9-4c11-4e34-8df3-71795b07d42f" providerId="AD" clId="Web-{65DDA39C-541F-146C-6FB2-68CF3A63796A}" dt="2026-02-12T15:30:41.737" v="238"/>
          <ac:spMkLst>
            <pc:docMk/>
            <pc:sldMk cId="0" sldId="256"/>
            <ac:spMk id="4" creationId="{00000000-0000-0000-0000-000000000000}"/>
          </ac:spMkLst>
        </pc:spChg>
        <pc:spChg chg="mod">
          <ac:chgData name="Haleema Kashaf (2433461)" userId="S::2433461@student.uwtsd.ac.uk::cb0fe5a9-4c11-4e34-8df3-71795b07d42f" providerId="AD" clId="Web-{65DDA39C-541F-146C-6FB2-68CF3A63796A}" dt="2026-02-12T15:32:18.539" v="287" actId="20577"/>
          <ac:spMkLst>
            <pc:docMk/>
            <pc:sldMk cId="0" sldId="256"/>
            <ac:spMk id="5" creationId="{00000000-0000-0000-0000-000000000000}"/>
          </ac:spMkLst>
        </pc:spChg>
        <pc:spChg chg="mod">
          <ac:chgData name="Haleema Kashaf (2433461)" userId="S::2433461@student.uwtsd.ac.uk::cb0fe5a9-4c11-4e34-8df3-71795b07d42f" providerId="AD" clId="Web-{65DDA39C-541F-146C-6FB2-68CF3A63796A}" dt="2026-02-12T15:32:30.039" v="288" actId="1076"/>
          <ac:spMkLst>
            <pc:docMk/>
            <pc:sldMk cId="0" sldId="256"/>
            <ac:spMk id="7" creationId="{00000000-0000-0000-0000-000000000000}"/>
          </ac:spMkLst>
        </pc:spChg>
      </pc:sldChg>
      <pc:sldChg chg="ord">
        <pc:chgData name="Haleema Kashaf (2433461)" userId="S::2433461@student.uwtsd.ac.uk::cb0fe5a9-4c11-4e34-8df3-71795b07d42f" providerId="AD" clId="Web-{65DDA39C-541F-146C-6FB2-68CF3A63796A}" dt="2026-02-12T15:12:21.381" v="5"/>
        <pc:sldMkLst>
          <pc:docMk/>
          <pc:sldMk cId="0" sldId="257"/>
        </pc:sldMkLst>
      </pc:sldChg>
      <pc:sldChg chg="ord">
        <pc:chgData name="Haleema Kashaf (2433461)" userId="S::2433461@student.uwtsd.ac.uk::cb0fe5a9-4c11-4e34-8df3-71795b07d42f" providerId="AD" clId="Web-{65DDA39C-541F-146C-6FB2-68CF3A63796A}" dt="2026-02-12T15:12:17.006" v="4"/>
        <pc:sldMkLst>
          <pc:docMk/>
          <pc:sldMk cId="0" sldId="258"/>
        </pc:sldMkLst>
      </pc:sldChg>
      <pc:sldChg chg="modSp">
        <pc:chgData name="Haleema Kashaf (2433461)" userId="S::2433461@student.uwtsd.ac.uk::cb0fe5a9-4c11-4e34-8df3-71795b07d42f" providerId="AD" clId="Web-{65DDA39C-541F-146C-6FB2-68CF3A63796A}" dt="2026-02-12T15:21:48.513" v="157" actId="20577"/>
        <pc:sldMkLst>
          <pc:docMk/>
          <pc:sldMk cId="0" sldId="259"/>
        </pc:sldMkLst>
        <pc:spChg chg="mod">
          <ac:chgData name="Haleema Kashaf (2433461)" userId="S::2433461@student.uwtsd.ac.uk::cb0fe5a9-4c11-4e34-8df3-71795b07d42f" providerId="AD" clId="Web-{65DDA39C-541F-146C-6FB2-68CF3A63796A}" dt="2026-02-12T15:21:48.513" v="157" actId="20577"/>
          <ac:spMkLst>
            <pc:docMk/>
            <pc:sldMk cId="0" sldId="259"/>
            <ac:spMk id="7" creationId="{00000000-0000-0000-0000-000000000000}"/>
          </ac:spMkLst>
        </pc:spChg>
      </pc:sldChg>
      <pc:sldChg chg="modSp">
        <pc:chgData name="Haleema Kashaf (2433461)" userId="S::2433461@student.uwtsd.ac.uk::cb0fe5a9-4c11-4e34-8df3-71795b07d42f" providerId="AD" clId="Web-{65DDA39C-541F-146C-6FB2-68CF3A63796A}" dt="2026-02-12T15:21:18.825" v="140" actId="20577"/>
        <pc:sldMkLst>
          <pc:docMk/>
          <pc:sldMk cId="0" sldId="267"/>
        </pc:sldMkLst>
        <pc:spChg chg="mod">
          <ac:chgData name="Haleema Kashaf (2433461)" userId="S::2433461@student.uwtsd.ac.uk::cb0fe5a9-4c11-4e34-8df3-71795b07d42f" providerId="AD" clId="Web-{65DDA39C-541F-146C-6FB2-68CF3A63796A}" dt="2026-02-12T15:21:18.825" v="140" actId="20577"/>
          <ac:spMkLst>
            <pc:docMk/>
            <pc:sldMk cId="0" sldId="267"/>
            <ac:spMk id="8" creationId="{00000000-0000-0000-0000-000000000000}"/>
          </ac:spMkLst>
        </pc:spChg>
      </pc:sldChg>
      <pc:sldChg chg="new del">
        <pc:chgData name="Haleema Kashaf (2433461)" userId="S::2433461@student.uwtsd.ac.uk::cb0fe5a9-4c11-4e34-8df3-71795b07d42f" providerId="AD" clId="Web-{65DDA39C-541F-146C-6FB2-68CF3A63796A}" dt="2026-02-12T15:24:39.328" v="158"/>
        <pc:sldMkLst>
          <pc:docMk/>
          <pc:sldMk cId="2596442725" sldId="268"/>
        </pc:sldMkLst>
      </pc:sldChg>
      <pc:sldChg chg="modSp add replId">
        <pc:chgData name="Haleema Kashaf (2433461)" userId="S::2433461@student.uwtsd.ac.uk::cb0fe5a9-4c11-4e34-8df3-71795b07d42f" providerId="AD" clId="Web-{65DDA39C-541F-146C-6FB2-68CF3A63796A}" dt="2026-02-12T15:19:21.104" v="50" actId="20577"/>
        <pc:sldMkLst>
          <pc:docMk/>
          <pc:sldMk cId="3400593440" sldId="269"/>
        </pc:sldMkLst>
        <pc:spChg chg="mod">
          <ac:chgData name="Haleema Kashaf (2433461)" userId="S::2433461@student.uwtsd.ac.uk::cb0fe5a9-4c11-4e34-8df3-71795b07d42f" providerId="AD" clId="Web-{65DDA39C-541F-146C-6FB2-68CF3A63796A}" dt="2026-02-12T15:19:21.104" v="50" actId="20577"/>
          <ac:spMkLst>
            <pc:docMk/>
            <pc:sldMk cId="3400593440" sldId="269"/>
            <ac:spMk id="8" creationId="{CC175848-DEAD-C55C-C63C-1F571B0A1931}"/>
          </ac:spMkLst>
        </pc:spChg>
      </pc:sldChg>
      <pc:sldChg chg="new del">
        <pc:chgData name="Haleema Kashaf (2433461)" userId="S::2433461@student.uwtsd.ac.uk::cb0fe5a9-4c11-4e34-8df3-71795b07d42f" providerId="AD" clId="Web-{65DDA39C-541F-146C-6FB2-68CF3A63796A}" dt="2026-02-12T15:25:20.969" v="160"/>
        <pc:sldMkLst>
          <pc:docMk/>
          <pc:sldMk cId="1009279462" sldId="270"/>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2/12/2026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t>Jenny is a teenager aged 16 years who has been living with her mother over the last five years since the demise of her father. Her mother experiences mobility issues, memory loss, and depression, which implies that Jenny has acquired serious practical and emotional roles at an extremely young age of development. The significance of this situation is due to the fact that the emotional, social and identity development in adolescence is a critical stage and long-term caring responsibilities may disrupt these processes(</a:t>
            </a:r>
            <a:r>
              <a:rPr lang="en-US" altLang="en-US">
                <a:gradFill>
                  <a:gsLst>
                    <a:gs pos="50000">
                      <a:schemeClr val="accent3"/>
                    </a:gs>
                    <a:gs pos="0">
                      <a:schemeClr val="accent3">
                        <a:lumMod val="25000"/>
                        <a:lumOff val="75000"/>
                      </a:schemeClr>
                    </a:gs>
                    <a:gs pos="100000">
                      <a:schemeClr val="accent3">
                        <a:lumMod val="85000"/>
                      </a:schemeClr>
                    </a:gs>
                  </a:gsLst>
                  <a:lin ang="5400000" scaled="1"/>
                </a:gradFill>
                <a:sym typeface="+mn-ea"/>
              </a:rPr>
              <a:t>Allen et al.,2023)</a:t>
            </a:r>
            <a:r>
              <a:rPr lang="en-US" altLang="en-US" dirty="0"/>
              <a:t>.</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ltLang="en-US" dirty="0"/>
          </a:p>
          <a:p>
            <a:r>
              <a:rPr lang="en-US" altLang="en-US" dirty="0"/>
              <a:t>The theory of lifespan theory that I have selected is the Attachment theory by Bowlby. The reason why I chose this theory is that it concentrates on relationships involving care givers and how they affect the emotional development throughout the life span. The role reversal in the case of Jenny has been experienced whereby Jenny is the one giving care as opposed to receiving care. Attachment theory can be used to illustrate how this disturbance can impact her mental health especially at the adolescent stage when emotional stability and identity development are vital.</a:t>
            </a:r>
          </a:p>
          <a:p>
            <a:endParaRPr lang="en-US" alt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ltLang="en-US" dirty="0"/>
          </a:p>
          <a:p>
            <a:r>
              <a:rPr lang="en-US" altLang="en-US" dirty="0"/>
              <a:t>Adolescence is a delicate phase of development during which people strive to gain independence and at the same time, they require emotional support of caregivers. Safety fosters attachment in young people to have the freedom to explore their identity. The balance however can be broken by the role reversal that young carers such as Jenny tend to undergo. The attachment theory is very much applicable therefore because it aids in determining unmet emotional needs and possible pathological effects on relationships and self-concept in the long term.</a:t>
            </a:r>
          </a:p>
          <a:p>
            <a:r>
              <a:rPr lang="en-US" altLang="en-US" dirty="0"/>
              <a:t>The theory of attachment is grounded in the notion that children require a safe haven that, in turn, is offered by a responsive caregiver to feel safe and explore the world. Early interactions result in the formation of internal working models by individuals; the internalized representation of self and others. The patterns of attachment, secure, anxious, avoidant, or disorganised, are formed basing on the consistency of the caregivers. Secure attachment helps in healthy independence, emotional control and identity development in adolescence(</a:t>
            </a:r>
            <a:r>
              <a:rPr lang="en-US" altLang="en-US">
                <a:gradFill>
                  <a:gsLst>
                    <a:gs pos="50000">
                      <a:schemeClr val="accent3"/>
                    </a:gs>
                    <a:gs pos="0">
                      <a:schemeClr val="accent3">
                        <a:lumMod val="25000"/>
                        <a:lumOff val="75000"/>
                      </a:schemeClr>
                    </a:gs>
                    <a:gs pos="100000">
                      <a:schemeClr val="accent3">
                        <a:lumMod val="85000"/>
                      </a:schemeClr>
                    </a:gs>
                  </a:gsLst>
                  <a:lin ang="5400000" scaled="1"/>
                </a:gradFill>
                <a:sym typeface="+mn-ea"/>
              </a:rPr>
              <a:t>Roling et al.,2020)</a:t>
            </a:r>
            <a:r>
              <a:rPr lang="en-US" altLang="en-US" dirty="0"/>
              <a:t>.</a:t>
            </a:r>
          </a:p>
          <a:p>
            <a:endParaRPr lang="en-US" alt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t>Jenny had experienced attachment disruption between the ages of 11 and 16 because of the role of care and bereavement. She would rather be emotionally supported but instead, she was taken responsible in taking care of her mother. This probably did not give her a chance to discover her identity and cope with grief. On the emotional level, she could have been taught to deny her own needs, which made her more susceptible to anxiety and stress. Her identity can now be focused on being a carer instead of an average adolescent and this can relatively affect future relationships and self worth(</a:t>
            </a:r>
            <a:r>
              <a:rPr lang="en-US" altLang="en-US">
                <a:gradFill>
                  <a:gsLst>
                    <a:gs pos="50000">
                      <a:schemeClr val="accent3"/>
                    </a:gs>
                    <a:gs pos="0">
                      <a:schemeClr val="accent3">
                        <a:lumMod val="25000"/>
                        <a:lumOff val="75000"/>
                      </a:schemeClr>
                    </a:gs>
                    <a:gs pos="100000">
                      <a:schemeClr val="accent3">
                        <a:lumMod val="85000"/>
                      </a:schemeClr>
                    </a:gs>
                  </a:gsLst>
                  <a:lin ang="5400000" scaled="1"/>
                </a:gradFill>
                <a:sym typeface="+mn-ea"/>
              </a:rPr>
              <a:t>Hamilton et al.,2020)</a:t>
            </a:r>
            <a:r>
              <a:rPr lang="en-US" altLang="en-US" dirty="0"/>
              <a:t>.</a:t>
            </a:r>
          </a:p>
          <a:p>
            <a:endParaRPr lang="en-US" alt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t>Biologically, Jenny still has some brain growth especially in the prefrontal cortex, which controls the emotional system and decision-making. Prolonged stress due to care giving may over stimulate systems of stress responses and predispose one to mental health problems. Bereavement, everyday caring activities, and less peer interaction also have an effect on development, which is evident in an environmental aspect. Biological vulnerability in combination with environmental stress puts Jenny at increased risks of experiencing attachment insecurity and emotional problems(</a:t>
            </a:r>
            <a:r>
              <a:rPr lang="en-US" altLang="en-US">
                <a:gradFill>
                  <a:gsLst>
                    <a:gs pos="50000">
                      <a:schemeClr val="accent3"/>
                    </a:gs>
                    <a:gs pos="0">
                      <a:schemeClr val="accent3">
                        <a:lumMod val="25000"/>
                        <a:lumOff val="75000"/>
                      </a:schemeClr>
                    </a:gs>
                    <a:gs pos="100000">
                      <a:schemeClr val="accent3">
                        <a:lumMod val="85000"/>
                      </a:schemeClr>
                    </a:gs>
                  </a:gsLst>
                  <a:lin ang="5400000" scaled="1"/>
                </a:gradFill>
                <a:sym typeface="+mn-ea"/>
              </a:rPr>
              <a:t>Nunes et al.,2022)</a:t>
            </a:r>
            <a:r>
              <a:rPr lang="en-US" altLang="en-US" dirty="0"/>
              <a:t>.</a:t>
            </a:r>
          </a:p>
          <a:p>
            <a:endParaRPr lang="en-US" alt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t>Jenny has urgent needs such as emotional support of a trustful adult to offer her a safe base. She should also be given chances of education, peer relations, and exploration of identity that is not associated with her career as a caring role. The patient needs mental health assistance to help her cope with grief and stress. Devoid of proper intervention, the risks are anxiety, depression, poor performance in learning, withdrawal, and the long-term challenges to develop healthy relationships(</a:t>
            </a:r>
            <a:r>
              <a:rPr lang="en-US" altLang="en-US">
                <a:gradFill>
                  <a:gsLst>
                    <a:gs pos="50000">
                      <a:schemeClr val="accent3"/>
                    </a:gs>
                    <a:gs pos="0">
                      <a:schemeClr val="accent3">
                        <a:lumMod val="25000"/>
                        <a:lumOff val="75000"/>
                      </a:schemeClr>
                    </a:gs>
                    <a:gs pos="100000">
                      <a:schemeClr val="accent3">
                        <a:lumMod val="85000"/>
                      </a:schemeClr>
                    </a:gs>
                  </a:gsLst>
                  <a:lin ang="5400000" scaled="1"/>
                </a:gradFill>
                <a:sym typeface="+mn-ea"/>
              </a:rPr>
              <a:t>Stylianakis</a:t>
            </a:r>
            <a:r>
              <a:rPr lang="en-US" altLang="en-US" dirty="0"/>
              <a:t> et al.,2021).</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t>With attachment theory, a community support plan must be aimed at restoring emotional security and decreasing burden of care giving. Examples of emotional support might be referral to the services of young carers, peer support groups, mentoring, and counselling. Adequate further care of her mother like home care, occupational therapy and mental care would also alleviate Jenny of some of her burden. It would be possible through educational support and respite opportunities to enable Jenny to indulge in normal adolescent activities and relationships with peers.</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t>The theory of attachment is a robust evidence-based theory that clearly applies to Jenny and her issues of role reversal and interrupted care giving. It provides useful recommendations on interventions to be used in emotional security. However, it has limitations. It was created on the western background and might not necessarily explain the differences in culture of caregiving. It also under-emphasises resilience and systemic problems like poverty or policy gaps related to the young carers. Hence, it must be applied in conjunction with general frameworks like ecological or resilience models.</a:t>
            </a:r>
          </a:p>
          <a:p>
            <a:endParaRPr lang="en-US" altLang="en-US" dirty="0"/>
          </a:p>
          <a:p>
            <a:endParaRPr lang="en-US" alt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t>To sum up, the Attachment Theory created by Bowlby has offered a useful perspective in explaining the potential impact of long-term caregiving on Jenny and her emotional and identity formation. The identification of the interplay between environmental stress and biological development will help health and social care professionals to create evidence-based interventions that are targeted. Nevertheless, theory has to be put into practice critically. Young carers in society such as Jenny need to be supported holistically and person-centred so that they can grow up without any health complications but keep family relationships.</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lt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C30956-320F-27EA-0BAB-F023AE9F68A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D402A90-7EFF-5B76-403B-2BEAF7BA6C0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D4B0685-C4E9-1CB5-F6B8-05423B1E2A95}"/>
              </a:ext>
            </a:extLst>
          </p:cNvPr>
          <p:cNvSpPr>
            <a:spLocks noGrp="1"/>
          </p:cNvSpPr>
          <p:nvPr>
            <p:ph type="body" idx="1"/>
          </p:nvPr>
        </p:nvSpPr>
        <p:spPr/>
        <p:txBody>
          <a:bodyPr/>
          <a:lstStyle/>
          <a:p>
            <a:endParaRPr lang="en-US" altLang="en-US" dirty="0"/>
          </a:p>
        </p:txBody>
      </p:sp>
      <p:sp>
        <p:nvSpPr>
          <p:cNvPr id="4" name="Slide Number Placeholder 3">
            <a:extLst>
              <a:ext uri="{FF2B5EF4-FFF2-40B4-BE49-F238E27FC236}">
                <a16:creationId xmlns:a16="http://schemas.microsoft.com/office/drawing/2014/main" id="{339D5535-A18B-7A12-10B0-8D8500363236}"/>
              </a:ext>
            </a:extLst>
          </p:cNvPr>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7583667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8" Type="http://schemas.openxmlformats.org/officeDocument/2006/relationships/tags" Target="../tags/tag8.xml"/><Relationship Id="rId13" Type="http://schemas.openxmlformats.org/officeDocument/2006/relationships/tags" Target="../tags/tag13.xml"/><Relationship Id="rId18" Type="http://schemas.openxmlformats.org/officeDocument/2006/relationships/notesSlide" Target="../notesSlides/notesSlide4.xml"/><Relationship Id="rId3" Type="http://schemas.openxmlformats.org/officeDocument/2006/relationships/tags" Target="../tags/tag3.xml"/><Relationship Id="rId7" Type="http://schemas.openxmlformats.org/officeDocument/2006/relationships/tags" Target="../tags/tag7.xml"/><Relationship Id="rId12" Type="http://schemas.openxmlformats.org/officeDocument/2006/relationships/tags" Target="../tags/tag12.xml"/><Relationship Id="rId17" Type="http://schemas.openxmlformats.org/officeDocument/2006/relationships/slideLayout" Target="../slideLayouts/slideLayout1.xml"/><Relationship Id="rId2" Type="http://schemas.openxmlformats.org/officeDocument/2006/relationships/tags" Target="../tags/tag2.xml"/><Relationship Id="rId16" Type="http://schemas.openxmlformats.org/officeDocument/2006/relationships/tags" Target="../tags/tag16.xml"/><Relationship Id="rId1" Type="http://schemas.openxmlformats.org/officeDocument/2006/relationships/tags" Target="../tags/tag1.xml"/><Relationship Id="rId6" Type="http://schemas.openxmlformats.org/officeDocument/2006/relationships/tags" Target="../tags/tag6.xml"/><Relationship Id="rId11" Type="http://schemas.openxmlformats.org/officeDocument/2006/relationships/tags" Target="../tags/tag11.xml"/><Relationship Id="rId5" Type="http://schemas.openxmlformats.org/officeDocument/2006/relationships/tags" Target="../tags/tag5.xml"/><Relationship Id="rId15" Type="http://schemas.openxmlformats.org/officeDocument/2006/relationships/tags" Target="../tags/tag15.xml"/><Relationship Id="rId10" Type="http://schemas.openxmlformats.org/officeDocument/2006/relationships/tags" Target="../tags/tag10.xml"/><Relationship Id="rId4" Type="http://schemas.openxmlformats.org/officeDocument/2006/relationships/tags" Target="../tags/tag4.xml"/><Relationship Id="rId9" Type="http://schemas.openxmlformats.org/officeDocument/2006/relationships/tags" Target="../tags/tag9.xml"/><Relationship Id="rId14" Type="http://schemas.openxmlformats.org/officeDocument/2006/relationships/tags" Target="../tags/tag14.xml"/></Relationships>
</file>

<file path=ppt/slides/_rels/slide5.xml.rels><?xml version="1.0" encoding="UTF-8" standalone="yes"?>
<Relationships xmlns="http://schemas.openxmlformats.org/package/2006/relationships"><Relationship Id="rId8" Type="http://schemas.openxmlformats.org/officeDocument/2006/relationships/tags" Target="../tags/tag24.xml"/><Relationship Id="rId13" Type="http://schemas.openxmlformats.org/officeDocument/2006/relationships/slideLayout" Target="../slideLayouts/slideLayout1.xml"/><Relationship Id="rId3" Type="http://schemas.openxmlformats.org/officeDocument/2006/relationships/tags" Target="../tags/tag19.xml"/><Relationship Id="rId7" Type="http://schemas.openxmlformats.org/officeDocument/2006/relationships/tags" Target="../tags/tag23.xml"/><Relationship Id="rId12" Type="http://schemas.openxmlformats.org/officeDocument/2006/relationships/tags" Target="../tags/tag28.xml"/><Relationship Id="rId2" Type="http://schemas.openxmlformats.org/officeDocument/2006/relationships/tags" Target="../tags/tag18.xml"/><Relationship Id="rId1" Type="http://schemas.openxmlformats.org/officeDocument/2006/relationships/tags" Target="../tags/tag17.xml"/><Relationship Id="rId6" Type="http://schemas.openxmlformats.org/officeDocument/2006/relationships/tags" Target="../tags/tag22.xml"/><Relationship Id="rId11" Type="http://schemas.openxmlformats.org/officeDocument/2006/relationships/tags" Target="../tags/tag27.xml"/><Relationship Id="rId5" Type="http://schemas.openxmlformats.org/officeDocument/2006/relationships/tags" Target="../tags/tag21.xml"/><Relationship Id="rId10" Type="http://schemas.openxmlformats.org/officeDocument/2006/relationships/tags" Target="../tags/tag26.xml"/><Relationship Id="rId4" Type="http://schemas.openxmlformats.org/officeDocument/2006/relationships/tags" Target="../tags/tag20.xml"/><Relationship Id="rId9" Type="http://schemas.openxmlformats.org/officeDocument/2006/relationships/tags" Target="../tags/tag25.xml"/><Relationship Id="rId1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8" Type="http://schemas.openxmlformats.org/officeDocument/2006/relationships/tags" Target="../tags/tag36.xml"/><Relationship Id="rId13" Type="http://schemas.openxmlformats.org/officeDocument/2006/relationships/slideLayout" Target="../slideLayouts/slideLayout1.xml"/><Relationship Id="rId3" Type="http://schemas.openxmlformats.org/officeDocument/2006/relationships/tags" Target="../tags/tag31.xml"/><Relationship Id="rId7" Type="http://schemas.openxmlformats.org/officeDocument/2006/relationships/tags" Target="../tags/tag35.xml"/><Relationship Id="rId12" Type="http://schemas.openxmlformats.org/officeDocument/2006/relationships/tags" Target="../tags/tag40.xml"/><Relationship Id="rId2" Type="http://schemas.openxmlformats.org/officeDocument/2006/relationships/tags" Target="../tags/tag30.xml"/><Relationship Id="rId1" Type="http://schemas.openxmlformats.org/officeDocument/2006/relationships/tags" Target="../tags/tag29.xml"/><Relationship Id="rId6" Type="http://schemas.openxmlformats.org/officeDocument/2006/relationships/tags" Target="../tags/tag34.xml"/><Relationship Id="rId11" Type="http://schemas.openxmlformats.org/officeDocument/2006/relationships/tags" Target="../tags/tag39.xml"/><Relationship Id="rId5" Type="http://schemas.openxmlformats.org/officeDocument/2006/relationships/tags" Target="../tags/tag33.xml"/><Relationship Id="rId10" Type="http://schemas.openxmlformats.org/officeDocument/2006/relationships/tags" Target="../tags/tag38.xml"/><Relationship Id="rId4" Type="http://schemas.openxmlformats.org/officeDocument/2006/relationships/tags" Target="../tags/tag32.xml"/><Relationship Id="rId9" Type="http://schemas.openxmlformats.org/officeDocument/2006/relationships/tags" Target="../tags/tag37.xml"/><Relationship Id="rId1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8" Type="http://schemas.openxmlformats.org/officeDocument/2006/relationships/notesSlide" Target="../notesSlides/notesSlide9.xml"/><Relationship Id="rId3" Type="http://schemas.openxmlformats.org/officeDocument/2006/relationships/tags" Target="../tags/tag43.xml"/><Relationship Id="rId7" Type="http://schemas.openxmlformats.org/officeDocument/2006/relationships/slideLayout" Target="../slideLayouts/slideLayout1.xml"/><Relationship Id="rId2" Type="http://schemas.openxmlformats.org/officeDocument/2006/relationships/tags" Target="../tags/tag42.xml"/><Relationship Id="rId1" Type="http://schemas.openxmlformats.org/officeDocument/2006/relationships/tags" Target="../tags/tag41.xml"/><Relationship Id="rId6" Type="http://schemas.openxmlformats.org/officeDocument/2006/relationships/tags" Target="../tags/tag46.xml"/><Relationship Id="rId5" Type="http://schemas.openxmlformats.org/officeDocument/2006/relationships/tags" Target="../tags/tag45.xml"/><Relationship Id="rId4" Type="http://schemas.openxmlformats.org/officeDocument/2006/relationships/tags" Target="../tags/tag4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2C4A3F"/>
        </a:solidFill>
        <a:effectLst/>
      </p:bgPr>
    </p:bg>
    <p:spTree>
      <p:nvGrpSpPr>
        <p:cNvPr id="1" name=""/>
        <p:cNvGrpSpPr/>
        <p:nvPr/>
      </p:nvGrpSpPr>
      <p:grpSpPr>
        <a:xfrm>
          <a:off x="0" y="0"/>
          <a:ext cx="0" cy="0"/>
          <a:chOff x="0" y="0"/>
          <a:chExt cx="0" cy="0"/>
        </a:xfrm>
      </p:grpSpPr>
      <p:sp>
        <p:nvSpPr>
          <p:cNvPr id="2" name="Shape 0"/>
          <p:cNvSpPr/>
          <p:nvPr/>
        </p:nvSpPr>
        <p:spPr>
          <a:xfrm>
            <a:off x="0" y="0"/>
            <a:ext cx="9144000" cy="137160"/>
          </a:xfrm>
          <a:prstGeom prst="rect">
            <a:avLst/>
          </a:prstGeom>
          <a:solidFill>
            <a:srgbClr val="84B59F"/>
          </a:solidFill>
        </p:spPr>
      </p:sp>
      <p:sp>
        <p:nvSpPr>
          <p:cNvPr id="5" name="Text 3"/>
          <p:cNvSpPr/>
          <p:nvPr/>
        </p:nvSpPr>
        <p:spPr>
          <a:xfrm>
            <a:off x="457200" y="2286000"/>
            <a:ext cx="8229600" cy="1645920"/>
          </a:xfrm>
          <a:prstGeom prst="rect">
            <a:avLst/>
          </a:prstGeom>
          <a:noFill/>
        </p:spPr>
        <p:txBody>
          <a:bodyPr wrap="square" lIns="91440" tIns="45720" rIns="91440" bIns="45720" rtlCol="0" anchor="ctr"/>
          <a:lstStyle/>
          <a:p>
            <a:pPr marL="0" indent="0" algn="l">
              <a:buNone/>
            </a:pPr>
            <a:r>
              <a:rPr lang="en-US" sz="4400" b="1" dirty="0">
                <a:solidFill>
                  <a:srgbClr val="FFFFFF"/>
                </a:solidFill>
                <a:latin typeface="Cambria" panose="02040503050406030204" pitchFamily="34" charset="0"/>
                <a:ea typeface="Cambria" panose="02040503050406030204" pitchFamily="34" charset="-122"/>
                <a:cs typeface="Cambria" panose="02040503050406030204" pitchFamily="34" charset="-120"/>
              </a:rPr>
              <a:t>Applying Lifespan Development Theory to Support a Young Career</a:t>
            </a:r>
          </a:p>
          <a:p>
            <a:r>
              <a:rPr lang="en-US" sz="2400" b="1" dirty="0">
                <a:solidFill>
                  <a:srgbClr val="FFFFFF"/>
                </a:solidFill>
                <a:latin typeface="Cambria"/>
                <a:ea typeface="Cambria"/>
              </a:rPr>
              <a:t>Student Name: Haleema Kashaf</a:t>
            </a:r>
            <a:endParaRPr lang="en-US" sz="4400" b="1" dirty="0">
              <a:solidFill>
                <a:srgbClr val="FFFFFF"/>
              </a:solidFill>
              <a:latin typeface="Cambria"/>
              <a:ea typeface="Cambria"/>
            </a:endParaRPr>
          </a:p>
          <a:p>
            <a:r>
              <a:rPr lang="en-US" sz="2400" b="1" dirty="0">
                <a:solidFill>
                  <a:srgbClr val="FFFFFF"/>
                </a:solidFill>
                <a:latin typeface="Cambria"/>
                <a:ea typeface="Cambria"/>
              </a:rPr>
              <a:t>Student ID: 2433461</a:t>
            </a:r>
          </a:p>
          <a:p>
            <a:r>
              <a:rPr lang="en-US" sz="2400" b="1" dirty="0">
                <a:solidFill>
                  <a:srgbClr val="FFFFFF"/>
                </a:solidFill>
                <a:latin typeface="Cambria"/>
                <a:ea typeface="Cambria"/>
              </a:rPr>
              <a:t>Lecturer's Name: Alice Clayton</a:t>
            </a:r>
          </a:p>
          <a:p>
            <a:r>
              <a:rPr lang="en-US" sz="2400" b="1" dirty="0">
                <a:solidFill>
                  <a:srgbClr val="FFFFFF"/>
                </a:solidFill>
                <a:latin typeface="Cambria"/>
                <a:ea typeface="Cambria"/>
              </a:rPr>
              <a:t>Module: Psychology in Health and Social Care</a:t>
            </a:r>
          </a:p>
          <a:p>
            <a:r>
              <a:rPr lang="en-US" sz="2400" b="1" dirty="0">
                <a:solidFill>
                  <a:srgbClr val="FFFFFF"/>
                </a:solidFill>
                <a:latin typeface="Cambria"/>
                <a:ea typeface="Cambria"/>
              </a:rPr>
              <a:t>Module Code: LCHS4010</a:t>
            </a:r>
          </a:p>
          <a:p>
            <a:endParaRPr lang="en-US" sz="4400" b="1" dirty="0">
              <a:solidFill>
                <a:srgbClr val="FFFFFF"/>
              </a:solidFill>
              <a:latin typeface="Cambria"/>
              <a:ea typeface="Cambria"/>
            </a:endParaRPr>
          </a:p>
        </p:txBody>
      </p:sp>
      <p:sp>
        <p:nvSpPr>
          <p:cNvPr id="7" name="Shape 5"/>
          <p:cNvSpPr/>
          <p:nvPr/>
        </p:nvSpPr>
        <p:spPr>
          <a:xfrm>
            <a:off x="4699239" y="2833777"/>
            <a:ext cx="1097280" cy="1097280"/>
          </a:xfrm>
          <a:prstGeom prst="ellipse">
            <a:avLst/>
          </a:prstGeom>
          <a:solidFill>
            <a:srgbClr val="84B59F">
              <a:alpha val="40000"/>
            </a:srgbClr>
          </a:solidFill>
        </p:spPr>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5F7F6"/>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0"/>
          </a:xfrm>
          <a:prstGeom prst="rect">
            <a:avLst/>
          </a:prstGeom>
          <a:solidFill>
            <a:srgbClr val="FFFFFF"/>
          </a:solidFill>
        </p:spPr>
      </p:sp>
      <p:sp>
        <p:nvSpPr>
          <p:cNvPr id="3" name="Text 1"/>
          <p:cNvSpPr/>
          <p:nvPr/>
        </p:nvSpPr>
        <p:spPr>
          <a:xfrm>
            <a:off x="457200" y="137160"/>
            <a:ext cx="8229600" cy="457200"/>
          </a:xfrm>
          <a:prstGeom prst="rect">
            <a:avLst/>
          </a:prstGeom>
          <a:noFill/>
        </p:spPr>
        <p:txBody>
          <a:bodyPr wrap="square" rtlCol="0" anchor="ctr"/>
          <a:lstStyle/>
          <a:p>
            <a:pPr marL="0" indent="0">
              <a:buNone/>
            </a:pPr>
            <a:r>
              <a:rPr lang="en-US" b="1" dirty="0">
                <a:solidFill>
                  <a:srgbClr val="2C4A3F"/>
                </a:solidFill>
              </a:rPr>
              <a:t>Introduction &amp; Scenario Overview</a:t>
            </a:r>
            <a:endParaRPr lang="en-US" dirty="0"/>
          </a:p>
        </p:txBody>
      </p:sp>
      <p:grpSp>
        <p:nvGrpSpPr>
          <p:cNvPr id="13" name="Group 12"/>
          <p:cNvGrpSpPr/>
          <p:nvPr/>
        </p:nvGrpSpPr>
        <p:grpSpPr>
          <a:xfrm>
            <a:off x="457200" y="731520"/>
            <a:ext cx="3931920" cy="4480560"/>
            <a:chOff x="720" y="1152"/>
            <a:chExt cx="6192" cy="7056"/>
          </a:xfrm>
        </p:grpSpPr>
        <p:sp>
          <p:nvSpPr>
            <p:cNvPr id="4" name="Shape 2"/>
            <p:cNvSpPr/>
            <p:nvPr/>
          </p:nvSpPr>
          <p:spPr>
            <a:xfrm>
              <a:off x="720" y="1728"/>
              <a:ext cx="6192" cy="6480"/>
            </a:xfrm>
            <a:prstGeom prst="rect">
              <a:avLst/>
            </a:prstGeom>
            <a:solidFill>
              <a:srgbClr val="FFFFFF"/>
            </a:solidFill>
          </p:spPr>
        </p:sp>
        <p:sp>
          <p:nvSpPr>
            <p:cNvPr id="5" name="Text 3"/>
            <p:cNvSpPr/>
            <p:nvPr/>
          </p:nvSpPr>
          <p:spPr>
            <a:xfrm>
              <a:off x="1008" y="1152"/>
              <a:ext cx="5616" cy="576"/>
            </a:xfrm>
            <a:prstGeom prst="rect">
              <a:avLst/>
            </a:prstGeom>
            <a:noFill/>
          </p:spPr>
          <p:txBody>
            <a:bodyPr wrap="square" rtlCol="0" anchor="ctr"/>
            <a:lstStyle/>
            <a:p>
              <a:pPr marL="0" indent="0">
                <a:buNone/>
              </a:pPr>
              <a:r>
                <a:rPr lang="en-US" b="1" dirty="0">
                  <a:solidFill>
                    <a:srgbClr val="2C4A3F"/>
                  </a:solidFill>
                </a:rPr>
                <a:t>Presentation Purpose</a:t>
              </a:r>
              <a:endParaRPr lang="en-US" dirty="0"/>
            </a:p>
          </p:txBody>
        </p:sp>
        <p:sp>
          <p:nvSpPr>
            <p:cNvPr id="6" name="Text 4"/>
            <p:cNvSpPr/>
            <p:nvPr/>
          </p:nvSpPr>
          <p:spPr>
            <a:xfrm>
              <a:off x="864" y="1913"/>
              <a:ext cx="5904" cy="2168"/>
            </a:xfrm>
            <a:prstGeom prst="rect">
              <a:avLst/>
            </a:prstGeom>
            <a:noFill/>
          </p:spPr>
          <p:txBody>
            <a:bodyPr wrap="square" rtlCol="0" anchor="ctr"/>
            <a:lstStyle/>
            <a:p>
              <a:pPr marL="0" indent="0" algn="l">
                <a:buNone/>
              </a:pPr>
              <a:r>
                <a:rPr lang="en-US" altLang="en-US" dirty="0"/>
                <a:t>In this presentation, the author discusses the ways lifespan development theory can be applied to the needs of young carers, provided with a practical example of Jenny.</a:t>
              </a:r>
            </a:p>
            <a:p>
              <a:pPr marL="0" indent="0" algn="l">
                <a:buNone/>
              </a:pPr>
              <a:endParaRPr lang="en-US" dirty="0"/>
            </a:p>
          </p:txBody>
        </p:sp>
        <p:sp>
          <p:nvSpPr>
            <p:cNvPr id="7" name="Text 5"/>
            <p:cNvSpPr/>
            <p:nvPr/>
          </p:nvSpPr>
          <p:spPr>
            <a:xfrm>
              <a:off x="1008" y="3915"/>
              <a:ext cx="5616" cy="576"/>
            </a:xfrm>
            <a:prstGeom prst="rect">
              <a:avLst/>
            </a:prstGeom>
            <a:noFill/>
          </p:spPr>
          <p:txBody>
            <a:bodyPr wrap="square" rtlCol="0" anchor="ctr"/>
            <a:lstStyle/>
            <a:p>
              <a:pPr marL="0" indent="0">
                <a:buNone/>
              </a:pPr>
              <a:r>
                <a:rPr lang="en-US" b="1" dirty="0">
                  <a:solidFill>
                    <a:srgbClr val="2C4A3F"/>
                  </a:solidFill>
                </a:rPr>
                <a:t>Why This Matters</a:t>
              </a:r>
              <a:endParaRPr lang="en-US" dirty="0"/>
            </a:p>
          </p:txBody>
        </p:sp>
        <p:sp>
          <p:nvSpPr>
            <p:cNvPr id="8" name="Text 6"/>
            <p:cNvSpPr/>
            <p:nvPr/>
          </p:nvSpPr>
          <p:spPr>
            <a:xfrm>
              <a:off x="864" y="4842"/>
              <a:ext cx="5904" cy="3366"/>
            </a:xfrm>
            <a:prstGeom prst="rect">
              <a:avLst/>
            </a:prstGeom>
            <a:noFill/>
          </p:spPr>
          <p:txBody>
            <a:bodyPr wrap="square" rtlCol="0" anchor="ctr"/>
            <a:lstStyle/>
            <a:p>
              <a:pPr marL="0" indent="0" algn="l">
                <a:buNone/>
              </a:pPr>
              <a:r>
                <a:rPr lang="en-US" altLang="en-US" dirty="0"/>
                <a:t>Young carers encounter developmental issues which are unique and which may affect their education, social relationships and mental health. Knowing them through theoretical frameworks would help professionals to offer evidence-based and specific support.</a:t>
              </a:r>
            </a:p>
            <a:p>
              <a:pPr marL="0" indent="0" algn="l">
                <a:buNone/>
              </a:pPr>
              <a:endParaRPr lang="en-US" dirty="0"/>
            </a:p>
          </p:txBody>
        </p:sp>
      </p:grpSp>
      <p:sp>
        <p:nvSpPr>
          <p:cNvPr id="9" name="Shape 7"/>
          <p:cNvSpPr/>
          <p:nvPr/>
        </p:nvSpPr>
        <p:spPr>
          <a:xfrm>
            <a:off x="4754880" y="1097280"/>
            <a:ext cx="3931920" cy="4114800"/>
          </a:xfrm>
          <a:prstGeom prst="rect">
            <a:avLst/>
          </a:prstGeom>
          <a:solidFill>
            <a:srgbClr val="84B59F">
              <a:alpha val="90000"/>
            </a:srgbClr>
          </a:solidFill>
        </p:spPr>
      </p:sp>
      <p:sp>
        <p:nvSpPr>
          <p:cNvPr id="10" name="Text 8"/>
          <p:cNvSpPr/>
          <p:nvPr/>
        </p:nvSpPr>
        <p:spPr>
          <a:xfrm>
            <a:off x="4937760" y="754380"/>
            <a:ext cx="3566160" cy="365760"/>
          </a:xfrm>
          <a:prstGeom prst="rect">
            <a:avLst/>
          </a:prstGeom>
          <a:noFill/>
        </p:spPr>
        <p:txBody>
          <a:bodyPr wrap="square" rtlCol="0" anchor="ctr"/>
          <a:lstStyle/>
          <a:p>
            <a:pPr marL="0" indent="0">
              <a:buNone/>
            </a:pPr>
            <a:r>
              <a:rPr lang="en-US" b="1" dirty="0">
                <a:solidFill>
                  <a:srgbClr val="2C4A3F"/>
                </a:solidFill>
              </a:rPr>
              <a:t>Jenny's Situation</a:t>
            </a:r>
            <a:endParaRPr lang="en-US" dirty="0"/>
          </a:p>
        </p:txBody>
      </p:sp>
      <p:sp>
        <p:nvSpPr>
          <p:cNvPr id="11" name="Shape 9"/>
          <p:cNvSpPr/>
          <p:nvPr/>
        </p:nvSpPr>
        <p:spPr>
          <a:xfrm>
            <a:off x="4937760" y="1828800"/>
            <a:ext cx="320040" cy="320040"/>
          </a:xfrm>
          <a:prstGeom prst="ellipse">
            <a:avLst/>
          </a:prstGeom>
          <a:solidFill>
            <a:srgbClr val="50808E"/>
          </a:solidFill>
        </p:spPr>
      </p:sp>
      <p:sp>
        <p:nvSpPr>
          <p:cNvPr id="12" name="Text 10"/>
          <p:cNvSpPr/>
          <p:nvPr/>
        </p:nvSpPr>
        <p:spPr>
          <a:xfrm>
            <a:off x="5120640" y="1423670"/>
            <a:ext cx="3200400" cy="3719830"/>
          </a:xfrm>
          <a:prstGeom prst="rect">
            <a:avLst/>
          </a:prstGeom>
          <a:noFill/>
        </p:spPr>
        <p:txBody>
          <a:bodyPr wrap="square" rtlCol="0" anchor="ctr"/>
          <a:lstStyle/>
          <a:p>
            <a:pPr marL="285750" indent="-285750" algn="l">
              <a:lnSpc>
                <a:spcPts val="2000"/>
              </a:lnSpc>
              <a:buFont typeface="Arial" panose="020B0604020202020204" pitchFamily="34" charset="0"/>
              <a:buChar char="•"/>
            </a:pPr>
            <a:r>
              <a:rPr lang="en-US" altLang="en-US" dirty="0"/>
              <a:t>16-year-old young carer</a:t>
            </a:r>
          </a:p>
          <a:p>
            <a:pPr marL="285750" indent="-285750" algn="l">
              <a:lnSpc>
                <a:spcPts val="2000"/>
              </a:lnSpc>
              <a:buFont typeface="Arial" panose="020B0604020202020204" pitchFamily="34" charset="0"/>
              <a:buChar char="•"/>
            </a:pPr>
            <a:endParaRPr lang="en-US" altLang="en-US" dirty="0"/>
          </a:p>
          <a:p>
            <a:pPr marL="285750" indent="-285750" algn="l">
              <a:lnSpc>
                <a:spcPts val="2000"/>
              </a:lnSpc>
              <a:buFont typeface="Arial" panose="020B0604020202020204" pitchFamily="34" charset="0"/>
              <a:buChar char="•"/>
            </a:pPr>
            <a:r>
              <a:rPr lang="en-US" altLang="en-US" dirty="0"/>
              <a:t>5 years in caring role</a:t>
            </a:r>
          </a:p>
          <a:p>
            <a:pPr marL="285750" indent="-285750" algn="l">
              <a:lnSpc>
                <a:spcPts val="2000"/>
              </a:lnSpc>
              <a:buFont typeface="Arial" panose="020B0604020202020204" pitchFamily="34" charset="0"/>
              <a:buChar char="•"/>
            </a:pPr>
            <a:endParaRPr lang="en-US" altLang="en-US" dirty="0"/>
          </a:p>
          <a:p>
            <a:pPr marL="285750" indent="-285750" algn="l">
              <a:lnSpc>
                <a:spcPts val="2000"/>
              </a:lnSpc>
              <a:buFont typeface="Arial" panose="020B0604020202020204" pitchFamily="34" charset="0"/>
              <a:buChar char="•"/>
            </a:pPr>
            <a:r>
              <a:rPr lang="en-US" altLang="en-US" dirty="0"/>
              <a:t>Mother has mobility problems, memory impairment and mental health issues.</a:t>
            </a:r>
          </a:p>
          <a:p>
            <a:pPr marL="285750" indent="-285750" algn="l">
              <a:lnSpc>
                <a:spcPts val="2000"/>
              </a:lnSpc>
              <a:buFont typeface="Arial" panose="020B0604020202020204" pitchFamily="34" charset="0"/>
              <a:buChar char="•"/>
            </a:pPr>
            <a:endParaRPr lang="en-US" altLang="en-US" dirty="0"/>
          </a:p>
          <a:p>
            <a:pPr marL="285750" indent="-285750" algn="l">
              <a:lnSpc>
                <a:spcPts val="2000"/>
              </a:lnSpc>
              <a:buFont typeface="Arial" panose="020B0604020202020204" pitchFamily="34" charset="0"/>
              <a:buChar char="•"/>
            </a:pPr>
            <a:r>
              <a:rPr lang="en-US" altLang="en-US" dirty="0"/>
              <a:t>Important childcare tasks at an early stage of development.</a:t>
            </a:r>
          </a:p>
          <a:p>
            <a:pPr marL="0" indent="0" algn="l">
              <a:lnSpc>
                <a:spcPts val="2000"/>
              </a:lnSpc>
              <a:buNone/>
            </a:pPr>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5F7F6"/>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0"/>
          </a:xfrm>
          <a:prstGeom prst="rect">
            <a:avLst/>
          </a:prstGeom>
          <a:solidFill>
            <a:srgbClr val="FFFFFF"/>
          </a:solidFill>
        </p:spPr>
      </p:sp>
      <p:sp>
        <p:nvSpPr>
          <p:cNvPr id="3" name="Text 1"/>
          <p:cNvSpPr/>
          <p:nvPr/>
        </p:nvSpPr>
        <p:spPr>
          <a:xfrm>
            <a:off x="457200" y="137160"/>
            <a:ext cx="8229600" cy="457200"/>
          </a:xfrm>
          <a:prstGeom prst="rect">
            <a:avLst/>
          </a:prstGeom>
          <a:noFill/>
        </p:spPr>
        <p:txBody>
          <a:bodyPr wrap="square" rtlCol="0" anchor="ctr"/>
          <a:lstStyle/>
          <a:p>
            <a:pPr marL="0" indent="0">
              <a:buNone/>
            </a:pPr>
            <a:r>
              <a:rPr lang="en-US" b="1" dirty="0">
                <a:solidFill>
                  <a:srgbClr val="2C4A3F"/>
                </a:solidFill>
              </a:rPr>
              <a:t>Chosen Lifespan Theory</a:t>
            </a:r>
            <a:endParaRPr lang="en-US" dirty="0"/>
          </a:p>
        </p:txBody>
      </p:sp>
      <p:sp>
        <p:nvSpPr>
          <p:cNvPr id="4" name="Shape 2"/>
          <p:cNvSpPr/>
          <p:nvPr/>
        </p:nvSpPr>
        <p:spPr>
          <a:xfrm>
            <a:off x="457200" y="1280160"/>
            <a:ext cx="8229600" cy="914400"/>
          </a:xfrm>
          <a:prstGeom prst="rect">
            <a:avLst/>
          </a:prstGeom>
          <a:solidFill>
            <a:srgbClr val="84B59F"/>
          </a:solidFill>
        </p:spPr>
      </p:sp>
      <p:sp>
        <p:nvSpPr>
          <p:cNvPr id="5" name="Text 3"/>
          <p:cNvSpPr/>
          <p:nvPr/>
        </p:nvSpPr>
        <p:spPr>
          <a:xfrm>
            <a:off x="640080" y="1371600"/>
            <a:ext cx="7863840" cy="731520"/>
          </a:xfrm>
          <a:prstGeom prst="rect">
            <a:avLst/>
          </a:prstGeom>
          <a:noFill/>
        </p:spPr>
        <p:txBody>
          <a:bodyPr wrap="square" rtlCol="0" anchor="ctr"/>
          <a:lstStyle/>
          <a:p>
            <a:pPr marL="0" indent="0" algn="ctr">
              <a:buNone/>
            </a:pPr>
            <a:r>
              <a:rPr lang="en-US" sz="4000" b="1" dirty="0">
                <a:solidFill>
                  <a:srgbClr val="FFFFFF"/>
                </a:solidFill>
                <a:latin typeface="Cambria" panose="02040503050406030204" pitchFamily="34" charset="0"/>
                <a:ea typeface="Cambria" panose="02040503050406030204" pitchFamily="34" charset="-122"/>
                <a:cs typeface="Cambria" panose="02040503050406030204" pitchFamily="34" charset="-120"/>
              </a:rPr>
              <a:t>Bowlby's Attachment Theory</a:t>
            </a:r>
            <a:endParaRPr lang="en-US" sz="4000" dirty="0"/>
          </a:p>
        </p:txBody>
      </p:sp>
      <p:sp>
        <p:nvSpPr>
          <p:cNvPr id="6" name="Text 4"/>
          <p:cNvSpPr/>
          <p:nvPr/>
        </p:nvSpPr>
        <p:spPr>
          <a:xfrm>
            <a:off x="457200" y="2194560"/>
            <a:ext cx="8229600" cy="365760"/>
          </a:xfrm>
          <a:prstGeom prst="rect">
            <a:avLst/>
          </a:prstGeom>
          <a:noFill/>
        </p:spPr>
        <p:txBody>
          <a:bodyPr wrap="square" rtlCol="0" anchor="ctr"/>
          <a:lstStyle/>
          <a:p>
            <a:pPr marL="0" indent="0">
              <a:buNone/>
            </a:pPr>
            <a:r>
              <a:rPr lang="en-US" b="1" dirty="0">
                <a:solidFill>
                  <a:srgbClr val="2C4A3F"/>
                </a:solidFill>
              </a:rPr>
              <a:t>Rationale for Selection</a:t>
            </a:r>
            <a:endParaRPr lang="en-US" dirty="0"/>
          </a:p>
        </p:txBody>
      </p:sp>
      <p:sp>
        <p:nvSpPr>
          <p:cNvPr id="7" name="Shape 5"/>
          <p:cNvSpPr/>
          <p:nvPr/>
        </p:nvSpPr>
        <p:spPr>
          <a:xfrm>
            <a:off x="457200" y="2560955"/>
            <a:ext cx="3931920" cy="2921635"/>
          </a:xfrm>
          <a:prstGeom prst="rect">
            <a:avLst/>
          </a:prstGeom>
          <a:solidFill>
            <a:srgbClr val="FFFFFF"/>
          </a:solidFill>
        </p:spPr>
      </p:sp>
      <p:sp>
        <p:nvSpPr>
          <p:cNvPr id="8" name="Text 6"/>
          <p:cNvSpPr/>
          <p:nvPr/>
        </p:nvSpPr>
        <p:spPr>
          <a:xfrm>
            <a:off x="457200" y="2880360"/>
            <a:ext cx="3903345" cy="951230"/>
          </a:xfrm>
          <a:prstGeom prst="rect">
            <a:avLst/>
          </a:prstGeom>
          <a:noFill/>
        </p:spPr>
        <p:txBody>
          <a:bodyPr wrap="square" rtlCol="0" anchor="ctr"/>
          <a:lstStyle/>
          <a:p>
            <a:pPr marL="0" indent="0" algn="l">
              <a:buNone/>
            </a:pPr>
            <a:endParaRPr lang="en-US" altLang="en-US" dirty="0"/>
          </a:p>
          <a:p>
            <a:pPr marL="0" indent="0" algn="l">
              <a:buNone/>
            </a:pPr>
            <a:r>
              <a:rPr lang="en-US" altLang="en-US" dirty="0"/>
              <a:t>Attachment theory offers a strong conceptualization of the role of care giving relationships in emotional development, especially the adolescence stage of life where identity is formed.</a:t>
            </a:r>
          </a:p>
          <a:p>
            <a:pPr marL="0" indent="0" algn="l">
              <a:buNone/>
            </a:pPr>
            <a:endParaRPr lang="en-US" dirty="0"/>
          </a:p>
        </p:txBody>
      </p:sp>
      <p:sp>
        <p:nvSpPr>
          <p:cNvPr id="9" name="Text 7"/>
          <p:cNvSpPr/>
          <p:nvPr/>
        </p:nvSpPr>
        <p:spPr>
          <a:xfrm>
            <a:off x="457200" y="4422140"/>
            <a:ext cx="3903345" cy="822960"/>
          </a:xfrm>
          <a:prstGeom prst="rect">
            <a:avLst/>
          </a:prstGeom>
          <a:noFill/>
        </p:spPr>
        <p:txBody>
          <a:bodyPr wrap="square" rtlCol="0" anchor="ctr"/>
          <a:lstStyle/>
          <a:p>
            <a:pPr marL="0" indent="0">
              <a:buNone/>
            </a:pPr>
            <a:r>
              <a:rPr lang="en-US" altLang="en-US" dirty="0"/>
              <a:t>It discusses how a reversal of roles in the relations between parents and children may disturb the pattern of secure attachment and affect the psychological health.</a:t>
            </a:r>
            <a:endParaRPr lang="en-US" dirty="0"/>
          </a:p>
        </p:txBody>
      </p:sp>
      <p:sp>
        <p:nvSpPr>
          <p:cNvPr id="10" name="Shape 8"/>
          <p:cNvSpPr/>
          <p:nvPr/>
        </p:nvSpPr>
        <p:spPr>
          <a:xfrm>
            <a:off x="4754880" y="2580640"/>
            <a:ext cx="3931920" cy="2913380"/>
          </a:xfrm>
          <a:prstGeom prst="rect">
            <a:avLst/>
          </a:prstGeom>
          <a:solidFill>
            <a:srgbClr val="69A297">
              <a:alpha val="85000"/>
            </a:srgbClr>
          </a:solidFill>
        </p:spPr>
      </p:sp>
      <p:sp>
        <p:nvSpPr>
          <p:cNvPr id="11" name="Text 9"/>
          <p:cNvSpPr/>
          <p:nvPr/>
        </p:nvSpPr>
        <p:spPr>
          <a:xfrm>
            <a:off x="4864100" y="2195195"/>
            <a:ext cx="3566160" cy="365760"/>
          </a:xfrm>
          <a:prstGeom prst="rect">
            <a:avLst/>
          </a:prstGeom>
          <a:noFill/>
        </p:spPr>
        <p:txBody>
          <a:bodyPr wrap="square" rtlCol="0" anchor="ctr"/>
          <a:lstStyle/>
          <a:p>
            <a:pPr marL="0" indent="0">
              <a:buNone/>
            </a:pPr>
            <a:r>
              <a:rPr lang="en-US" b="1" dirty="0">
                <a:solidFill>
                  <a:srgbClr val="2C4A3F"/>
                </a:solidFill>
              </a:rPr>
              <a:t>Relevance to Adolescence</a:t>
            </a:r>
            <a:endParaRPr lang="en-US" dirty="0"/>
          </a:p>
        </p:txBody>
      </p:sp>
      <p:sp>
        <p:nvSpPr>
          <p:cNvPr id="12" name="Text 10"/>
          <p:cNvSpPr/>
          <p:nvPr/>
        </p:nvSpPr>
        <p:spPr>
          <a:xfrm>
            <a:off x="4864100" y="3289935"/>
            <a:ext cx="3566160" cy="1463040"/>
          </a:xfrm>
          <a:prstGeom prst="rect">
            <a:avLst/>
          </a:prstGeom>
          <a:noFill/>
        </p:spPr>
        <p:txBody>
          <a:bodyPr wrap="square" rtlCol="0" anchor="ctr"/>
          <a:lstStyle/>
          <a:p>
            <a:pPr marL="285750" indent="-285750">
              <a:lnSpc>
                <a:spcPts val="1800"/>
              </a:lnSpc>
              <a:buFont typeface="Arial" panose="020B0604020202020204" pitchFamily="34" charset="0"/>
              <a:buChar char="•"/>
            </a:pPr>
            <a:r>
              <a:rPr lang="en-US" altLang="en-US" dirty="0"/>
              <a:t>Adolescence is a sensitive stage of personal growth concerning attaining autonomy and ensuring base.</a:t>
            </a:r>
          </a:p>
          <a:p>
            <a:pPr marL="285750" indent="-285750">
              <a:lnSpc>
                <a:spcPts val="1800"/>
              </a:lnSpc>
              <a:buFont typeface="Arial" panose="020B0604020202020204" pitchFamily="34" charset="0"/>
              <a:buChar char="•"/>
            </a:pPr>
            <a:endParaRPr lang="en-US" altLang="en-US" dirty="0"/>
          </a:p>
          <a:p>
            <a:pPr marL="285750" indent="-285750">
              <a:lnSpc>
                <a:spcPts val="1800"/>
              </a:lnSpc>
              <a:buFont typeface="Arial" panose="020B0604020202020204" pitchFamily="34" charset="0"/>
              <a:buChar char="•"/>
            </a:pPr>
            <a:r>
              <a:rPr lang="en-US" altLang="en-US" dirty="0"/>
              <a:t>Young carers undergo role reversal as a form of disruption to the attachment process.</a:t>
            </a:r>
          </a:p>
          <a:p>
            <a:pPr marL="285750" indent="-285750">
              <a:lnSpc>
                <a:spcPts val="1800"/>
              </a:lnSpc>
              <a:buFont typeface="Arial" panose="020B0604020202020204" pitchFamily="34" charset="0"/>
              <a:buChar char="•"/>
            </a:pPr>
            <a:endParaRPr lang="en-US" altLang="en-US" dirty="0"/>
          </a:p>
          <a:p>
            <a:pPr marL="285750" indent="-285750">
              <a:lnSpc>
                <a:spcPts val="1800"/>
              </a:lnSpc>
              <a:buFont typeface="Arial" panose="020B0604020202020204" pitchFamily="34" charset="0"/>
              <a:buChar char="•"/>
            </a:pPr>
            <a:r>
              <a:rPr lang="en-US" altLang="en-US" dirty="0"/>
              <a:t>Theory assists in recognizing emotional needs and relational needs.</a:t>
            </a:r>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5F7F6"/>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0"/>
          </a:xfrm>
          <a:prstGeom prst="rect">
            <a:avLst/>
          </a:prstGeom>
          <a:solidFill>
            <a:srgbClr val="FFFFFF"/>
          </a:solidFill>
        </p:spPr>
      </p:sp>
      <p:sp>
        <p:nvSpPr>
          <p:cNvPr id="3" name="Text 1"/>
          <p:cNvSpPr/>
          <p:nvPr/>
        </p:nvSpPr>
        <p:spPr>
          <a:xfrm>
            <a:off x="457200" y="137160"/>
            <a:ext cx="8229600" cy="457200"/>
          </a:xfrm>
          <a:prstGeom prst="rect">
            <a:avLst/>
          </a:prstGeom>
          <a:noFill/>
        </p:spPr>
        <p:txBody>
          <a:bodyPr wrap="square" rtlCol="0" anchor="ctr"/>
          <a:lstStyle/>
          <a:p>
            <a:pPr marL="0" indent="0">
              <a:buNone/>
            </a:pPr>
            <a:r>
              <a:rPr lang="en-US" b="1" dirty="0">
                <a:solidFill>
                  <a:srgbClr val="2C4A3F"/>
                </a:solidFill>
              </a:rPr>
              <a:t>Explanation of Attachment Theory</a:t>
            </a:r>
            <a:endParaRPr lang="en-US" dirty="0"/>
          </a:p>
        </p:txBody>
      </p:sp>
      <p:sp>
        <p:nvSpPr>
          <p:cNvPr id="4" name="Shape 2"/>
          <p:cNvSpPr/>
          <p:nvPr>
            <p:custDataLst>
              <p:tags r:id="rId1"/>
            </p:custDataLst>
          </p:nvPr>
        </p:nvSpPr>
        <p:spPr>
          <a:xfrm>
            <a:off x="420370" y="741680"/>
            <a:ext cx="3931920" cy="1828800"/>
          </a:xfrm>
          <a:prstGeom prst="rect">
            <a:avLst/>
          </a:prstGeom>
          <a:solidFill>
            <a:srgbClr val="FFFFFF"/>
          </a:solidFill>
        </p:spPr>
      </p:sp>
      <p:sp>
        <p:nvSpPr>
          <p:cNvPr id="5" name="Shape 3"/>
          <p:cNvSpPr/>
          <p:nvPr>
            <p:custDataLst>
              <p:tags r:id="rId2"/>
            </p:custDataLst>
          </p:nvPr>
        </p:nvSpPr>
        <p:spPr>
          <a:xfrm>
            <a:off x="603250" y="924560"/>
            <a:ext cx="320040" cy="320040"/>
          </a:xfrm>
          <a:prstGeom prst="ellipse">
            <a:avLst/>
          </a:prstGeom>
          <a:solidFill>
            <a:srgbClr val="50808E"/>
          </a:solidFill>
        </p:spPr>
      </p:sp>
      <p:sp>
        <p:nvSpPr>
          <p:cNvPr id="6" name="Text 4"/>
          <p:cNvSpPr/>
          <p:nvPr>
            <p:custDataLst>
              <p:tags r:id="rId3"/>
            </p:custDataLst>
          </p:nvPr>
        </p:nvSpPr>
        <p:spPr>
          <a:xfrm>
            <a:off x="603250" y="1336040"/>
            <a:ext cx="3566160" cy="365760"/>
          </a:xfrm>
          <a:prstGeom prst="rect">
            <a:avLst/>
          </a:prstGeom>
          <a:noFill/>
        </p:spPr>
        <p:txBody>
          <a:bodyPr wrap="square" rtlCol="0" anchor="ctr"/>
          <a:lstStyle/>
          <a:p>
            <a:pPr marL="0" indent="0">
              <a:buNone/>
            </a:pPr>
            <a:r>
              <a:rPr lang="en-US" sz="1800" b="1" dirty="0">
                <a:solidFill>
                  <a:srgbClr val="2C4A3F"/>
                </a:solidFill>
              </a:rPr>
              <a:t>Secure Base</a:t>
            </a:r>
            <a:endParaRPr lang="en-US" sz="1800" dirty="0"/>
          </a:p>
        </p:txBody>
      </p:sp>
      <p:sp>
        <p:nvSpPr>
          <p:cNvPr id="7" name="Text 5"/>
          <p:cNvSpPr/>
          <p:nvPr>
            <p:custDataLst>
              <p:tags r:id="rId4"/>
            </p:custDataLst>
          </p:nvPr>
        </p:nvSpPr>
        <p:spPr>
          <a:xfrm>
            <a:off x="603250" y="1747520"/>
            <a:ext cx="3566160" cy="731520"/>
          </a:xfrm>
          <a:prstGeom prst="rect">
            <a:avLst/>
          </a:prstGeom>
          <a:noFill/>
        </p:spPr>
        <p:txBody>
          <a:bodyPr wrap="square" lIns="91440" tIns="45720" rIns="91440" bIns="45720" rtlCol="0" anchor="ctr"/>
          <a:lstStyle/>
          <a:p>
            <a:r>
              <a:rPr lang="en-US" altLang="en-US" sz="1300" dirty="0"/>
              <a:t>Children require a good caregiver who will offer safety and support so that they can be able to explore the world without fear (Bowlby, 1969).</a:t>
            </a:r>
            <a:endParaRPr lang="en-US" sz="1300" dirty="0"/>
          </a:p>
        </p:txBody>
      </p:sp>
      <p:sp>
        <p:nvSpPr>
          <p:cNvPr id="8" name="Shape 6"/>
          <p:cNvSpPr/>
          <p:nvPr>
            <p:custDataLst>
              <p:tags r:id="rId5"/>
            </p:custDataLst>
          </p:nvPr>
        </p:nvSpPr>
        <p:spPr>
          <a:xfrm>
            <a:off x="4763770" y="741680"/>
            <a:ext cx="3931920" cy="1828800"/>
          </a:xfrm>
          <a:prstGeom prst="rect">
            <a:avLst/>
          </a:prstGeom>
          <a:solidFill>
            <a:srgbClr val="84B59F">
              <a:alpha val="85000"/>
            </a:srgbClr>
          </a:solidFill>
        </p:spPr>
      </p:sp>
      <p:sp>
        <p:nvSpPr>
          <p:cNvPr id="9" name="Shape 7"/>
          <p:cNvSpPr/>
          <p:nvPr>
            <p:custDataLst>
              <p:tags r:id="rId6"/>
            </p:custDataLst>
          </p:nvPr>
        </p:nvSpPr>
        <p:spPr>
          <a:xfrm>
            <a:off x="4946650" y="924560"/>
            <a:ext cx="320040" cy="320040"/>
          </a:xfrm>
          <a:prstGeom prst="ellipse">
            <a:avLst/>
          </a:prstGeom>
          <a:solidFill>
            <a:srgbClr val="50808E"/>
          </a:solidFill>
        </p:spPr>
      </p:sp>
      <p:sp>
        <p:nvSpPr>
          <p:cNvPr id="10" name="Text 8"/>
          <p:cNvSpPr/>
          <p:nvPr>
            <p:custDataLst>
              <p:tags r:id="rId7"/>
            </p:custDataLst>
          </p:nvPr>
        </p:nvSpPr>
        <p:spPr>
          <a:xfrm>
            <a:off x="4946650" y="1336040"/>
            <a:ext cx="3566160" cy="365760"/>
          </a:xfrm>
          <a:prstGeom prst="rect">
            <a:avLst/>
          </a:prstGeom>
          <a:noFill/>
        </p:spPr>
        <p:txBody>
          <a:bodyPr wrap="square" rtlCol="0" anchor="ctr"/>
          <a:lstStyle/>
          <a:p>
            <a:pPr marL="0" indent="0">
              <a:buNone/>
            </a:pPr>
            <a:r>
              <a:rPr lang="en-US" sz="1800" b="1" dirty="0">
                <a:solidFill>
                  <a:srgbClr val="2C4A3F"/>
                </a:solidFill>
              </a:rPr>
              <a:t>Internal Working Models</a:t>
            </a:r>
            <a:endParaRPr lang="en-US" sz="1800" dirty="0"/>
          </a:p>
        </p:txBody>
      </p:sp>
      <p:sp>
        <p:nvSpPr>
          <p:cNvPr id="11" name="Text 9"/>
          <p:cNvSpPr/>
          <p:nvPr>
            <p:custDataLst>
              <p:tags r:id="rId8"/>
            </p:custDataLst>
          </p:nvPr>
        </p:nvSpPr>
        <p:spPr>
          <a:xfrm>
            <a:off x="4946650" y="1747520"/>
            <a:ext cx="3566160" cy="731520"/>
          </a:xfrm>
          <a:prstGeom prst="rect">
            <a:avLst/>
          </a:prstGeom>
          <a:noFill/>
        </p:spPr>
        <p:txBody>
          <a:bodyPr wrap="square" rtlCol="0" anchor="ctr"/>
          <a:lstStyle/>
          <a:p>
            <a:pPr marL="0" indent="0">
              <a:buNone/>
            </a:pPr>
            <a:r>
              <a:rPr lang="en-US" altLang="en-US" sz="1300" dirty="0"/>
              <a:t>The experience of early attachment forms mental images of relationships, which influence the interactions and self-perception in the future.</a:t>
            </a:r>
            <a:endParaRPr lang="en-US" sz="1300" dirty="0"/>
          </a:p>
        </p:txBody>
      </p:sp>
      <p:sp>
        <p:nvSpPr>
          <p:cNvPr id="12" name="Shape 10"/>
          <p:cNvSpPr/>
          <p:nvPr>
            <p:custDataLst>
              <p:tags r:id="rId9"/>
            </p:custDataLst>
          </p:nvPr>
        </p:nvSpPr>
        <p:spPr>
          <a:xfrm>
            <a:off x="420370" y="2844800"/>
            <a:ext cx="3931920" cy="1828800"/>
          </a:xfrm>
          <a:prstGeom prst="rect">
            <a:avLst/>
          </a:prstGeom>
          <a:solidFill>
            <a:srgbClr val="FFFFFF"/>
          </a:solidFill>
        </p:spPr>
      </p:sp>
      <p:sp>
        <p:nvSpPr>
          <p:cNvPr id="13" name="Shape 11"/>
          <p:cNvSpPr/>
          <p:nvPr>
            <p:custDataLst>
              <p:tags r:id="rId10"/>
            </p:custDataLst>
          </p:nvPr>
        </p:nvSpPr>
        <p:spPr>
          <a:xfrm>
            <a:off x="603250" y="3027680"/>
            <a:ext cx="320040" cy="320040"/>
          </a:xfrm>
          <a:prstGeom prst="ellipse">
            <a:avLst/>
          </a:prstGeom>
          <a:solidFill>
            <a:srgbClr val="50808E"/>
          </a:solidFill>
        </p:spPr>
      </p:sp>
      <p:sp>
        <p:nvSpPr>
          <p:cNvPr id="14" name="Text 12"/>
          <p:cNvSpPr/>
          <p:nvPr>
            <p:custDataLst>
              <p:tags r:id="rId11"/>
            </p:custDataLst>
          </p:nvPr>
        </p:nvSpPr>
        <p:spPr>
          <a:xfrm>
            <a:off x="603250" y="3439160"/>
            <a:ext cx="3566160" cy="365760"/>
          </a:xfrm>
          <a:prstGeom prst="rect">
            <a:avLst/>
          </a:prstGeom>
          <a:noFill/>
        </p:spPr>
        <p:txBody>
          <a:bodyPr wrap="square" rtlCol="0" anchor="ctr"/>
          <a:lstStyle/>
          <a:p>
            <a:pPr marL="0" indent="0">
              <a:buNone/>
            </a:pPr>
            <a:r>
              <a:rPr lang="en-US" sz="1800" b="1" dirty="0">
                <a:solidFill>
                  <a:srgbClr val="2C4A3F"/>
                </a:solidFill>
              </a:rPr>
              <a:t>Attachment Patterns</a:t>
            </a:r>
            <a:endParaRPr lang="en-US" sz="1800" dirty="0"/>
          </a:p>
        </p:txBody>
      </p:sp>
      <p:sp>
        <p:nvSpPr>
          <p:cNvPr id="15" name="Text 13"/>
          <p:cNvSpPr/>
          <p:nvPr>
            <p:custDataLst>
              <p:tags r:id="rId12"/>
            </p:custDataLst>
          </p:nvPr>
        </p:nvSpPr>
        <p:spPr>
          <a:xfrm>
            <a:off x="603250" y="3850640"/>
            <a:ext cx="3566160" cy="731520"/>
          </a:xfrm>
          <a:prstGeom prst="rect">
            <a:avLst/>
          </a:prstGeom>
          <a:noFill/>
        </p:spPr>
        <p:txBody>
          <a:bodyPr wrap="square" rtlCol="0" anchor="ctr"/>
          <a:lstStyle/>
          <a:p>
            <a:pPr marL="0" indent="0">
              <a:buNone/>
            </a:pPr>
            <a:r>
              <a:rPr lang="en-US" altLang="en-US" sz="1300" dirty="0"/>
              <a:t>The patterns of secure, anxious, avoidant and disorganized develop depending on the responsiveness and consistency of the caregivers.</a:t>
            </a:r>
          </a:p>
        </p:txBody>
      </p:sp>
      <p:sp>
        <p:nvSpPr>
          <p:cNvPr id="16" name="Shape 14"/>
          <p:cNvSpPr/>
          <p:nvPr>
            <p:custDataLst>
              <p:tags r:id="rId13"/>
            </p:custDataLst>
          </p:nvPr>
        </p:nvSpPr>
        <p:spPr>
          <a:xfrm>
            <a:off x="4763770" y="2844800"/>
            <a:ext cx="3931920" cy="1828800"/>
          </a:xfrm>
          <a:prstGeom prst="rect">
            <a:avLst/>
          </a:prstGeom>
          <a:solidFill>
            <a:srgbClr val="84B59F">
              <a:alpha val="85000"/>
            </a:srgbClr>
          </a:solidFill>
        </p:spPr>
      </p:sp>
      <p:sp>
        <p:nvSpPr>
          <p:cNvPr id="17" name="Shape 15"/>
          <p:cNvSpPr/>
          <p:nvPr>
            <p:custDataLst>
              <p:tags r:id="rId14"/>
            </p:custDataLst>
          </p:nvPr>
        </p:nvSpPr>
        <p:spPr>
          <a:xfrm>
            <a:off x="4946650" y="3027680"/>
            <a:ext cx="320040" cy="320040"/>
          </a:xfrm>
          <a:prstGeom prst="ellipse">
            <a:avLst/>
          </a:prstGeom>
          <a:solidFill>
            <a:srgbClr val="50808E"/>
          </a:solidFill>
        </p:spPr>
      </p:sp>
      <p:sp>
        <p:nvSpPr>
          <p:cNvPr id="18" name="Text 16"/>
          <p:cNvSpPr/>
          <p:nvPr>
            <p:custDataLst>
              <p:tags r:id="rId15"/>
            </p:custDataLst>
          </p:nvPr>
        </p:nvSpPr>
        <p:spPr>
          <a:xfrm>
            <a:off x="4946650" y="3439160"/>
            <a:ext cx="3566160" cy="365760"/>
          </a:xfrm>
          <a:prstGeom prst="rect">
            <a:avLst/>
          </a:prstGeom>
          <a:noFill/>
        </p:spPr>
        <p:txBody>
          <a:bodyPr wrap="square" rtlCol="0" anchor="ctr"/>
          <a:lstStyle/>
          <a:p>
            <a:pPr marL="0" indent="0">
              <a:buNone/>
            </a:pPr>
            <a:r>
              <a:rPr lang="en-US" sz="1800" b="1" dirty="0">
                <a:solidFill>
                  <a:srgbClr val="2C4A3F"/>
                </a:solidFill>
              </a:rPr>
              <a:t>Adolescent Attachment</a:t>
            </a:r>
            <a:endParaRPr lang="en-US" sz="1800" dirty="0"/>
          </a:p>
        </p:txBody>
      </p:sp>
      <p:sp>
        <p:nvSpPr>
          <p:cNvPr id="19" name="Text 17"/>
          <p:cNvSpPr/>
          <p:nvPr>
            <p:custDataLst>
              <p:tags r:id="rId16"/>
            </p:custDataLst>
          </p:nvPr>
        </p:nvSpPr>
        <p:spPr>
          <a:xfrm>
            <a:off x="4946650" y="3850640"/>
            <a:ext cx="3566160" cy="731520"/>
          </a:xfrm>
          <a:prstGeom prst="rect">
            <a:avLst/>
          </a:prstGeom>
          <a:noFill/>
        </p:spPr>
        <p:txBody>
          <a:bodyPr wrap="square" rtlCol="0" anchor="ctr"/>
          <a:lstStyle/>
          <a:p>
            <a:pPr marL="0" indent="0">
              <a:buNone/>
            </a:pPr>
            <a:r>
              <a:rPr lang="en-US" altLang="en-US" sz="1300" dirty="0"/>
              <a:t>Adolescents are working on the independence and parental support at the same time; safe attachment helps teens to make a healthy identity.</a:t>
            </a:r>
          </a:p>
        </p:txBody>
      </p:sp>
      <p:sp>
        <p:nvSpPr>
          <p:cNvPr id="20" name="Text 18"/>
          <p:cNvSpPr/>
          <p:nvPr/>
        </p:nvSpPr>
        <p:spPr>
          <a:xfrm>
            <a:off x="466090" y="4673600"/>
            <a:ext cx="8229600" cy="365760"/>
          </a:xfrm>
          <a:prstGeom prst="rect">
            <a:avLst/>
          </a:prstGeom>
          <a:noFill/>
        </p:spPr>
        <p:txBody>
          <a:bodyPr wrap="square" rtlCol="0" anchor="ctr"/>
          <a:lstStyle/>
          <a:p>
            <a:pPr marL="0" indent="0" algn="ctr">
              <a:buNone/>
            </a:pPr>
            <a:r>
              <a:rPr lang="en-US" sz="1200" i="1" dirty="0">
                <a:solidFill>
                  <a:srgbClr val="50808E"/>
                </a:solidFill>
                <a:latin typeface="Calibri" panose="020F0502020204030204" pitchFamily="34" charset="0"/>
                <a:ea typeface="Calibri" panose="020F0502020204030204" pitchFamily="34" charset="-122"/>
                <a:cs typeface="Calibri" panose="020F0502020204030204" pitchFamily="34" charset="-120"/>
              </a:rPr>
              <a:t>Core Principle: Quality of early caregiving relationships fundamentally shapes emotional and social development across the lifespan.</a:t>
            </a:r>
            <a:endParaRPr lang="en-US" sz="12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5F7F6"/>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0"/>
          </a:xfrm>
          <a:prstGeom prst="rect">
            <a:avLst/>
          </a:prstGeom>
          <a:solidFill>
            <a:srgbClr val="FFFFFF"/>
          </a:solidFill>
        </p:spPr>
      </p:sp>
      <p:sp>
        <p:nvSpPr>
          <p:cNvPr id="3" name="Text 1"/>
          <p:cNvSpPr/>
          <p:nvPr/>
        </p:nvSpPr>
        <p:spPr>
          <a:xfrm>
            <a:off x="457200" y="137160"/>
            <a:ext cx="8229600" cy="457200"/>
          </a:xfrm>
          <a:prstGeom prst="rect">
            <a:avLst/>
          </a:prstGeom>
          <a:noFill/>
        </p:spPr>
        <p:txBody>
          <a:bodyPr wrap="square" rtlCol="0" anchor="ctr"/>
          <a:lstStyle/>
          <a:p>
            <a:pPr marL="0" indent="0">
              <a:buNone/>
            </a:pPr>
            <a:r>
              <a:rPr lang="en-US" b="1" dirty="0">
                <a:solidFill>
                  <a:srgbClr val="2C4A3F"/>
                </a:solidFill>
              </a:rPr>
              <a:t>Application to Jenny's Past Experiences</a:t>
            </a:r>
            <a:endParaRPr lang="en-US" dirty="0"/>
          </a:p>
        </p:txBody>
      </p:sp>
      <p:sp>
        <p:nvSpPr>
          <p:cNvPr id="4" name="Shape 2"/>
          <p:cNvSpPr/>
          <p:nvPr/>
        </p:nvSpPr>
        <p:spPr>
          <a:xfrm>
            <a:off x="457200" y="1097280"/>
            <a:ext cx="8229600" cy="548640"/>
          </a:xfrm>
          <a:prstGeom prst="rect">
            <a:avLst/>
          </a:prstGeom>
          <a:solidFill>
            <a:srgbClr val="84B59F"/>
          </a:solidFill>
        </p:spPr>
      </p:sp>
      <p:sp>
        <p:nvSpPr>
          <p:cNvPr id="5" name="Text 3"/>
          <p:cNvSpPr/>
          <p:nvPr/>
        </p:nvSpPr>
        <p:spPr>
          <a:xfrm>
            <a:off x="640080" y="1188720"/>
            <a:ext cx="7863840" cy="365760"/>
          </a:xfrm>
          <a:prstGeom prst="rect">
            <a:avLst/>
          </a:prstGeom>
          <a:noFill/>
        </p:spPr>
        <p:txBody>
          <a:bodyPr wrap="square" rtlCol="0" anchor="ctr"/>
          <a:lstStyle/>
          <a:p>
            <a:pPr marL="0" indent="0" algn="ctr">
              <a:buNone/>
            </a:pPr>
            <a:r>
              <a:rPr lang="en-US" sz="1800" b="1" dirty="0">
                <a:solidFill>
                  <a:srgbClr val="FFFFFF"/>
                </a:solidFill>
                <a:latin typeface="Cambria" panose="02040503050406030204" pitchFamily="34" charset="0"/>
                <a:ea typeface="Cambria" panose="02040503050406030204" pitchFamily="34" charset="-122"/>
                <a:cs typeface="Cambria" panose="02040503050406030204" pitchFamily="34" charset="-120"/>
              </a:rPr>
              <a:t>Jenny's Last 5 Years (Ages 11-16): Critical Adolescent Development Period</a:t>
            </a:r>
            <a:endParaRPr lang="en-US" sz="1800" dirty="0"/>
          </a:p>
        </p:txBody>
      </p:sp>
      <p:sp>
        <p:nvSpPr>
          <p:cNvPr id="6" name="Shape 4"/>
          <p:cNvSpPr/>
          <p:nvPr>
            <p:custDataLst>
              <p:tags r:id="rId1"/>
            </p:custDataLst>
          </p:nvPr>
        </p:nvSpPr>
        <p:spPr>
          <a:xfrm>
            <a:off x="457200" y="1920240"/>
            <a:ext cx="8229600" cy="1051560"/>
          </a:xfrm>
          <a:prstGeom prst="rect">
            <a:avLst/>
          </a:prstGeom>
          <a:solidFill>
            <a:srgbClr val="FFFFFF"/>
          </a:solidFill>
        </p:spPr>
        <p:txBody>
          <a:bodyPr/>
          <a:lstStyle/>
          <a:p>
            <a:endParaRPr lang="en-US"/>
          </a:p>
        </p:txBody>
      </p:sp>
      <p:sp>
        <p:nvSpPr>
          <p:cNvPr id="7" name="Shape 5"/>
          <p:cNvSpPr/>
          <p:nvPr>
            <p:custDataLst>
              <p:tags r:id="rId2"/>
            </p:custDataLst>
          </p:nvPr>
        </p:nvSpPr>
        <p:spPr>
          <a:xfrm>
            <a:off x="640080" y="2057400"/>
            <a:ext cx="274320" cy="274320"/>
          </a:xfrm>
          <a:prstGeom prst="ellipse">
            <a:avLst/>
          </a:prstGeom>
          <a:solidFill>
            <a:srgbClr val="50808E"/>
          </a:solidFill>
        </p:spPr>
      </p:sp>
      <p:sp>
        <p:nvSpPr>
          <p:cNvPr id="8" name="Text 6"/>
          <p:cNvSpPr/>
          <p:nvPr>
            <p:custDataLst>
              <p:tags r:id="rId3"/>
            </p:custDataLst>
          </p:nvPr>
        </p:nvSpPr>
        <p:spPr>
          <a:xfrm>
            <a:off x="1005840" y="2011680"/>
            <a:ext cx="2743200" cy="365760"/>
          </a:xfrm>
          <a:prstGeom prst="rect">
            <a:avLst/>
          </a:prstGeom>
          <a:noFill/>
        </p:spPr>
        <p:txBody>
          <a:bodyPr wrap="square" rtlCol="0" anchor="ctr"/>
          <a:lstStyle/>
          <a:p>
            <a:pPr marL="0" indent="0">
              <a:buNone/>
            </a:pPr>
            <a:r>
              <a:rPr lang="en-US" sz="1600" b="1" dirty="0">
                <a:solidFill>
                  <a:srgbClr val="2C4A3F"/>
                </a:solidFill>
              </a:rPr>
              <a:t>Attachment Disruption</a:t>
            </a:r>
            <a:endParaRPr lang="en-US" sz="1600" dirty="0"/>
          </a:p>
        </p:txBody>
      </p:sp>
      <p:sp>
        <p:nvSpPr>
          <p:cNvPr id="9" name="Text 7"/>
          <p:cNvSpPr/>
          <p:nvPr>
            <p:custDataLst>
              <p:tags r:id="rId4"/>
            </p:custDataLst>
          </p:nvPr>
        </p:nvSpPr>
        <p:spPr>
          <a:xfrm>
            <a:off x="1005840" y="2377440"/>
            <a:ext cx="7498080" cy="548640"/>
          </a:xfrm>
          <a:prstGeom prst="rect">
            <a:avLst/>
          </a:prstGeom>
          <a:noFill/>
        </p:spPr>
        <p:txBody>
          <a:bodyPr wrap="square" rtlCol="0" anchor="ctr"/>
          <a:lstStyle/>
          <a:p>
            <a:pPr marL="0" indent="0">
              <a:buNone/>
            </a:pPr>
            <a:r>
              <a:rPr lang="en-US" altLang="en-US" sz="1300" dirty="0"/>
              <a:t>Role reversal: Jenny is the caregiver to her mother which interferes with the secure base relationship. Deprivation of safe haven to experiment with adolescent identity and dealing with developmental issues.</a:t>
            </a:r>
          </a:p>
        </p:txBody>
      </p:sp>
      <p:sp>
        <p:nvSpPr>
          <p:cNvPr id="10" name="Shape 8"/>
          <p:cNvSpPr/>
          <p:nvPr>
            <p:custDataLst>
              <p:tags r:id="rId5"/>
            </p:custDataLst>
          </p:nvPr>
        </p:nvSpPr>
        <p:spPr>
          <a:xfrm>
            <a:off x="457200" y="3063240"/>
            <a:ext cx="8229600" cy="1051560"/>
          </a:xfrm>
          <a:prstGeom prst="rect">
            <a:avLst/>
          </a:prstGeom>
          <a:solidFill>
            <a:srgbClr val="69A297">
              <a:alpha val="90000"/>
            </a:srgbClr>
          </a:solidFill>
        </p:spPr>
      </p:sp>
      <p:sp>
        <p:nvSpPr>
          <p:cNvPr id="11" name="Shape 9"/>
          <p:cNvSpPr/>
          <p:nvPr>
            <p:custDataLst>
              <p:tags r:id="rId6"/>
            </p:custDataLst>
          </p:nvPr>
        </p:nvSpPr>
        <p:spPr>
          <a:xfrm>
            <a:off x="640080" y="3200400"/>
            <a:ext cx="274320" cy="274320"/>
          </a:xfrm>
          <a:prstGeom prst="ellipse">
            <a:avLst/>
          </a:prstGeom>
          <a:solidFill>
            <a:srgbClr val="50808E"/>
          </a:solidFill>
        </p:spPr>
      </p:sp>
      <p:sp>
        <p:nvSpPr>
          <p:cNvPr id="12" name="Text 10"/>
          <p:cNvSpPr/>
          <p:nvPr>
            <p:custDataLst>
              <p:tags r:id="rId7"/>
            </p:custDataLst>
          </p:nvPr>
        </p:nvSpPr>
        <p:spPr>
          <a:xfrm>
            <a:off x="1005840" y="3154680"/>
            <a:ext cx="2743200" cy="365760"/>
          </a:xfrm>
          <a:prstGeom prst="rect">
            <a:avLst/>
          </a:prstGeom>
          <a:noFill/>
        </p:spPr>
        <p:txBody>
          <a:bodyPr wrap="square" rtlCol="0" anchor="ctr"/>
          <a:lstStyle/>
          <a:p>
            <a:pPr marL="0" indent="0">
              <a:buNone/>
            </a:pPr>
            <a:r>
              <a:rPr lang="en-US" sz="1600" b="1" dirty="0">
                <a:solidFill>
                  <a:srgbClr val="2C4A3F"/>
                </a:solidFill>
              </a:rPr>
              <a:t>Emotional Development</a:t>
            </a:r>
            <a:endParaRPr lang="en-US" sz="1600" dirty="0"/>
          </a:p>
        </p:txBody>
      </p:sp>
      <p:sp>
        <p:nvSpPr>
          <p:cNvPr id="13" name="Text 11"/>
          <p:cNvSpPr/>
          <p:nvPr>
            <p:custDataLst>
              <p:tags r:id="rId8"/>
            </p:custDataLst>
          </p:nvPr>
        </p:nvSpPr>
        <p:spPr>
          <a:xfrm>
            <a:off x="1005840" y="3520440"/>
            <a:ext cx="7498080" cy="548640"/>
          </a:xfrm>
          <a:prstGeom prst="rect">
            <a:avLst/>
          </a:prstGeom>
          <a:noFill/>
        </p:spPr>
        <p:txBody>
          <a:bodyPr wrap="square" rtlCol="0" anchor="ctr"/>
          <a:lstStyle/>
          <a:p>
            <a:pPr marL="0" indent="0">
              <a:buNone/>
            </a:pPr>
            <a:r>
              <a:rPr lang="en-US" altLang="en-US" sz="1300" dirty="0"/>
              <a:t>Early affective development and repression of personal needs. Potential anxiety, stress and emotional dysregulation as a result of chronic care giving pressure. Minimal time to grieve the loss of a father.</a:t>
            </a:r>
          </a:p>
        </p:txBody>
      </p:sp>
      <p:sp>
        <p:nvSpPr>
          <p:cNvPr id="14" name="Shape 12"/>
          <p:cNvSpPr/>
          <p:nvPr>
            <p:custDataLst>
              <p:tags r:id="rId9"/>
            </p:custDataLst>
          </p:nvPr>
        </p:nvSpPr>
        <p:spPr>
          <a:xfrm>
            <a:off x="457200" y="4206240"/>
            <a:ext cx="8229600" cy="1051560"/>
          </a:xfrm>
          <a:prstGeom prst="rect">
            <a:avLst/>
          </a:prstGeom>
          <a:solidFill>
            <a:srgbClr val="FFFFFF"/>
          </a:solidFill>
        </p:spPr>
      </p:sp>
      <p:sp>
        <p:nvSpPr>
          <p:cNvPr id="15" name="Shape 13"/>
          <p:cNvSpPr/>
          <p:nvPr>
            <p:custDataLst>
              <p:tags r:id="rId10"/>
            </p:custDataLst>
          </p:nvPr>
        </p:nvSpPr>
        <p:spPr>
          <a:xfrm>
            <a:off x="640080" y="4343400"/>
            <a:ext cx="274320" cy="274320"/>
          </a:xfrm>
          <a:prstGeom prst="ellipse">
            <a:avLst/>
          </a:prstGeom>
          <a:solidFill>
            <a:srgbClr val="50808E"/>
          </a:solidFill>
        </p:spPr>
      </p:sp>
      <p:sp>
        <p:nvSpPr>
          <p:cNvPr id="16" name="Text 14"/>
          <p:cNvSpPr/>
          <p:nvPr>
            <p:custDataLst>
              <p:tags r:id="rId11"/>
            </p:custDataLst>
          </p:nvPr>
        </p:nvSpPr>
        <p:spPr>
          <a:xfrm>
            <a:off x="1005840" y="4297680"/>
            <a:ext cx="2743200" cy="365760"/>
          </a:xfrm>
          <a:prstGeom prst="rect">
            <a:avLst/>
          </a:prstGeom>
          <a:noFill/>
        </p:spPr>
        <p:txBody>
          <a:bodyPr wrap="square" rtlCol="0" anchor="ctr"/>
          <a:lstStyle/>
          <a:p>
            <a:pPr marL="0" indent="0">
              <a:buNone/>
            </a:pPr>
            <a:r>
              <a:rPr lang="en-US" sz="1600" b="1" dirty="0">
                <a:solidFill>
                  <a:srgbClr val="2C4A3F"/>
                </a:solidFill>
              </a:rPr>
              <a:t>Identity Formation</a:t>
            </a:r>
            <a:endParaRPr lang="en-US" sz="1600" dirty="0"/>
          </a:p>
        </p:txBody>
      </p:sp>
      <p:sp>
        <p:nvSpPr>
          <p:cNvPr id="17" name="Text 15"/>
          <p:cNvSpPr/>
          <p:nvPr>
            <p:custDataLst>
              <p:tags r:id="rId12"/>
            </p:custDataLst>
          </p:nvPr>
        </p:nvSpPr>
        <p:spPr>
          <a:xfrm>
            <a:off x="1005840" y="4663440"/>
            <a:ext cx="7498080" cy="548640"/>
          </a:xfrm>
          <a:prstGeom prst="rect">
            <a:avLst/>
          </a:prstGeom>
          <a:noFill/>
        </p:spPr>
        <p:txBody>
          <a:bodyPr wrap="square" rtlCol="0" anchor="ctr"/>
          <a:lstStyle/>
          <a:p>
            <a:pPr marL="0" indent="0">
              <a:buNone/>
            </a:pPr>
            <a:r>
              <a:rPr lang="en-US" altLang="en-US" sz="1300" dirty="0"/>
              <a:t>The caring-role-defining identity as opposed to the commonplace adolescent exploratory. Constrained relationships with peers that inhibit social identity. Such beliefs like I should always take care of other people or my needs are second may be discussed as internal working model.</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5F7F6"/>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0"/>
          </a:xfrm>
          <a:prstGeom prst="rect">
            <a:avLst/>
          </a:prstGeom>
          <a:solidFill>
            <a:srgbClr val="FFFFFF"/>
          </a:solidFill>
        </p:spPr>
      </p:sp>
      <p:sp>
        <p:nvSpPr>
          <p:cNvPr id="3" name="Text 1"/>
          <p:cNvSpPr/>
          <p:nvPr/>
        </p:nvSpPr>
        <p:spPr>
          <a:xfrm>
            <a:off x="457200" y="137160"/>
            <a:ext cx="8229600" cy="457200"/>
          </a:xfrm>
          <a:prstGeom prst="rect">
            <a:avLst/>
          </a:prstGeom>
          <a:noFill/>
        </p:spPr>
        <p:txBody>
          <a:bodyPr wrap="square" rtlCol="0" anchor="ctr"/>
          <a:lstStyle/>
          <a:p>
            <a:pPr marL="0" indent="0">
              <a:buNone/>
            </a:pPr>
            <a:r>
              <a:rPr lang="en-US" b="1" dirty="0">
                <a:solidFill>
                  <a:srgbClr val="2C4A3F"/>
                </a:solidFill>
              </a:rPr>
              <a:t>Nature and Nurture Influences</a:t>
            </a:r>
            <a:endParaRPr lang="en-US" dirty="0"/>
          </a:p>
        </p:txBody>
      </p:sp>
      <p:sp>
        <p:nvSpPr>
          <p:cNvPr id="4" name="Shape 2"/>
          <p:cNvSpPr/>
          <p:nvPr/>
        </p:nvSpPr>
        <p:spPr>
          <a:xfrm>
            <a:off x="457200" y="1097280"/>
            <a:ext cx="3931920" cy="3657600"/>
          </a:xfrm>
          <a:prstGeom prst="rect">
            <a:avLst/>
          </a:prstGeom>
          <a:solidFill>
            <a:srgbClr val="84B59F">
              <a:alpha val="85000"/>
            </a:srgbClr>
          </a:solidFill>
        </p:spPr>
      </p:sp>
      <p:sp>
        <p:nvSpPr>
          <p:cNvPr id="5" name="Text 3"/>
          <p:cNvSpPr/>
          <p:nvPr/>
        </p:nvSpPr>
        <p:spPr>
          <a:xfrm>
            <a:off x="640080" y="1280160"/>
            <a:ext cx="3566160" cy="365760"/>
          </a:xfrm>
          <a:prstGeom prst="rect">
            <a:avLst/>
          </a:prstGeom>
          <a:noFill/>
        </p:spPr>
        <p:txBody>
          <a:bodyPr wrap="square" rtlCol="0" anchor="ctr"/>
          <a:lstStyle/>
          <a:p>
            <a:pPr marL="0" indent="0">
              <a:buNone/>
            </a:pPr>
            <a:r>
              <a:rPr lang="en-US" sz="1800" b="1" dirty="0">
                <a:solidFill>
                  <a:srgbClr val="2C4A3F"/>
                </a:solidFill>
                <a:latin typeface="Cambria" panose="02040503050406030204" pitchFamily="34" charset="0"/>
                <a:ea typeface="Cambria" panose="02040503050406030204" pitchFamily="34" charset="-122"/>
                <a:cs typeface="Cambria" panose="02040503050406030204" pitchFamily="34" charset="-120"/>
              </a:rPr>
              <a:t>NATURE: Biological Influences</a:t>
            </a:r>
            <a:endParaRPr lang="en-US" sz="1800" dirty="0"/>
          </a:p>
        </p:txBody>
      </p:sp>
      <p:sp>
        <p:nvSpPr>
          <p:cNvPr id="6" name="Shape 4"/>
          <p:cNvSpPr/>
          <p:nvPr/>
        </p:nvSpPr>
        <p:spPr>
          <a:xfrm>
            <a:off x="640080" y="1691640"/>
            <a:ext cx="3566160" cy="27432"/>
          </a:xfrm>
          <a:prstGeom prst="rect">
            <a:avLst/>
          </a:prstGeom>
          <a:solidFill>
            <a:srgbClr val="50808E"/>
          </a:solidFill>
        </p:spPr>
      </p:sp>
      <p:sp>
        <p:nvSpPr>
          <p:cNvPr id="7" name="Text 5"/>
          <p:cNvSpPr/>
          <p:nvPr/>
        </p:nvSpPr>
        <p:spPr>
          <a:xfrm>
            <a:off x="640080" y="1920240"/>
            <a:ext cx="3749040" cy="2795270"/>
          </a:xfrm>
          <a:prstGeom prst="rect">
            <a:avLst/>
          </a:prstGeom>
          <a:noFill/>
        </p:spPr>
        <p:txBody>
          <a:bodyPr wrap="square" rtlCol="0" anchor="ctr"/>
          <a:lstStyle/>
          <a:p>
            <a:pPr indent="0">
              <a:buFont typeface="Arial" panose="020B0604020202020204" pitchFamily="34" charset="0"/>
              <a:buNone/>
            </a:pPr>
            <a:r>
              <a:rPr lang="en-US" altLang="en-US" sz="1400" b="1" dirty="0"/>
              <a:t>Brain Development among Adolescents.</a:t>
            </a:r>
          </a:p>
          <a:p>
            <a:pPr indent="0">
              <a:buFont typeface="Arial" panose="020B0604020202020204" pitchFamily="34" charset="0"/>
              <a:buNone/>
            </a:pPr>
            <a:r>
              <a:rPr lang="en-US" altLang="en-US" sz="1400" dirty="0"/>
              <a:t>The prefrontal cortex is not fully developed yet, and this influences the ability to control emotions and make correct decisions during stressful situations.</a:t>
            </a:r>
          </a:p>
          <a:p>
            <a:pPr indent="0">
              <a:buFont typeface="Arial" panose="020B0604020202020204" pitchFamily="34" charset="0"/>
              <a:buNone/>
            </a:pPr>
            <a:r>
              <a:rPr lang="en-US" altLang="en-US" sz="1400" b="1" dirty="0"/>
              <a:t>Stress Response Systems</a:t>
            </a:r>
          </a:p>
          <a:p>
            <a:pPr indent="0">
              <a:buFont typeface="Arial" panose="020B0604020202020204" pitchFamily="34" charset="0"/>
              <a:buNone/>
            </a:pPr>
            <a:r>
              <a:rPr lang="en-US" altLang="en-US" sz="1400" dirty="0"/>
              <a:t>The long-term stimulation of HPA axis caused by the persistent effects of stress may affect the development of the brain and emotional well-being.</a:t>
            </a:r>
          </a:p>
          <a:p>
            <a:pPr indent="0">
              <a:buFont typeface="Arial" panose="020B0604020202020204" pitchFamily="34" charset="0"/>
              <a:buNone/>
            </a:pPr>
            <a:r>
              <a:rPr lang="en-US" altLang="en-US" sz="1400" b="1" dirty="0"/>
              <a:t>Hormonal Changes</a:t>
            </a:r>
          </a:p>
          <a:p>
            <a:pPr indent="0">
              <a:buFont typeface="Arial" panose="020B0604020202020204" pitchFamily="34" charset="0"/>
              <a:buNone/>
            </a:pPr>
            <a:r>
              <a:rPr lang="en-US" altLang="en-US" sz="1400" dirty="0"/>
              <a:t>The stress of puberty and caregivers results in increased exposure to anxiety and mood problems.</a:t>
            </a:r>
          </a:p>
          <a:p>
            <a:pPr marL="0" indent="0">
              <a:buNone/>
            </a:pPr>
            <a:endParaRPr lang="en-US" altLang="en-US" sz="1400" dirty="0"/>
          </a:p>
        </p:txBody>
      </p:sp>
      <p:sp>
        <p:nvSpPr>
          <p:cNvPr id="8" name="Shape 6"/>
          <p:cNvSpPr/>
          <p:nvPr/>
        </p:nvSpPr>
        <p:spPr>
          <a:xfrm>
            <a:off x="4754880" y="1097280"/>
            <a:ext cx="3931920" cy="3657600"/>
          </a:xfrm>
          <a:prstGeom prst="rect">
            <a:avLst/>
          </a:prstGeom>
          <a:solidFill>
            <a:srgbClr val="69A297">
              <a:alpha val="85000"/>
            </a:srgbClr>
          </a:solidFill>
        </p:spPr>
      </p:sp>
      <p:sp>
        <p:nvSpPr>
          <p:cNvPr id="9" name="Text 7"/>
          <p:cNvSpPr/>
          <p:nvPr/>
        </p:nvSpPr>
        <p:spPr>
          <a:xfrm>
            <a:off x="4937760" y="1280160"/>
            <a:ext cx="3566160" cy="365760"/>
          </a:xfrm>
          <a:prstGeom prst="rect">
            <a:avLst/>
          </a:prstGeom>
          <a:noFill/>
        </p:spPr>
        <p:txBody>
          <a:bodyPr wrap="square" rtlCol="0" anchor="ctr"/>
          <a:lstStyle/>
          <a:p>
            <a:pPr marL="0" indent="0">
              <a:buNone/>
            </a:pPr>
            <a:r>
              <a:rPr lang="en-US" sz="1800" b="1" dirty="0">
                <a:solidFill>
                  <a:srgbClr val="2C4A3F"/>
                </a:solidFill>
                <a:latin typeface="Cambria" panose="02040503050406030204" pitchFamily="34" charset="0"/>
                <a:ea typeface="Cambria" panose="02040503050406030204" pitchFamily="34" charset="-122"/>
                <a:cs typeface="Cambria" panose="02040503050406030204" pitchFamily="34" charset="-120"/>
              </a:rPr>
              <a:t>NURTURE: Environmental Influences</a:t>
            </a:r>
            <a:endParaRPr lang="en-US" sz="1800" dirty="0"/>
          </a:p>
        </p:txBody>
      </p:sp>
      <p:sp>
        <p:nvSpPr>
          <p:cNvPr id="10" name="Shape 8"/>
          <p:cNvSpPr/>
          <p:nvPr/>
        </p:nvSpPr>
        <p:spPr>
          <a:xfrm>
            <a:off x="4937760" y="1691640"/>
            <a:ext cx="3566160" cy="27432"/>
          </a:xfrm>
          <a:prstGeom prst="rect">
            <a:avLst/>
          </a:prstGeom>
          <a:solidFill>
            <a:srgbClr val="50808E"/>
          </a:solidFill>
        </p:spPr>
      </p:sp>
      <p:sp>
        <p:nvSpPr>
          <p:cNvPr id="11" name="Text 9"/>
          <p:cNvSpPr/>
          <p:nvPr/>
        </p:nvSpPr>
        <p:spPr>
          <a:xfrm>
            <a:off x="4937760" y="1920240"/>
            <a:ext cx="3566160" cy="2651760"/>
          </a:xfrm>
          <a:prstGeom prst="rect">
            <a:avLst/>
          </a:prstGeom>
          <a:noFill/>
        </p:spPr>
        <p:txBody>
          <a:bodyPr wrap="square" rtlCol="0" anchor="ctr"/>
          <a:lstStyle/>
          <a:p>
            <a:pPr marL="0" indent="0">
              <a:buNone/>
            </a:pPr>
            <a:r>
              <a:rPr lang="en-US" altLang="en-US" sz="1400" b="1" dirty="0"/>
              <a:t>Bereavement</a:t>
            </a:r>
          </a:p>
          <a:p>
            <a:pPr marL="0" indent="0">
              <a:buNone/>
            </a:pPr>
            <a:r>
              <a:rPr lang="en-US" altLang="en-US" sz="1400" dirty="0"/>
              <a:t>Paternal childhood loss has implications on attachment security and grief processing.</a:t>
            </a:r>
          </a:p>
          <a:p>
            <a:pPr marL="0" indent="0">
              <a:buNone/>
            </a:pPr>
            <a:r>
              <a:rPr lang="en-US" altLang="en-US" sz="1400" b="1" dirty="0"/>
              <a:t>Caring Responsibilities</a:t>
            </a:r>
          </a:p>
          <a:p>
            <a:pPr marL="0" indent="0">
              <a:buNone/>
            </a:pPr>
            <a:r>
              <a:rPr lang="en-US" altLang="en-US" sz="1400" dirty="0"/>
              <a:t>The daily routine of practical and emotional care constrain normal adolescent activities and relations.</a:t>
            </a:r>
          </a:p>
          <a:p>
            <a:pPr marL="0" indent="0">
              <a:buNone/>
            </a:pPr>
            <a:r>
              <a:rPr lang="en-US" altLang="en-US" sz="1400" b="1" dirty="0"/>
              <a:t>Social Isolation</a:t>
            </a:r>
          </a:p>
          <a:p>
            <a:pPr marL="0" indent="0">
              <a:buNone/>
            </a:pPr>
            <a:r>
              <a:rPr lang="en-US" altLang="en-US" sz="1400" dirty="0"/>
              <a:t>Poor social learning and lack of identity exploration are limited by poor peer interaction, which is vital in healthy development.</a:t>
            </a:r>
          </a:p>
          <a:p>
            <a:pPr marL="0" indent="0">
              <a:buNone/>
            </a:pPr>
            <a:endParaRPr lang="en-US" altLang="en-US" sz="1400" dirty="0"/>
          </a:p>
        </p:txBody>
      </p:sp>
      <p:sp>
        <p:nvSpPr>
          <p:cNvPr id="12" name="Shape 10"/>
          <p:cNvSpPr/>
          <p:nvPr/>
        </p:nvSpPr>
        <p:spPr>
          <a:xfrm>
            <a:off x="457200" y="4937760"/>
            <a:ext cx="8229600" cy="548640"/>
          </a:xfrm>
          <a:prstGeom prst="rect">
            <a:avLst/>
          </a:prstGeom>
          <a:solidFill>
            <a:srgbClr val="FFFFFF"/>
          </a:solidFill>
        </p:spPr>
      </p:sp>
      <p:sp>
        <p:nvSpPr>
          <p:cNvPr id="13" name="Text 11"/>
          <p:cNvSpPr/>
          <p:nvPr/>
        </p:nvSpPr>
        <p:spPr>
          <a:xfrm>
            <a:off x="640080" y="5029200"/>
            <a:ext cx="7863840" cy="365760"/>
          </a:xfrm>
          <a:prstGeom prst="rect">
            <a:avLst/>
          </a:prstGeom>
          <a:noFill/>
        </p:spPr>
        <p:txBody>
          <a:bodyPr wrap="square" rtlCol="0" anchor="ctr"/>
          <a:lstStyle/>
          <a:p>
            <a:pPr marL="0" indent="0" algn="ctr">
              <a:buNone/>
            </a:pPr>
            <a:r>
              <a:rPr lang="en-US" sz="1300" i="1" dirty="0">
                <a:solidFill>
                  <a:srgbClr val="50808E"/>
                </a:solidFill>
                <a:latin typeface="Calibri" panose="020F0502020204030204" pitchFamily="34" charset="0"/>
                <a:ea typeface="Calibri" panose="020F0502020204030204" pitchFamily="34" charset="-122"/>
                <a:cs typeface="Calibri" panose="020F0502020204030204" pitchFamily="34" charset="-120"/>
              </a:rPr>
              <a:t>⚡ Biological vulnerability (developing brain) + environmental stress (caregiving demands) = heightened risk for attachment difficulties and mental health challenges</a:t>
            </a:r>
            <a:endParaRPr lang="en-US" sz="13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5F7F6"/>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0"/>
          </a:xfrm>
          <a:prstGeom prst="rect">
            <a:avLst/>
          </a:prstGeom>
          <a:solidFill>
            <a:srgbClr val="FFFFFF"/>
          </a:solidFill>
        </p:spPr>
      </p:sp>
      <p:sp>
        <p:nvSpPr>
          <p:cNvPr id="3" name="Text 1"/>
          <p:cNvSpPr/>
          <p:nvPr/>
        </p:nvSpPr>
        <p:spPr>
          <a:xfrm>
            <a:off x="457200" y="137160"/>
            <a:ext cx="8229600" cy="457200"/>
          </a:xfrm>
          <a:prstGeom prst="rect">
            <a:avLst/>
          </a:prstGeom>
          <a:noFill/>
        </p:spPr>
        <p:txBody>
          <a:bodyPr wrap="square" rtlCol="0" anchor="ctr"/>
          <a:lstStyle/>
          <a:p>
            <a:pPr marL="0" indent="0">
              <a:buNone/>
            </a:pPr>
            <a:r>
              <a:rPr lang="en-US" b="1" dirty="0">
                <a:solidFill>
                  <a:srgbClr val="2C4A3F"/>
                </a:solidFill>
              </a:rPr>
              <a:t>Current Needs and Well-being</a:t>
            </a:r>
            <a:endParaRPr lang="en-US" dirty="0"/>
          </a:p>
        </p:txBody>
      </p:sp>
      <p:sp>
        <p:nvSpPr>
          <p:cNvPr id="4" name="Text 2"/>
          <p:cNvSpPr/>
          <p:nvPr/>
        </p:nvSpPr>
        <p:spPr>
          <a:xfrm>
            <a:off x="457200" y="1097280"/>
            <a:ext cx="8229600" cy="365760"/>
          </a:xfrm>
          <a:prstGeom prst="rect">
            <a:avLst/>
          </a:prstGeom>
          <a:noFill/>
        </p:spPr>
        <p:txBody>
          <a:bodyPr wrap="square" rtlCol="0" anchor="ctr"/>
          <a:lstStyle/>
          <a:p>
            <a:pPr marL="0" indent="0">
              <a:buNone/>
            </a:pPr>
            <a:r>
              <a:rPr lang="en-US" b="1" dirty="0">
                <a:solidFill>
                  <a:srgbClr val="2C4A3F"/>
                </a:solidFill>
              </a:rPr>
              <a:t>Jenny's Developmental Needs</a:t>
            </a:r>
            <a:endParaRPr lang="en-US" dirty="0"/>
          </a:p>
        </p:txBody>
      </p:sp>
      <p:sp>
        <p:nvSpPr>
          <p:cNvPr id="5" name="Shape 3"/>
          <p:cNvSpPr/>
          <p:nvPr/>
        </p:nvSpPr>
        <p:spPr>
          <a:xfrm>
            <a:off x="457200" y="1645920"/>
            <a:ext cx="3931920" cy="1005840"/>
          </a:xfrm>
          <a:prstGeom prst="rect">
            <a:avLst/>
          </a:prstGeom>
          <a:solidFill>
            <a:srgbClr val="FFFFFF"/>
          </a:solidFill>
          <a:ln w="12700">
            <a:solidFill>
              <a:srgbClr val="84B59F"/>
            </a:solidFill>
            <a:prstDash val="solid"/>
          </a:ln>
        </p:spPr>
      </p:sp>
      <p:sp>
        <p:nvSpPr>
          <p:cNvPr id="6" name="Text 4"/>
          <p:cNvSpPr/>
          <p:nvPr/>
        </p:nvSpPr>
        <p:spPr>
          <a:xfrm>
            <a:off x="640080" y="1783080"/>
            <a:ext cx="3566160" cy="320040"/>
          </a:xfrm>
          <a:prstGeom prst="rect">
            <a:avLst/>
          </a:prstGeom>
          <a:noFill/>
        </p:spPr>
        <p:txBody>
          <a:bodyPr wrap="square" rtlCol="0" anchor="ctr"/>
          <a:lstStyle/>
          <a:p>
            <a:pPr marL="0" indent="0">
              <a:buNone/>
            </a:pPr>
            <a:r>
              <a:rPr lang="en-US" sz="1500" b="1" dirty="0">
                <a:solidFill>
                  <a:srgbClr val="2C4A3F"/>
                </a:solidFill>
                <a:latin typeface="Calibri" panose="020F0502020204030204" pitchFamily="34" charset="0"/>
                <a:ea typeface="Calibri" panose="020F0502020204030204" pitchFamily="34" charset="-122"/>
                <a:cs typeface="Calibri" panose="020F0502020204030204" pitchFamily="34" charset="-120"/>
              </a:rPr>
              <a:t>Emotional Support &amp; Secure Attachment</a:t>
            </a:r>
            <a:endParaRPr lang="en-US" sz="1500" dirty="0"/>
          </a:p>
        </p:txBody>
      </p:sp>
      <p:sp>
        <p:nvSpPr>
          <p:cNvPr id="7" name="Text 5"/>
          <p:cNvSpPr/>
          <p:nvPr/>
        </p:nvSpPr>
        <p:spPr>
          <a:xfrm>
            <a:off x="640080" y="2148840"/>
            <a:ext cx="3566160" cy="411480"/>
          </a:xfrm>
          <a:prstGeom prst="rect">
            <a:avLst/>
          </a:prstGeom>
          <a:noFill/>
        </p:spPr>
        <p:txBody>
          <a:bodyPr wrap="square" rtlCol="0" anchor="ctr"/>
          <a:lstStyle/>
          <a:p>
            <a:pPr marL="0" indent="0">
              <a:buNone/>
            </a:pPr>
            <a:r>
              <a:rPr lang="en-US" altLang="en-US" sz="1200" dirty="0"/>
              <a:t>Availability of reliable adult that can offer regular emotional support and serve as a safe ground.</a:t>
            </a:r>
          </a:p>
        </p:txBody>
      </p:sp>
      <p:sp>
        <p:nvSpPr>
          <p:cNvPr id="8" name="Shape 6"/>
          <p:cNvSpPr/>
          <p:nvPr/>
        </p:nvSpPr>
        <p:spPr>
          <a:xfrm>
            <a:off x="4800600" y="1645920"/>
            <a:ext cx="3931920" cy="1005840"/>
          </a:xfrm>
          <a:prstGeom prst="rect">
            <a:avLst/>
          </a:prstGeom>
          <a:solidFill>
            <a:srgbClr val="FFFFFF"/>
          </a:solidFill>
          <a:ln w="12700">
            <a:solidFill>
              <a:srgbClr val="84B59F"/>
            </a:solidFill>
            <a:prstDash val="solid"/>
          </a:ln>
        </p:spPr>
      </p:sp>
      <p:sp>
        <p:nvSpPr>
          <p:cNvPr id="9" name="Text 7"/>
          <p:cNvSpPr/>
          <p:nvPr/>
        </p:nvSpPr>
        <p:spPr>
          <a:xfrm>
            <a:off x="4983480" y="1783080"/>
            <a:ext cx="3566160" cy="320040"/>
          </a:xfrm>
          <a:prstGeom prst="rect">
            <a:avLst/>
          </a:prstGeom>
          <a:noFill/>
        </p:spPr>
        <p:txBody>
          <a:bodyPr wrap="square" rtlCol="0" anchor="ctr"/>
          <a:lstStyle/>
          <a:p>
            <a:pPr marL="0" indent="0">
              <a:buNone/>
            </a:pPr>
            <a:r>
              <a:rPr lang="en-US" sz="1500" b="1" dirty="0">
                <a:solidFill>
                  <a:srgbClr val="2C4A3F"/>
                </a:solidFill>
                <a:latin typeface="Calibri" panose="020F0502020204030204" pitchFamily="34" charset="0"/>
                <a:ea typeface="Calibri" panose="020F0502020204030204" pitchFamily="34" charset="-122"/>
                <a:cs typeface="Calibri" panose="020F0502020204030204" pitchFamily="34" charset="-120"/>
              </a:rPr>
              <a:t>Educational &amp; Social Engagement</a:t>
            </a:r>
            <a:endParaRPr lang="en-US" sz="1500" dirty="0"/>
          </a:p>
        </p:txBody>
      </p:sp>
      <p:sp>
        <p:nvSpPr>
          <p:cNvPr id="10" name="Text 8"/>
          <p:cNvSpPr/>
          <p:nvPr/>
        </p:nvSpPr>
        <p:spPr>
          <a:xfrm>
            <a:off x="4983480" y="2148840"/>
            <a:ext cx="3566160" cy="411480"/>
          </a:xfrm>
          <a:prstGeom prst="rect">
            <a:avLst/>
          </a:prstGeom>
          <a:noFill/>
        </p:spPr>
        <p:txBody>
          <a:bodyPr wrap="square" rtlCol="0" anchor="ctr"/>
          <a:lstStyle/>
          <a:p>
            <a:pPr marL="0" indent="0">
              <a:buNone/>
            </a:pPr>
            <a:r>
              <a:rPr lang="en-US" altLang="en-US" sz="1200" dirty="0"/>
              <a:t>The ability to be a full participant in education and relationships with peers without responsibilities of caring taking a toll.</a:t>
            </a:r>
          </a:p>
        </p:txBody>
      </p:sp>
      <p:sp>
        <p:nvSpPr>
          <p:cNvPr id="11" name="Shape 9"/>
          <p:cNvSpPr/>
          <p:nvPr/>
        </p:nvSpPr>
        <p:spPr>
          <a:xfrm>
            <a:off x="457200" y="2880360"/>
            <a:ext cx="3931920" cy="1005840"/>
          </a:xfrm>
          <a:prstGeom prst="rect">
            <a:avLst/>
          </a:prstGeom>
          <a:solidFill>
            <a:srgbClr val="FFFFFF"/>
          </a:solidFill>
          <a:ln w="12700">
            <a:solidFill>
              <a:srgbClr val="84B59F"/>
            </a:solidFill>
            <a:prstDash val="solid"/>
          </a:ln>
        </p:spPr>
      </p:sp>
      <p:sp>
        <p:nvSpPr>
          <p:cNvPr id="12" name="Text 10"/>
          <p:cNvSpPr/>
          <p:nvPr/>
        </p:nvSpPr>
        <p:spPr>
          <a:xfrm>
            <a:off x="640080" y="3017520"/>
            <a:ext cx="3566160" cy="320040"/>
          </a:xfrm>
          <a:prstGeom prst="rect">
            <a:avLst/>
          </a:prstGeom>
          <a:noFill/>
        </p:spPr>
        <p:txBody>
          <a:bodyPr wrap="square" rtlCol="0" anchor="ctr"/>
          <a:lstStyle/>
          <a:p>
            <a:pPr marL="0" indent="0">
              <a:buNone/>
            </a:pPr>
            <a:r>
              <a:rPr lang="en-US" sz="1500" b="1" dirty="0">
                <a:solidFill>
                  <a:srgbClr val="2C4A3F"/>
                </a:solidFill>
                <a:latin typeface="Calibri" panose="020F0502020204030204" pitchFamily="34" charset="0"/>
                <a:ea typeface="Calibri" panose="020F0502020204030204" pitchFamily="34" charset="-122"/>
                <a:cs typeface="Calibri" panose="020F0502020204030204" pitchFamily="34" charset="-120"/>
              </a:rPr>
              <a:t>Mental Health Protection</a:t>
            </a:r>
            <a:endParaRPr lang="en-US" sz="1500" dirty="0"/>
          </a:p>
        </p:txBody>
      </p:sp>
      <p:sp>
        <p:nvSpPr>
          <p:cNvPr id="13" name="Text 11"/>
          <p:cNvSpPr/>
          <p:nvPr/>
        </p:nvSpPr>
        <p:spPr>
          <a:xfrm>
            <a:off x="640080" y="3383280"/>
            <a:ext cx="3566160" cy="411480"/>
          </a:xfrm>
          <a:prstGeom prst="rect">
            <a:avLst/>
          </a:prstGeom>
          <a:noFill/>
        </p:spPr>
        <p:txBody>
          <a:bodyPr wrap="square" rtlCol="0" anchor="ctr"/>
          <a:lstStyle/>
          <a:p>
            <a:pPr marL="0" indent="0">
              <a:buNone/>
            </a:pPr>
            <a:r>
              <a:rPr lang="en-US" altLang="en-US" sz="1200" dirty="0"/>
              <a:t>Counseling to get through the grieving process, cope with stress and learn healthy coping mechanisms.</a:t>
            </a:r>
          </a:p>
        </p:txBody>
      </p:sp>
      <p:sp>
        <p:nvSpPr>
          <p:cNvPr id="14" name="Shape 12"/>
          <p:cNvSpPr/>
          <p:nvPr/>
        </p:nvSpPr>
        <p:spPr>
          <a:xfrm>
            <a:off x="4800600" y="2880360"/>
            <a:ext cx="3931920" cy="1005840"/>
          </a:xfrm>
          <a:prstGeom prst="rect">
            <a:avLst/>
          </a:prstGeom>
          <a:solidFill>
            <a:srgbClr val="FFFFFF"/>
          </a:solidFill>
          <a:ln w="12700">
            <a:solidFill>
              <a:srgbClr val="84B59F"/>
            </a:solidFill>
            <a:prstDash val="solid"/>
          </a:ln>
        </p:spPr>
      </p:sp>
      <p:sp>
        <p:nvSpPr>
          <p:cNvPr id="15" name="Text 13"/>
          <p:cNvSpPr/>
          <p:nvPr/>
        </p:nvSpPr>
        <p:spPr>
          <a:xfrm>
            <a:off x="4983480" y="3017520"/>
            <a:ext cx="3566160" cy="320040"/>
          </a:xfrm>
          <a:prstGeom prst="rect">
            <a:avLst/>
          </a:prstGeom>
          <a:noFill/>
        </p:spPr>
        <p:txBody>
          <a:bodyPr wrap="square" rtlCol="0" anchor="ctr"/>
          <a:lstStyle/>
          <a:p>
            <a:pPr marL="0" indent="0">
              <a:buNone/>
            </a:pPr>
            <a:r>
              <a:rPr lang="en-US" sz="1500" b="1" dirty="0">
                <a:solidFill>
                  <a:srgbClr val="2C4A3F"/>
                </a:solidFill>
                <a:latin typeface="Calibri" panose="020F0502020204030204" pitchFamily="34" charset="0"/>
                <a:ea typeface="Calibri" panose="020F0502020204030204" pitchFamily="34" charset="-122"/>
                <a:cs typeface="Calibri" panose="020F0502020204030204" pitchFamily="34" charset="-120"/>
              </a:rPr>
              <a:t>Identity Development</a:t>
            </a:r>
            <a:endParaRPr lang="en-US" sz="1500" dirty="0"/>
          </a:p>
        </p:txBody>
      </p:sp>
      <p:sp>
        <p:nvSpPr>
          <p:cNvPr id="16" name="Text 14"/>
          <p:cNvSpPr/>
          <p:nvPr/>
        </p:nvSpPr>
        <p:spPr>
          <a:xfrm>
            <a:off x="4983480" y="3383280"/>
            <a:ext cx="3566160" cy="411480"/>
          </a:xfrm>
          <a:prstGeom prst="rect">
            <a:avLst/>
          </a:prstGeom>
          <a:noFill/>
        </p:spPr>
        <p:txBody>
          <a:bodyPr wrap="square" rtlCol="0" anchor="ctr"/>
          <a:lstStyle/>
          <a:p>
            <a:pPr marL="0" indent="0">
              <a:buNone/>
            </a:pPr>
            <a:r>
              <a:rPr lang="en-US" altLang="en-US" sz="1200" dirty="0"/>
              <a:t>The room to pursue personal interests, values and identity outside the role of a caring person.</a:t>
            </a:r>
          </a:p>
        </p:txBody>
      </p:sp>
      <p:sp>
        <p:nvSpPr>
          <p:cNvPr id="17" name="Shape 15"/>
          <p:cNvSpPr/>
          <p:nvPr/>
        </p:nvSpPr>
        <p:spPr>
          <a:xfrm>
            <a:off x="457200" y="4206240"/>
            <a:ext cx="8229600" cy="1097280"/>
          </a:xfrm>
          <a:prstGeom prst="rect">
            <a:avLst/>
          </a:prstGeom>
          <a:solidFill>
            <a:srgbClr val="50808E">
              <a:alpha val="80000"/>
            </a:srgbClr>
          </a:solidFill>
        </p:spPr>
      </p:sp>
      <p:sp>
        <p:nvSpPr>
          <p:cNvPr id="18" name="Text 16"/>
          <p:cNvSpPr/>
          <p:nvPr/>
        </p:nvSpPr>
        <p:spPr>
          <a:xfrm>
            <a:off x="640080" y="4343400"/>
            <a:ext cx="7863840" cy="274320"/>
          </a:xfrm>
          <a:prstGeom prst="rect">
            <a:avLst/>
          </a:prstGeom>
          <a:noFill/>
        </p:spPr>
        <p:txBody>
          <a:bodyPr wrap="square" rtlCol="0" anchor="ctr"/>
          <a:lstStyle/>
          <a:p>
            <a:pPr marL="0" indent="0">
              <a:buNone/>
            </a:pPr>
            <a:r>
              <a:rPr lang="en-US" sz="1600" b="1" dirty="0">
                <a:solidFill>
                  <a:srgbClr val="2C4A3F"/>
                </a:solidFill>
                <a:latin typeface="Calibri" panose="020F0502020204030204" pitchFamily="34" charset="0"/>
                <a:ea typeface="Calibri" panose="020F0502020204030204" pitchFamily="34" charset="-122"/>
                <a:cs typeface="Calibri" panose="020F0502020204030204" pitchFamily="34" charset="-120"/>
              </a:rPr>
              <a:t>Risks Without Support</a:t>
            </a:r>
            <a:endParaRPr lang="en-US" sz="1600" dirty="0"/>
          </a:p>
        </p:txBody>
      </p:sp>
      <p:sp>
        <p:nvSpPr>
          <p:cNvPr id="19" name="Text 17"/>
          <p:cNvSpPr/>
          <p:nvPr/>
        </p:nvSpPr>
        <p:spPr>
          <a:xfrm>
            <a:off x="640080" y="4709160"/>
            <a:ext cx="7863840" cy="502920"/>
          </a:xfrm>
          <a:prstGeom prst="rect">
            <a:avLst/>
          </a:prstGeom>
          <a:noFill/>
        </p:spPr>
        <p:txBody>
          <a:bodyPr wrap="square" rtlCol="0" anchor="ctr"/>
          <a:lstStyle/>
          <a:p>
            <a:pPr marL="0" indent="0">
              <a:buNone/>
            </a:pPr>
            <a:r>
              <a:rPr lang="en-US" altLang="en-US" sz="1300" dirty="0"/>
              <a:t>The result of chronic stress and insecure attachment patterns may include: anxiety and depression, educational underachievement, social withdrawal, impaired ability to form healthy relationships as an adult, and burnout or compassion fatigue.</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5F7F6"/>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0"/>
          </a:xfrm>
          <a:prstGeom prst="rect">
            <a:avLst/>
          </a:prstGeom>
          <a:solidFill>
            <a:srgbClr val="FFFFFF"/>
          </a:solidFill>
        </p:spPr>
      </p:sp>
      <p:sp>
        <p:nvSpPr>
          <p:cNvPr id="3" name="Text 1"/>
          <p:cNvSpPr/>
          <p:nvPr/>
        </p:nvSpPr>
        <p:spPr>
          <a:xfrm>
            <a:off x="457200" y="137160"/>
            <a:ext cx="8229600" cy="457200"/>
          </a:xfrm>
          <a:prstGeom prst="rect">
            <a:avLst/>
          </a:prstGeom>
          <a:noFill/>
        </p:spPr>
        <p:txBody>
          <a:bodyPr wrap="square" rtlCol="0" anchor="ctr"/>
          <a:lstStyle/>
          <a:p>
            <a:pPr marL="0" indent="0">
              <a:buNone/>
            </a:pPr>
            <a:r>
              <a:rPr lang="en-US" b="1" dirty="0">
                <a:solidFill>
                  <a:srgbClr val="2C4A3F"/>
                </a:solidFill>
              </a:rPr>
              <a:t>Support Plan &amp; Practical Interventions</a:t>
            </a:r>
            <a:endParaRPr lang="en-US" dirty="0"/>
          </a:p>
        </p:txBody>
      </p:sp>
      <p:sp>
        <p:nvSpPr>
          <p:cNvPr id="4" name="Shape 2"/>
          <p:cNvSpPr/>
          <p:nvPr/>
        </p:nvSpPr>
        <p:spPr>
          <a:xfrm>
            <a:off x="457200" y="1097280"/>
            <a:ext cx="8229600" cy="457200"/>
          </a:xfrm>
          <a:prstGeom prst="rect">
            <a:avLst/>
          </a:prstGeom>
          <a:solidFill>
            <a:srgbClr val="84B59F"/>
          </a:solidFill>
        </p:spPr>
      </p:sp>
      <p:sp>
        <p:nvSpPr>
          <p:cNvPr id="5" name="Text 3"/>
          <p:cNvSpPr/>
          <p:nvPr/>
        </p:nvSpPr>
        <p:spPr>
          <a:xfrm>
            <a:off x="640080" y="1188720"/>
            <a:ext cx="7863840" cy="274320"/>
          </a:xfrm>
          <a:prstGeom prst="rect">
            <a:avLst/>
          </a:prstGeom>
          <a:noFill/>
        </p:spPr>
        <p:txBody>
          <a:bodyPr wrap="square" rtlCol="0" anchor="ctr"/>
          <a:lstStyle/>
          <a:p>
            <a:pPr marL="0" indent="0" algn="ctr">
              <a:buNone/>
            </a:pPr>
            <a:r>
              <a:rPr lang="en-US" sz="1600" b="1" dirty="0">
                <a:solidFill>
                  <a:srgbClr val="FFFFFF"/>
                </a:solidFill>
                <a:latin typeface="Cambria" panose="02040503050406030204" pitchFamily="34" charset="0"/>
                <a:ea typeface="Cambria" panose="02040503050406030204" pitchFamily="34" charset="-122"/>
                <a:cs typeface="Cambria" panose="02040503050406030204" pitchFamily="34" charset="-120"/>
              </a:rPr>
              <a:t>Attachment Theory-Informed Community Support</a:t>
            </a:r>
            <a:endParaRPr lang="en-US" sz="1600" dirty="0"/>
          </a:p>
        </p:txBody>
      </p:sp>
      <p:sp>
        <p:nvSpPr>
          <p:cNvPr id="6" name="Shape 4"/>
          <p:cNvSpPr/>
          <p:nvPr>
            <p:custDataLst>
              <p:tags r:id="rId1"/>
            </p:custDataLst>
          </p:nvPr>
        </p:nvSpPr>
        <p:spPr>
          <a:xfrm>
            <a:off x="457200" y="1828800"/>
            <a:ext cx="8229600" cy="1051560"/>
          </a:xfrm>
          <a:prstGeom prst="rect">
            <a:avLst/>
          </a:prstGeom>
          <a:solidFill>
            <a:srgbClr val="FFFFFF"/>
          </a:solidFill>
        </p:spPr>
      </p:sp>
      <p:sp>
        <p:nvSpPr>
          <p:cNvPr id="7" name="Shape 5"/>
          <p:cNvSpPr/>
          <p:nvPr>
            <p:custDataLst>
              <p:tags r:id="rId2"/>
            </p:custDataLst>
          </p:nvPr>
        </p:nvSpPr>
        <p:spPr>
          <a:xfrm>
            <a:off x="640080" y="1938528"/>
            <a:ext cx="274320" cy="274320"/>
          </a:xfrm>
          <a:prstGeom prst="ellipse">
            <a:avLst/>
          </a:prstGeom>
          <a:solidFill>
            <a:srgbClr val="50808E"/>
          </a:solidFill>
        </p:spPr>
      </p:sp>
      <p:sp>
        <p:nvSpPr>
          <p:cNvPr id="8" name="Text 6"/>
          <p:cNvSpPr/>
          <p:nvPr>
            <p:custDataLst>
              <p:tags r:id="rId3"/>
            </p:custDataLst>
          </p:nvPr>
        </p:nvSpPr>
        <p:spPr>
          <a:xfrm>
            <a:off x="1005840" y="1901952"/>
            <a:ext cx="3200400" cy="320040"/>
          </a:xfrm>
          <a:prstGeom prst="rect">
            <a:avLst/>
          </a:prstGeom>
          <a:noFill/>
        </p:spPr>
        <p:txBody>
          <a:bodyPr wrap="square" rtlCol="0" anchor="ctr"/>
          <a:lstStyle/>
          <a:p>
            <a:pPr marL="0" indent="0">
              <a:buNone/>
            </a:pPr>
            <a:r>
              <a:rPr lang="en-US" sz="1500" b="1" dirty="0">
                <a:solidFill>
                  <a:srgbClr val="2C4A3F"/>
                </a:solidFill>
                <a:latin typeface="Calibri" panose="020F0502020204030204" pitchFamily="34" charset="0"/>
                <a:ea typeface="Calibri" panose="020F0502020204030204" pitchFamily="34" charset="-122"/>
                <a:cs typeface="Calibri" panose="020F0502020204030204" pitchFamily="34" charset="-120"/>
              </a:rPr>
              <a:t>Emotional Support Strategies</a:t>
            </a:r>
            <a:endParaRPr lang="en-US" sz="1500" dirty="0"/>
          </a:p>
        </p:txBody>
      </p:sp>
      <p:sp>
        <p:nvSpPr>
          <p:cNvPr id="9" name="Text 7"/>
          <p:cNvSpPr/>
          <p:nvPr>
            <p:custDataLst>
              <p:tags r:id="rId4"/>
            </p:custDataLst>
          </p:nvPr>
        </p:nvSpPr>
        <p:spPr>
          <a:xfrm>
            <a:off x="1005840" y="2267712"/>
            <a:ext cx="7498080" cy="548640"/>
          </a:xfrm>
          <a:prstGeom prst="rect">
            <a:avLst/>
          </a:prstGeom>
          <a:noFill/>
        </p:spPr>
        <p:txBody>
          <a:bodyPr wrap="square" rtlCol="0" anchor="ctr"/>
          <a:lstStyle/>
          <a:p>
            <a:pPr marL="0" indent="0">
              <a:buNone/>
            </a:pPr>
            <a:r>
              <a:rPr lang="en-US" altLang="en-US" sz="1200" dirty="0"/>
              <a:t>Refer to Young Carers Service where there are groups of peer support. Mentoring scheme to establish uninterrupted adult relationship. Grief processing counselling/therapy in order to acquire coping skills. Periodic School pastoral care team visits.</a:t>
            </a:r>
          </a:p>
        </p:txBody>
      </p:sp>
      <p:sp>
        <p:nvSpPr>
          <p:cNvPr id="10" name="Shape 8"/>
          <p:cNvSpPr/>
          <p:nvPr>
            <p:custDataLst>
              <p:tags r:id="rId5"/>
            </p:custDataLst>
          </p:nvPr>
        </p:nvSpPr>
        <p:spPr>
          <a:xfrm>
            <a:off x="457200" y="2971800"/>
            <a:ext cx="8229600" cy="1051560"/>
          </a:xfrm>
          <a:prstGeom prst="rect">
            <a:avLst/>
          </a:prstGeom>
          <a:solidFill>
            <a:srgbClr val="69A297">
              <a:alpha val="90000"/>
            </a:srgbClr>
          </a:solidFill>
        </p:spPr>
        <p:txBody>
          <a:bodyPr/>
          <a:lstStyle/>
          <a:p>
            <a:endParaRPr lang="en-US"/>
          </a:p>
        </p:txBody>
      </p:sp>
      <p:sp>
        <p:nvSpPr>
          <p:cNvPr id="11" name="Shape 9"/>
          <p:cNvSpPr/>
          <p:nvPr>
            <p:custDataLst>
              <p:tags r:id="rId6"/>
            </p:custDataLst>
          </p:nvPr>
        </p:nvSpPr>
        <p:spPr>
          <a:xfrm>
            <a:off x="640080" y="3081528"/>
            <a:ext cx="274320" cy="274320"/>
          </a:xfrm>
          <a:prstGeom prst="ellipse">
            <a:avLst/>
          </a:prstGeom>
          <a:solidFill>
            <a:srgbClr val="50808E"/>
          </a:solidFill>
        </p:spPr>
      </p:sp>
      <p:sp>
        <p:nvSpPr>
          <p:cNvPr id="12" name="Text 10"/>
          <p:cNvSpPr/>
          <p:nvPr>
            <p:custDataLst>
              <p:tags r:id="rId7"/>
            </p:custDataLst>
          </p:nvPr>
        </p:nvSpPr>
        <p:spPr>
          <a:xfrm>
            <a:off x="1005840" y="3044952"/>
            <a:ext cx="3200400" cy="320040"/>
          </a:xfrm>
          <a:prstGeom prst="rect">
            <a:avLst/>
          </a:prstGeom>
          <a:noFill/>
        </p:spPr>
        <p:txBody>
          <a:bodyPr wrap="square" rtlCol="0" anchor="ctr"/>
          <a:lstStyle/>
          <a:p>
            <a:pPr marL="0" indent="0">
              <a:buNone/>
            </a:pPr>
            <a:r>
              <a:rPr lang="en-US" sz="1500" b="1" dirty="0">
                <a:solidFill>
                  <a:srgbClr val="2C4A3F"/>
                </a:solidFill>
                <a:latin typeface="Calibri" panose="020F0502020204030204" pitchFamily="34" charset="0"/>
                <a:ea typeface="Calibri" panose="020F0502020204030204" pitchFamily="34" charset="-122"/>
                <a:cs typeface="Calibri" panose="020F0502020204030204" pitchFamily="34" charset="-120"/>
              </a:rPr>
              <a:t>Practical Support for Mother</a:t>
            </a:r>
            <a:endParaRPr lang="en-US" sz="1500" dirty="0"/>
          </a:p>
        </p:txBody>
      </p:sp>
      <p:sp>
        <p:nvSpPr>
          <p:cNvPr id="13" name="Text 11"/>
          <p:cNvSpPr/>
          <p:nvPr>
            <p:custDataLst>
              <p:tags r:id="rId8"/>
            </p:custDataLst>
          </p:nvPr>
        </p:nvSpPr>
        <p:spPr>
          <a:xfrm>
            <a:off x="1005840" y="3410712"/>
            <a:ext cx="7498080" cy="548640"/>
          </a:xfrm>
          <a:prstGeom prst="rect">
            <a:avLst/>
          </a:prstGeom>
          <a:noFill/>
        </p:spPr>
        <p:txBody>
          <a:bodyPr wrap="square" rtlCol="0" anchor="ctr"/>
          <a:lstStyle/>
          <a:p>
            <a:pPr marL="0" indent="0">
              <a:buNone/>
            </a:pPr>
            <a:r>
              <a:rPr lang="en-US" altLang="en-US" sz="1200" dirty="0"/>
              <a:t>See social care that is offered to adults. Home care to lessen caring responsibilities of Jenny. Mobility: occupational therapy and adaptations. Referrals to mental health and memory clinic.</a:t>
            </a:r>
          </a:p>
        </p:txBody>
      </p:sp>
      <p:sp>
        <p:nvSpPr>
          <p:cNvPr id="14" name="Shape 12"/>
          <p:cNvSpPr/>
          <p:nvPr>
            <p:custDataLst>
              <p:tags r:id="rId9"/>
            </p:custDataLst>
          </p:nvPr>
        </p:nvSpPr>
        <p:spPr>
          <a:xfrm>
            <a:off x="457200" y="4114800"/>
            <a:ext cx="8229600" cy="1051560"/>
          </a:xfrm>
          <a:prstGeom prst="rect">
            <a:avLst/>
          </a:prstGeom>
          <a:solidFill>
            <a:srgbClr val="FFFFFF"/>
          </a:solidFill>
        </p:spPr>
      </p:sp>
      <p:sp>
        <p:nvSpPr>
          <p:cNvPr id="15" name="Shape 13"/>
          <p:cNvSpPr/>
          <p:nvPr>
            <p:custDataLst>
              <p:tags r:id="rId10"/>
            </p:custDataLst>
          </p:nvPr>
        </p:nvSpPr>
        <p:spPr>
          <a:xfrm>
            <a:off x="640080" y="4224528"/>
            <a:ext cx="274320" cy="274320"/>
          </a:xfrm>
          <a:prstGeom prst="ellipse">
            <a:avLst/>
          </a:prstGeom>
          <a:solidFill>
            <a:srgbClr val="50808E"/>
          </a:solidFill>
        </p:spPr>
      </p:sp>
      <p:sp>
        <p:nvSpPr>
          <p:cNvPr id="16" name="Text 14"/>
          <p:cNvSpPr/>
          <p:nvPr>
            <p:custDataLst>
              <p:tags r:id="rId11"/>
            </p:custDataLst>
          </p:nvPr>
        </p:nvSpPr>
        <p:spPr>
          <a:xfrm>
            <a:off x="1005840" y="4187952"/>
            <a:ext cx="3200400" cy="320040"/>
          </a:xfrm>
          <a:prstGeom prst="rect">
            <a:avLst/>
          </a:prstGeom>
          <a:noFill/>
        </p:spPr>
        <p:txBody>
          <a:bodyPr wrap="square" rtlCol="0" anchor="ctr"/>
          <a:lstStyle/>
          <a:p>
            <a:pPr marL="0" indent="0">
              <a:buNone/>
            </a:pPr>
            <a:r>
              <a:rPr lang="en-US" sz="1500" b="1" dirty="0">
                <a:solidFill>
                  <a:srgbClr val="2C4A3F"/>
                </a:solidFill>
                <a:latin typeface="Calibri" panose="020F0502020204030204" pitchFamily="34" charset="0"/>
                <a:ea typeface="Calibri" panose="020F0502020204030204" pitchFamily="34" charset="-122"/>
                <a:cs typeface="Calibri" panose="020F0502020204030204" pitchFamily="34" charset="-120"/>
              </a:rPr>
              <a:t>Educational &amp; Social Development</a:t>
            </a:r>
            <a:endParaRPr lang="en-US" sz="1500" dirty="0"/>
          </a:p>
        </p:txBody>
      </p:sp>
      <p:sp>
        <p:nvSpPr>
          <p:cNvPr id="17" name="Text 15"/>
          <p:cNvSpPr/>
          <p:nvPr>
            <p:custDataLst>
              <p:tags r:id="rId12"/>
            </p:custDataLst>
          </p:nvPr>
        </p:nvSpPr>
        <p:spPr>
          <a:xfrm>
            <a:off x="1005840" y="4553712"/>
            <a:ext cx="7498080" cy="548640"/>
          </a:xfrm>
          <a:prstGeom prst="rect">
            <a:avLst/>
          </a:prstGeom>
          <a:noFill/>
        </p:spPr>
        <p:txBody>
          <a:bodyPr wrap="square" rtlCol="0" anchor="ctr"/>
          <a:lstStyle/>
          <a:p>
            <a:pPr marL="0" indent="0">
              <a:buNone/>
            </a:pPr>
            <a:r>
              <a:rPr lang="en-US" altLang="en-US" sz="1200" dirty="0"/>
              <a:t>Homework and flexible working schedules. Young carer champion as point of contact on school. Promoting extracurricular and peer friendships. Respite to age related activities.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5F7F6"/>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0"/>
          </a:xfrm>
          <a:prstGeom prst="rect">
            <a:avLst/>
          </a:prstGeom>
          <a:solidFill>
            <a:srgbClr val="FFFFFF"/>
          </a:solidFill>
        </p:spPr>
      </p:sp>
      <p:sp>
        <p:nvSpPr>
          <p:cNvPr id="3" name="Text 1"/>
          <p:cNvSpPr/>
          <p:nvPr/>
        </p:nvSpPr>
        <p:spPr>
          <a:xfrm>
            <a:off x="457200" y="137160"/>
            <a:ext cx="8229600" cy="457200"/>
          </a:xfrm>
          <a:prstGeom prst="rect">
            <a:avLst/>
          </a:prstGeom>
          <a:noFill/>
        </p:spPr>
        <p:txBody>
          <a:bodyPr wrap="square" rtlCol="0" anchor="ctr"/>
          <a:lstStyle/>
          <a:p>
            <a:pPr marL="0" indent="0">
              <a:buNone/>
            </a:pPr>
            <a:r>
              <a:rPr lang="en-US" b="1" dirty="0">
                <a:solidFill>
                  <a:srgbClr val="2C4A3F"/>
                </a:solidFill>
              </a:rPr>
              <a:t>Critical Evaluation of Attachment Theory</a:t>
            </a:r>
            <a:endParaRPr lang="en-US" dirty="0"/>
          </a:p>
        </p:txBody>
      </p:sp>
      <p:sp>
        <p:nvSpPr>
          <p:cNvPr id="4" name="Shape 2"/>
          <p:cNvSpPr/>
          <p:nvPr>
            <p:custDataLst>
              <p:tags r:id="rId1"/>
            </p:custDataLst>
          </p:nvPr>
        </p:nvSpPr>
        <p:spPr>
          <a:xfrm>
            <a:off x="457200" y="1097280"/>
            <a:ext cx="3931920" cy="4114800"/>
          </a:xfrm>
          <a:prstGeom prst="rect">
            <a:avLst/>
          </a:prstGeom>
          <a:solidFill>
            <a:srgbClr val="84B59F">
              <a:alpha val="85000"/>
            </a:srgbClr>
          </a:solidFill>
        </p:spPr>
      </p:sp>
      <p:sp>
        <p:nvSpPr>
          <p:cNvPr id="5" name="Text 3"/>
          <p:cNvSpPr/>
          <p:nvPr>
            <p:custDataLst>
              <p:tags r:id="rId2"/>
            </p:custDataLst>
          </p:nvPr>
        </p:nvSpPr>
        <p:spPr>
          <a:xfrm>
            <a:off x="640080" y="1181735"/>
            <a:ext cx="3566160" cy="365760"/>
          </a:xfrm>
          <a:prstGeom prst="rect">
            <a:avLst/>
          </a:prstGeom>
          <a:noFill/>
        </p:spPr>
        <p:txBody>
          <a:bodyPr wrap="square" rtlCol="0" anchor="ctr"/>
          <a:lstStyle/>
          <a:p>
            <a:pPr marL="0" indent="0">
              <a:buNone/>
            </a:pPr>
            <a:r>
              <a:rPr lang="en-US" sz="2000" b="1" dirty="0">
                <a:solidFill>
                  <a:srgbClr val="2C4A3F"/>
                </a:solidFill>
                <a:latin typeface="Cambria" panose="02040503050406030204" pitchFamily="34" charset="0"/>
                <a:ea typeface="Cambria" panose="02040503050406030204" pitchFamily="34" charset="-122"/>
                <a:cs typeface="Cambria" panose="02040503050406030204" pitchFamily="34" charset="-120"/>
              </a:rPr>
              <a:t>✓ STRENGTHS</a:t>
            </a:r>
            <a:endParaRPr lang="en-US" sz="2000" dirty="0"/>
          </a:p>
        </p:txBody>
      </p:sp>
      <p:sp>
        <p:nvSpPr>
          <p:cNvPr id="6" name="Text 4"/>
          <p:cNvSpPr/>
          <p:nvPr>
            <p:custDataLst>
              <p:tags r:id="rId3"/>
            </p:custDataLst>
          </p:nvPr>
        </p:nvSpPr>
        <p:spPr>
          <a:xfrm>
            <a:off x="640080" y="1737360"/>
            <a:ext cx="3566160" cy="3200400"/>
          </a:xfrm>
          <a:prstGeom prst="rect">
            <a:avLst/>
          </a:prstGeom>
          <a:noFill/>
        </p:spPr>
        <p:txBody>
          <a:bodyPr wrap="square" rtlCol="0" anchor="ctr"/>
          <a:lstStyle/>
          <a:p>
            <a:pPr marL="0" indent="0">
              <a:buNone/>
            </a:pPr>
            <a:r>
              <a:rPr lang="en-US" altLang="en-US" sz="1400" b="1" dirty="0"/>
              <a:t>Evidence-Based Framework</a:t>
            </a:r>
          </a:p>
          <a:p>
            <a:pPr marL="0" indent="0">
              <a:buNone/>
            </a:pPr>
            <a:r>
              <a:rPr lang="en-US" altLang="en-US" sz="1400" dirty="0"/>
              <a:t>A lot of studies have validated the predictions of the attachment theory regarding relationship quality and developmental outcomes.</a:t>
            </a:r>
          </a:p>
          <a:p>
            <a:pPr marL="0" indent="0">
              <a:buNone/>
            </a:pPr>
            <a:r>
              <a:rPr lang="en-US" altLang="en-US" sz="1400" b="1" dirty="0"/>
              <a:t>Practical Application</a:t>
            </a:r>
          </a:p>
          <a:p>
            <a:pPr marL="0" indent="0">
              <a:buNone/>
            </a:pPr>
            <a:r>
              <a:rPr lang="en-US" altLang="en-US" sz="1400" dirty="0"/>
              <a:t>Guidelines are clear in intervention aimed at establishing supportive and safe relationships and emotional support.</a:t>
            </a:r>
          </a:p>
          <a:p>
            <a:pPr marL="0" indent="0">
              <a:buNone/>
            </a:pPr>
            <a:r>
              <a:rPr lang="en-US" altLang="en-US" sz="1400" b="1" dirty="0"/>
              <a:t>Relevance to Jenny's Context</a:t>
            </a:r>
          </a:p>
          <a:p>
            <a:pPr marL="0" indent="0">
              <a:buNone/>
            </a:pPr>
            <a:r>
              <a:rPr lang="en-US" altLang="en-US" sz="1400" dirty="0"/>
              <a:t>Closely concerns role reversal, grief and disrupted relationships between caregivers which are core to her experience.</a:t>
            </a:r>
          </a:p>
          <a:p>
            <a:pPr marL="0" indent="0">
              <a:buNone/>
            </a:pPr>
            <a:r>
              <a:rPr lang="en-US" altLang="en-US" sz="1400" b="1" dirty="0"/>
              <a:t>Lifespan Perspective</a:t>
            </a:r>
          </a:p>
          <a:p>
            <a:pPr marL="0" indent="0">
              <a:buNone/>
            </a:pPr>
            <a:r>
              <a:rPr lang="en-US" altLang="en-US" sz="1400" dirty="0"/>
              <a:t>Describes the impact of childhood experiences on adulthood relationships and wellbeing.</a:t>
            </a:r>
          </a:p>
        </p:txBody>
      </p:sp>
      <p:sp>
        <p:nvSpPr>
          <p:cNvPr id="7" name="Shape 5"/>
          <p:cNvSpPr/>
          <p:nvPr>
            <p:custDataLst>
              <p:tags r:id="rId4"/>
            </p:custDataLst>
          </p:nvPr>
        </p:nvSpPr>
        <p:spPr>
          <a:xfrm>
            <a:off x="4754880" y="1097280"/>
            <a:ext cx="3931920" cy="4114800"/>
          </a:xfrm>
          <a:prstGeom prst="rect">
            <a:avLst/>
          </a:prstGeom>
          <a:solidFill>
            <a:srgbClr val="69A297">
              <a:alpha val="85000"/>
            </a:srgbClr>
          </a:solidFill>
        </p:spPr>
      </p:sp>
      <p:sp>
        <p:nvSpPr>
          <p:cNvPr id="8" name="Text 6"/>
          <p:cNvSpPr/>
          <p:nvPr>
            <p:custDataLst>
              <p:tags r:id="rId5"/>
            </p:custDataLst>
          </p:nvPr>
        </p:nvSpPr>
        <p:spPr>
          <a:xfrm>
            <a:off x="4937760" y="1280160"/>
            <a:ext cx="3566160" cy="365760"/>
          </a:xfrm>
          <a:prstGeom prst="rect">
            <a:avLst/>
          </a:prstGeom>
          <a:noFill/>
        </p:spPr>
        <p:txBody>
          <a:bodyPr wrap="square" rtlCol="0" anchor="ctr"/>
          <a:lstStyle/>
          <a:p>
            <a:pPr marL="0" indent="0">
              <a:buNone/>
            </a:pPr>
            <a:r>
              <a:rPr lang="en-US" sz="2000" b="1" dirty="0">
                <a:solidFill>
                  <a:srgbClr val="2C4A3F"/>
                </a:solidFill>
                <a:latin typeface="Cambria" panose="02040503050406030204" pitchFamily="34" charset="0"/>
                <a:ea typeface="Cambria" panose="02040503050406030204" pitchFamily="34" charset="-122"/>
                <a:cs typeface="Cambria" panose="02040503050406030204" pitchFamily="34" charset="-120"/>
              </a:rPr>
              <a:t>⚠ LIMITATIONS</a:t>
            </a:r>
            <a:endParaRPr lang="en-US" sz="2000" dirty="0"/>
          </a:p>
        </p:txBody>
      </p:sp>
      <p:sp>
        <p:nvSpPr>
          <p:cNvPr id="9" name="Text 7"/>
          <p:cNvSpPr/>
          <p:nvPr>
            <p:custDataLst>
              <p:tags r:id="rId6"/>
            </p:custDataLst>
          </p:nvPr>
        </p:nvSpPr>
        <p:spPr>
          <a:xfrm>
            <a:off x="4937760" y="1737360"/>
            <a:ext cx="3566160" cy="3200400"/>
          </a:xfrm>
          <a:prstGeom prst="rect">
            <a:avLst/>
          </a:prstGeom>
          <a:noFill/>
        </p:spPr>
        <p:txBody>
          <a:bodyPr wrap="square" rtlCol="0" anchor="ctr"/>
          <a:lstStyle/>
          <a:p>
            <a:pPr marL="0" indent="0">
              <a:buNone/>
            </a:pPr>
            <a:r>
              <a:rPr lang="en-US" altLang="en-US" sz="1400" b="1" dirty="0"/>
              <a:t>Cultural Considerations</a:t>
            </a:r>
          </a:p>
          <a:p>
            <a:pPr marL="0" indent="0">
              <a:buNone/>
            </a:pPr>
            <a:r>
              <a:rPr lang="en-US" altLang="en-US" sz="1400" dirty="0"/>
              <a:t>Theory was created in the Western settings; the norms of caregiving differ among cultures.</a:t>
            </a:r>
          </a:p>
          <a:p>
            <a:pPr marL="0" indent="0">
              <a:buNone/>
            </a:pPr>
            <a:r>
              <a:rPr lang="en-US" altLang="en-US" sz="1400" b="1" dirty="0"/>
              <a:t>Individual Differences</a:t>
            </a:r>
          </a:p>
          <a:p>
            <a:pPr marL="0" indent="0">
              <a:buNone/>
            </a:pPr>
            <a:r>
              <a:rPr lang="en-US" altLang="en-US" sz="1400" dirty="0"/>
              <a:t>Fails to consider fully the factors of resilience or the positive outcomes in spite of adversity.</a:t>
            </a:r>
          </a:p>
          <a:p>
            <a:pPr marL="0" indent="0">
              <a:buNone/>
            </a:pPr>
            <a:r>
              <a:rPr lang="en-US" altLang="en-US" sz="1400" b="1" dirty="0"/>
              <a:t>Systemic Factors</a:t>
            </a:r>
          </a:p>
          <a:p>
            <a:pPr marL="0" indent="0">
              <a:buNone/>
            </a:pPr>
            <a:r>
              <a:rPr lang="en-US" altLang="en-US" sz="1400" dirty="0"/>
              <a:t>Minimal concern with socioeconomic conditions, policy breakdown or institutional constraints against young carers.</a:t>
            </a:r>
          </a:p>
          <a:p>
            <a:pPr marL="0" indent="0">
              <a:buNone/>
            </a:pPr>
            <a:r>
              <a:rPr lang="en-US" altLang="en-US" sz="1400" b="1" dirty="0"/>
              <a:t>Supplementary Strategies were required</a:t>
            </a:r>
          </a:p>
          <a:p>
            <a:pPr marL="0" indent="0">
              <a:buNone/>
            </a:pPr>
            <a:r>
              <a:rPr lang="en-US" altLang="en-US" sz="1400" dirty="0"/>
              <a:t>Should combine the theory of ecological systems and resilience frameworks to understand holistically.</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2C4A3F"/>
        </a:solidFill>
        <a:effectLst/>
      </p:bgPr>
    </p:bg>
    <p:spTree>
      <p:nvGrpSpPr>
        <p:cNvPr id="1" name=""/>
        <p:cNvGrpSpPr/>
        <p:nvPr/>
      </p:nvGrpSpPr>
      <p:grpSpPr>
        <a:xfrm>
          <a:off x="0" y="0"/>
          <a:ext cx="0" cy="0"/>
          <a:chOff x="0" y="0"/>
          <a:chExt cx="0" cy="0"/>
        </a:xfrm>
      </p:grpSpPr>
      <p:sp>
        <p:nvSpPr>
          <p:cNvPr id="2" name="Shape 0"/>
          <p:cNvSpPr/>
          <p:nvPr/>
        </p:nvSpPr>
        <p:spPr>
          <a:xfrm>
            <a:off x="0" y="0"/>
            <a:ext cx="9144000" cy="137160"/>
          </a:xfrm>
          <a:prstGeom prst="rect">
            <a:avLst/>
          </a:prstGeom>
          <a:solidFill>
            <a:srgbClr val="84B59F"/>
          </a:solidFill>
        </p:spPr>
      </p:sp>
      <p:sp>
        <p:nvSpPr>
          <p:cNvPr id="3" name="Text 1"/>
          <p:cNvSpPr/>
          <p:nvPr/>
        </p:nvSpPr>
        <p:spPr>
          <a:xfrm>
            <a:off x="457200" y="731520"/>
            <a:ext cx="8229600" cy="457200"/>
          </a:xfrm>
          <a:prstGeom prst="rect">
            <a:avLst/>
          </a:prstGeom>
          <a:noFill/>
        </p:spPr>
        <p:txBody>
          <a:bodyPr wrap="square" rtlCol="0" anchor="ctr"/>
          <a:lstStyle/>
          <a:p>
            <a:pPr marL="0" indent="0">
              <a:buNone/>
            </a:pPr>
            <a:r>
              <a:rPr lang="en-US" sz="4000" b="1" dirty="0">
                <a:solidFill>
                  <a:srgbClr val="FFFFFF"/>
                </a:solidFill>
                <a:latin typeface="Cambria" panose="02040503050406030204" pitchFamily="34" charset="0"/>
                <a:ea typeface="Cambria" panose="02040503050406030204" pitchFamily="34" charset="-122"/>
                <a:cs typeface="Cambria" panose="02040503050406030204" pitchFamily="34" charset="-120"/>
              </a:rPr>
              <a:t>Conclusion</a:t>
            </a:r>
            <a:endParaRPr lang="en-US" sz="4000" dirty="0"/>
          </a:p>
        </p:txBody>
      </p:sp>
      <p:sp>
        <p:nvSpPr>
          <p:cNvPr id="4" name="Text 2"/>
          <p:cNvSpPr/>
          <p:nvPr/>
        </p:nvSpPr>
        <p:spPr>
          <a:xfrm>
            <a:off x="914400" y="1645920"/>
            <a:ext cx="7315200" cy="2926080"/>
          </a:xfrm>
          <a:prstGeom prst="rect">
            <a:avLst/>
          </a:prstGeom>
          <a:noFill/>
        </p:spPr>
        <p:txBody>
          <a:bodyPr wrap="square" rtlCol="0" anchor="ctr"/>
          <a:lstStyle/>
          <a:p>
            <a:pPr indent="0">
              <a:lnSpc>
                <a:spcPts val="1400"/>
              </a:lnSpc>
              <a:buNone/>
            </a:pPr>
            <a:r>
              <a:rPr lang="en-US" sz="2400" b="1" dirty="0">
                <a:solidFill>
                  <a:srgbClr val="84B59F"/>
                </a:solidFill>
                <a:latin typeface="Calibri" panose="020F0502020204030204" pitchFamily="34" charset="0"/>
                <a:ea typeface="Calibri" panose="020F0502020204030204" pitchFamily="34" charset="-122"/>
                <a:cs typeface="Calibri" panose="020F0502020204030204" pitchFamily="34" charset="-120"/>
              </a:rPr>
              <a:t>      Key Takeaways</a:t>
            </a:r>
            <a:r>
              <a:rPr lang="en-US" sz="1400" b="1" dirty="0">
                <a:solidFill>
                  <a:srgbClr val="84B59F"/>
                </a:solidFill>
                <a:latin typeface="Calibri" panose="020F0502020204030204" pitchFamily="34" charset="0"/>
                <a:ea typeface="Calibri" panose="020F0502020204030204" pitchFamily="34" charset="-122"/>
                <a:cs typeface="Calibri" panose="020F0502020204030204" pitchFamily="34" charset="-120"/>
              </a:rPr>
              <a:t>
</a:t>
            </a:r>
          </a:p>
          <a:p>
            <a:pPr marL="342900" indent="-342900">
              <a:lnSpc>
                <a:spcPts val="1400"/>
              </a:lnSpc>
              <a:buFont typeface="Arial" panose="020B0604020202020204" pitchFamily="34" charset="0"/>
              <a:buChar char="•"/>
            </a:pPr>
            <a:r>
              <a:rPr lang="en-US" altLang="en-US" sz="1400" dirty="0">
                <a:solidFill>
                  <a:schemeClr val="bg1"/>
                </a:solidFill>
              </a:rPr>
              <a:t>Attachment theory is a good source of understanding how caring roles affect development in adolescents especially in the form of disrupted secure base relationships.</a:t>
            </a:r>
          </a:p>
          <a:p>
            <a:pPr marL="285750" indent="-285750">
              <a:lnSpc>
                <a:spcPts val="1400"/>
              </a:lnSpc>
              <a:buFont typeface="Arial" panose="020B0604020202020204" pitchFamily="34" charset="0"/>
              <a:buChar char="•"/>
            </a:pPr>
            <a:endParaRPr lang="en-US" altLang="en-US" sz="1400" dirty="0">
              <a:solidFill>
                <a:schemeClr val="bg1"/>
              </a:solidFill>
            </a:endParaRPr>
          </a:p>
          <a:p>
            <a:pPr marL="285750" indent="-285750">
              <a:lnSpc>
                <a:spcPts val="1400"/>
              </a:lnSpc>
              <a:buFont typeface="Arial" panose="020B0604020202020204" pitchFamily="34" charset="0"/>
              <a:buChar char="•"/>
            </a:pPr>
            <a:r>
              <a:rPr lang="en-US" altLang="en-US" sz="1400" dirty="0">
                <a:solidFill>
                  <a:schemeClr val="bg1"/>
                </a:solidFill>
              </a:rPr>
              <a:t>This knowledge of the interaction between biological growth process and environmental stressors is useful in identifying the basis of targeted, evidence-based interventions.</a:t>
            </a:r>
          </a:p>
          <a:p>
            <a:pPr marL="285750" indent="-285750">
              <a:lnSpc>
                <a:spcPts val="1400"/>
              </a:lnSpc>
              <a:buFont typeface="Arial" panose="020B0604020202020204" pitchFamily="34" charset="0"/>
              <a:buChar char="•"/>
            </a:pPr>
            <a:endParaRPr lang="en-US" altLang="en-US" sz="1400" dirty="0">
              <a:solidFill>
                <a:schemeClr val="bg1"/>
              </a:solidFill>
            </a:endParaRPr>
          </a:p>
          <a:p>
            <a:pPr marL="285750" indent="-285750">
              <a:lnSpc>
                <a:spcPts val="1400"/>
              </a:lnSpc>
              <a:buFont typeface="Arial" panose="020B0604020202020204" pitchFamily="34" charset="0"/>
              <a:buChar char="•"/>
            </a:pPr>
            <a:r>
              <a:rPr lang="en-US" altLang="en-US" sz="1400" dirty="0">
                <a:solidFill>
                  <a:schemeClr val="bg1"/>
                </a:solidFill>
              </a:rPr>
              <a:t>The support plans based on theories must be focused on emotional needs, practical needs, and developmental needs but must be critical of theoretical constraints.</a:t>
            </a:r>
          </a:p>
          <a:p>
            <a:pPr marL="285750" indent="-285750">
              <a:lnSpc>
                <a:spcPts val="1400"/>
              </a:lnSpc>
              <a:buFont typeface="Arial" panose="020B0604020202020204" pitchFamily="34" charset="0"/>
              <a:buChar char="•"/>
            </a:pPr>
            <a:endParaRPr lang="en-US" altLang="en-US" sz="1400" dirty="0">
              <a:solidFill>
                <a:schemeClr val="bg1"/>
              </a:solidFill>
            </a:endParaRPr>
          </a:p>
          <a:p>
            <a:pPr marL="285750" indent="-285750">
              <a:lnSpc>
                <a:spcPts val="1400"/>
              </a:lnSpc>
              <a:buFont typeface="Arial" panose="020B0604020202020204" pitchFamily="34" charset="0"/>
              <a:buChar char="•"/>
            </a:pPr>
            <a:r>
              <a:rPr lang="en-US" altLang="en-US" sz="1400" dirty="0">
                <a:solidFill>
                  <a:schemeClr val="bg1"/>
                </a:solidFill>
              </a:rPr>
              <a:t>The young carers such as Jenny should be provided with holistic support that enables them develop in a normal way and not to break the relationship with the family.</a:t>
            </a:r>
          </a:p>
        </p:txBody>
      </p:sp>
      <p:sp>
        <p:nvSpPr>
          <p:cNvPr id="5" name="Shape 3"/>
          <p:cNvSpPr/>
          <p:nvPr/>
        </p:nvSpPr>
        <p:spPr>
          <a:xfrm>
            <a:off x="457200" y="4754880"/>
            <a:ext cx="8229600" cy="731520"/>
          </a:xfrm>
          <a:prstGeom prst="rect">
            <a:avLst/>
          </a:prstGeom>
          <a:solidFill>
            <a:srgbClr val="84B59F"/>
          </a:solidFill>
        </p:spPr>
      </p:sp>
      <p:sp>
        <p:nvSpPr>
          <p:cNvPr id="6" name="Text 4"/>
          <p:cNvSpPr/>
          <p:nvPr/>
        </p:nvSpPr>
        <p:spPr>
          <a:xfrm>
            <a:off x="640080" y="4846320"/>
            <a:ext cx="7863840" cy="548640"/>
          </a:xfrm>
          <a:prstGeom prst="rect">
            <a:avLst/>
          </a:prstGeom>
          <a:noFill/>
        </p:spPr>
        <p:txBody>
          <a:bodyPr wrap="square" rtlCol="0" anchor="ctr"/>
          <a:lstStyle/>
          <a:p>
            <a:pPr marL="0" indent="0" algn="ctr">
              <a:buNone/>
            </a:pPr>
            <a:r>
              <a:rPr lang="en-US" sz="1400" i="1" dirty="0">
                <a:solidFill>
                  <a:srgbClr val="FFFFFF"/>
                </a:solidFill>
                <a:latin typeface="Calibri" panose="020F0502020204030204" pitchFamily="34" charset="0"/>
                <a:ea typeface="Calibri" panose="020F0502020204030204" pitchFamily="34" charset="-122"/>
                <a:cs typeface="Calibri" panose="020F0502020204030204" pitchFamily="34" charset="-120"/>
              </a:rPr>
              <a:t>Applying lifespan development theory to practice enables health and social care professionals to provide holistic, person-centered support that promotes positive outcomes for vulnerable young people.</a:t>
            </a:r>
            <a:endParaRPr lang="en-US" sz="1400" dirty="0"/>
          </a:p>
        </p:txBody>
      </p:sp>
      <p:sp>
        <p:nvSpPr>
          <p:cNvPr id="7" name="Shape 5"/>
          <p:cNvSpPr/>
          <p:nvPr/>
        </p:nvSpPr>
        <p:spPr>
          <a:xfrm>
            <a:off x="8046720" y="5029200"/>
            <a:ext cx="548640" cy="548640"/>
          </a:xfrm>
          <a:prstGeom prst="ellipse">
            <a:avLst/>
          </a:prstGeom>
          <a:solidFill>
            <a:srgbClr val="69A297">
              <a:alpha val="40000"/>
            </a:srgbClr>
          </a:solidFill>
        </p:spPr>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2C4A3F"/>
        </a:solidFill>
        <a:effectLst/>
      </p:bgPr>
    </p:bg>
    <p:spTree>
      <p:nvGrpSpPr>
        <p:cNvPr id="1" name=""/>
        <p:cNvGrpSpPr/>
        <p:nvPr/>
      </p:nvGrpSpPr>
      <p:grpSpPr>
        <a:xfrm>
          <a:off x="0" y="0"/>
          <a:ext cx="0" cy="0"/>
          <a:chOff x="0" y="0"/>
          <a:chExt cx="0" cy="0"/>
        </a:xfrm>
      </p:grpSpPr>
      <p:sp>
        <p:nvSpPr>
          <p:cNvPr id="2" name="Shape 0"/>
          <p:cNvSpPr/>
          <p:nvPr/>
        </p:nvSpPr>
        <p:spPr>
          <a:xfrm>
            <a:off x="0" y="0"/>
            <a:ext cx="9144000" cy="137160"/>
          </a:xfrm>
          <a:prstGeom prst="rect">
            <a:avLst/>
          </a:prstGeom>
          <a:solidFill>
            <a:srgbClr val="84B59F"/>
          </a:solidFill>
        </p:spPr>
      </p:sp>
      <p:sp>
        <p:nvSpPr>
          <p:cNvPr id="3" name="Text 1"/>
          <p:cNvSpPr/>
          <p:nvPr/>
        </p:nvSpPr>
        <p:spPr>
          <a:xfrm>
            <a:off x="457200" y="731520"/>
            <a:ext cx="8229600" cy="457200"/>
          </a:xfrm>
          <a:prstGeom prst="rect">
            <a:avLst/>
          </a:prstGeom>
          <a:noFill/>
        </p:spPr>
        <p:txBody>
          <a:bodyPr wrap="square" rtlCol="0" anchor="ctr"/>
          <a:lstStyle/>
          <a:p>
            <a:pPr marL="0" indent="0">
              <a:buNone/>
            </a:pPr>
            <a:r>
              <a:rPr lang="en-US" sz="4000" dirty="0">
                <a:ln>
                  <a:solidFill>
                    <a:schemeClr val="bg1"/>
                  </a:solidFill>
                </a:ln>
                <a:solidFill>
                  <a:schemeClr val="bg1"/>
                </a:solidFill>
              </a:rPr>
              <a:t>References</a:t>
            </a:r>
          </a:p>
        </p:txBody>
      </p:sp>
      <p:sp>
        <p:nvSpPr>
          <p:cNvPr id="8" name="Text Box 7"/>
          <p:cNvSpPr txBox="1"/>
          <p:nvPr/>
        </p:nvSpPr>
        <p:spPr>
          <a:xfrm>
            <a:off x="603250" y="1402715"/>
            <a:ext cx="8110220" cy="3590290"/>
          </a:xfrm>
          <a:prstGeom prst="rect">
            <a:avLst/>
          </a:prstGeom>
          <a:noFill/>
        </p:spPr>
        <p:txBody>
          <a:bodyPr wrap="square" lIns="91440" tIns="45720" rIns="91440" bIns="45720" rtlCol="0" anchor="t">
            <a:noAutofit/>
          </a:bodyPr>
          <a:lstStyle/>
          <a:p>
            <a:r>
              <a:rPr lang="en-US" altLang="en-US" dirty="0">
                <a:gradFill>
                  <a:gsLst>
                    <a:gs pos="0">
                      <a:srgbClr val="A5A5A5">
                        <a:lumMod val="25000"/>
                        <a:lumOff val="75000"/>
                      </a:srgbClr>
                    </a:gs>
                    <a:gs pos="50000">
                      <a:srgbClr val="A5A5A5"/>
                    </a:gs>
                    <a:gs pos="100000">
                      <a:srgbClr val="A5A5A5">
                        <a:lumMod val="85000"/>
                      </a:srgbClr>
                    </a:gs>
                  </a:gsLst>
                  <a:lin ang="5400000" scaled="1"/>
                </a:gradFill>
              </a:rPr>
              <a:t>Allen, B. (2023) T</a:t>
            </a:r>
            <a:r>
              <a:rPr lang="en-US" altLang="en-US" i="1" dirty="0">
                <a:gradFill>
                  <a:gsLst>
                    <a:gs pos="0">
                      <a:srgbClr val="A5A5A5">
                        <a:lumMod val="25000"/>
                        <a:lumOff val="75000"/>
                      </a:srgbClr>
                    </a:gs>
                    <a:gs pos="50000">
                      <a:srgbClr val="A5A5A5"/>
                    </a:gs>
                    <a:gs pos="100000">
                      <a:srgbClr val="A5A5A5">
                        <a:lumMod val="85000"/>
                      </a:srgbClr>
                    </a:gs>
                  </a:gsLst>
                  <a:lin ang="5400000" scaled="1"/>
                </a:gradFill>
              </a:rPr>
              <a:t>he historical foundations of contemporary attachment theory: From John Bowlby to Mary Ainsworth.</a:t>
            </a:r>
            <a:endParaRPr lang="en-US" altLang="en-US" i="1" dirty="0">
              <a:gradFill>
                <a:gsLst>
                  <a:gs pos="0">
                    <a:srgbClr val="A5A5A5">
                      <a:lumMod val="25000"/>
                      <a:lumOff val="75000"/>
                    </a:srgbClr>
                  </a:gs>
                  <a:gs pos="50000">
                    <a:srgbClr val="A5A5A5"/>
                  </a:gs>
                  <a:gs pos="100000">
                    <a:srgbClr val="A5A5A5">
                      <a:lumMod val="85000"/>
                    </a:srgbClr>
                  </a:gs>
                </a:gsLst>
                <a:lin ang="5400000" scaled="1"/>
              </a:gradFill>
              <a:ea typeface="Calibri"/>
              <a:cs typeface="Calibri"/>
            </a:endParaRPr>
          </a:p>
          <a:p>
            <a:endParaRPr lang="en-US" sz="1200" b="1">
              <a:gradFill>
                <a:gsLst>
                  <a:gs pos="0">
                    <a:srgbClr val="A5A5A5">
                      <a:lumMod val="25000"/>
                      <a:lumOff val="75000"/>
                    </a:srgbClr>
                  </a:gs>
                  <a:gs pos="50000">
                    <a:srgbClr val="A5A5A5"/>
                  </a:gs>
                  <a:gs pos="100000">
                    <a:srgbClr val="A5A5A5">
                      <a:lumMod val="85000"/>
                    </a:srgbClr>
                  </a:gs>
                </a:gsLst>
                <a:lin ang="5400000" scaled="1"/>
              </a:gradFill>
              <a:highlight>
                <a:srgbClr val="FFFFFF"/>
              </a:highlight>
              <a:ea typeface="Calibri"/>
              <a:cs typeface="Calibri"/>
            </a:endParaRPr>
          </a:p>
          <a:p>
            <a:endParaRPr lang="en-US" dirty="0">
              <a:gradFill>
                <a:gsLst>
                  <a:gs pos="0">
                    <a:srgbClr val="A5A5A5">
                      <a:lumMod val="25000"/>
                      <a:lumOff val="75000"/>
                    </a:srgbClr>
                  </a:gs>
                  <a:gs pos="50000">
                    <a:srgbClr val="A5A5A5"/>
                  </a:gs>
                  <a:gs pos="100000">
                    <a:srgbClr val="A5A5A5">
                      <a:lumMod val="85000"/>
                    </a:srgbClr>
                  </a:gs>
                </a:gsLst>
                <a:lin ang="5400000" scaled="1"/>
              </a:gradFill>
              <a:ea typeface="Calibri"/>
              <a:cs typeface="Calibri"/>
            </a:endParaRPr>
          </a:p>
          <a:p>
            <a:r>
              <a:rPr lang="en-US" dirty="0">
                <a:gradFill>
                  <a:gsLst>
                    <a:gs pos="0">
                      <a:srgbClr val="A5A5A5">
                        <a:lumMod val="25000"/>
                        <a:lumOff val="75000"/>
                      </a:srgbClr>
                    </a:gs>
                    <a:gs pos="50000">
                      <a:srgbClr val="A5A5A5"/>
                    </a:gs>
                    <a:gs pos="100000">
                      <a:srgbClr val="A5A5A5">
                        <a:lumMod val="85000"/>
                      </a:srgbClr>
                    </a:gs>
                  </a:gsLst>
                  <a:lin ang="5400000" scaled="1"/>
                </a:gradFill>
                <a:ea typeface="Calibri"/>
                <a:cs typeface="Calibri"/>
              </a:rPr>
              <a:t>Bowlby, J. (1969) Attachment and Loss, Vol.1: Attachment. New </a:t>
            </a:r>
            <a:r>
              <a:rPr lang="en-US" dirty="0" err="1">
                <a:gradFill>
                  <a:gsLst>
                    <a:gs pos="0">
                      <a:srgbClr val="A5A5A5">
                        <a:lumMod val="25000"/>
                        <a:lumOff val="75000"/>
                      </a:srgbClr>
                    </a:gs>
                    <a:gs pos="50000">
                      <a:srgbClr val="A5A5A5"/>
                    </a:gs>
                    <a:gs pos="100000">
                      <a:srgbClr val="A5A5A5">
                        <a:lumMod val="85000"/>
                      </a:srgbClr>
                    </a:gs>
                  </a:gsLst>
                  <a:lin ang="5400000" scaled="1"/>
                </a:gradFill>
                <a:ea typeface="Calibri"/>
                <a:cs typeface="Calibri"/>
              </a:rPr>
              <a:t>Yourk</a:t>
            </a:r>
            <a:r>
              <a:rPr lang="en-US" dirty="0">
                <a:gradFill>
                  <a:gsLst>
                    <a:gs pos="0">
                      <a:srgbClr val="A5A5A5">
                        <a:lumMod val="25000"/>
                        <a:lumOff val="75000"/>
                      </a:srgbClr>
                    </a:gs>
                    <a:gs pos="50000">
                      <a:srgbClr val="A5A5A5"/>
                    </a:gs>
                    <a:gs pos="100000">
                      <a:srgbClr val="A5A5A5">
                        <a:lumMod val="85000"/>
                      </a:srgbClr>
                    </a:gs>
                  </a:gsLst>
                  <a:lin ang="5400000" scaled="1"/>
                </a:gradFill>
                <a:ea typeface="Calibri"/>
                <a:cs typeface="Calibri"/>
              </a:rPr>
              <a:t>: Basic Books</a:t>
            </a:r>
          </a:p>
          <a:p>
            <a:endParaRPr lang="en-US" dirty="0">
              <a:gradFill>
                <a:gsLst>
                  <a:gs pos="0">
                    <a:srgbClr val="A5A5A5">
                      <a:lumMod val="25000"/>
                      <a:lumOff val="75000"/>
                    </a:srgbClr>
                  </a:gs>
                  <a:gs pos="50000">
                    <a:srgbClr val="A5A5A5"/>
                  </a:gs>
                  <a:gs pos="100000">
                    <a:srgbClr val="A5A5A5">
                      <a:lumMod val="85000"/>
                    </a:srgbClr>
                  </a:gs>
                </a:gsLst>
                <a:lin ang="5400000" scaled="1"/>
              </a:gradFill>
              <a:ea typeface="Calibri"/>
              <a:cs typeface="Calibri"/>
            </a:endParaRPr>
          </a:p>
          <a:p>
            <a:r>
              <a:rPr lang="en-US" dirty="0">
                <a:gradFill>
                  <a:gsLst>
                    <a:gs pos="0">
                      <a:srgbClr val="A5A5A5">
                        <a:lumMod val="25000"/>
                        <a:lumOff val="75000"/>
                      </a:srgbClr>
                    </a:gs>
                    <a:gs pos="50000">
                      <a:srgbClr val="A5A5A5"/>
                    </a:gs>
                    <a:gs pos="100000">
                      <a:srgbClr val="A5A5A5">
                        <a:lumMod val="85000"/>
                      </a:srgbClr>
                    </a:gs>
                  </a:gsLst>
                  <a:lin ang="5400000" scaled="1"/>
                </a:gradFill>
                <a:ea typeface="Calibri"/>
                <a:cs typeface="Calibri"/>
              </a:rPr>
              <a:t>Hamilton, M., &amp; Redmond, G. (2020) 'Are young carers less engaged in school than non-carers? Evidence from a representative Australian study', </a:t>
            </a:r>
            <a:r>
              <a:rPr lang="en-US" i="1" dirty="0">
                <a:gradFill>
                  <a:gsLst>
                    <a:gs pos="0">
                      <a:srgbClr val="A5A5A5">
                        <a:lumMod val="25000"/>
                        <a:lumOff val="75000"/>
                      </a:srgbClr>
                    </a:gs>
                    <a:gs pos="50000">
                      <a:srgbClr val="A5A5A5"/>
                    </a:gs>
                    <a:gs pos="100000">
                      <a:srgbClr val="A5A5A5">
                        <a:lumMod val="85000"/>
                      </a:srgbClr>
                    </a:gs>
                  </a:gsLst>
                  <a:lin ang="5400000" scaled="1"/>
                </a:gradFill>
                <a:ea typeface="Calibri"/>
                <a:cs typeface="Calibri"/>
              </a:rPr>
              <a:t>Child Indicators Research</a:t>
            </a:r>
            <a:r>
              <a:rPr lang="en-US" dirty="0">
                <a:gradFill>
                  <a:gsLst>
                    <a:gs pos="0">
                      <a:srgbClr val="A5A5A5">
                        <a:lumMod val="25000"/>
                        <a:lumOff val="75000"/>
                      </a:srgbClr>
                    </a:gs>
                    <a:gs pos="50000">
                      <a:srgbClr val="A5A5A5"/>
                    </a:gs>
                    <a:gs pos="100000">
                      <a:srgbClr val="A5A5A5">
                        <a:lumMod val="85000"/>
                      </a:srgbClr>
                    </a:gs>
                  </a:gsLst>
                  <a:lin ang="5400000" scaled="1"/>
                </a:gradFill>
                <a:ea typeface="Calibri"/>
                <a:cs typeface="Calibri"/>
              </a:rPr>
              <a:t>, 13(1), 33-49.</a:t>
            </a:r>
            <a:endParaRPr lang="en-US">
              <a:ea typeface="Calibri"/>
              <a:cs typeface="Calibri"/>
            </a:endParaRPr>
          </a:p>
          <a:p>
            <a:endParaRPr lang="en-US" altLang="en-US" dirty="0">
              <a:gradFill>
                <a:gsLst>
                  <a:gs pos="0">
                    <a:srgbClr val="A5A5A5">
                      <a:lumMod val="25000"/>
                      <a:lumOff val="75000"/>
                    </a:srgbClr>
                  </a:gs>
                  <a:gs pos="50000">
                    <a:srgbClr val="A5A5A5"/>
                  </a:gs>
                  <a:gs pos="100000">
                    <a:srgbClr val="A5A5A5">
                      <a:lumMod val="85000"/>
                    </a:srgbClr>
                  </a:gs>
                </a:gsLst>
                <a:lin ang="5400000" scaled="1"/>
              </a:gradFill>
              <a:ea typeface="Calibri"/>
              <a:cs typeface="Calibri"/>
            </a:endParaRPr>
          </a:p>
          <a:p>
            <a:endParaRPr lang="en-US" altLang="en-US" dirty="0">
              <a:gradFill>
                <a:gsLst>
                  <a:gs pos="0">
                    <a:srgbClr val="A5A5A5">
                      <a:lumMod val="25000"/>
                      <a:lumOff val="75000"/>
                    </a:srgbClr>
                  </a:gs>
                  <a:gs pos="50000">
                    <a:srgbClr val="A5A5A5"/>
                  </a:gs>
                  <a:gs pos="100000">
                    <a:srgbClr val="A5A5A5">
                      <a:lumMod val="85000"/>
                    </a:srgbClr>
                  </a:gs>
                </a:gsLst>
                <a:lin ang="5400000" scaled="1"/>
              </a:gradFill>
              <a:ea typeface="Calibri"/>
              <a:cs typeface="Calibri"/>
            </a:endParaRPr>
          </a:p>
          <a:p>
            <a:r>
              <a:rPr lang="en-US" altLang="en-US" dirty="0">
                <a:gradFill>
                  <a:gsLst>
                    <a:gs pos="0">
                      <a:srgbClr val="A5A5A5">
                        <a:lumMod val="25000"/>
                        <a:lumOff val="75000"/>
                      </a:srgbClr>
                    </a:gs>
                    <a:gs pos="50000">
                      <a:srgbClr val="A5A5A5"/>
                    </a:gs>
                    <a:gs pos="100000">
                      <a:srgbClr val="A5A5A5">
                        <a:lumMod val="85000"/>
                      </a:srgbClr>
                    </a:gs>
                  </a:gsLst>
                  <a:lin ang="5400000" scaled="1"/>
                </a:gradFill>
              </a:rPr>
              <a:t>Nunes, F., Mota, C. P., Ferreira, T., Schoon, I., &amp; Matos, P. M. (2022) 'Parental meta-emotion, attachment to parents, and personal agency in adolescents', </a:t>
            </a:r>
            <a:r>
              <a:rPr lang="en-US" altLang="en-US" i="1" dirty="0">
                <a:gradFill>
                  <a:gsLst>
                    <a:gs pos="0">
                      <a:srgbClr val="A5A5A5">
                        <a:lumMod val="25000"/>
                        <a:lumOff val="75000"/>
                      </a:srgbClr>
                    </a:gs>
                    <a:gs pos="50000">
                      <a:srgbClr val="A5A5A5"/>
                    </a:gs>
                    <a:gs pos="100000">
                      <a:srgbClr val="A5A5A5">
                        <a:lumMod val="85000"/>
                      </a:srgbClr>
                    </a:gs>
                  </a:gsLst>
                  <a:lin ang="5400000" scaled="1"/>
                </a:gradFill>
              </a:rPr>
              <a:t>Journal of Family Psychology</a:t>
            </a:r>
            <a:r>
              <a:rPr lang="en-US" altLang="en-US" dirty="0">
                <a:gradFill>
                  <a:gsLst>
                    <a:gs pos="0">
                      <a:srgbClr val="A5A5A5">
                        <a:lumMod val="25000"/>
                        <a:lumOff val="75000"/>
                      </a:srgbClr>
                    </a:gs>
                    <a:gs pos="50000">
                      <a:srgbClr val="A5A5A5"/>
                    </a:gs>
                    <a:gs pos="100000">
                      <a:srgbClr val="A5A5A5">
                        <a:lumMod val="85000"/>
                      </a:srgbClr>
                    </a:gs>
                  </a:gsLst>
                  <a:lin ang="5400000" scaled="1"/>
                </a:gradFill>
              </a:rPr>
              <a:t>, 36(6), 964.</a:t>
            </a:r>
            <a:endParaRPr lang="en-US" altLang="en-US" dirty="0">
              <a:gradFill>
                <a:gsLst>
                  <a:gs pos="0">
                    <a:srgbClr val="A5A5A5">
                      <a:lumMod val="25000"/>
                      <a:lumOff val="75000"/>
                    </a:srgbClr>
                  </a:gs>
                  <a:gs pos="50000">
                    <a:srgbClr val="A5A5A5"/>
                  </a:gs>
                  <a:gs pos="100000">
                    <a:srgbClr val="A5A5A5">
                      <a:lumMod val="85000"/>
                    </a:srgbClr>
                  </a:gs>
                </a:gsLst>
                <a:lin ang="5400000" scaled="1"/>
              </a:gradFill>
              <a:ea typeface="Calibri"/>
              <a:cs typeface="Calibri"/>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2C4A3F"/>
        </a:solidFill>
        <a:effectLst/>
      </p:bgPr>
    </p:bg>
    <p:spTree>
      <p:nvGrpSpPr>
        <p:cNvPr id="1" name="">
          <a:extLst>
            <a:ext uri="{FF2B5EF4-FFF2-40B4-BE49-F238E27FC236}">
              <a16:creationId xmlns:a16="http://schemas.microsoft.com/office/drawing/2014/main" id="{38E022E5-7B8B-07DB-51A2-54E8AD94F3F7}"/>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87649EF3-0169-D114-9BDF-7337FC251DF7}"/>
              </a:ext>
            </a:extLst>
          </p:cNvPr>
          <p:cNvSpPr/>
          <p:nvPr/>
        </p:nvSpPr>
        <p:spPr>
          <a:xfrm>
            <a:off x="0" y="0"/>
            <a:ext cx="9144000" cy="137160"/>
          </a:xfrm>
          <a:prstGeom prst="rect">
            <a:avLst/>
          </a:prstGeom>
          <a:solidFill>
            <a:srgbClr val="84B59F"/>
          </a:solidFill>
        </p:spPr>
      </p:sp>
      <p:sp>
        <p:nvSpPr>
          <p:cNvPr id="3" name="Text 1">
            <a:extLst>
              <a:ext uri="{FF2B5EF4-FFF2-40B4-BE49-F238E27FC236}">
                <a16:creationId xmlns:a16="http://schemas.microsoft.com/office/drawing/2014/main" id="{A9C000EA-C252-A976-5E40-BA12F15F2039}"/>
              </a:ext>
            </a:extLst>
          </p:cNvPr>
          <p:cNvSpPr/>
          <p:nvPr/>
        </p:nvSpPr>
        <p:spPr>
          <a:xfrm>
            <a:off x="457200" y="731520"/>
            <a:ext cx="8229600" cy="457200"/>
          </a:xfrm>
          <a:prstGeom prst="rect">
            <a:avLst/>
          </a:prstGeom>
          <a:noFill/>
        </p:spPr>
        <p:txBody>
          <a:bodyPr wrap="square" rtlCol="0" anchor="ctr"/>
          <a:lstStyle/>
          <a:p>
            <a:pPr marL="0" indent="0">
              <a:buNone/>
            </a:pPr>
            <a:r>
              <a:rPr lang="en-US" sz="4000" dirty="0">
                <a:ln>
                  <a:solidFill>
                    <a:schemeClr val="bg1"/>
                  </a:solidFill>
                </a:ln>
                <a:solidFill>
                  <a:schemeClr val="bg1"/>
                </a:solidFill>
              </a:rPr>
              <a:t>References</a:t>
            </a:r>
          </a:p>
        </p:txBody>
      </p:sp>
      <p:sp>
        <p:nvSpPr>
          <p:cNvPr id="8" name="Text Box 7">
            <a:extLst>
              <a:ext uri="{FF2B5EF4-FFF2-40B4-BE49-F238E27FC236}">
                <a16:creationId xmlns:a16="http://schemas.microsoft.com/office/drawing/2014/main" id="{CC175848-DEAD-C55C-C63C-1F571B0A1931}"/>
              </a:ext>
            </a:extLst>
          </p:cNvPr>
          <p:cNvSpPr txBox="1"/>
          <p:nvPr/>
        </p:nvSpPr>
        <p:spPr>
          <a:xfrm>
            <a:off x="603250" y="1402715"/>
            <a:ext cx="8110220" cy="3590290"/>
          </a:xfrm>
          <a:prstGeom prst="rect">
            <a:avLst/>
          </a:prstGeom>
          <a:noFill/>
        </p:spPr>
        <p:txBody>
          <a:bodyPr wrap="square" lIns="91440" tIns="45720" rIns="91440" bIns="45720" rtlCol="0" anchor="t">
            <a:noAutofit/>
          </a:bodyPr>
          <a:lstStyle/>
          <a:p>
            <a:r>
              <a:rPr lang="en-US" altLang="en-US" dirty="0">
                <a:gradFill>
                  <a:gsLst>
                    <a:gs pos="0">
                      <a:srgbClr val="A5A5A5">
                        <a:lumMod val="25000"/>
                        <a:lumOff val="75000"/>
                      </a:srgbClr>
                    </a:gs>
                    <a:gs pos="50000">
                      <a:srgbClr val="A5A5A5"/>
                    </a:gs>
                    <a:gs pos="100000">
                      <a:srgbClr val="A5A5A5">
                        <a:lumMod val="85000"/>
                      </a:srgbClr>
                    </a:gs>
                  </a:gsLst>
                  <a:lin ang="5400000" scaled="1"/>
                </a:gradFill>
              </a:rPr>
              <a:t>Roling, M., Falkson, S., Hellmers, C., &amp; Metzing, S. (2020) 'Early caregiving experiences and the impact on transition into adulthood and further life: a literature review', </a:t>
            </a:r>
            <a:r>
              <a:rPr lang="en-US" altLang="en-US" i="1" dirty="0">
                <a:gradFill>
                  <a:gsLst>
                    <a:gs pos="0">
                      <a:srgbClr val="A5A5A5">
                        <a:lumMod val="25000"/>
                        <a:lumOff val="75000"/>
                      </a:srgbClr>
                    </a:gs>
                    <a:gs pos="50000">
                      <a:srgbClr val="A5A5A5"/>
                    </a:gs>
                    <a:gs pos="100000">
                      <a:srgbClr val="A5A5A5">
                        <a:lumMod val="85000"/>
                      </a:srgbClr>
                    </a:gs>
                  </a:gsLst>
                  <a:lin ang="5400000" scaled="1"/>
                </a:gradFill>
              </a:rPr>
              <a:t>Scandinavian Journal of Caring Sciences</a:t>
            </a:r>
            <a:r>
              <a:rPr lang="en-US" altLang="en-US" dirty="0">
                <a:gradFill>
                  <a:gsLst>
                    <a:gs pos="0">
                      <a:srgbClr val="A5A5A5">
                        <a:lumMod val="25000"/>
                        <a:lumOff val="75000"/>
                      </a:srgbClr>
                    </a:gs>
                    <a:gs pos="50000">
                      <a:srgbClr val="A5A5A5"/>
                    </a:gs>
                    <a:gs pos="100000">
                      <a:srgbClr val="A5A5A5">
                        <a:lumMod val="85000"/>
                      </a:srgbClr>
                    </a:gs>
                  </a:gsLst>
                  <a:lin ang="5400000" scaled="1"/>
                </a:gradFill>
              </a:rPr>
              <a:t>, 34(3), 539-551.</a:t>
            </a:r>
            <a:endParaRPr lang="en-US" dirty="0">
              <a:gradFill>
                <a:gsLst>
                  <a:gs pos="0">
                    <a:srgbClr val="A5A5A5">
                      <a:lumMod val="25000"/>
                      <a:lumOff val="75000"/>
                    </a:srgbClr>
                  </a:gs>
                  <a:gs pos="50000">
                    <a:srgbClr val="A5A5A5"/>
                  </a:gs>
                  <a:gs pos="100000">
                    <a:srgbClr val="A5A5A5">
                      <a:lumMod val="85000"/>
                    </a:srgbClr>
                  </a:gs>
                </a:gsLst>
                <a:lin ang="5400000" scaled="1"/>
              </a:gradFill>
            </a:endParaRPr>
          </a:p>
          <a:p>
            <a:endParaRPr lang="en-US" altLang="en-US" dirty="0">
              <a:gradFill>
                <a:gsLst>
                  <a:gs pos="0">
                    <a:srgbClr val="A5A5A5">
                      <a:lumMod val="25000"/>
                      <a:lumOff val="75000"/>
                    </a:srgbClr>
                  </a:gs>
                  <a:gs pos="50000">
                    <a:srgbClr val="A5A5A5"/>
                  </a:gs>
                  <a:gs pos="100000">
                    <a:srgbClr val="A5A5A5">
                      <a:lumMod val="85000"/>
                    </a:srgbClr>
                  </a:gs>
                </a:gsLst>
                <a:lin ang="5400000" scaled="1"/>
              </a:gradFill>
            </a:endParaRPr>
          </a:p>
          <a:p>
            <a:r>
              <a:rPr lang="en-US" altLang="en-US" dirty="0" err="1">
                <a:gradFill>
                  <a:gsLst>
                    <a:gs pos="0">
                      <a:srgbClr val="A5A5A5">
                        <a:lumMod val="25000"/>
                        <a:lumOff val="75000"/>
                      </a:srgbClr>
                    </a:gs>
                    <a:gs pos="50000">
                      <a:srgbClr val="A5A5A5"/>
                    </a:gs>
                    <a:gs pos="100000">
                      <a:srgbClr val="A5A5A5">
                        <a:lumMod val="85000"/>
                      </a:srgbClr>
                    </a:gs>
                  </a:gsLst>
                  <a:lin ang="5400000" scaled="1"/>
                </a:gradFill>
              </a:rPr>
              <a:t>Stylianakis</a:t>
            </a:r>
            <a:r>
              <a:rPr lang="en-US" altLang="en-US" dirty="0">
                <a:gradFill>
                  <a:gsLst>
                    <a:gs pos="0">
                      <a:srgbClr val="A5A5A5">
                        <a:lumMod val="25000"/>
                        <a:lumOff val="75000"/>
                      </a:srgbClr>
                    </a:gs>
                    <a:gs pos="50000">
                      <a:srgbClr val="A5A5A5"/>
                    </a:gs>
                    <a:gs pos="100000">
                      <a:srgbClr val="A5A5A5">
                        <a:lumMod val="85000"/>
                      </a:srgbClr>
                    </a:gs>
                  </a:gsLst>
                  <a:lin ang="5400000" scaled="1"/>
                </a:gradFill>
              </a:rPr>
              <a:t>, A. (2021) </a:t>
            </a:r>
            <a:r>
              <a:rPr lang="en-US" altLang="en-US" i="1" dirty="0">
                <a:gradFill>
                  <a:gsLst>
                    <a:gs pos="0">
                      <a:srgbClr val="A5A5A5">
                        <a:lumMod val="25000"/>
                        <a:lumOff val="75000"/>
                      </a:srgbClr>
                    </a:gs>
                    <a:gs pos="50000">
                      <a:srgbClr val="A5A5A5"/>
                    </a:gs>
                    <a:gs pos="100000">
                      <a:srgbClr val="A5A5A5">
                        <a:lumMod val="85000"/>
                      </a:srgbClr>
                    </a:gs>
                  </a:gsLst>
                  <a:lin ang="5400000" scaled="1"/>
                </a:gradFill>
              </a:rPr>
              <a:t>The effect of chronic stress on the adolescent brain, learning, and memory</a:t>
            </a:r>
            <a:r>
              <a:rPr lang="en-US" altLang="en-US" dirty="0">
                <a:gradFill>
                  <a:gsLst>
                    <a:gs pos="0">
                      <a:srgbClr val="A5A5A5">
                        <a:lumMod val="25000"/>
                        <a:lumOff val="75000"/>
                      </a:srgbClr>
                    </a:gs>
                    <a:gs pos="50000">
                      <a:srgbClr val="A5A5A5"/>
                    </a:gs>
                    <a:gs pos="100000">
                      <a:srgbClr val="A5A5A5">
                        <a:lumMod val="85000"/>
                      </a:srgbClr>
                    </a:gs>
                  </a:gsLst>
                  <a:lin ang="5400000" scaled="1"/>
                </a:gradFill>
              </a:rPr>
              <a:t> (Doctoral dissertation, UNSW Sydney).</a:t>
            </a:r>
            <a:endParaRPr lang="en-US" altLang="en-US">
              <a:gradFill>
                <a:gsLst>
                  <a:gs pos="0">
                    <a:srgbClr val="A5A5A5">
                      <a:lumMod val="25000"/>
                      <a:lumOff val="75000"/>
                    </a:srgbClr>
                  </a:gs>
                  <a:gs pos="50000">
                    <a:srgbClr val="A5A5A5"/>
                  </a:gs>
                  <a:gs pos="100000">
                    <a:srgbClr val="A5A5A5">
                      <a:lumMod val="85000"/>
                    </a:srgbClr>
                  </a:gs>
                </a:gsLst>
                <a:lin ang="5400000" scaled="1"/>
              </a:gradFill>
              <a:ea typeface="Calibri"/>
              <a:cs typeface="Calibri"/>
            </a:endParaRPr>
          </a:p>
          <a:p>
            <a:endParaRPr lang="en-US" altLang="en-US">
              <a:gradFill>
                <a:gsLst>
                  <a:gs pos="0">
                    <a:srgbClr val="A5A5A5">
                      <a:lumMod val="25000"/>
                      <a:lumOff val="75000"/>
                    </a:srgbClr>
                  </a:gs>
                  <a:gs pos="50000">
                    <a:srgbClr val="A5A5A5"/>
                  </a:gs>
                  <a:gs pos="100000">
                    <a:srgbClr val="A5A5A5">
                      <a:lumMod val="85000"/>
                    </a:srgbClr>
                  </a:gs>
                </a:gsLst>
                <a:lin ang="5400000" scaled="1"/>
              </a:gradFill>
              <a:ea typeface="Calibri"/>
              <a:cs typeface="Calibri"/>
            </a:endParaRPr>
          </a:p>
        </p:txBody>
      </p:sp>
    </p:spTree>
    <p:extLst>
      <p:ext uri="{BB962C8B-B14F-4D97-AF65-F5344CB8AC3E}">
        <p14:creationId xmlns:p14="http://schemas.microsoft.com/office/powerpoint/2010/main" val="3400593440"/>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KSO_WM_DIAGRAM_VIRTUALLY_FRAME" val="{&quot;height&quot;:309.6,&quot;left&quot;:33.1,&quot;top&quot;:58.4,&quot;width&quot;:651.6}"/>
</p:tagLst>
</file>

<file path=ppt/tags/tag2.xml><?xml version="1.0" encoding="utf-8"?>
<p:tagLst xmlns:a="http://schemas.openxmlformats.org/drawingml/2006/main" xmlns:r="http://schemas.openxmlformats.org/officeDocument/2006/relationships" xmlns:p="http://schemas.openxmlformats.org/presentationml/2006/main">
  <p:tag name="KSO_WM_DIAGRAM_VIRTUALLY_FRAME" val="{&quot;height&quot;:309.6,&quot;left&quot;:33.1,&quot;top&quot;:58.4,&quot;width&quot;:651.6}"/>
</p:tagLst>
</file>

<file path=ppt/tags/tag3.xml><?xml version="1.0" encoding="utf-8"?>
<p:tagLst xmlns:a="http://schemas.openxmlformats.org/drawingml/2006/main" xmlns:r="http://schemas.openxmlformats.org/officeDocument/2006/relationships" xmlns:p="http://schemas.openxmlformats.org/presentationml/2006/main">
  <p:tag name="KSO_WM_DIAGRAM_VIRTUALLY_FRAME" val="{&quot;height&quot;:309.6,&quot;left&quot;:33.1,&quot;top&quot;:58.4,&quot;width&quot;:651.6}"/>
</p:tagLst>
</file>

<file path=ppt/tags/tag4.xml><?xml version="1.0" encoding="utf-8"?>
<p:tagLst xmlns:a="http://schemas.openxmlformats.org/drawingml/2006/main" xmlns:r="http://schemas.openxmlformats.org/officeDocument/2006/relationships" xmlns:p="http://schemas.openxmlformats.org/presentationml/2006/main">
  <p:tag name="KSO_WM_DIAGRAM_VIRTUALLY_FRAME" val="{&quot;height&quot;:309.6,&quot;left&quot;:33.1,&quot;top&quot;:58.4,&quot;width&quot;:651.6}"/>
</p:tagLst>
</file>

<file path=ppt/tags/tag5.xml><?xml version="1.0" encoding="utf-8"?>
<p:tagLst xmlns:a="http://schemas.openxmlformats.org/drawingml/2006/main" xmlns:r="http://schemas.openxmlformats.org/officeDocument/2006/relationships" xmlns:p="http://schemas.openxmlformats.org/presentationml/2006/main">
  <p:tag name="KSO_WM_DIAGRAM_VIRTUALLY_FRAME" val="{&quot;height&quot;:309.6,&quot;left&quot;:33.1,&quot;top&quot;:58.4,&quot;width&quot;:651.6}"/>
</p:tagLst>
</file>

<file path=ppt/tags/tag6.xml><?xml version="1.0" encoding="utf-8"?>
<p:tagLst xmlns:a="http://schemas.openxmlformats.org/drawingml/2006/main" xmlns:r="http://schemas.openxmlformats.org/officeDocument/2006/relationships" xmlns:p="http://schemas.openxmlformats.org/presentationml/2006/main">
  <p:tag name="KSO_WM_DIAGRAM_VIRTUALLY_FRAME" val="{&quot;height&quot;:309.6,&quot;left&quot;:33.1,&quot;top&quot;:58.4,&quot;width&quot;:651.6}"/>
</p:tagLst>
</file>

<file path=ppt/tags/tag7.xml><?xml version="1.0" encoding="utf-8"?>
<p:tagLst xmlns:a="http://schemas.openxmlformats.org/drawingml/2006/main" xmlns:r="http://schemas.openxmlformats.org/officeDocument/2006/relationships" xmlns:p="http://schemas.openxmlformats.org/presentationml/2006/main">
  <p:tag name="KSO_WM_DIAGRAM_VIRTUALLY_FRAME" val="{&quot;height&quot;:309.6,&quot;left&quot;:33.1,&quot;top&quot;:58.4,&quot;width&quot;:651.6}"/>
</p:tagLst>
</file>

<file path=ppt/tags/tag8.xml><?xml version="1.0" encoding="utf-8"?>
<p:tagLst xmlns:a="http://schemas.openxmlformats.org/drawingml/2006/main" xmlns:r="http://schemas.openxmlformats.org/officeDocument/2006/relationships" xmlns:p="http://schemas.openxmlformats.org/presentationml/2006/main">
  <p:tag name="KSO_WM_DIAGRAM_VIRTUALLY_FRAME" val="{&quot;height&quot;:309.6,&quot;left&quot;:33.1,&quot;top&quot;:58.4,&quot;width&quot;:651.6}"/>
</p:tagLst>
</file>

<file path=ppt/tags/tag9.xml><?xml version="1.0" encoding="utf-8"?>
<p:tagLst xmlns:a="http://schemas.openxmlformats.org/drawingml/2006/main" xmlns:r="http://schemas.openxmlformats.org/officeDocument/2006/relationships" xmlns:p="http://schemas.openxmlformats.org/presentationml/2006/main">
  <p:tag name="KSO_WM_DIAGRAM_VIRTUALLY_FRAME" val="{&quot;height&quot;:309.6,&quot;left&quot;:33.1,&quot;top&quot;:58.4,&quot;width&quot;:651.6}"/>
</p:tagLst>
</file>

<file path=ppt/tags/tag10.xml><?xml version="1.0" encoding="utf-8"?>
<p:tagLst xmlns:a="http://schemas.openxmlformats.org/drawingml/2006/main" xmlns:r="http://schemas.openxmlformats.org/officeDocument/2006/relationships" xmlns:p="http://schemas.openxmlformats.org/presentationml/2006/main">
  <p:tag name="KSO_WM_DIAGRAM_VIRTUALLY_FRAME" val="{&quot;height&quot;:309.6,&quot;left&quot;:33.1,&quot;top&quot;:58.4,&quot;width&quot;:651.6}"/>
</p:tagLst>
</file>

<file path=ppt/tags/tag11.xml><?xml version="1.0" encoding="utf-8"?>
<p:tagLst xmlns:a="http://schemas.openxmlformats.org/drawingml/2006/main" xmlns:r="http://schemas.openxmlformats.org/officeDocument/2006/relationships" xmlns:p="http://schemas.openxmlformats.org/presentationml/2006/main">
  <p:tag name="KSO_WM_DIAGRAM_VIRTUALLY_FRAME" val="{&quot;height&quot;:309.6,&quot;left&quot;:33.1,&quot;top&quot;:58.4,&quot;width&quot;:651.6}"/>
</p:tagLst>
</file>

<file path=ppt/tags/tag12.xml><?xml version="1.0" encoding="utf-8"?>
<p:tagLst xmlns:a="http://schemas.openxmlformats.org/drawingml/2006/main" xmlns:r="http://schemas.openxmlformats.org/officeDocument/2006/relationships" xmlns:p="http://schemas.openxmlformats.org/presentationml/2006/main">
  <p:tag name="KSO_WM_DIAGRAM_VIRTUALLY_FRAME" val="{&quot;height&quot;:309.6,&quot;left&quot;:33.1,&quot;top&quot;:58.4,&quot;width&quot;:651.6}"/>
</p:tagLst>
</file>

<file path=ppt/tags/tag13.xml><?xml version="1.0" encoding="utf-8"?>
<p:tagLst xmlns:a="http://schemas.openxmlformats.org/drawingml/2006/main" xmlns:r="http://schemas.openxmlformats.org/officeDocument/2006/relationships" xmlns:p="http://schemas.openxmlformats.org/presentationml/2006/main">
  <p:tag name="KSO_WM_DIAGRAM_VIRTUALLY_FRAME" val="{&quot;height&quot;:309.6,&quot;left&quot;:33.1,&quot;top&quot;:58.4,&quot;width&quot;:651.6}"/>
</p:tagLst>
</file>

<file path=ppt/tags/tag14.xml><?xml version="1.0" encoding="utf-8"?>
<p:tagLst xmlns:a="http://schemas.openxmlformats.org/drawingml/2006/main" xmlns:r="http://schemas.openxmlformats.org/officeDocument/2006/relationships" xmlns:p="http://schemas.openxmlformats.org/presentationml/2006/main">
  <p:tag name="KSO_WM_DIAGRAM_VIRTUALLY_FRAME" val="{&quot;height&quot;:309.6,&quot;left&quot;:33.1,&quot;top&quot;:58.4,&quot;width&quot;:651.6}"/>
</p:tagLst>
</file>

<file path=ppt/tags/tag15.xml><?xml version="1.0" encoding="utf-8"?>
<p:tagLst xmlns:a="http://schemas.openxmlformats.org/drawingml/2006/main" xmlns:r="http://schemas.openxmlformats.org/officeDocument/2006/relationships" xmlns:p="http://schemas.openxmlformats.org/presentationml/2006/main">
  <p:tag name="KSO_WM_DIAGRAM_VIRTUALLY_FRAME" val="{&quot;height&quot;:309.6,&quot;left&quot;:33.1,&quot;top&quot;:58.4,&quot;width&quot;:651.6}"/>
</p:tagLst>
</file>

<file path=ppt/tags/tag16.xml><?xml version="1.0" encoding="utf-8"?>
<p:tagLst xmlns:a="http://schemas.openxmlformats.org/drawingml/2006/main" xmlns:r="http://schemas.openxmlformats.org/officeDocument/2006/relationships" xmlns:p="http://schemas.openxmlformats.org/presentationml/2006/main">
  <p:tag name="KSO_WM_DIAGRAM_VIRTUALLY_FRAME" val="{&quot;height&quot;:309.6,&quot;left&quot;:33.1,&quot;top&quot;:58.4,&quot;width&quot;:651.6}"/>
</p:tagLst>
</file>

<file path=ppt/tags/tag17.xml><?xml version="1.0" encoding="utf-8"?>
<p:tagLst xmlns:a="http://schemas.openxmlformats.org/drawingml/2006/main" xmlns:r="http://schemas.openxmlformats.org/officeDocument/2006/relationships" xmlns:p="http://schemas.openxmlformats.org/presentationml/2006/main">
  <p:tag name="KSO_WM_DIAGRAM_VIRTUALLY_FRAME" val="{&quot;height&quot;:262.8,&quot;left&quot;:36,&quot;top&quot;:151.2,&quot;width&quot;:648}"/>
</p:tagLst>
</file>

<file path=ppt/tags/tag18.xml><?xml version="1.0" encoding="utf-8"?>
<p:tagLst xmlns:a="http://schemas.openxmlformats.org/drawingml/2006/main" xmlns:r="http://schemas.openxmlformats.org/officeDocument/2006/relationships" xmlns:p="http://schemas.openxmlformats.org/presentationml/2006/main">
  <p:tag name="KSO_WM_DIAGRAM_VIRTUALLY_FRAME" val="{&quot;height&quot;:262.8,&quot;left&quot;:36,&quot;top&quot;:151.2,&quot;width&quot;:648}"/>
</p:tagLst>
</file>

<file path=ppt/tags/tag19.xml><?xml version="1.0" encoding="utf-8"?>
<p:tagLst xmlns:a="http://schemas.openxmlformats.org/drawingml/2006/main" xmlns:r="http://schemas.openxmlformats.org/officeDocument/2006/relationships" xmlns:p="http://schemas.openxmlformats.org/presentationml/2006/main">
  <p:tag name="KSO_WM_DIAGRAM_VIRTUALLY_FRAME" val="{&quot;height&quot;:262.8,&quot;left&quot;:36,&quot;top&quot;:151.2,&quot;width&quot;:648}"/>
</p:tagLst>
</file>

<file path=ppt/tags/tag20.xml><?xml version="1.0" encoding="utf-8"?>
<p:tagLst xmlns:a="http://schemas.openxmlformats.org/drawingml/2006/main" xmlns:r="http://schemas.openxmlformats.org/officeDocument/2006/relationships" xmlns:p="http://schemas.openxmlformats.org/presentationml/2006/main">
  <p:tag name="KSO_WM_DIAGRAM_VIRTUALLY_FRAME" val="{&quot;height&quot;:262.8,&quot;left&quot;:36,&quot;top&quot;:151.2,&quot;width&quot;:648}"/>
</p:tagLst>
</file>

<file path=ppt/tags/tag21.xml><?xml version="1.0" encoding="utf-8"?>
<p:tagLst xmlns:a="http://schemas.openxmlformats.org/drawingml/2006/main" xmlns:r="http://schemas.openxmlformats.org/officeDocument/2006/relationships" xmlns:p="http://schemas.openxmlformats.org/presentationml/2006/main">
  <p:tag name="KSO_WM_DIAGRAM_VIRTUALLY_FRAME" val="{&quot;height&quot;:262.8,&quot;left&quot;:36,&quot;top&quot;:151.2,&quot;width&quot;:648}"/>
</p:tagLst>
</file>

<file path=ppt/tags/tag22.xml><?xml version="1.0" encoding="utf-8"?>
<p:tagLst xmlns:a="http://schemas.openxmlformats.org/drawingml/2006/main" xmlns:r="http://schemas.openxmlformats.org/officeDocument/2006/relationships" xmlns:p="http://schemas.openxmlformats.org/presentationml/2006/main">
  <p:tag name="KSO_WM_DIAGRAM_VIRTUALLY_FRAME" val="{&quot;height&quot;:262.8,&quot;left&quot;:36,&quot;top&quot;:151.2,&quot;width&quot;:648}"/>
</p:tagLst>
</file>

<file path=ppt/tags/tag23.xml><?xml version="1.0" encoding="utf-8"?>
<p:tagLst xmlns:a="http://schemas.openxmlformats.org/drawingml/2006/main" xmlns:r="http://schemas.openxmlformats.org/officeDocument/2006/relationships" xmlns:p="http://schemas.openxmlformats.org/presentationml/2006/main">
  <p:tag name="KSO_WM_DIAGRAM_VIRTUALLY_FRAME" val="{&quot;height&quot;:262.8,&quot;left&quot;:36,&quot;top&quot;:151.2,&quot;width&quot;:648}"/>
</p:tagLst>
</file>

<file path=ppt/tags/tag24.xml><?xml version="1.0" encoding="utf-8"?>
<p:tagLst xmlns:a="http://schemas.openxmlformats.org/drawingml/2006/main" xmlns:r="http://schemas.openxmlformats.org/officeDocument/2006/relationships" xmlns:p="http://schemas.openxmlformats.org/presentationml/2006/main">
  <p:tag name="KSO_WM_DIAGRAM_VIRTUALLY_FRAME" val="{&quot;height&quot;:262.8,&quot;left&quot;:36,&quot;top&quot;:151.2,&quot;width&quot;:648}"/>
</p:tagLst>
</file>

<file path=ppt/tags/tag25.xml><?xml version="1.0" encoding="utf-8"?>
<p:tagLst xmlns:a="http://schemas.openxmlformats.org/drawingml/2006/main" xmlns:r="http://schemas.openxmlformats.org/officeDocument/2006/relationships" xmlns:p="http://schemas.openxmlformats.org/presentationml/2006/main">
  <p:tag name="KSO_WM_DIAGRAM_VIRTUALLY_FRAME" val="{&quot;height&quot;:262.8,&quot;left&quot;:36,&quot;top&quot;:151.2,&quot;width&quot;:648}"/>
</p:tagLst>
</file>

<file path=ppt/tags/tag26.xml><?xml version="1.0" encoding="utf-8"?>
<p:tagLst xmlns:a="http://schemas.openxmlformats.org/drawingml/2006/main" xmlns:r="http://schemas.openxmlformats.org/officeDocument/2006/relationships" xmlns:p="http://schemas.openxmlformats.org/presentationml/2006/main">
  <p:tag name="KSO_WM_DIAGRAM_VIRTUALLY_FRAME" val="{&quot;height&quot;:262.8,&quot;left&quot;:36,&quot;top&quot;:151.2,&quot;width&quot;:648}"/>
</p:tagLst>
</file>

<file path=ppt/tags/tag27.xml><?xml version="1.0" encoding="utf-8"?>
<p:tagLst xmlns:a="http://schemas.openxmlformats.org/drawingml/2006/main" xmlns:r="http://schemas.openxmlformats.org/officeDocument/2006/relationships" xmlns:p="http://schemas.openxmlformats.org/presentationml/2006/main">
  <p:tag name="KSO_WM_DIAGRAM_VIRTUALLY_FRAME" val="{&quot;height&quot;:262.8,&quot;left&quot;:36,&quot;top&quot;:151.2,&quot;width&quot;:648}"/>
</p:tagLst>
</file>

<file path=ppt/tags/tag28.xml><?xml version="1.0" encoding="utf-8"?>
<p:tagLst xmlns:a="http://schemas.openxmlformats.org/drawingml/2006/main" xmlns:r="http://schemas.openxmlformats.org/officeDocument/2006/relationships" xmlns:p="http://schemas.openxmlformats.org/presentationml/2006/main">
  <p:tag name="KSO_WM_DIAGRAM_VIRTUALLY_FRAME" val="{&quot;height&quot;:262.8,&quot;left&quot;:36,&quot;top&quot;:151.2,&quot;width&quot;:648}"/>
</p:tagLst>
</file>

<file path=ppt/tags/tag29.xml><?xml version="1.0" encoding="utf-8"?>
<p:tagLst xmlns:a="http://schemas.openxmlformats.org/drawingml/2006/main" xmlns:r="http://schemas.openxmlformats.org/officeDocument/2006/relationships" xmlns:p="http://schemas.openxmlformats.org/presentationml/2006/main">
  <p:tag name="KSO_WM_DIAGRAM_VIRTUALLY_FRAME" val="{&quot;height&quot;:262.8,&quot;left&quot;:36,&quot;top&quot;:144,&quot;width&quot;:648}"/>
</p:tagLst>
</file>

<file path=ppt/tags/tag30.xml><?xml version="1.0" encoding="utf-8"?>
<p:tagLst xmlns:a="http://schemas.openxmlformats.org/drawingml/2006/main" xmlns:r="http://schemas.openxmlformats.org/officeDocument/2006/relationships" xmlns:p="http://schemas.openxmlformats.org/presentationml/2006/main">
  <p:tag name="KSO_WM_DIAGRAM_VIRTUALLY_FRAME" val="{&quot;height&quot;:262.8,&quot;left&quot;:36,&quot;top&quot;:144,&quot;width&quot;:648}"/>
</p:tagLst>
</file>

<file path=ppt/tags/tag31.xml><?xml version="1.0" encoding="utf-8"?>
<p:tagLst xmlns:a="http://schemas.openxmlformats.org/drawingml/2006/main" xmlns:r="http://schemas.openxmlformats.org/officeDocument/2006/relationships" xmlns:p="http://schemas.openxmlformats.org/presentationml/2006/main">
  <p:tag name="KSO_WM_DIAGRAM_VIRTUALLY_FRAME" val="{&quot;height&quot;:262.8,&quot;left&quot;:36,&quot;top&quot;:144,&quot;width&quot;:648}"/>
</p:tagLst>
</file>

<file path=ppt/tags/tag32.xml><?xml version="1.0" encoding="utf-8"?>
<p:tagLst xmlns:a="http://schemas.openxmlformats.org/drawingml/2006/main" xmlns:r="http://schemas.openxmlformats.org/officeDocument/2006/relationships" xmlns:p="http://schemas.openxmlformats.org/presentationml/2006/main">
  <p:tag name="KSO_WM_DIAGRAM_VIRTUALLY_FRAME" val="{&quot;height&quot;:262.8,&quot;left&quot;:36,&quot;top&quot;:144,&quot;width&quot;:648}"/>
</p:tagLst>
</file>

<file path=ppt/tags/tag33.xml><?xml version="1.0" encoding="utf-8"?>
<p:tagLst xmlns:a="http://schemas.openxmlformats.org/drawingml/2006/main" xmlns:r="http://schemas.openxmlformats.org/officeDocument/2006/relationships" xmlns:p="http://schemas.openxmlformats.org/presentationml/2006/main">
  <p:tag name="KSO_WM_DIAGRAM_VIRTUALLY_FRAME" val="{&quot;height&quot;:262.8,&quot;left&quot;:36,&quot;top&quot;:144,&quot;width&quot;:648}"/>
</p:tagLst>
</file>

<file path=ppt/tags/tag34.xml><?xml version="1.0" encoding="utf-8"?>
<p:tagLst xmlns:a="http://schemas.openxmlformats.org/drawingml/2006/main" xmlns:r="http://schemas.openxmlformats.org/officeDocument/2006/relationships" xmlns:p="http://schemas.openxmlformats.org/presentationml/2006/main">
  <p:tag name="KSO_WM_DIAGRAM_VIRTUALLY_FRAME" val="{&quot;height&quot;:262.8,&quot;left&quot;:36,&quot;top&quot;:144,&quot;width&quot;:648}"/>
</p:tagLst>
</file>

<file path=ppt/tags/tag35.xml><?xml version="1.0" encoding="utf-8"?>
<p:tagLst xmlns:a="http://schemas.openxmlformats.org/drawingml/2006/main" xmlns:r="http://schemas.openxmlformats.org/officeDocument/2006/relationships" xmlns:p="http://schemas.openxmlformats.org/presentationml/2006/main">
  <p:tag name="KSO_WM_DIAGRAM_VIRTUALLY_FRAME" val="{&quot;height&quot;:262.8,&quot;left&quot;:36,&quot;top&quot;:144,&quot;width&quot;:648}"/>
</p:tagLst>
</file>

<file path=ppt/tags/tag36.xml><?xml version="1.0" encoding="utf-8"?>
<p:tagLst xmlns:a="http://schemas.openxmlformats.org/drawingml/2006/main" xmlns:r="http://schemas.openxmlformats.org/officeDocument/2006/relationships" xmlns:p="http://schemas.openxmlformats.org/presentationml/2006/main">
  <p:tag name="KSO_WM_DIAGRAM_VIRTUALLY_FRAME" val="{&quot;height&quot;:262.8,&quot;left&quot;:36,&quot;top&quot;:144,&quot;width&quot;:648}"/>
</p:tagLst>
</file>

<file path=ppt/tags/tag37.xml><?xml version="1.0" encoding="utf-8"?>
<p:tagLst xmlns:a="http://schemas.openxmlformats.org/drawingml/2006/main" xmlns:r="http://schemas.openxmlformats.org/officeDocument/2006/relationships" xmlns:p="http://schemas.openxmlformats.org/presentationml/2006/main">
  <p:tag name="KSO_WM_DIAGRAM_VIRTUALLY_FRAME" val="{&quot;height&quot;:262.8,&quot;left&quot;:36,&quot;top&quot;:144,&quot;width&quot;:648}"/>
</p:tagLst>
</file>

<file path=ppt/tags/tag38.xml><?xml version="1.0" encoding="utf-8"?>
<p:tagLst xmlns:a="http://schemas.openxmlformats.org/drawingml/2006/main" xmlns:r="http://schemas.openxmlformats.org/officeDocument/2006/relationships" xmlns:p="http://schemas.openxmlformats.org/presentationml/2006/main">
  <p:tag name="KSO_WM_DIAGRAM_VIRTUALLY_FRAME" val="{&quot;height&quot;:262.8,&quot;left&quot;:36,&quot;top&quot;:144,&quot;width&quot;:648}"/>
</p:tagLst>
</file>

<file path=ppt/tags/tag39.xml><?xml version="1.0" encoding="utf-8"?>
<p:tagLst xmlns:a="http://schemas.openxmlformats.org/drawingml/2006/main" xmlns:r="http://schemas.openxmlformats.org/officeDocument/2006/relationships" xmlns:p="http://schemas.openxmlformats.org/presentationml/2006/main">
  <p:tag name="KSO_WM_DIAGRAM_VIRTUALLY_FRAME" val="{&quot;height&quot;:262.8,&quot;left&quot;:36,&quot;top&quot;:144,&quot;width&quot;:648}"/>
</p:tagLst>
</file>

<file path=ppt/tags/tag40.xml><?xml version="1.0" encoding="utf-8"?>
<p:tagLst xmlns:a="http://schemas.openxmlformats.org/drawingml/2006/main" xmlns:r="http://schemas.openxmlformats.org/officeDocument/2006/relationships" xmlns:p="http://schemas.openxmlformats.org/presentationml/2006/main">
  <p:tag name="KSO_WM_DIAGRAM_VIRTUALLY_FRAME" val="{&quot;height&quot;:262.8,&quot;left&quot;:36,&quot;top&quot;:144,&quot;width&quot;:648}"/>
</p:tagLst>
</file>

<file path=ppt/tags/tag41.xml><?xml version="1.0" encoding="utf-8"?>
<p:tagLst xmlns:a="http://schemas.openxmlformats.org/drawingml/2006/main" xmlns:r="http://schemas.openxmlformats.org/officeDocument/2006/relationships" xmlns:p="http://schemas.openxmlformats.org/presentationml/2006/main">
  <p:tag name="KSO_WM_DIAGRAM_VIRTUALLY_FRAME" val="{&quot;height&quot;:324,&quot;left&quot;:36,&quot;top&quot;:86.4,&quot;width&quot;:648}"/>
</p:tagLst>
</file>

<file path=ppt/tags/tag42.xml><?xml version="1.0" encoding="utf-8"?>
<p:tagLst xmlns:a="http://schemas.openxmlformats.org/drawingml/2006/main" xmlns:r="http://schemas.openxmlformats.org/officeDocument/2006/relationships" xmlns:p="http://schemas.openxmlformats.org/presentationml/2006/main">
  <p:tag name="KSO_WM_DIAGRAM_VIRTUALLY_FRAME" val="{&quot;height&quot;:324,&quot;left&quot;:36,&quot;top&quot;:86.4,&quot;width&quot;:648}"/>
</p:tagLst>
</file>

<file path=ppt/tags/tag43.xml><?xml version="1.0" encoding="utf-8"?>
<p:tagLst xmlns:a="http://schemas.openxmlformats.org/drawingml/2006/main" xmlns:r="http://schemas.openxmlformats.org/officeDocument/2006/relationships" xmlns:p="http://schemas.openxmlformats.org/presentationml/2006/main">
  <p:tag name="KSO_WM_DIAGRAM_VIRTUALLY_FRAME" val="{&quot;height&quot;:324,&quot;left&quot;:36,&quot;top&quot;:86.4,&quot;width&quot;:648}"/>
</p:tagLst>
</file>

<file path=ppt/tags/tag44.xml><?xml version="1.0" encoding="utf-8"?>
<p:tagLst xmlns:a="http://schemas.openxmlformats.org/drawingml/2006/main" xmlns:r="http://schemas.openxmlformats.org/officeDocument/2006/relationships" xmlns:p="http://schemas.openxmlformats.org/presentationml/2006/main">
  <p:tag name="KSO_WM_DIAGRAM_VIRTUALLY_FRAME" val="{&quot;height&quot;:324,&quot;left&quot;:36,&quot;top&quot;:86.4,&quot;width&quot;:648}"/>
</p:tagLst>
</file>

<file path=ppt/tags/tag45.xml><?xml version="1.0" encoding="utf-8"?>
<p:tagLst xmlns:a="http://schemas.openxmlformats.org/drawingml/2006/main" xmlns:r="http://schemas.openxmlformats.org/officeDocument/2006/relationships" xmlns:p="http://schemas.openxmlformats.org/presentationml/2006/main">
  <p:tag name="KSO_WM_DIAGRAM_VIRTUALLY_FRAME" val="{&quot;height&quot;:324,&quot;left&quot;:36,&quot;top&quot;:86.4,&quot;width&quot;:648}"/>
</p:tagLst>
</file>

<file path=ppt/tags/tag46.xml><?xml version="1.0" encoding="utf-8"?>
<p:tagLst xmlns:a="http://schemas.openxmlformats.org/drawingml/2006/main" xmlns:r="http://schemas.openxmlformats.org/officeDocument/2006/relationships" xmlns:p="http://schemas.openxmlformats.org/presentationml/2006/main">
  <p:tag name="KSO_WM_DIAGRAM_VIRTUALLY_FRAME" val="{&quot;height&quot;:324,&quot;left&quot;:36,&quot;top&quot;:86.4,&quot;width&quot;:648}"/>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8730</Words>
  <Application>Microsoft Office PowerPoint</Application>
  <PresentationFormat>On-screen Show (16:9)</PresentationFormat>
  <Paragraphs>193</Paragraphs>
  <Slides>12</Slides>
  <Notes>12</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Applying Lifespan Development Theory to Support a Young Carer</dc:title>
  <dc:subject>PptxGenJS Presentation</dc:subject>
  <dc:creator>Student</dc:creator>
  <cp:lastModifiedBy>Afnan ahmad</cp:lastModifiedBy>
  <cp:revision>98</cp:revision>
  <dcterms:created xsi:type="dcterms:W3CDTF">2026-01-28T19:37:00Z</dcterms:created>
  <dcterms:modified xsi:type="dcterms:W3CDTF">2026-02-12T15:32:32Z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B683234D34FE4187AB15425C14D539F1_12</vt:lpwstr>
  </property>
  <property fmtid="{D5CDD505-2E9C-101B-9397-08002B2CF9AE}" pid="3" name="KSOProductBuildVer">
    <vt:lpwstr>1033-12.2.0.23196</vt:lpwstr>
  </property>
</Properties>
</file>