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6"/>
  </p:notesMasterIdLst>
  <p:handoutMasterIdLst>
    <p:handoutMasterId r:id="rId37"/>
  </p:handoutMasterIdLst>
  <p:sldIdLst>
    <p:sldId id="284" r:id="rId2"/>
    <p:sldId id="285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286" r:id="rId16"/>
    <p:sldId id="288" r:id="rId17"/>
    <p:sldId id="287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16" r:id="rId34"/>
    <p:sldId id="317" r:id="rId35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990600" y="6248400"/>
            <a:ext cx="2285256" cy="457200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Semester 2 – 2020/2021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smtClean="0"/>
              <a:t>ACCA7003 Object </a:t>
            </a:r>
            <a:r>
              <a:rPr lang="en-US" dirty="0" smtClean="0"/>
              <a:t>Oriented Programming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dirty="0" smtClean="0"/>
              <a:t>Topic </a:t>
            </a:r>
            <a:r>
              <a:rPr lang="en-US" b="1" dirty="0"/>
              <a:t>5</a:t>
            </a:r>
            <a:r>
              <a:rPr lang="en-US" b="1" dirty="0" smtClean="0"/>
              <a:t> – Files, Reading and Writing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403648" y="400506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Dr Stephen Hole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Streams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/>
              <a:t>Java programs perform I/O through streams. </a:t>
            </a:r>
            <a:endParaRPr lang="en-GB" sz="2400" dirty="0" smtClean="0"/>
          </a:p>
          <a:p>
            <a:r>
              <a:rPr lang="en-GB" sz="2400" dirty="0" smtClean="0"/>
              <a:t>A </a:t>
            </a:r>
            <a:r>
              <a:rPr lang="en-GB" sz="2400" dirty="0"/>
              <a:t>stream is an abstraction that either </a:t>
            </a:r>
            <a:r>
              <a:rPr lang="en-GB" sz="2400" dirty="0" smtClean="0"/>
              <a:t>produces or </a:t>
            </a:r>
            <a:r>
              <a:rPr lang="en-GB" sz="2400" dirty="0"/>
              <a:t>consumes information. </a:t>
            </a:r>
            <a:endParaRPr lang="en-GB" sz="2400" dirty="0" smtClean="0"/>
          </a:p>
          <a:p>
            <a:r>
              <a:rPr lang="en-GB" sz="2400" dirty="0" smtClean="0"/>
              <a:t>A </a:t>
            </a:r>
            <a:r>
              <a:rPr lang="en-GB" sz="2400" dirty="0"/>
              <a:t>stream is linked to a physical device by the Java I/O system.</a:t>
            </a:r>
          </a:p>
          <a:p>
            <a:r>
              <a:rPr lang="en-GB" sz="2400" dirty="0"/>
              <a:t>All streams behave in the same manner, even if the actual physical devices to which they </a:t>
            </a:r>
            <a:r>
              <a:rPr lang="en-GB" sz="2400" dirty="0" smtClean="0"/>
              <a:t>are linked </a:t>
            </a:r>
            <a:r>
              <a:rPr lang="en-GB" sz="2400" dirty="0"/>
              <a:t>differ. </a:t>
            </a:r>
            <a:endParaRPr lang="en-GB" sz="2400" dirty="0" smtClean="0"/>
          </a:p>
          <a:p>
            <a:r>
              <a:rPr lang="en-GB" sz="2400" dirty="0" smtClean="0"/>
              <a:t>Thus</a:t>
            </a:r>
            <a:r>
              <a:rPr lang="en-GB" sz="2400" dirty="0"/>
              <a:t>, the same I/O classes and methods can be applied to any type of device.</a:t>
            </a:r>
          </a:p>
        </p:txBody>
      </p:sp>
    </p:spTree>
    <p:extLst>
      <p:ext uri="{BB962C8B-B14F-4D97-AF65-F5344CB8AC3E}">
        <p14:creationId xmlns:p14="http://schemas.microsoft.com/office/powerpoint/2010/main" val="1157641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Streams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/>
              <a:t>A</a:t>
            </a:r>
            <a:r>
              <a:rPr lang="en-GB" sz="2400" dirty="0" smtClean="0"/>
              <a:t>n </a:t>
            </a:r>
            <a:r>
              <a:rPr lang="en-GB" sz="2400" dirty="0"/>
              <a:t>input stream can abstract many different kinds of input: </a:t>
            </a:r>
            <a:endParaRPr lang="en-GB" sz="2400" dirty="0" smtClean="0"/>
          </a:p>
          <a:p>
            <a:pPr lvl="1"/>
            <a:r>
              <a:rPr lang="en-GB" sz="2000" dirty="0"/>
              <a:t>D</a:t>
            </a:r>
            <a:r>
              <a:rPr lang="en-GB" sz="2000" dirty="0" smtClean="0"/>
              <a:t>isk </a:t>
            </a:r>
            <a:r>
              <a:rPr lang="en-GB" sz="2000" dirty="0"/>
              <a:t>file</a:t>
            </a:r>
            <a:r>
              <a:rPr lang="en-GB" sz="2000" dirty="0" smtClean="0"/>
              <a:t>, a </a:t>
            </a:r>
            <a:r>
              <a:rPr lang="en-GB" sz="2000" dirty="0"/>
              <a:t>keyboard, or a network socket. </a:t>
            </a:r>
            <a:endParaRPr lang="en-GB" sz="2000" dirty="0" smtClean="0"/>
          </a:p>
          <a:p>
            <a:r>
              <a:rPr lang="en-GB" sz="2400" dirty="0" smtClean="0"/>
              <a:t>Likewise</a:t>
            </a:r>
            <a:r>
              <a:rPr lang="en-GB" sz="2400" dirty="0"/>
              <a:t>, an output stream may refer to </a:t>
            </a:r>
            <a:r>
              <a:rPr lang="en-GB" sz="2400" dirty="0" smtClean="0"/>
              <a:t>the:</a:t>
            </a:r>
          </a:p>
          <a:p>
            <a:pPr lvl="1"/>
            <a:r>
              <a:rPr lang="en-GB" sz="2000" dirty="0"/>
              <a:t>C</a:t>
            </a:r>
            <a:r>
              <a:rPr lang="en-GB" sz="2000" dirty="0" smtClean="0"/>
              <a:t>onsole</a:t>
            </a:r>
            <a:r>
              <a:rPr lang="en-GB" sz="2000" dirty="0"/>
              <a:t>, a </a:t>
            </a:r>
            <a:r>
              <a:rPr lang="en-GB" sz="2000" dirty="0" smtClean="0"/>
              <a:t>disk file</a:t>
            </a:r>
            <a:r>
              <a:rPr lang="en-GB" sz="2000" dirty="0"/>
              <a:t>, or a network connection. </a:t>
            </a:r>
            <a:endParaRPr lang="en-GB" sz="2000" dirty="0" smtClean="0"/>
          </a:p>
          <a:p>
            <a:r>
              <a:rPr lang="en-GB" sz="2400" dirty="0" smtClean="0"/>
              <a:t>Streams </a:t>
            </a:r>
            <a:r>
              <a:rPr lang="en-GB" sz="2400" dirty="0"/>
              <a:t>are a clean way to deal with input/output </a:t>
            </a:r>
            <a:r>
              <a:rPr lang="en-GB" sz="2400" dirty="0" smtClean="0"/>
              <a:t>without having </a:t>
            </a:r>
            <a:r>
              <a:rPr lang="en-GB" sz="2400" dirty="0"/>
              <a:t>every part of your code understand the difference between a keyboard and a </a:t>
            </a:r>
            <a:r>
              <a:rPr lang="en-GB" sz="2400" dirty="0" smtClean="0"/>
              <a:t>network. </a:t>
            </a:r>
          </a:p>
          <a:p>
            <a:r>
              <a:rPr lang="en-GB" sz="2400" dirty="0" smtClean="0"/>
              <a:t>Java </a:t>
            </a:r>
            <a:r>
              <a:rPr lang="en-GB" sz="2400" dirty="0"/>
              <a:t>implements streams within class hierarchies defined in the </a:t>
            </a:r>
            <a:r>
              <a:rPr lang="en-GB" sz="2400" b="1" dirty="0"/>
              <a:t>java.io</a:t>
            </a:r>
            <a:r>
              <a:rPr lang="en-GB" sz="2400" dirty="0"/>
              <a:t> package.</a:t>
            </a:r>
          </a:p>
        </p:txBody>
      </p:sp>
    </p:spTree>
    <p:extLst>
      <p:ext uri="{BB962C8B-B14F-4D97-AF65-F5344CB8AC3E}">
        <p14:creationId xmlns:p14="http://schemas.microsoft.com/office/powerpoint/2010/main" val="1472924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Byte Streams and Character Streams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319" y="2017713"/>
            <a:ext cx="8463769" cy="4114800"/>
          </a:xfrm>
        </p:spPr>
        <p:txBody>
          <a:bodyPr/>
          <a:lstStyle/>
          <a:p>
            <a:r>
              <a:rPr lang="en-GB" sz="2400" dirty="0"/>
              <a:t>Java defines two types of streams: </a:t>
            </a:r>
            <a:endParaRPr lang="en-GB" sz="2400" dirty="0" smtClean="0"/>
          </a:p>
          <a:p>
            <a:pPr lvl="1"/>
            <a:r>
              <a:rPr lang="en-GB" sz="2000" dirty="0" smtClean="0"/>
              <a:t>byte </a:t>
            </a:r>
            <a:r>
              <a:rPr lang="en-GB" sz="2000" dirty="0"/>
              <a:t>and character. </a:t>
            </a:r>
            <a:endParaRPr lang="en-GB" sz="2000" dirty="0" smtClean="0"/>
          </a:p>
          <a:p>
            <a:r>
              <a:rPr lang="en-GB" sz="2400" dirty="0" smtClean="0"/>
              <a:t>Byte </a:t>
            </a:r>
            <a:r>
              <a:rPr lang="en-GB" sz="2400" dirty="0"/>
              <a:t>streams provide a </a:t>
            </a:r>
            <a:r>
              <a:rPr lang="en-GB" sz="2400" dirty="0" smtClean="0"/>
              <a:t>convenient means </a:t>
            </a:r>
            <a:r>
              <a:rPr lang="en-GB" sz="2400" dirty="0"/>
              <a:t>for handling input and output of bytes. </a:t>
            </a:r>
            <a:endParaRPr lang="en-GB" sz="2400" dirty="0" smtClean="0"/>
          </a:p>
          <a:p>
            <a:r>
              <a:rPr lang="en-GB" sz="2400" dirty="0" smtClean="0"/>
              <a:t>Byte </a:t>
            </a:r>
            <a:r>
              <a:rPr lang="en-GB" sz="2400" dirty="0"/>
              <a:t>streams are used, for example, </a:t>
            </a:r>
            <a:r>
              <a:rPr lang="en-GB" sz="2400" dirty="0" smtClean="0"/>
              <a:t>when:</a:t>
            </a:r>
            <a:endParaRPr lang="en-GB" sz="2400" dirty="0"/>
          </a:p>
          <a:p>
            <a:pPr lvl="1"/>
            <a:r>
              <a:rPr lang="en-GB" sz="2000" dirty="0" smtClean="0"/>
              <a:t>Reading </a:t>
            </a:r>
            <a:r>
              <a:rPr lang="en-GB" sz="2000" dirty="0"/>
              <a:t>or writing binary data. </a:t>
            </a:r>
            <a:endParaRPr lang="en-GB" sz="2000" dirty="0" smtClean="0"/>
          </a:p>
          <a:p>
            <a:r>
              <a:rPr lang="en-GB" sz="2400" dirty="0" smtClean="0"/>
              <a:t>Character </a:t>
            </a:r>
            <a:r>
              <a:rPr lang="en-GB" sz="2400" dirty="0"/>
              <a:t>streams provide a convenient means for </a:t>
            </a:r>
            <a:r>
              <a:rPr lang="en-GB" sz="2400" dirty="0" smtClean="0"/>
              <a:t>handling input </a:t>
            </a:r>
            <a:r>
              <a:rPr lang="en-GB" sz="2400" dirty="0"/>
              <a:t>and output of characters. </a:t>
            </a:r>
            <a:endParaRPr lang="en-GB" sz="2400" dirty="0" smtClean="0"/>
          </a:p>
          <a:p>
            <a:r>
              <a:rPr lang="en-GB" sz="2400" dirty="0" smtClean="0"/>
              <a:t>They </a:t>
            </a:r>
            <a:r>
              <a:rPr lang="en-GB" sz="2400" dirty="0"/>
              <a:t>use Unicode and, therefore, can be </a:t>
            </a:r>
            <a:r>
              <a:rPr lang="en-GB" sz="2400" dirty="0" smtClean="0"/>
              <a:t>internationalised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5577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Reading Console Input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/>
              <a:t>The preferred method of </a:t>
            </a:r>
            <a:r>
              <a:rPr lang="en-GB" sz="2400" dirty="0" smtClean="0"/>
              <a:t>reading console </a:t>
            </a:r>
            <a:r>
              <a:rPr lang="en-GB" sz="2400" dirty="0"/>
              <a:t>input is to use a character-oriented stream, which makes your program easier </a:t>
            </a:r>
            <a:r>
              <a:rPr lang="en-GB" sz="2400" dirty="0" smtClean="0"/>
              <a:t>to internationalize </a:t>
            </a:r>
            <a:r>
              <a:rPr lang="en-GB" sz="2400" dirty="0"/>
              <a:t>and maintain</a:t>
            </a:r>
            <a:r>
              <a:rPr lang="en-GB" sz="2400" dirty="0" smtClean="0"/>
              <a:t>.</a:t>
            </a:r>
          </a:p>
          <a:p>
            <a:r>
              <a:rPr lang="en-GB" sz="2400" dirty="0"/>
              <a:t>To read a character from a </a:t>
            </a:r>
            <a:r>
              <a:rPr lang="en-GB" sz="2400" b="1" dirty="0" err="1"/>
              <a:t>BufferedReader</a:t>
            </a:r>
            <a:r>
              <a:rPr lang="en-GB" sz="2400" dirty="0"/>
              <a:t>, use read( ). </a:t>
            </a:r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version of read( ) that we </a:t>
            </a:r>
            <a:r>
              <a:rPr lang="en-GB" sz="2400" dirty="0" smtClean="0"/>
              <a:t>will be </a:t>
            </a:r>
            <a:r>
              <a:rPr lang="en-GB" sz="2400" dirty="0"/>
              <a:t>using is</a:t>
            </a:r>
          </a:p>
          <a:p>
            <a:pPr lvl="1"/>
            <a:r>
              <a:rPr lang="en-GB" sz="2000" b="1" dirty="0" err="1"/>
              <a:t>int</a:t>
            </a:r>
            <a:r>
              <a:rPr lang="en-GB" sz="2000" b="1" dirty="0"/>
              <a:t> read( ) throws </a:t>
            </a:r>
            <a:r>
              <a:rPr lang="en-GB" sz="2000" b="1" dirty="0" err="1"/>
              <a:t>IOException</a:t>
            </a:r>
            <a:endParaRPr lang="en-GB" sz="2000" b="1" dirty="0"/>
          </a:p>
          <a:p>
            <a:r>
              <a:rPr lang="en-GB" sz="2400" dirty="0"/>
              <a:t>Each time that read( ) is called, it reads a character from the input stream and returns it </a:t>
            </a:r>
            <a:r>
              <a:rPr lang="en-GB" sz="2400" dirty="0" smtClean="0"/>
              <a:t>as an </a:t>
            </a:r>
            <a:r>
              <a:rPr lang="en-GB" sz="2400" dirty="0"/>
              <a:t>integer value.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returns –1 when the end of the stream is encountered. </a:t>
            </a:r>
          </a:p>
        </p:txBody>
      </p:sp>
    </p:spTree>
    <p:extLst>
      <p:ext uri="{BB962C8B-B14F-4D97-AF65-F5344CB8AC3E}">
        <p14:creationId xmlns:p14="http://schemas.microsoft.com/office/powerpoint/2010/main" val="2193141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IOException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As you can see</a:t>
            </a:r>
            <a:r>
              <a:rPr lang="en-GB" sz="2400" dirty="0" smtClean="0">
                <a:solidFill>
                  <a:srgbClr val="000000"/>
                </a:solidFill>
              </a:rPr>
              <a:t>, it </a:t>
            </a:r>
            <a:r>
              <a:rPr lang="en-GB" sz="2400" dirty="0">
                <a:solidFill>
                  <a:srgbClr val="000000"/>
                </a:solidFill>
              </a:rPr>
              <a:t>can throw an </a:t>
            </a:r>
            <a:r>
              <a:rPr lang="en-GB" sz="2400" dirty="0" err="1">
                <a:solidFill>
                  <a:srgbClr val="000000"/>
                </a:solidFill>
              </a:rPr>
              <a:t>IOException</a:t>
            </a:r>
            <a:r>
              <a:rPr lang="en-GB" sz="2400" dirty="0">
                <a:solidFill>
                  <a:srgbClr val="000000"/>
                </a:solidFill>
              </a:rPr>
              <a:t>.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 following program demonstrates read( ) by reading characters from the </a:t>
            </a:r>
            <a:r>
              <a:rPr lang="en-GB" sz="2400" dirty="0" smtClean="0">
                <a:solidFill>
                  <a:srgbClr val="000000"/>
                </a:solidFill>
              </a:rPr>
              <a:t>console until </a:t>
            </a:r>
            <a:r>
              <a:rPr lang="en-GB" sz="2400" dirty="0">
                <a:solidFill>
                  <a:srgbClr val="000000"/>
                </a:solidFill>
              </a:rPr>
              <a:t>the user types a "q.”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Notice </a:t>
            </a:r>
            <a:r>
              <a:rPr lang="en-GB" sz="2400" dirty="0">
                <a:solidFill>
                  <a:srgbClr val="000000"/>
                </a:solidFill>
              </a:rPr>
              <a:t>that any I/O exceptions that might be generated </a:t>
            </a:r>
            <a:r>
              <a:rPr lang="en-GB" sz="2400" dirty="0" smtClean="0">
                <a:solidFill>
                  <a:srgbClr val="000000"/>
                </a:solidFill>
              </a:rPr>
              <a:t>are simply </a:t>
            </a:r>
            <a:r>
              <a:rPr lang="en-GB" sz="2400" dirty="0">
                <a:solidFill>
                  <a:srgbClr val="000000"/>
                </a:solidFill>
              </a:rPr>
              <a:t>thrown out of main( ).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Such </a:t>
            </a:r>
            <a:r>
              <a:rPr lang="en-GB" sz="2400" dirty="0">
                <a:solidFill>
                  <a:srgbClr val="000000"/>
                </a:solidFill>
              </a:rPr>
              <a:t>an approach is common when reading from the console</a:t>
            </a:r>
            <a:r>
              <a:rPr lang="en-GB" sz="2400" dirty="0" smtClean="0">
                <a:solidFill>
                  <a:srgbClr val="000000"/>
                </a:solidFill>
              </a:rPr>
              <a:t>, but </a:t>
            </a:r>
            <a:r>
              <a:rPr lang="en-GB" sz="2400" dirty="0">
                <a:solidFill>
                  <a:srgbClr val="000000"/>
                </a:solidFill>
              </a:rPr>
              <a:t>you can handle these types of errors yourself, if you chose.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019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48680"/>
            <a:ext cx="881608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3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060848"/>
            <a:ext cx="5832648" cy="446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24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Reading Strings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/>
              <a:t>To read a string from the keyboard, use the version of </a:t>
            </a:r>
            <a:r>
              <a:rPr lang="en-GB" sz="2400" dirty="0" err="1"/>
              <a:t>readLine</a:t>
            </a:r>
            <a:r>
              <a:rPr lang="en-GB" sz="2400" dirty="0"/>
              <a:t>( ) that is a member of </a:t>
            </a:r>
            <a:r>
              <a:rPr lang="en-GB" sz="2400" dirty="0" smtClean="0"/>
              <a:t>the </a:t>
            </a:r>
            <a:r>
              <a:rPr lang="en-GB" sz="2400" b="1" dirty="0" err="1" smtClean="0"/>
              <a:t>BufferedReader</a:t>
            </a:r>
            <a:r>
              <a:rPr lang="en-GB" sz="2400" dirty="0" smtClean="0"/>
              <a:t> </a:t>
            </a:r>
            <a:r>
              <a:rPr lang="en-GB" sz="2400" dirty="0"/>
              <a:t>class. </a:t>
            </a:r>
            <a:endParaRPr lang="en-GB" sz="2400" dirty="0" smtClean="0"/>
          </a:p>
          <a:p>
            <a:r>
              <a:rPr lang="en-GB" sz="2400" dirty="0" smtClean="0"/>
              <a:t>Its </a:t>
            </a:r>
            <a:r>
              <a:rPr lang="en-GB" sz="2400" dirty="0"/>
              <a:t>general form is shown here:</a:t>
            </a:r>
          </a:p>
          <a:p>
            <a:pPr lvl="1"/>
            <a:r>
              <a:rPr lang="en-GB" sz="2000" b="1" dirty="0"/>
              <a:t>String </a:t>
            </a:r>
            <a:r>
              <a:rPr lang="en-GB" sz="2000" b="1" dirty="0" err="1"/>
              <a:t>readLine</a:t>
            </a:r>
            <a:r>
              <a:rPr lang="en-GB" sz="2000" b="1" dirty="0"/>
              <a:t>( ) throws </a:t>
            </a:r>
            <a:r>
              <a:rPr lang="en-GB" sz="2000" b="1" dirty="0" err="1"/>
              <a:t>IOException</a:t>
            </a:r>
            <a:endParaRPr lang="en-GB" sz="2000" b="1" dirty="0"/>
          </a:p>
          <a:p>
            <a:r>
              <a:rPr lang="en-GB" sz="2400" dirty="0"/>
              <a:t>As you can see, it returns a String object.</a:t>
            </a:r>
          </a:p>
          <a:p>
            <a:r>
              <a:rPr lang="en-GB" sz="2400" dirty="0"/>
              <a:t>The following program demonstrates </a:t>
            </a:r>
            <a:r>
              <a:rPr lang="en-GB" sz="2400" b="1" dirty="0" err="1"/>
              <a:t>BufferedReader</a:t>
            </a:r>
            <a:r>
              <a:rPr lang="en-GB" sz="2400" dirty="0"/>
              <a:t> and the </a:t>
            </a:r>
            <a:r>
              <a:rPr lang="en-GB" sz="2400" b="1" dirty="0" err="1"/>
              <a:t>readLine</a:t>
            </a:r>
            <a:r>
              <a:rPr lang="en-GB" sz="2400" b="1" dirty="0"/>
              <a:t>( ) </a:t>
            </a:r>
            <a:r>
              <a:rPr lang="en-GB" sz="2400" dirty="0"/>
              <a:t>method</a:t>
            </a:r>
            <a:r>
              <a:rPr lang="en-GB" sz="2400" dirty="0" smtClean="0"/>
              <a:t>; the </a:t>
            </a:r>
            <a:r>
              <a:rPr lang="en-GB" sz="2400" dirty="0"/>
              <a:t>program reads and displays lines of text until you enter the word “stop”:</a:t>
            </a:r>
          </a:p>
        </p:txBody>
      </p:sp>
    </p:spTree>
    <p:extLst>
      <p:ext uri="{BB962C8B-B14F-4D97-AF65-F5344CB8AC3E}">
        <p14:creationId xmlns:p14="http://schemas.microsoft.com/office/powerpoint/2010/main" val="879631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836712"/>
            <a:ext cx="8271546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8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700807"/>
            <a:ext cx="7848872" cy="497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17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Simple Text Editor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400" dirty="0"/>
              <a:t>The next example creates a tiny text editor.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creates an array of String objects and </a:t>
            </a:r>
            <a:r>
              <a:rPr lang="en-GB" sz="2400" dirty="0" smtClean="0"/>
              <a:t>then reads </a:t>
            </a:r>
            <a:r>
              <a:rPr lang="en-GB" sz="2400" dirty="0"/>
              <a:t>in lines of text, storing each line in the array.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will read up to 100 lines or until </a:t>
            </a:r>
            <a:r>
              <a:rPr lang="en-GB" sz="2400" dirty="0" smtClean="0"/>
              <a:t>you enter </a:t>
            </a:r>
            <a:r>
              <a:rPr lang="en-GB" sz="2400" dirty="0"/>
              <a:t>“stop.”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uses a </a:t>
            </a:r>
            <a:r>
              <a:rPr lang="en-GB" sz="2400" b="1" dirty="0" err="1"/>
              <a:t>BufferedReader</a:t>
            </a:r>
            <a:r>
              <a:rPr lang="en-GB" sz="2400" dirty="0"/>
              <a:t> to read from the console.</a:t>
            </a:r>
          </a:p>
        </p:txBody>
      </p:sp>
    </p:spTree>
    <p:extLst>
      <p:ext uri="{BB962C8B-B14F-4D97-AF65-F5344CB8AC3E}">
        <p14:creationId xmlns:p14="http://schemas.microsoft.com/office/powerpoint/2010/main" val="2749183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1"/>
            <a:ext cx="8712968" cy="654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77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60392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918" y="1052736"/>
            <a:ext cx="7923738" cy="561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64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Files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 smtClean="0"/>
              <a:t>Files are a very popular source and destination for data.</a:t>
            </a:r>
          </a:p>
          <a:p>
            <a:r>
              <a:rPr lang="en-GB" sz="2800" dirty="0" smtClean="0"/>
              <a:t>Some of the fundamental mechanisms for reading and writing files are:</a:t>
            </a:r>
          </a:p>
          <a:p>
            <a:pPr lvl="1"/>
            <a:r>
              <a:rPr lang="en-GB" sz="2400" dirty="0" err="1" smtClean="0"/>
              <a:t>InputStreams</a:t>
            </a:r>
            <a:r>
              <a:rPr lang="en-GB" sz="2400" dirty="0" smtClean="0"/>
              <a:t>;</a:t>
            </a:r>
          </a:p>
          <a:p>
            <a:pPr lvl="1"/>
            <a:r>
              <a:rPr lang="en-GB" sz="2400" dirty="0" err="1" smtClean="0"/>
              <a:t>OutputStreams</a:t>
            </a:r>
            <a:r>
              <a:rPr lang="en-GB" sz="2400" dirty="0" smtClean="0"/>
              <a:t>.</a:t>
            </a:r>
            <a:endParaRPr lang="en-GB" sz="2400" dirty="0"/>
          </a:p>
          <a:p>
            <a:pPr marL="457200" lvl="1" indent="0"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165261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Files, </a:t>
            </a:r>
            <a:r>
              <a:rPr lang="en-GB" dirty="0" err="1" smtClean="0"/>
              <a:t>InputStreams</a:t>
            </a:r>
            <a:r>
              <a:rPr lang="en-GB" dirty="0" smtClean="0"/>
              <a:t> &amp; </a:t>
            </a:r>
            <a:r>
              <a:rPr lang="en-GB" dirty="0" err="1" smtClean="0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800" dirty="0"/>
              <a:t>To demonstrate the use of </a:t>
            </a:r>
            <a:r>
              <a:rPr lang="en-GB" sz="2800" dirty="0" err="1"/>
              <a:t>InputStreams</a:t>
            </a:r>
            <a:r>
              <a:rPr lang="en-GB" sz="2800" dirty="0"/>
              <a:t> create: </a:t>
            </a:r>
          </a:p>
          <a:p>
            <a:pPr lvl="1"/>
            <a:r>
              <a:rPr lang="en-GB" sz="2400" dirty="0"/>
              <a:t>A new project and name it </a:t>
            </a:r>
            <a:r>
              <a:rPr lang="en-GB" sz="2400" dirty="0" err="1"/>
              <a:t>InputOutput</a:t>
            </a:r>
            <a:r>
              <a:rPr lang="en-GB" sz="2400" dirty="0"/>
              <a:t>;</a:t>
            </a:r>
          </a:p>
          <a:p>
            <a:pPr lvl="1"/>
            <a:r>
              <a:rPr lang="en-GB" sz="2400" dirty="0" smtClean="0"/>
              <a:t>Create a </a:t>
            </a:r>
            <a:r>
              <a:rPr lang="en-GB" sz="2400" dirty="0"/>
              <a:t>file inside the project’s </a:t>
            </a:r>
            <a:r>
              <a:rPr lang="en-GB" sz="2400" i="1" dirty="0" err="1"/>
              <a:t>src</a:t>
            </a:r>
            <a:r>
              <a:rPr lang="en-GB" sz="2400" dirty="0"/>
              <a:t> directory and name it </a:t>
            </a:r>
            <a:r>
              <a:rPr lang="en-GB" sz="2400" i="1" dirty="0"/>
              <a:t>bytes.txt</a:t>
            </a:r>
            <a:r>
              <a:rPr lang="en-GB" sz="2400" dirty="0"/>
              <a:t>;</a:t>
            </a:r>
          </a:p>
          <a:p>
            <a:pPr lvl="1"/>
            <a:r>
              <a:rPr lang="en-GB" sz="2400" dirty="0"/>
              <a:t>Add some random characters to the file, for example:</a:t>
            </a:r>
          </a:p>
          <a:p>
            <a:pPr lvl="2"/>
            <a:r>
              <a:rPr lang="en-GB" sz="2000" dirty="0"/>
              <a:t>ax3dF78zxcvbmn</a:t>
            </a:r>
          </a:p>
          <a:p>
            <a:pPr lvl="1"/>
            <a:r>
              <a:rPr lang="en-GB" sz="2400" dirty="0"/>
              <a:t>Create a Java class named </a:t>
            </a:r>
            <a:r>
              <a:rPr lang="en-GB" sz="2400" dirty="0" err="1"/>
              <a:t>ReadFile</a:t>
            </a:r>
            <a:r>
              <a:rPr lang="en-GB" sz="2400" dirty="0"/>
              <a:t>;</a:t>
            </a:r>
          </a:p>
          <a:p>
            <a:pPr lvl="1"/>
            <a:r>
              <a:rPr lang="en-GB" sz="2400" dirty="0"/>
              <a:t>Add a main to this class;</a:t>
            </a:r>
          </a:p>
          <a:p>
            <a:pPr lvl="1"/>
            <a:r>
              <a:rPr lang="en-GB" sz="2400" dirty="0"/>
              <a:t>Add the code that is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7101072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640960" cy="652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936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556792"/>
            <a:ext cx="7632848" cy="487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03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494" y="304800"/>
            <a:ext cx="8487544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333399"/>
                </a:solidFill>
              </a:rPr>
              <a:t>Files, </a:t>
            </a:r>
            <a:r>
              <a:rPr lang="en-GB" dirty="0" err="1">
                <a:solidFill>
                  <a:srgbClr val="333399"/>
                </a:solidFill>
              </a:rPr>
              <a:t>InputStreams</a:t>
            </a:r>
            <a:r>
              <a:rPr lang="en-GB" dirty="0">
                <a:solidFill>
                  <a:srgbClr val="333399"/>
                </a:solidFill>
              </a:rPr>
              <a:t> &amp; </a:t>
            </a:r>
            <a:r>
              <a:rPr lang="en-GB" dirty="0" err="1">
                <a:solidFill>
                  <a:srgbClr val="333399"/>
                </a:solidFill>
              </a:rPr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494" y="2132856"/>
            <a:ext cx="8487544" cy="4176464"/>
          </a:xfrm>
        </p:spPr>
        <p:txBody>
          <a:bodyPr/>
          <a:lstStyle/>
          <a:p>
            <a:r>
              <a:rPr lang="en-GB" sz="2400" dirty="0" smtClean="0"/>
              <a:t>The program starts by defining the </a:t>
            </a:r>
            <a:r>
              <a:rPr lang="en-GB" sz="2400" b="1" dirty="0" smtClean="0"/>
              <a:t>File</a:t>
            </a:r>
            <a:r>
              <a:rPr lang="en-GB" sz="2400" dirty="0" smtClean="0"/>
              <a:t> that will be read:</a:t>
            </a:r>
          </a:p>
          <a:p>
            <a:endParaRPr lang="en-GB" sz="2400" dirty="0"/>
          </a:p>
          <a:p>
            <a:r>
              <a:rPr lang="en-GB" sz="2400" dirty="0" smtClean="0"/>
              <a:t>The location of the </a:t>
            </a:r>
            <a:r>
              <a:rPr lang="en-GB" sz="2400" b="1" dirty="0" smtClean="0"/>
              <a:t>File</a:t>
            </a:r>
            <a:r>
              <a:rPr lang="en-GB" sz="2400" dirty="0" smtClean="0"/>
              <a:t> is relative to the root directory of the project.</a:t>
            </a:r>
          </a:p>
          <a:p>
            <a:r>
              <a:rPr lang="en-GB" sz="2400" dirty="0" err="1" smtClean="0"/>
              <a:t>FileInputStream</a:t>
            </a:r>
            <a:r>
              <a:rPr lang="en-GB" sz="2400" dirty="0" smtClean="0"/>
              <a:t> can accept a String representing the file path, but it is best practice to encapsulate the file path in the File object as this gives access to a set of utility methods:</a:t>
            </a:r>
          </a:p>
          <a:p>
            <a:pPr lvl="1"/>
            <a:r>
              <a:rPr lang="en-GB" sz="2000" dirty="0" err="1" smtClean="0"/>
              <a:t>f.exists</a:t>
            </a:r>
            <a:r>
              <a:rPr lang="en-GB" sz="2000" dirty="0" smtClean="0"/>
              <a:t>, </a:t>
            </a:r>
            <a:r>
              <a:rPr lang="en-GB" sz="2000" dirty="0" err="1" smtClean="0"/>
              <a:t>f.canRead</a:t>
            </a:r>
            <a:r>
              <a:rPr lang="en-GB" sz="2000" dirty="0" smtClean="0"/>
              <a:t>, </a:t>
            </a:r>
          </a:p>
          <a:p>
            <a:pPr lvl="1"/>
            <a:r>
              <a:rPr lang="en-GB" sz="2000" dirty="0" err="1"/>
              <a:t>f</a:t>
            </a:r>
            <a:r>
              <a:rPr lang="en-GB" sz="2000" dirty="0" err="1" smtClean="0"/>
              <a:t>.canWrite</a:t>
            </a:r>
            <a:r>
              <a:rPr lang="en-GB" sz="2000" dirty="0" smtClean="0"/>
              <a:t>, </a:t>
            </a:r>
            <a:r>
              <a:rPr lang="en-GB" sz="2000" dirty="0" err="1" smtClean="0"/>
              <a:t>f.length</a:t>
            </a:r>
            <a:r>
              <a:rPr lang="en-GB" sz="2000" dirty="0" smtClean="0"/>
              <a:t>.</a:t>
            </a:r>
          </a:p>
          <a:p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2636912"/>
            <a:ext cx="6048672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679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/>
              <a:t>InputStreams</a:t>
            </a:r>
            <a:r>
              <a:rPr lang="en-GB" dirty="0"/>
              <a:t> 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 smtClean="0"/>
              <a:t>Constructing a </a:t>
            </a:r>
            <a:r>
              <a:rPr lang="en-GB" sz="2400" b="1" dirty="0" smtClean="0"/>
              <a:t>File</a:t>
            </a:r>
            <a:r>
              <a:rPr lang="en-GB" sz="2400" dirty="0" smtClean="0"/>
              <a:t> object does not ensure a corresponding file exists.</a:t>
            </a:r>
          </a:p>
          <a:p>
            <a:r>
              <a:rPr lang="en-GB" sz="2400" dirty="0" smtClean="0"/>
              <a:t>Next create </a:t>
            </a:r>
            <a:r>
              <a:rPr lang="en-GB" sz="2400" dirty="0"/>
              <a:t>a </a:t>
            </a:r>
            <a:r>
              <a:rPr lang="en-GB" sz="2400" b="1" dirty="0" err="1" smtClean="0"/>
              <a:t>FileInputStream</a:t>
            </a:r>
            <a:r>
              <a:rPr lang="en-GB" sz="2400" dirty="0" smtClean="0"/>
              <a:t> </a:t>
            </a:r>
            <a:r>
              <a:rPr lang="en-GB" sz="2400" dirty="0"/>
              <a:t>and pass it to the file as a </a:t>
            </a:r>
            <a:r>
              <a:rPr lang="en-GB" sz="2400" dirty="0" smtClean="0"/>
              <a:t>parameter.</a:t>
            </a:r>
          </a:p>
          <a:p>
            <a:r>
              <a:rPr lang="en-GB" sz="2400" dirty="0" smtClean="0"/>
              <a:t>This </a:t>
            </a:r>
            <a:r>
              <a:rPr lang="en-GB" sz="2400" dirty="0"/>
              <a:t>is </a:t>
            </a:r>
            <a:r>
              <a:rPr lang="en-GB" sz="2400" dirty="0" smtClean="0"/>
              <a:t>occurring </a:t>
            </a:r>
            <a:r>
              <a:rPr lang="en-GB" sz="2400" dirty="0"/>
              <a:t>inside a </a:t>
            </a:r>
            <a:r>
              <a:rPr lang="en-GB" sz="2400" b="1" dirty="0" smtClean="0"/>
              <a:t>try/catch</a:t>
            </a:r>
            <a:r>
              <a:rPr lang="en-GB" sz="2400" dirty="0" smtClean="0"/>
              <a:t> block:</a:t>
            </a:r>
          </a:p>
          <a:p>
            <a:pPr lvl="1"/>
            <a:r>
              <a:rPr lang="en-GB" sz="2000" dirty="0" smtClean="0"/>
              <a:t>If </a:t>
            </a:r>
            <a:r>
              <a:rPr lang="en-GB" sz="2000" dirty="0"/>
              <a:t>the file does not exist a </a:t>
            </a:r>
            <a:r>
              <a:rPr lang="en-GB" sz="2000" b="1" dirty="0" err="1" smtClean="0"/>
              <a:t>FileNotFound</a:t>
            </a:r>
            <a:r>
              <a:rPr lang="en-GB" sz="2000" dirty="0" smtClean="0"/>
              <a:t> </a:t>
            </a:r>
            <a:r>
              <a:rPr lang="en-GB" sz="2000" dirty="0"/>
              <a:t>exception will be thrown at this </a:t>
            </a:r>
            <a:r>
              <a:rPr lang="en-GB" sz="2000" dirty="0" smtClean="0"/>
              <a:t>point. </a:t>
            </a:r>
          </a:p>
          <a:p>
            <a:pPr lvl="1"/>
            <a:r>
              <a:rPr lang="en-GB" sz="2000" dirty="0" smtClean="0"/>
              <a:t>This </a:t>
            </a:r>
            <a:r>
              <a:rPr lang="en-GB" sz="2000" dirty="0"/>
              <a:t>exception extends </a:t>
            </a:r>
            <a:r>
              <a:rPr lang="en-GB" sz="2000" b="1" dirty="0" err="1" smtClean="0"/>
              <a:t>IOException</a:t>
            </a:r>
            <a:r>
              <a:rPr lang="en-GB" sz="2000" dirty="0" smtClean="0"/>
              <a:t>, therefore </a:t>
            </a:r>
            <a:r>
              <a:rPr lang="en-GB" sz="2000" dirty="0"/>
              <a:t>the code will simply catch </a:t>
            </a:r>
            <a:r>
              <a:rPr lang="en-GB" sz="2000" b="1" dirty="0" err="1"/>
              <a:t>IOException</a:t>
            </a:r>
            <a:r>
              <a:rPr lang="en-GB" sz="2000" dirty="0" smtClean="0"/>
              <a:t>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48211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/>
              <a:t>InputStreams</a:t>
            </a:r>
            <a:r>
              <a:rPr lang="en-GB" dirty="0"/>
              <a:t> 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 smtClean="0"/>
              <a:t>The </a:t>
            </a:r>
            <a:r>
              <a:rPr lang="en-GB" sz="2400" dirty="0"/>
              <a:t>next </a:t>
            </a:r>
            <a:r>
              <a:rPr lang="en-GB" sz="2400" dirty="0" smtClean="0"/>
              <a:t>portion </a:t>
            </a:r>
            <a:r>
              <a:rPr lang="en-GB" sz="2400" dirty="0"/>
              <a:t>of code loops through all the contents in the file one </a:t>
            </a:r>
            <a:r>
              <a:rPr lang="en-GB" sz="2400" dirty="0" smtClean="0"/>
              <a:t>byte </a:t>
            </a:r>
            <a:r>
              <a:rPr lang="en-GB" sz="2400" dirty="0"/>
              <a:t>at a </a:t>
            </a:r>
            <a:r>
              <a:rPr lang="en-GB" sz="2400" dirty="0" smtClean="0"/>
              <a:t>time, </a:t>
            </a:r>
            <a:r>
              <a:rPr lang="en-GB" sz="2400" dirty="0"/>
              <a:t>and </a:t>
            </a:r>
            <a:r>
              <a:rPr lang="en-GB" sz="2400" dirty="0" smtClean="0"/>
              <a:t>assigns the </a:t>
            </a:r>
            <a:r>
              <a:rPr lang="en-GB" sz="2400" dirty="0"/>
              <a:t>content of each location to the variable </a:t>
            </a:r>
            <a:r>
              <a:rPr lang="en-GB" sz="2400" b="1" dirty="0"/>
              <a:t>content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400" dirty="0" smtClean="0"/>
              <a:t>If </a:t>
            </a:r>
            <a:r>
              <a:rPr lang="en-GB" sz="2400" dirty="0"/>
              <a:t>the value of this is </a:t>
            </a:r>
            <a:r>
              <a:rPr lang="en-GB" sz="2400" dirty="0" smtClean="0"/>
              <a:t>-1 then </a:t>
            </a:r>
            <a:r>
              <a:rPr lang="en-GB" sz="2400" dirty="0"/>
              <a:t>the end of the file has been </a:t>
            </a:r>
            <a:r>
              <a:rPr lang="en-GB" sz="2400" dirty="0" smtClean="0"/>
              <a:t>reached, </a:t>
            </a:r>
            <a:r>
              <a:rPr lang="en-GB" sz="2400" dirty="0"/>
              <a:t>and the loop </a:t>
            </a:r>
            <a:r>
              <a:rPr lang="en-GB" sz="2400" dirty="0" smtClean="0"/>
              <a:t>ends.</a:t>
            </a:r>
          </a:p>
          <a:p>
            <a:r>
              <a:rPr lang="en-GB" sz="2400" dirty="0"/>
              <a:t>The </a:t>
            </a:r>
            <a:r>
              <a:rPr lang="en-GB" sz="2400" b="1" dirty="0" smtClean="0"/>
              <a:t>catch</a:t>
            </a:r>
            <a:r>
              <a:rPr lang="en-GB" sz="2400" dirty="0" smtClean="0"/>
              <a:t> block </a:t>
            </a:r>
            <a:r>
              <a:rPr lang="en-GB" sz="2400" dirty="0"/>
              <a:t>prints out any exception that occurs bypassing a stream </a:t>
            </a:r>
            <a:r>
              <a:rPr lang="en-GB" sz="2400" dirty="0" smtClean="0"/>
              <a:t>(</a:t>
            </a:r>
            <a:r>
              <a:rPr lang="en-GB" sz="2400" b="1" dirty="0" err="1" smtClean="0"/>
              <a:t>System.out</a:t>
            </a:r>
            <a:r>
              <a:rPr lang="en-GB" sz="2400" dirty="0" smtClean="0"/>
              <a:t>) </a:t>
            </a:r>
            <a:r>
              <a:rPr lang="en-GB" sz="2400" dirty="0"/>
              <a:t>to the </a:t>
            </a:r>
            <a:r>
              <a:rPr lang="en-GB" sz="2400" b="1" dirty="0" err="1" smtClean="0"/>
              <a:t>printStackTrace</a:t>
            </a:r>
            <a:r>
              <a:rPr lang="en-GB" sz="2400" dirty="0" smtClean="0"/>
              <a:t> </a:t>
            </a:r>
            <a:r>
              <a:rPr lang="en-GB" sz="2400" dirty="0"/>
              <a:t>method of </a:t>
            </a:r>
            <a:r>
              <a:rPr lang="en-GB" sz="2400" b="1" dirty="0" smtClean="0"/>
              <a:t>Exception.</a:t>
            </a:r>
            <a:r>
              <a:rPr lang="en-GB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67339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/>
              <a:t>InputStreams</a:t>
            </a:r>
            <a:r>
              <a:rPr lang="en-GB" dirty="0"/>
              <a:t> 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Notice that </a:t>
            </a:r>
            <a:r>
              <a:rPr lang="en-GB" sz="2400" b="1" dirty="0" err="1">
                <a:solidFill>
                  <a:srgbClr val="000000"/>
                </a:solidFill>
              </a:rPr>
              <a:t>printStackTrace</a:t>
            </a:r>
            <a:r>
              <a:rPr lang="en-GB" sz="2400" b="1" dirty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accepts an </a:t>
            </a:r>
            <a:r>
              <a:rPr lang="en-GB" sz="2400" b="1" dirty="0" err="1">
                <a:solidFill>
                  <a:srgbClr val="000000"/>
                </a:solidFill>
              </a:rPr>
              <a:t>OutputStream</a:t>
            </a:r>
            <a:r>
              <a:rPr lang="en-GB" sz="2400" b="1" dirty="0">
                <a:solidFill>
                  <a:srgbClr val="000000"/>
                </a:solidFill>
              </a:rPr>
              <a:t>,</a:t>
            </a:r>
            <a:r>
              <a:rPr lang="en-GB" sz="2400" dirty="0">
                <a:solidFill>
                  <a:srgbClr val="000000"/>
                </a:solidFill>
              </a:rPr>
              <a:t> therefore it could be passed any kind of </a:t>
            </a:r>
            <a:r>
              <a:rPr lang="en-GB" sz="2400" b="1" dirty="0" err="1">
                <a:solidFill>
                  <a:srgbClr val="000000"/>
                </a:solidFill>
              </a:rPr>
              <a:t>OutputStream</a:t>
            </a:r>
            <a:r>
              <a:rPr lang="en-GB" sz="2400" b="1" dirty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including a </a:t>
            </a:r>
            <a:r>
              <a:rPr lang="en-GB" sz="2400" b="1" dirty="0" err="1" smtClean="0">
                <a:solidFill>
                  <a:srgbClr val="000000"/>
                </a:solidFill>
              </a:rPr>
              <a:t>FileOutputStream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this highlights the flexibility of programming to a common interface.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After the </a:t>
            </a:r>
            <a:r>
              <a:rPr lang="en-GB" sz="2400" b="1" dirty="0">
                <a:solidFill>
                  <a:srgbClr val="000000"/>
                </a:solidFill>
              </a:rPr>
              <a:t>catch</a:t>
            </a:r>
            <a:r>
              <a:rPr lang="en-GB" sz="2400" dirty="0">
                <a:solidFill>
                  <a:srgbClr val="000000"/>
                </a:solidFill>
              </a:rPr>
              <a:t> block you will notice a </a:t>
            </a:r>
            <a:r>
              <a:rPr lang="en-GB" sz="2400" b="1" dirty="0">
                <a:solidFill>
                  <a:srgbClr val="000000"/>
                </a:solidFill>
              </a:rPr>
              <a:t>finally</a:t>
            </a:r>
            <a:r>
              <a:rPr lang="en-GB" sz="2400" dirty="0">
                <a:solidFill>
                  <a:srgbClr val="000000"/>
                </a:solidFill>
              </a:rPr>
              <a:t> block that closes the </a:t>
            </a:r>
            <a:r>
              <a:rPr lang="en-GB" sz="2400" b="1" dirty="0" err="1" smtClean="0">
                <a:solidFill>
                  <a:srgbClr val="000000"/>
                </a:solidFill>
              </a:rPr>
              <a:t>FileInputStream</a:t>
            </a:r>
            <a:r>
              <a:rPr lang="en-GB" sz="2400" dirty="0">
                <a:solidFill>
                  <a:srgbClr val="000000"/>
                </a:solidFill>
              </a:rPr>
              <a:t>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Always attempt </a:t>
            </a:r>
            <a:r>
              <a:rPr lang="en-GB" sz="2400" dirty="0">
                <a:solidFill>
                  <a:srgbClr val="000000"/>
                </a:solidFill>
              </a:rPr>
              <a:t>to close the </a:t>
            </a:r>
            <a:r>
              <a:rPr lang="en-GB" sz="2400" b="1" dirty="0" err="1">
                <a:solidFill>
                  <a:srgbClr val="000000"/>
                </a:solidFill>
              </a:rPr>
              <a:t>FileInputStream</a:t>
            </a:r>
            <a:r>
              <a:rPr lang="en-GB" sz="2400" b="1" dirty="0">
                <a:solidFill>
                  <a:srgbClr val="000000"/>
                </a:solidFill>
              </a:rPr>
              <a:t> </a:t>
            </a:r>
            <a:r>
              <a:rPr lang="en-GB" sz="2400" dirty="0" smtClean="0">
                <a:solidFill>
                  <a:srgbClr val="000000"/>
                </a:solidFill>
              </a:rPr>
              <a:t>regardless </a:t>
            </a:r>
            <a:r>
              <a:rPr lang="en-GB" sz="2400" dirty="0">
                <a:solidFill>
                  <a:srgbClr val="000000"/>
                </a:solidFill>
              </a:rPr>
              <a:t>of whether the method completed successfully, because an error may have </a:t>
            </a:r>
            <a:r>
              <a:rPr lang="en-GB" sz="2400" dirty="0" smtClean="0">
                <a:solidFill>
                  <a:srgbClr val="000000"/>
                </a:solidFill>
              </a:rPr>
              <a:t>occurred </a:t>
            </a:r>
            <a:r>
              <a:rPr lang="en-GB" sz="2400" dirty="0">
                <a:solidFill>
                  <a:srgbClr val="000000"/>
                </a:solidFill>
              </a:rPr>
              <a:t>during the read </a:t>
            </a:r>
            <a:r>
              <a:rPr lang="en-GB" sz="2400" dirty="0" smtClean="0">
                <a:solidFill>
                  <a:srgbClr val="000000"/>
                </a:solidFill>
              </a:rPr>
              <a:t>operation. </a:t>
            </a:r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1363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/>
              <a:t>InputStreams</a:t>
            </a:r>
            <a:r>
              <a:rPr lang="en-GB" dirty="0"/>
              <a:t> 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Also notice </a:t>
            </a:r>
            <a:r>
              <a:rPr lang="en-GB" sz="2400" dirty="0">
                <a:solidFill>
                  <a:srgbClr val="000000"/>
                </a:solidFill>
              </a:rPr>
              <a:t>you also need to wrap </a:t>
            </a:r>
            <a:r>
              <a:rPr lang="en-GB" sz="2400" dirty="0" smtClean="0">
                <a:solidFill>
                  <a:srgbClr val="000000"/>
                </a:solidFill>
              </a:rPr>
              <a:t>the </a:t>
            </a:r>
            <a:r>
              <a:rPr lang="en-GB" sz="2400" dirty="0">
                <a:solidFill>
                  <a:srgbClr val="000000"/>
                </a:solidFill>
              </a:rPr>
              <a:t>call to </a:t>
            </a:r>
            <a:r>
              <a:rPr lang="en-GB" sz="2400" b="1" dirty="0">
                <a:solidFill>
                  <a:srgbClr val="000000"/>
                </a:solidFill>
              </a:rPr>
              <a:t>close</a:t>
            </a:r>
            <a:r>
              <a:rPr lang="en-GB" sz="2400" dirty="0">
                <a:solidFill>
                  <a:srgbClr val="000000"/>
                </a:solidFill>
              </a:rPr>
              <a:t> in a further </a:t>
            </a:r>
            <a:r>
              <a:rPr lang="en-GB" sz="2400" b="1" dirty="0" smtClean="0">
                <a:solidFill>
                  <a:srgbClr val="000000"/>
                </a:solidFill>
              </a:rPr>
              <a:t>try/catch</a:t>
            </a:r>
            <a:r>
              <a:rPr lang="en-GB" sz="2400" dirty="0" smtClean="0">
                <a:solidFill>
                  <a:srgbClr val="000000"/>
                </a:solidFill>
              </a:rPr>
              <a:t> block, </a:t>
            </a:r>
            <a:r>
              <a:rPr lang="en-GB" sz="2400" dirty="0">
                <a:solidFill>
                  <a:srgbClr val="000000"/>
                </a:solidFill>
              </a:rPr>
              <a:t>because this will generate </a:t>
            </a:r>
            <a:r>
              <a:rPr lang="en-GB" sz="2400" dirty="0" smtClean="0">
                <a:solidFill>
                  <a:srgbClr val="000000"/>
                </a:solidFill>
              </a:rPr>
              <a:t>an exception if </a:t>
            </a:r>
            <a:r>
              <a:rPr lang="en-GB" sz="2400" dirty="0">
                <a:solidFill>
                  <a:srgbClr val="000000"/>
                </a:solidFill>
              </a:rPr>
              <a:t>the </a:t>
            </a:r>
            <a:r>
              <a:rPr lang="en-GB" sz="2400" b="1" dirty="0" smtClean="0">
                <a:solidFill>
                  <a:srgbClr val="000000"/>
                </a:solidFill>
              </a:rPr>
              <a:t>File</a:t>
            </a:r>
            <a:r>
              <a:rPr lang="en-GB" sz="2400" dirty="0" smtClean="0">
                <a:solidFill>
                  <a:srgbClr val="000000"/>
                </a:solidFill>
              </a:rPr>
              <a:t> did not </a:t>
            </a:r>
            <a:r>
              <a:rPr lang="en-GB" sz="2400" dirty="0">
                <a:solidFill>
                  <a:srgbClr val="000000"/>
                </a:solidFill>
              </a:rPr>
              <a:t>exist originally.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It is important to always close files after using </a:t>
            </a:r>
            <a:r>
              <a:rPr lang="en-GB" sz="2400" dirty="0" smtClean="0">
                <a:solidFill>
                  <a:srgbClr val="000000"/>
                </a:solidFill>
              </a:rPr>
              <a:t>them.</a:t>
            </a: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Otherwise </a:t>
            </a:r>
            <a:r>
              <a:rPr lang="en-GB" sz="2400" dirty="0">
                <a:solidFill>
                  <a:srgbClr val="000000"/>
                </a:solidFill>
              </a:rPr>
              <a:t>the file descriptor will continue to </a:t>
            </a:r>
            <a:r>
              <a:rPr lang="en-GB" sz="2400" dirty="0" smtClean="0">
                <a:solidFill>
                  <a:srgbClr val="000000"/>
                </a:solidFill>
              </a:rPr>
              <a:t>utilise Operating System </a:t>
            </a:r>
            <a:r>
              <a:rPr lang="en-GB" sz="2400" dirty="0">
                <a:solidFill>
                  <a:srgbClr val="000000"/>
                </a:solidFill>
              </a:rPr>
              <a:t>resources.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3936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 smtClean="0"/>
              <a:t>OutputStreams</a:t>
            </a:r>
            <a:r>
              <a:rPr lang="en-GB" dirty="0" smtClean="0"/>
              <a:t> </a:t>
            </a:r>
            <a:r>
              <a:rPr lang="en-GB" dirty="0"/>
              <a:t>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017713"/>
            <a:ext cx="8199512" cy="4114800"/>
          </a:xfrm>
        </p:spPr>
        <p:txBody>
          <a:bodyPr/>
          <a:lstStyle/>
          <a:p>
            <a:r>
              <a:rPr lang="en-GB" sz="2400" dirty="0"/>
              <a:t>The next example demonstrates how to use the </a:t>
            </a:r>
            <a:r>
              <a:rPr lang="en-GB" sz="2400" b="1" dirty="0" err="1" smtClean="0"/>
              <a:t>FileOutputStream</a:t>
            </a:r>
            <a:r>
              <a:rPr lang="en-GB" sz="2400" dirty="0" smtClean="0"/>
              <a:t> </a:t>
            </a:r>
            <a:r>
              <a:rPr lang="en-GB" sz="2400" dirty="0"/>
              <a:t>to write files. </a:t>
            </a:r>
            <a:endParaRPr lang="en-GB" sz="2400" dirty="0" smtClean="0"/>
          </a:p>
          <a:p>
            <a:r>
              <a:rPr lang="en-GB" sz="2400" dirty="0" smtClean="0"/>
              <a:t>We create </a:t>
            </a:r>
            <a:r>
              <a:rPr lang="en-GB" sz="2400" dirty="0"/>
              <a:t>a </a:t>
            </a:r>
            <a:r>
              <a:rPr lang="en-GB" sz="2400" b="1" dirty="0" smtClean="0"/>
              <a:t>File</a:t>
            </a:r>
            <a:r>
              <a:rPr lang="en-GB" sz="2400" dirty="0" smtClean="0"/>
              <a:t> </a:t>
            </a:r>
            <a:r>
              <a:rPr lang="en-GB" sz="2400" dirty="0"/>
              <a:t>object representing </a:t>
            </a:r>
            <a:r>
              <a:rPr lang="en-GB" sz="2400" dirty="0" smtClean="0"/>
              <a:t>the </a:t>
            </a:r>
            <a:r>
              <a:rPr lang="en-GB" sz="2400" dirty="0"/>
              <a:t>file you want to write to, even though this does not exist at present. </a:t>
            </a:r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process of writing to the file well implicitly </a:t>
            </a:r>
            <a:r>
              <a:rPr lang="en-GB" sz="2400" dirty="0" smtClean="0"/>
              <a:t>create </a:t>
            </a:r>
            <a:r>
              <a:rPr lang="en-GB" sz="2400" dirty="0"/>
              <a:t>it. </a:t>
            </a:r>
          </a:p>
        </p:txBody>
      </p:sp>
    </p:spTree>
    <p:extLst>
      <p:ext uri="{BB962C8B-B14F-4D97-AF65-F5344CB8AC3E}">
        <p14:creationId xmlns:p14="http://schemas.microsoft.com/office/powerpoint/2010/main" val="2976953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54"/>
            <a:ext cx="8640960" cy="66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799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675928"/>
          </a:xfrm>
        </p:spPr>
        <p:txBody>
          <a:bodyPr/>
          <a:lstStyle/>
          <a:p>
            <a:pPr algn="ctr"/>
            <a:r>
              <a:rPr lang="en-GB" dirty="0" smtClean="0"/>
              <a:t>Sample File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595" y="1268760"/>
            <a:ext cx="3456384" cy="525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916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/>
              <a:t>Files, </a:t>
            </a:r>
            <a:r>
              <a:rPr lang="en-GB" dirty="0" err="1"/>
              <a:t>OutputStreams</a:t>
            </a:r>
            <a:r>
              <a:rPr lang="en-GB" dirty="0"/>
              <a:t> &amp; </a:t>
            </a:r>
            <a:r>
              <a:rPr lang="en-GB" dirty="0" err="1"/>
              <a:t>IOExceptions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400" dirty="0"/>
              <a:t>Notice that the </a:t>
            </a:r>
            <a:r>
              <a:rPr lang="en-GB" sz="2400" b="1" dirty="0" err="1" smtClean="0"/>
              <a:t>FileOutputStream</a:t>
            </a:r>
            <a:r>
              <a:rPr lang="en-GB" sz="2400" dirty="0" smtClean="0"/>
              <a:t> </a:t>
            </a:r>
            <a:r>
              <a:rPr lang="en-GB" sz="2400" dirty="0"/>
              <a:t>is nested inside a </a:t>
            </a:r>
            <a:r>
              <a:rPr lang="en-GB" sz="2400" b="1" dirty="0" err="1" smtClean="0"/>
              <a:t>BufferedOutputStream</a:t>
            </a:r>
            <a:r>
              <a:rPr lang="en-GB" sz="2400" dirty="0"/>
              <a:t>. 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In </a:t>
            </a:r>
            <a:r>
              <a:rPr lang="en-GB" sz="2400" dirty="0"/>
              <a:t>addition, you need to call </a:t>
            </a:r>
            <a:r>
              <a:rPr lang="en-GB" sz="2400" b="1" dirty="0"/>
              <a:t>flush</a:t>
            </a:r>
            <a:r>
              <a:rPr lang="en-GB" sz="2400" dirty="0"/>
              <a:t> on the buffered output stream whenever you wanted to write data to the file</a:t>
            </a:r>
            <a:r>
              <a:rPr lang="en-GB" sz="2400" dirty="0" smtClean="0"/>
              <a:t>.</a:t>
            </a:r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If </a:t>
            </a:r>
            <a:r>
              <a:rPr lang="en-GB" sz="2400" dirty="0"/>
              <a:t>you do not call </a:t>
            </a:r>
            <a:r>
              <a:rPr lang="en-GB" sz="2400" b="1" dirty="0" smtClean="0"/>
              <a:t>flush</a:t>
            </a:r>
            <a:r>
              <a:rPr lang="en-GB" sz="2400" dirty="0" smtClean="0"/>
              <a:t> </a:t>
            </a:r>
            <a:r>
              <a:rPr lang="en-GB" sz="2400" dirty="0"/>
              <a:t>before closing the file then any data </a:t>
            </a:r>
            <a:r>
              <a:rPr lang="en-GB" sz="2400" dirty="0" smtClean="0"/>
              <a:t>in the </a:t>
            </a:r>
            <a:r>
              <a:rPr lang="en-GB" sz="2400" b="1" dirty="0" err="1" smtClean="0"/>
              <a:t>BufferedOutputStream</a:t>
            </a:r>
            <a:r>
              <a:rPr lang="en-GB" sz="2400" dirty="0" smtClean="0"/>
              <a:t> will </a:t>
            </a:r>
            <a:r>
              <a:rPr lang="en-GB" sz="2400" dirty="0"/>
              <a:t>be lost.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2852936"/>
            <a:ext cx="5904656" cy="6480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4581128"/>
            <a:ext cx="2254713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2071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Readers and Writers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/>
              <a:t>Readers and writers are similar to streams. </a:t>
            </a:r>
            <a:endParaRPr lang="en-GB" sz="2400" dirty="0" smtClean="0"/>
          </a:p>
          <a:p>
            <a:r>
              <a:rPr lang="en-GB" sz="2400" dirty="0" smtClean="0"/>
              <a:t>Not </a:t>
            </a:r>
            <a:r>
              <a:rPr lang="en-GB" sz="2400" dirty="0"/>
              <a:t>only </a:t>
            </a:r>
            <a:r>
              <a:rPr lang="en-GB" sz="2400" dirty="0" smtClean="0"/>
              <a:t>can readers and writers </a:t>
            </a:r>
            <a:r>
              <a:rPr lang="en-GB" sz="2400" dirty="0"/>
              <a:t>be nested inside one another to add additional functionality, the names of the various readers and writers provided by Java tend to match the names of the </a:t>
            </a:r>
            <a:r>
              <a:rPr lang="en-GB" sz="2400" dirty="0" smtClean="0"/>
              <a:t>stream </a:t>
            </a:r>
            <a:r>
              <a:rPr lang="en-GB" sz="2400" dirty="0"/>
              <a:t>counterparts relatively closely. </a:t>
            </a:r>
            <a:endParaRPr lang="en-GB" sz="2400" dirty="0" smtClean="0"/>
          </a:p>
          <a:p>
            <a:r>
              <a:rPr lang="en-GB" sz="2400" dirty="0" smtClean="0"/>
              <a:t>We will write </a:t>
            </a:r>
            <a:r>
              <a:rPr lang="en-GB" sz="2400" dirty="0"/>
              <a:t>a </a:t>
            </a:r>
            <a:r>
              <a:rPr lang="en-GB" sz="2400" dirty="0" smtClean="0"/>
              <a:t>program </a:t>
            </a:r>
            <a:r>
              <a:rPr lang="en-GB" sz="2400" dirty="0"/>
              <a:t>for reading data one line at a time and storing the line in </a:t>
            </a:r>
            <a:r>
              <a:rPr lang="en-GB" sz="2400" dirty="0" smtClean="0"/>
              <a:t>a </a:t>
            </a:r>
            <a:r>
              <a:rPr lang="en-GB" sz="2400" b="1" dirty="0" smtClean="0"/>
              <a:t>String</a:t>
            </a:r>
            <a:r>
              <a:rPr lang="en-GB" sz="2400" dirty="0" smtClean="0"/>
              <a:t> </a:t>
            </a:r>
            <a:r>
              <a:rPr lang="en-GB" sz="2400" dirty="0"/>
              <a:t>this is a very common operation with textual </a:t>
            </a:r>
            <a:r>
              <a:rPr lang="en-GB" sz="2400" dirty="0" smtClean="0"/>
              <a:t>data, </a:t>
            </a:r>
            <a:r>
              <a:rPr lang="en-GB" sz="2400" dirty="0"/>
              <a:t>and as you have already </a:t>
            </a:r>
            <a:r>
              <a:rPr lang="en-GB" sz="2400" dirty="0" smtClean="0"/>
              <a:t>seen, </a:t>
            </a:r>
            <a:r>
              <a:rPr lang="en-GB" sz="2400" dirty="0"/>
              <a:t>can be achieved with the streams </a:t>
            </a:r>
            <a:r>
              <a:rPr lang="en-GB" sz="2400" dirty="0" smtClean="0"/>
              <a:t>API.</a:t>
            </a:r>
          </a:p>
        </p:txBody>
      </p:sp>
    </p:spTree>
    <p:extLst>
      <p:ext uri="{BB962C8B-B14F-4D97-AF65-F5344CB8AC3E}">
        <p14:creationId xmlns:p14="http://schemas.microsoft.com/office/powerpoint/2010/main" val="20758646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Readers and Writers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This example will be slightly more complicated because it will read all the files in the </a:t>
            </a:r>
            <a:r>
              <a:rPr lang="en-GB" sz="2400" b="1" dirty="0" err="1">
                <a:solidFill>
                  <a:srgbClr val="000000"/>
                </a:solidFill>
              </a:rPr>
              <a:t>src</a:t>
            </a:r>
            <a:r>
              <a:rPr lang="en-GB" sz="2400" dirty="0">
                <a:solidFill>
                  <a:srgbClr val="000000"/>
                </a:solidFill>
              </a:rPr>
              <a:t> directory one by one.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In order achieve this create a </a:t>
            </a:r>
            <a:r>
              <a:rPr lang="en-GB" sz="2400" b="1" dirty="0">
                <a:solidFill>
                  <a:srgbClr val="000000"/>
                </a:solidFill>
              </a:rPr>
              <a:t>File</a:t>
            </a:r>
            <a:r>
              <a:rPr lang="en-GB" sz="2400" dirty="0">
                <a:solidFill>
                  <a:srgbClr val="000000"/>
                </a:solidFill>
              </a:rPr>
              <a:t> and pass it to the path of the </a:t>
            </a:r>
            <a:r>
              <a:rPr lang="en-GB" sz="2400" b="1" dirty="0" err="1">
                <a:solidFill>
                  <a:srgbClr val="000000"/>
                </a:solidFill>
              </a:rPr>
              <a:t>src</a:t>
            </a:r>
            <a:r>
              <a:rPr lang="en-GB" sz="2400" dirty="0">
                <a:solidFill>
                  <a:srgbClr val="000000"/>
                </a:solidFill>
              </a:rPr>
              <a:t> directory. 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Files and directories are both represented by the </a:t>
            </a:r>
            <a:r>
              <a:rPr lang="en-GB" sz="2400" b="1" dirty="0">
                <a:solidFill>
                  <a:srgbClr val="000000"/>
                </a:solidFill>
              </a:rPr>
              <a:t>File</a:t>
            </a:r>
            <a:r>
              <a:rPr lang="en-GB" sz="2400" dirty="0">
                <a:solidFill>
                  <a:srgbClr val="000000"/>
                </a:solidFill>
              </a:rPr>
              <a:t> object in Java, but they can be distinguished by the </a:t>
            </a:r>
            <a:r>
              <a:rPr lang="en-GB" sz="2400" b="1" dirty="0" err="1" smtClean="0">
                <a:solidFill>
                  <a:srgbClr val="000000"/>
                </a:solidFill>
              </a:rPr>
              <a:t>isDirectory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and </a:t>
            </a:r>
            <a:r>
              <a:rPr lang="en-GB" sz="2400" b="1" dirty="0" err="1">
                <a:solidFill>
                  <a:srgbClr val="000000"/>
                </a:solidFill>
              </a:rPr>
              <a:t>isFile</a:t>
            </a:r>
            <a:r>
              <a:rPr lang="en-GB" sz="2400" dirty="0">
                <a:solidFill>
                  <a:srgbClr val="000000"/>
                </a:solidFill>
              </a:rPr>
              <a:t> methods.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6467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Readers and Writers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/>
              <a:t>Once you have a reference to a </a:t>
            </a:r>
            <a:r>
              <a:rPr lang="en-GB" sz="2400" b="1" dirty="0" smtClean="0"/>
              <a:t>File</a:t>
            </a:r>
            <a:r>
              <a:rPr lang="en-GB" sz="2400" dirty="0" smtClean="0"/>
              <a:t> </a:t>
            </a:r>
            <a:r>
              <a:rPr lang="en-GB" sz="2400" dirty="0"/>
              <a:t>representing the </a:t>
            </a:r>
            <a:r>
              <a:rPr lang="en-GB" sz="2400" dirty="0" smtClean="0"/>
              <a:t>directory, </a:t>
            </a:r>
            <a:r>
              <a:rPr lang="en-GB" sz="2400" dirty="0"/>
              <a:t>you can use it to list all the files in the directory and store the list in an array of </a:t>
            </a:r>
            <a:r>
              <a:rPr lang="en-GB" sz="2400" b="1" dirty="0" smtClean="0"/>
              <a:t>Files.</a:t>
            </a:r>
            <a:r>
              <a:rPr lang="en-GB" sz="2400" dirty="0" smtClean="0"/>
              <a:t> </a:t>
            </a:r>
          </a:p>
          <a:p>
            <a:r>
              <a:rPr lang="en-GB" sz="2400" dirty="0" smtClean="0"/>
              <a:t>This </a:t>
            </a:r>
            <a:r>
              <a:rPr lang="en-GB" sz="2400" dirty="0"/>
              <a:t>array will contain both files an child directories of the SRC directory, therefore when you look through the files you only read the contents if the </a:t>
            </a:r>
            <a:r>
              <a:rPr lang="en-GB" sz="2400" b="1" dirty="0" err="1" smtClean="0"/>
              <a:t>isFile</a:t>
            </a:r>
            <a:r>
              <a:rPr lang="en-GB" sz="2400" dirty="0" smtClean="0"/>
              <a:t> method </a:t>
            </a:r>
            <a:r>
              <a:rPr lang="en-GB" sz="2400" dirty="0"/>
              <a:t>evaluates the </a:t>
            </a:r>
            <a:r>
              <a:rPr lang="en-GB" sz="2400" dirty="0" smtClean="0"/>
              <a:t>true.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69437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2" y="21740"/>
            <a:ext cx="9026224" cy="683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11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747936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52736"/>
            <a:ext cx="8684518" cy="548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864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Exercise 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dirty="0"/>
              <a:t>Write a Java program to get a list of all file/directory names from the </a:t>
            </a:r>
            <a:r>
              <a:rPr lang="en-GB" sz="2000" dirty="0" smtClean="0"/>
              <a:t>given file path. </a:t>
            </a:r>
            <a:endParaRPr lang="en-GB" sz="2000" dirty="0"/>
          </a:p>
          <a:p>
            <a:r>
              <a:rPr lang="en-GB" sz="2000" dirty="0" smtClean="0"/>
              <a:t>Write </a:t>
            </a:r>
            <a:r>
              <a:rPr lang="en-GB" sz="2000" dirty="0"/>
              <a:t>a Java program to get specific files by extensions from a specified </a:t>
            </a:r>
            <a:r>
              <a:rPr lang="en-GB" sz="2000" dirty="0" smtClean="0"/>
              <a:t>folder and display their contents. </a:t>
            </a:r>
            <a:endParaRPr lang="en-GB" sz="2000" dirty="0"/>
          </a:p>
          <a:p>
            <a:r>
              <a:rPr lang="en-GB" sz="2000" dirty="0" smtClean="0"/>
              <a:t>Write </a:t>
            </a:r>
            <a:r>
              <a:rPr lang="en-GB" sz="2000" dirty="0"/>
              <a:t>a Java program to check if a file or directory specified by pathname exists or not. </a:t>
            </a:r>
          </a:p>
          <a:p>
            <a:r>
              <a:rPr lang="en-GB" sz="2000" dirty="0" smtClean="0"/>
              <a:t>Write </a:t>
            </a:r>
            <a:r>
              <a:rPr lang="en-GB" sz="2000" dirty="0"/>
              <a:t>a Java program to check if a file or directory has read and write permission. </a:t>
            </a:r>
          </a:p>
          <a:p>
            <a:r>
              <a:rPr lang="en-GB" sz="2000" dirty="0" smtClean="0"/>
              <a:t>Write </a:t>
            </a:r>
            <a:r>
              <a:rPr lang="en-GB" sz="2000" dirty="0"/>
              <a:t>a Java program to check if given pathname is a directory or a file. </a:t>
            </a:r>
          </a:p>
          <a:p>
            <a:r>
              <a:rPr lang="en-GB" sz="2000" dirty="0" smtClean="0"/>
              <a:t>Write </a:t>
            </a:r>
            <a:r>
              <a:rPr lang="en-GB" sz="2000" dirty="0"/>
              <a:t>a Java program to compare two files lexicographically. </a:t>
            </a:r>
            <a:endParaRPr lang="en-GB" sz="2000" dirty="0" smtClean="0"/>
          </a:p>
          <a:p>
            <a:r>
              <a:rPr lang="en-GB" sz="2000" dirty="0"/>
              <a:t>Write a Java program to get last modified time of a file.</a:t>
            </a:r>
          </a:p>
        </p:txBody>
      </p:sp>
    </p:spTree>
    <p:extLst>
      <p:ext uri="{BB962C8B-B14F-4D97-AF65-F5344CB8AC3E}">
        <p14:creationId xmlns:p14="http://schemas.microsoft.com/office/powerpoint/2010/main" val="36963914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Exercise 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000" dirty="0"/>
              <a:t>Write a Java program to append text to an existing file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Write a Java program to find the longest word in a text file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Write a Java program to read the following vehicle details </a:t>
            </a:r>
            <a:r>
              <a:rPr lang="en-GB" sz="2000" dirty="0" smtClean="0"/>
              <a:t>from </a:t>
            </a:r>
            <a:r>
              <a:rPr lang="en-GB" sz="2000" dirty="0" smtClean="0"/>
              <a:t>the keyboard:</a:t>
            </a:r>
          </a:p>
          <a:p>
            <a:pPr lvl="1"/>
            <a:r>
              <a:rPr lang="en-GB" sz="1600" dirty="0" smtClean="0"/>
              <a:t>Make, Model, Year Registered, Mileage, Gearbox, Fuel and Drivetrain.</a:t>
            </a:r>
          </a:p>
          <a:p>
            <a:pPr lvl="1"/>
            <a:r>
              <a:rPr lang="en-GB" sz="1600" dirty="0" smtClean="0"/>
              <a:t>Minimum of 6 vehicles.</a:t>
            </a:r>
          </a:p>
          <a:p>
            <a:pPr lvl="1"/>
            <a:r>
              <a:rPr lang="en-GB" sz="1600" dirty="0" smtClean="0"/>
              <a:t>Write the vehicle details to as a line of comma delimited text to a file. </a:t>
            </a:r>
          </a:p>
          <a:p>
            <a:pPr lvl="1"/>
            <a:r>
              <a:rPr lang="en-GB" sz="1600" dirty="0" smtClean="0"/>
              <a:t>Create a class to hold the details of a vehicle.</a:t>
            </a:r>
          </a:p>
          <a:p>
            <a:pPr lvl="1"/>
            <a:r>
              <a:rPr lang="en-GB" sz="1600" dirty="0" smtClean="0"/>
              <a:t>Read the comma delimited text file and create and populate 6 instances of the Vehicle class.</a:t>
            </a:r>
          </a:p>
          <a:p>
            <a:pPr lvl="1"/>
            <a:r>
              <a:rPr lang="en-GB" sz="1600" dirty="0" smtClean="0"/>
              <a:t>Write the contents of the 6 instances of the Vehicle class </a:t>
            </a:r>
            <a:r>
              <a:rPr lang="en-GB" sz="1600" dirty="0" smtClean="0"/>
              <a:t>to </a:t>
            </a:r>
            <a:r>
              <a:rPr lang="en-GB" sz="1600" dirty="0" smtClean="0"/>
              <a:t>a separate file.</a:t>
            </a:r>
          </a:p>
          <a:p>
            <a:pPr lvl="1"/>
            <a:r>
              <a:rPr lang="en-GB" sz="1600" dirty="0" smtClean="0"/>
              <a:t>Compare the contents of the two files you have created.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05765524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1472216622</TotalTime>
  <Words>1611</Words>
  <Application>Microsoft Office PowerPoint</Application>
  <PresentationFormat>On-screen Show (4:3)</PresentationFormat>
  <Paragraphs>140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ＭＳ Ｐゴシック</vt:lpstr>
      <vt:lpstr>ＭＳ Ｐゴシック</vt:lpstr>
      <vt:lpstr>Tahoma</vt:lpstr>
      <vt:lpstr>Wingdings</vt:lpstr>
      <vt:lpstr>Blends</vt:lpstr>
      <vt:lpstr>Topic 5 – Files, Reading and Writing</vt:lpstr>
      <vt:lpstr>Streams</vt:lpstr>
      <vt:lpstr>Streams</vt:lpstr>
      <vt:lpstr>Byte Streams and Character Streams</vt:lpstr>
      <vt:lpstr>Reading Console Input</vt:lpstr>
      <vt:lpstr>IOException</vt:lpstr>
      <vt:lpstr>PowerPoint Presentation</vt:lpstr>
      <vt:lpstr>Sample Output</vt:lpstr>
      <vt:lpstr>Reading Strings</vt:lpstr>
      <vt:lpstr>PowerPoint Presentation</vt:lpstr>
      <vt:lpstr>Sample Output</vt:lpstr>
      <vt:lpstr>Simple Text Editor</vt:lpstr>
      <vt:lpstr>PowerPoint Presentation</vt:lpstr>
      <vt:lpstr>Sample Output</vt:lpstr>
      <vt:lpstr>Files</vt:lpstr>
      <vt:lpstr>Files, InputStreams &amp; IOExceptions</vt:lpstr>
      <vt:lpstr>PowerPoint Presentation</vt:lpstr>
      <vt:lpstr>Sample Output</vt:lpstr>
      <vt:lpstr>Files, InputStreams &amp; IOExceptions</vt:lpstr>
      <vt:lpstr>Files, InputStreams &amp; IOExceptions</vt:lpstr>
      <vt:lpstr>Files, InputStreams &amp; IOExceptions</vt:lpstr>
      <vt:lpstr>Files, InputStreams &amp; IOExceptions</vt:lpstr>
      <vt:lpstr>Files, InputStreams &amp; IOExceptions</vt:lpstr>
      <vt:lpstr>Files, OutputStreams &amp; IOExceptions</vt:lpstr>
      <vt:lpstr>PowerPoint Presentation</vt:lpstr>
      <vt:lpstr>Sample File Output</vt:lpstr>
      <vt:lpstr>Files, OutputStreams &amp; IOExceptions</vt:lpstr>
      <vt:lpstr>Readers and Writers</vt:lpstr>
      <vt:lpstr>Readers and Writers</vt:lpstr>
      <vt:lpstr>Readers and Writers</vt:lpstr>
      <vt:lpstr>PowerPoint Presentation</vt:lpstr>
      <vt:lpstr>Sample Output</vt:lpstr>
      <vt:lpstr>Exercise Tasks</vt:lpstr>
      <vt:lpstr>Exercise 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Stephen Hole</cp:lastModifiedBy>
  <cp:revision>176</cp:revision>
  <cp:lastPrinted>2018-10-31T08:24:02Z</cp:lastPrinted>
  <dcterms:created xsi:type="dcterms:W3CDTF">1996-12-09T10:09:10Z</dcterms:created>
  <dcterms:modified xsi:type="dcterms:W3CDTF">2021-02-28T13:34:20Z</dcterms:modified>
</cp:coreProperties>
</file>