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9" r:id="rId2"/>
    <p:sldId id="256" r:id="rId3"/>
    <p:sldId id="257" r:id="rId4"/>
    <p:sldId id="261" r:id="rId5"/>
    <p:sldId id="258" r:id="rId6"/>
    <p:sldId id="259" r:id="rId7"/>
    <p:sldId id="260" r:id="rId8"/>
    <p:sldId id="268" r:id="rId9"/>
    <p:sldId id="262" r:id="rId10"/>
    <p:sldId id="267" r:id="rId11"/>
    <p:sldId id="263" r:id="rId12"/>
    <p:sldId id="266" r:id="rId13"/>
    <p:sldId id="264"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959EC119-7AAE-462D-959D-0875EF65BC25}" type="datetimeFigureOut">
              <a:rPr lang="en-IN" smtClean="0"/>
              <a:t>21-11-2022</a:t>
            </a:fld>
            <a:endParaRPr lang="en-IN"/>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IN"/>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F8A1ACF1-86E1-401B-BE71-340B8A5412E4}"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959EC119-7AAE-462D-959D-0875EF65BC25}" type="datetimeFigureOut">
              <a:rPr lang="en-IN" smtClean="0"/>
              <a:t>21-11-2022</a:t>
            </a:fld>
            <a:endParaRPr lang="en-IN"/>
          </a:p>
        </p:txBody>
      </p:sp>
      <p:sp>
        <p:nvSpPr>
          <p:cNvPr id="9" name="Slide Number Placeholder 8"/>
          <p:cNvSpPr>
            <a:spLocks noGrp="1"/>
          </p:cNvSpPr>
          <p:nvPr>
            <p:ph type="sldNum" sz="quarter" idx="15"/>
          </p:nvPr>
        </p:nvSpPr>
        <p:spPr/>
        <p:txBody>
          <a:bodyPr rtlCol="0"/>
          <a:lstStyle/>
          <a:p>
            <a:fld id="{F8A1ACF1-86E1-401B-BE71-340B8A5412E4}" type="slidenum">
              <a:rPr lang="en-IN" smtClean="0"/>
              <a:t>‹#›</a:t>
            </a:fld>
            <a:endParaRPr lang="en-IN"/>
          </a:p>
        </p:txBody>
      </p:sp>
      <p:sp>
        <p:nvSpPr>
          <p:cNvPr id="10" name="Footer Placeholder 9"/>
          <p:cNvSpPr>
            <a:spLocks noGrp="1"/>
          </p:cNvSpPr>
          <p:nvPr>
            <p:ph type="ftr" sz="quarter" idx="16"/>
          </p:nvPr>
        </p:nvSpPr>
        <p:spPr/>
        <p:txBody>
          <a:bodyPr rtlCol="0"/>
          <a:lstStyle/>
          <a:p>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959EC119-7AAE-462D-959D-0875EF65BC25}" type="datetimeFigureOut">
              <a:rPr lang="en-IN" smtClean="0"/>
              <a:t>21-11-2022</a:t>
            </a:fld>
            <a:endParaRPr lang="en-IN"/>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IN"/>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F8A1ACF1-86E1-401B-BE71-340B8A5412E4}"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959EC119-7AAE-462D-959D-0875EF65BC25}" type="datetimeFigureOut">
              <a:rPr lang="en-IN" smtClean="0"/>
              <a:t>21-11-2022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8A1ACF1-86E1-401B-BE71-340B8A5412E4}" type="slidenum">
              <a:rPr lang="en-IN" smtClean="0"/>
              <a:t>‹#›</a:t>
            </a:fld>
            <a:endParaRPr lang="en-IN"/>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959EC119-7AAE-462D-959D-0875EF65BC25}" type="datetimeFigureOut">
              <a:rPr lang="en-IN" smtClean="0"/>
              <a:t>21-11-2022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8A1ACF1-86E1-401B-BE71-340B8A5412E4}" type="slidenum">
              <a:rPr lang="en-IN" smtClean="0"/>
              <a:t>‹#›</a:t>
            </a:fld>
            <a:endParaRPr lang="en-IN"/>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959EC119-7AAE-462D-959D-0875EF65BC25}" type="datetimeFigureOut">
              <a:rPr lang="en-IN" smtClean="0"/>
              <a:t>21-11-2022</a:t>
            </a:fld>
            <a:endParaRPr lang="en-IN"/>
          </a:p>
        </p:txBody>
      </p:sp>
      <p:sp>
        <p:nvSpPr>
          <p:cNvPr id="7" name="Slide Number Placeholder 6"/>
          <p:cNvSpPr>
            <a:spLocks noGrp="1"/>
          </p:cNvSpPr>
          <p:nvPr>
            <p:ph type="sldNum" sz="quarter" idx="11"/>
          </p:nvPr>
        </p:nvSpPr>
        <p:spPr/>
        <p:txBody>
          <a:bodyPr rtlCol="0"/>
          <a:lstStyle/>
          <a:p>
            <a:fld id="{F8A1ACF1-86E1-401B-BE71-340B8A5412E4}" type="slidenum">
              <a:rPr lang="en-IN" smtClean="0"/>
              <a:t>‹#›</a:t>
            </a:fld>
            <a:endParaRPr lang="en-IN"/>
          </a:p>
        </p:txBody>
      </p:sp>
      <p:sp>
        <p:nvSpPr>
          <p:cNvPr id="8" name="Footer Placeholder 7"/>
          <p:cNvSpPr>
            <a:spLocks noGrp="1"/>
          </p:cNvSpPr>
          <p:nvPr>
            <p:ph type="ftr" sz="quarter" idx="12"/>
          </p:nvPr>
        </p:nvSpPr>
        <p:spPr/>
        <p:txBody>
          <a:bodyPr rtlCol="0"/>
          <a:lstStyle/>
          <a:p>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9EC119-7AAE-462D-959D-0875EF65BC25}" type="datetimeFigureOut">
              <a:rPr lang="en-IN" smtClean="0"/>
              <a:t>21-11-2022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8A1ACF1-86E1-401B-BE71-340B8A5412E4}"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959EC119-7AAE-462D-959D-0875EF65BC25}" type="datetimeFigureOut">
              <a:rPr lang="en-IN" smtClean="0"/>
              <a:t>21-11-2022</a:t>
            </a:fld>
            <a:endParaRPr lang="en-IN"/>
          </a:p>
        </p:txBody>
      </p:sp>
      <p:sp>
        <p:nvSpPr>
          <p:cNvPr id="22" name="Slide Number Placeholder 21"/>
          <p:cNvSpPr>
            <a:spLocks noGrp="1"/>
          </p:cNvSpPr>
          <p:nvPr>
            <p:ph type="sldNum" sz="quarter" idx="15"/>
          </p:nvPr>
        </p:nvSpPr>
        <p:spPr/>
        <p:txBody>
          <a:bodyPr rtlCol="0"/>
          <a:lstStyle/>
          <a:p>
            <a:fld id="{F8A1ACF1-86E1-401B-BE71-340B8A5412E4}" type="slidenum">
              <a:rPr lang="en-IN" smtClean="0"/>
              <a:t>‹#›</a:t>
            </a:fld>
            <a:endParaRPr lang="en-IN"/>
          </a:p>
        </p:txBody>
      </p:sp>
      <p:sp>
        <p:nvSpPr>
          <p:cNvPr id="23" name="Footer Placeholder 22"/>
          <p:cNvSpPr>
            <a:spLocks noGrp="1"/>
          </p:cNvSpPr>
          <p:nvPr>
            <p:ph type="ftr" sz="quarter" idx="16"/>
          </p:nvPr>
        </p:nvSpPr>
        <p:spPr/>
        <p:txBody>
          <a:bodyPr rtlCol="0"/>
          <a:lstStyle/>
          <a:p>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959EC119-7AAE-462D-959D-0875EF65BC25}" type="datetimeFigureOut">
              <a:rPr lang="en-IN" smtClean="0"/>
              <a:t>21-11-2022</a:t>
            </a:fld>
            <a:endParaRPr lang="en-IN"/>
          </a:p>
        </p:txBody>
      </p:sp>
      <p:sp>
        <p:nvSpPr>
          <p:cNvPr id="18" name="Slide Number Placeholder 17"/>
          <p:cNvSpPr>
            <a:spLocks noGrp="1"/>
          </p:cNvSpPr>
          <p:nvPr>
            <p:ph type="sldNum" sz="quarter" idx="11"/>
          </p:nvPr>
        </p:nvSpPr>
        <p:spPr/>
        <p:txBody>
          <a:bodyPr rtlCol="0"/>
          <a:lstStyle/>
          <a:p>
            <a:fld id="{F8A1ACF1-86E1-401B-BE71-340B8A5412E4}" type="slidenum">
              <a:rPr lang="en-IN" smtClean="0"/>
              <a:t>‹#›</a:t>
            </a:fld>
            <a:endParaRPr lang="en-IN"/>
          </a:p>
        </p:txBody>
      </p:sp>
      <p:sp>
        <p:nvSpPr>
          <p:cNvPr id="21" name="Footer Placeholder 20"/>
          <p:cNvSpPr>
            <a:spLocks noGrp="1"/>
          </p:cNvSpPr>
          <p:nvPr>
            <p:ph type="ftr" sz="quarter" idx="12"/>
          </p:nvPr>
        </p:nvSpPr>
        <p:spPr/>
        <p:txBody>
          <a:bodyPr rtlCol="0"/>
          <a:lstStyle/>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59EC119-7AAE-462D-959D-0875EF65BC25}" type="datetimeFigureOut">
              <a:rPr lang="en-IN" smtClean="0"/>
              <a:t>21-11-2022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A1ACF1-86E1-401B-BE71-340B8A5412E4}"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59EC119-7AAE-462D-959D-0875EF65BC25}" type="datetimeFigureOut">
              <a:rPr lang="en-IN" smtClean="0"/>
              <a:t>21-11-2022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A1ACF1-86E1-401B-BE71-340B8A5412E4}"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959EC119-7AAE-462D-959D-0875EF65BC25}" type="datetimeFigureOut">
              <a:rPr lang="en-IN" smtClean="0"/>
              <a:t>21-11-2022</a:t>
            </a:fld>
            <a:endParaRPr lang="en-IN"/>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IN"/>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F8A1ACF1-86E1-401B-BE71-340B8A5412E4}"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4.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BDC23-EFD4-2318-8BAE-6D580586E1B4}"/>
              </a:ext>
            </a:extLst>
          </p:cNvPr>
          <p:cNvSpPr>
            <a:spLocks noGrp="1"/>
          </p:cNvSpPr>
          <p:nvPr>
            <p:ph type="title"/>
          </p:nvPr>
        </p:nvSpPr>
        <p:spPr>
          <a:xfrm>
            <a:off x="457199" y="1607126"/>
            <a:ext cx="8215745" cy="2567710"/>
          </a:xfrm>
        </p:spPr>
        <p:txBody>
          <a:bodyPr>
            <a:normAutofit fontScale="90000"/>
          </a:bodyPr>
          <a:lstStyle/>
          <a:p>
            <a:r>
              <a:rPr lang="en-US" b="1" dirty="0"/>
              <a:t>Module: </a:t>
            </a:r>
            <a:r>
              <a:rPr lang="en-US" dirty="0"/>
              <a:t>Global business environment</a:t>
            </a:r>
            <a:r>
              <a:rPr lang="en-US" b="1" dirty="0"/>
              <a:t> </a:t>
            </a:r>
            <a:br>
              <a:rPr lang="en-US" b="1" dirty="0"/>
            </a:br>
            <a:r>
              <a:rPr lang="en-US" b="1" dirty="0"/>
              <a:t>Module code:</a:t>
            </a:r>
            <a:r>
              <a:rPr lang="en-US" dirty="0"/>
              <a:t>LCBB4005</a:t>
            </a:r>
            <a:br>
              <a:rPr lang="en-US" b="1" dirty="0"/>
            </a:br>
            <a:r>
              <a:rPr lang="en-US" b="1" dirty="0"/>
              <a:t>Name: </a:t>
            </a:r>
            <a:r>
              <a:rPr lang="en-US" dirty="0" err="1"/>
              <a:t>Mahmmadsahil</a:t>
            </a:r>
            <a:r>
              <a:rPr lang="en-US" dirty="0"/>
              <a:t> </a:t>
            </a:r>
            <a:r>
              <a:rPr lang="en-US" dirty="0" err="1"/>
              <a:t>Soyabbhai</a:t>
            </a:r>
            <a:r>
              <a:rPr lang="en-US" dirty="0"/>
              <a:t> </a:t>
            </a:r>
            <a:r>
              <a:rPr lang="en-US" dirty="0" err="1"/>
              <a:t>Vhora</a:t>
            </a:r>
            <a:br>
              <a:rPr lang="en-US" b="1" dirty="0"/>
            </a:br>
            <a:r>
              <a:rPr lang="en-US" b="1" dirty="0"/>
              <a:t>Student id:</a:t>
            </a:r>
            <a:r>
              <a:rPr lang="en-US" dirty="0"/>
              <a:t>2127447</a:t>
            </a:r>
            <a:br>
              <a:rPr lang="en-US" b="1" dirty="0"/>
            </a:br>
            <a:r>
              <a:rPr lang="en-US" b="1" dirty="0"/>
              <a:t>Lecturer:</a:t>
            </a:r>
            <a:r>
              <a:rPr lang="en-US" dirty="0"/>
              <a:t> </a:t>
            </a:r>
            <a:r>
              <a:rPr lang="en-US" dirty="0" err="1"/>
              <a:t>Dr</a:t>
            </a:r>
            <a:r>
              <a:rPr lang="en-US" dirty="0"/>
              <a:t> </a:t>
            </a:r>
            <a:r>
              <a:rPr lang="en-US" dirty="0" err="1"/>
              <a:t>rexon</a:t>
            </a:r>
            <a:r>
              <a:rPr lang="en-US" dirty="0"/>
              <a:t> </a:t>
            </a:r>
            <a:r>
              <a:rPr lang="en-US" dirty="0" err="1"/>
              <a:t>nting</a:t>
            </a:r>
            <a:br>
              <a:rPr lang="en-US" b="1" dirty="0"/>
            </a:br>
            <a:endParaRPr lang="en-US" b="1" dirty="0"/>
          </a:p>
        </p:txBody>
      </p:sp>
    </p:spTree>
    <p:extLst>
      <p:ext uri="{BB962C8B-B14F-4D97-AF65-F5344CB8AC3E}">
        <p14:creationId xmlns:p14="http://schemas.microsoft.com/office/powerpoint/2010/main" val="2780042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67744" y="764704"/>
            <a:ext cx="6172200" cy="1894362"/>
          </a:xfrm>
        </p:spPr>
        <p:txBody>
          <a:bodyPr/>
          <a:lstStyle/>
          <a:p>
            <a:r>
              <a:rPr lang="en-IN" dirty="0"/>
              <a:t>Global Business Environment</a:t>
            </a:r>
            <a:br>
              <a:rPr lang="en-IN" dirty="0"/>
            </a:br>
            <a:endParaRPr lang="en-IN" dirty="0"/>
          </a:p>
        </p:txBody>
      </p:sp>
      <p:sp>
        <p:nvSpPr>
          <p:cNvPr id="3" name="Subtitle 2"/>
          <p:cNvSpPr>
            <a:spLocks noGrp="1"/>
          </p:cNvSpPr>
          <p:nvPr>
            <p:ph type="subTitle" idx="1"/>
          </p:nvPr>
        </p:nvSpPr>
        <p:spPr>
          <a:xfrm>
            <a:off x="2123728" y="2564904"/>
            <a:ext cx="6172200" cy="1371600"/>
          </a:xfrm>
        </p:spPr>
        <p:txBody>
          <a:bodyPr/>
          <a:lstStyle/>
          <a:p>
            <a:r>
              <a:rPr lang="en-US" dirty="0"/>
              <a:t>Task 2- Evaluation of Business Environment</a:t>
            </a:r>
          </a:p>
          <a:p>
            <a:r>
              <a:rPr lang="en-US" dirty="0"/>
              <a:t>Chosen business: Greggs, UK</a:t>
            </a:r>
          </a:p>
          <a:p>
            <a:r>
              <a:rPr lang="en-US" dirty="0"/>
              <a:t>Developing country: India</a:t>
            </a:r>
            <a:endParaRPr lang="en-IN" dirty="0"/>
          </a:p>
        </p:txBody>
      </p:sp>
      <p:pic>
        <p:nvPicPr>
          <p:cNvPr id="1026" name="Picture 2" descr="GREGGS, Otley - 36-38 Market Pl - Restaurant Reviews, Phone Number &amp; Photos  - Tripadvis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4014" y="4069432"/>
            <a:ext cx="3096344" cy="23194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9013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634082"/>
          </a:xfrm>
        </p:spPr>
        <p:txBody>
          <a:bodyPr/>
          <a:lstStyle/>
          <a:p>
            <a:r>
              <a:rPr lang="en-IN" b="1" dirty="0"/>
              <a:t>Introduction</a:t>
            </a:r>
            <a:endParaRPr lang="en-IN" dirty="0"/>
          </a:p>
        </p:txBody>
      </p:sp>
      <p:sp>
        <p:nvSpPr>
          <p:cNvPr id="3" name="Content Placeholder 2"/>
          <p:cNvSpPr>
            <a:spLocks noGrp="1"/>
          </p:cNvSpPr>
          <p:nvPr>
            <p:ph sz="quarter" idx="1"/>
          </p:nvPr>
        </p:nvSpPr>
        <p:spPr>
          <a:xfrm>
            <a:off x="457200" y="1124744"/>
            <a:ext cx="8075240" cy="5349208"/>
          </a:xfrm>
        </p:spPr>
        <p:txBody>
          <a:bodyPr/>
          <a:lstStyle/>
          <a:p>
            <a:pPr fontAlgn="base"/>
            <a:r>
              <a:rPr lang="en-US" sz="1800" dirty="0"/>
              <a:t>The presentation aims to expand the expansion of Greggs, UK fast food company to open its production and marketing to India, a developing nation.</a:t>
            </a:r>
          </a:p>
          <a:p>
            <a:pPr fontAlgn="base"/>
            <a:r>
              <a:rPr lang="en-US" sz="1800" dirty="0"/>
              <a:t>The prospect of Greggs, UK is to be discussed with opportunities and challenges in the new country (new market place) and determine scope of flourish.</a:t>
            </a:r>
          </a:p>
          <a:p>
            <a:pPr fontAlgn="base"/>
            <a:r>
              <a:rPr lang="en-US" sz="1800" dirty="0"/>
              <a:t>The presentation is for investors to evaluate scope of investment in Greggs’ business growth in the Indian market. </a:t>
            </a:r>
          </a:p>
          <a:p>
            <a:endParaRPr lang="en-IN" dirty="0"/>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50000"/>
          <a:stretch/>
        </p:blipFill>
        <p:spPr bwMode="auto">
          <a:xfrm>
            <a:off x="3419873" y="3645025"/>
            <a:ext cx="2615288" cy="2448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3419873" y="6237312"/>
            <a:ext cx="2808311" cy="246221"/>
          </a:xfrm>
          <a:prstGeom prst="rect">
            <a:avLst/>
          </a:prstGeom>
          <a:noFill/>
          <a:ln>
            <a:noFill/>
          </a:ln>
        </p:spPr>
        <p:txBody>
          <a:bodyPr wrap="square" rtlCol="0">
            <a:spAutoFit/>
          </a:bodyPr>
          <a:lstStyle/>
          <a:p>
            <a:pPr algn="ctr"/>
            <a:r>
              <a:rPr lang="en-US" sz="1000" dirty="0"/>
              <a:t>(Source: </a:t>
            </a:r>
            <a:r>
              <a:rPr lang="en-IN" sz="1000" dirty="0"/>
              <a:t>Statista, 2022)</a:t>
            </a:r>
          </a:p>
        </p:txBody>
      </p:sp>
    </p:spTree>
    <p:extLst>
      <p:ext uri="{BB962C8B-B14F-4D97-AF65-F5344CB8AC3E}">
        <p14:creationId xmlns:p14="http://schemas.microsoft.com/office/powerpoint/2010/main" val="3957710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06090"/>
          </a:xfrm>
        </p:spPr>
        <p:txBody>
          <a:bodyPr/>
          <a:lstStyle/>
          <a:p>
            <a:r>
              <a:rPr lang="en-IN" b="1" dirty="0"/>
              <a:t>Overview of the business</a:t>
            </a:r>
            <a:endParaRPr lang="en-IN" dirty="0"/>
          </a:p>
        </p:txBody>
      </p:sp>
      <p:sp>
        <p:nvSpPr>
          <p:cNvPr id="3" name="Content Placeholder 2"/>
          <p:cNvSpPr>
            <a:spLocks noGrp="1"/>
          </p:cNvSpPr>
          <p:nvPr>
            <p:ph sz="quarter" idx="1"/>
          </p:nvPr>
        </p:nvSpPr>
        <p:spPr>
          <a:xfrm>
            <a:off x="457200" y="1196752"/>
            <a:ext cx="8219256" cy="5277200"/>
          </a:xfrm>
        </p:spPr>
        <p:txBody>
          <a:bodyPr/>
          <a:lstStyle/>
          <a:p>
            <a:pPr fontAlgn="base"/>
            <a:r>
              <a:rPr lang="en-US" sz="2000" dirty="0"/>
              <a:t>Greggs is the famous bakery and fast food chain organisation, serving the UK population, and having 2,000 stores in the UK (Patterson, 2022).</a:t>
            </a:r>
          </a:p>
          <a:p>
            <a:pPr fontAlgn="base"/>
            <a:r>
              <a:rPr lang="en-US" sz="2000" dirty="0"/>
              <a:t>Greggs serves “Norm-core” a fashion brand, to offer UK budget clothing to add value to customers of all age and class. </a:t>
            </a:r>
          </a:p>
          <a:p>
            <a:endParaRPr lang="en-IN"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0902" y="2996952"/>
            <a:ext cx="4755917" cy="3672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24262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35280" cy="850106"/>
          </a:xfrm>
        </p:spPr>
        <p:txBody>
          <a:bodyPr>
            <a:normAutofit fontScale="90000"/>
          </a:bodyPr>
          <a:lstStyle/>
          <a:p>
            <a:r>
              <a:rPr lang="en-US" b="1" dirty="0"/>
              <a:t>Environment of developing country: India</a:t>
            </a:r>
            <a:endParaRPr lang="en-IN" dirty="0"/>
          </a:p>
        </p:txBody>
      </p:sp>
      <p:sp>
        <p:nvSpPr>
          <p:cNvPr id="3" name="Content Placeholder 2"/>
          <p:cNvSpPr>
            <a:spLocks noGrp="1"/>
          </p:cNvSpPr>
          <p:nvPr>
            <p:ph sz="quarter" idx="1"/>
          </p:nvPr>
        </p:nvSpPr>
        <p:spPr>
          <a:xfrm>
            <a:off x="457200" y="1268760"/>
            <a:ext cx="8147248" cy="5205192"/>
          </a:xfrm>
        </p:spPr>
        <p:txBody>
          <a:bodyPr>
            <a:normAutofit/>
          </a:bodyPr>
          <a:lstStyle/>
          <a:p>
            <a:pPr fontAlgn="base"/>
            <a:r>
              <a:rPr lang="en-US" sz="2000" dirty="0"/>
              <a:t>India is one of the developing nation, with high potential to serve 1.83 billion people. </a:t>
            </a:r>
          </a:p>
          <a:p>
            <a:pPr fontAlgn="base"/>
            <a:r>
              <a:rPr lang="en-US" sz="2000" dirty="0"/>
              <a:t>The development of the fast food industry at India is increasing since 2016, with increased globalisation of business.</a:t>
            </a:r>
          </a:p>
          <a:p>
            <a:pPr fontAlgn="base"/>
            <a:r>
              <a:rPr lang="en-US" sz="2000" dirty="0"/>
              <a:t>The international fast food brands, such as KFC, Pizza Hut, Dominos are not in India. </a:t>
            </a:r>
          </a:p>
          <a:p>
            <a:pPr fontAlgn="base"/>
            <a:endParaRPr lang="en-US" sz="20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3645024"/>
            <a:ext cx="4248150" cy="2933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97076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35280" cy="1143000"/>
          </a:xfrm>
        </p:spPr>
        <p:txBody>
          <a:bodyPr>
            <a:normAutofit/>
          </a:bodyPr>
          <a:lstStyle/>
          <a:p>
            <a:r>
              <a:rPr lang="en-US" b="1" dirty="0"/>
              <a:t> Industry analysis: Porter’s Five Forces </a:t>
            </a:r>
            <a:endParaRPr lang="en-IN" dirty="0"/>
          </a:p>
        </p:txBody>
      </p:sp>
      <p:sp>
        <p:nvSpPr>
          <p:cNvPr id="3" name="Content Placeholder 2"/>
          <p:cNvSpPr>
            <a:spLocks noGrp="1"/>
          </p:cNvSpPr>
          <p:nvPr>
            <p:ph sz="quarter" idx="1"/>
          </p:nvPr>
        </p:nvSpPr>
        <p:spPr>
          <a:xfrm>
            <a:off x="457200" y="1600200"/>
            <a:ext cx="8507288" cy="4873752"/>
          </a:xfrm>
        </p:spPr>
        <p:txBody>
          <a:bodyPr/>
          <a:lstStyle/>
          <a:p>
            <a:r>
              <a:rPr lang="en-US" sz="1800" dirty="0"/>
              <a:t>Porter’s Five Forces is a framework to evaluate industry to determine scope and competitive position in the industry (</a:t>
            </a:r>
            <a:r>
              <a:rPr lang="en-US" sz="1800" dirty="0" err="1"/>
              <a:t>Irfan</a:t>
            </a:r>
            <a:r>
              <a:rPr lang="en-US" sz="1800" dirty="0"/>
              <a:t> et al., 2019).</a:t>
            </a:r>
          </a:p>
          <a:p>
            <a:r>
              <a:rPr lang="en-US" sz="1800" dirty="0"/>
              <a:t>Greggs at Indian market may encounter high competition, due to existing international fast food businesses, along with buyers power is high, due to wide range of options and pricing competition to offer cost effectively. </a:t>
            </a:r>
          </a:p>
        </p:txBody>
      </p:sp>
      <p:graphicFrame>
        <p:nvGraphicFramePr>
          <p:cNvPr id="4" name="Table 3"/>
          <p:cNvGraphicFramePr>
            <a:graphicFrameLocks noGrp="1"/>
          </p:cNvGraphicFramePr>
          <p:nvPr>
            <p:extLst>
              <p:ext uri="{D42A27DB-BD31-4B8C-83A1-F6EECF244321}">
                <p14:modId xmlns:p14="http://schemas.microsoft.com/office/powerpoint/2010/main" val="3878604105"/>
              </p:ext>
            </p:extLst>
          </p:nvPr>
        </p:nvGraphicFramePr>
        <p:xfrm>
          <a:off x="1403648" y="3933056"/>
          <a:ext cx="5731192" cy="1701800"/>
        </p:xfrm>
        <a:graphic>
          <a:graphicData uri="http://schemas.openxmlformats.org/drawingml/2006/table">
            <a:tbl>
              <a:tblPr>
                <a:tableStyleId>{775DCB02-9BB8-47FD-8907-85C794F793BA}</a:tableStyleId>
              </a:tblPr>
              <a:tblGrid>
                <a:gridCol w="4104456">
                  <a:extLst>
                    <a:ext uri="{9D8B030D-6E8A-4147-A177-3AD203B41FA5}">
                      <a16:colId xmlns:a16="http://schemas.microsoft.com/office/drawing/2014/main" val="20000"/>
                    </a:ext>
                  </a:extLst>
                </a:gridCol>
                <a:gridCol w="1626736">
                  <a:extLst>
                    <a:ext uri="{9D8B030D-6E8A-4147-A177-3AD203B41FA5}">
                      <a16:colId xmlns:a16="http://schemas.microsoft.com/office/drawing/2014/main" val="20001"/>
                    </a:ext>
                  </a:extLst>
                </a:gridCol>
              </a:tblGrid>
              <a:tr h="0">
                <a:tc>
                  <a:txBody>
                    <a:bodyPr/>
                    <a:lstStyle/>
                    <a:p>
                      <a:pPr rtl="0" fontAlgn="t">
                        <a:spcBef>
                          <a:spcPts val="0"/>
                        </a:spcBef>
                        <a:spcAft>
                          <a:spcPts val="0"/>
                        </a:spcAft>
                      </a:pPr>
                      <a:r>
                        <a:rPr lang="en-IN" sz="1400" b="1" i="1" u="none" strike="noStrike" dirty="0">
                          <a:effectLst/>
                        </a:rPr>
                        <a:t>Bargaining power of supplier </a:t>
                      </a:r>
                      <a:endParaRPr lang="en-IN" sz="1400" b="1" i="1" dirty="0">
                        <a:effectLst/>
                      </a:endParaRPr>
                    </a:p>
                  </a:txBody>
                  <a:tcPr marL="63500" marR="63500" marT="63500" marB="63500"/>
                </a:tc>
                <a:tc>
                  <a:txBody>
                    <a:bodyPr/>
                    <a:lstStyle/>
                    <a:p>
                      <a:pPr rtl="0" fontAlgn="t">
                        <a:spcBef>
                          <a:spcPts val="0"/>
                        </a:spcBef>
                        <a:spcAft>
                          <a:spcPts val="0"/>
                        </a:spcAft>
                      </a:pPr>
                      <a:r>
                        <a:rPr lang="en-IN" sz="1400" u="none" strike="noStrike" dirty="0">
                          <a:effectLst/>
                        </a:rPr>
                        <a:t>Moderate </a:t>
                      </a:r>
                      <a:endParaRPr lang="en-IN" sz="1400" dirty="0">
                        <a:effectLst/>
                      </a:endParaRPr>
                    </a:p>
                  </a:txBody>
                  <a:tcPr marL="63500" marR="63500" marT="63500" marB="63500"/>
                </a:tc>
                <a:extLst>
                  <a:ext uri="{0D108BD9-81ED-4DB2-BD59-A6C34878D82A}">
                    <a16:rowId xmlns:a16="http://schemas.microsoft.com/office/drawing/2014/main" val="10000"/>
                  </a:ext>
                </a:extLst>
              </a:tr>
              <a:tr h="0">
                <a:tc>
                  <a:txBody>
                    <a:bodyPr/>
                    <a:lstStyle/>
                    <a:p>
                      <a:pPr rtl="0" fontAlgn="t">
                        <a:spcBef>
                          <a:spcPts val="0"/>
                        </a:spcBef>
                        <a:spcAft>
                          <a:spcPts val="0"/>
                        </a:spcAft>
                      </a:pPr>
                      <a:r>
                        <a:rPr lang="en-IN" sz="1400" b="1" i="1" u="none" strike="noStrike" dirty="0">
                          <a:effectLst/>
                        </a:rPr>
                        <a:t>Bargaining power of buyers</a:t>
                      </a:r>
                      <a:endParaRPr lang="en-IN" sz="1400" b="1" i="1" dirty="0">
                        <a:effectLst/>
                      </a:endParaRPr>
                    </a:p>
                  </a:txBody>
                  <a:tcPr marL="63500" marR="63500" marT="63500" marB="63500"/>
                </a:tc>
                <a:tc>
                  <a:txBody>
                    <a:bodyPr/>
                    <a:lstStyle/>
                    <a:p>
                      <a:pPr rtl="0" fontAlgn="t">
                        <a:spcBef>
                          <a:spcPts val="0"/>
                        </a:spcBef>
                        <a:spcAft>
                          <a:spcPts val="0"/>
                        </a:spcAft>
                      </a:pPr>
                      <a:r>
                        <a:rPr lang="en-IN" sz="1400" u="none" strike="noStrike" dirty="0">
                          <a:effectLst/>
                        </a:rPr>
                        <a:t>High</a:t>
                      </a:r>
                      <a:endParaRPr lang="en-IN" sz="1400" dirty="0">
                        <a:effectLst/>
                      </a:endParaRPr>
                    </a:p>
                  </a:txBody>
                  <a:tcPr marL="63500" marR="63500" marT="63500" marB="63500"/>
                </a:tc>
                <a:extLst>
                  <a:ext uri="{0D108BD9-81ED-4DB2-BD59-A6C34878D82A}">
                    <a16:rowId xmlns:a16="http://schemas.microsoft.com/office/drawing/2014/main" val="10001"/>
                  </a:ext>
                </a:extLst>
              </a:tr>
              <a:tr h="0">
                <a:tc>
                  <a:txBody>
                    <a:bodyPr/>
                    <a:lstStyle/>
                    <a:p>
                      <a:pPr rtl="0" fontAlgn="t">
                        <a:spcBef>
                          <a:spcPts val="0"/>
                        </a:spcBef>
                        <a:spcAft>
                          <a:spcPts val="0"/>
                        </a:spcAft>
                      </a:pPr>
                      <a:r>
                        <a:rPr lang="en-IN" sz="1400" b="1" i="1" u="none" strike="noStrike" dirty="0">
                          <a:effectLst/>
                        </a:rPr>
                        <a:t>Threat of substitute</a:t>
                      </a:r>
                      <a:endParaRPr lang="en-IN" sz="1400" b="1" i="1" dirty="0">
                        <a:effectLst/>
                      </a:endParaRPr>
                    </a:p>
                  </a:txBody>
                  <a:tcPr marL="63500" marR="63500" marT="63500" marB="63500"/>
                </a:tc>
                <a:tc>
                  <a:txBody>
                    <a:bodyPr/>
                    <a:lstStyle/>
                    <a:p>
                      <a:pPr rtl="0" fontAlgn="t">
                        <a:spcBef>
                          <a:spcPts val="0"/>
                        </a:spcBef>
                        <a:spcAft>
                          <a:spcPts val="0"/>
                        </a:spcAft>
                      </a:pPr>
                      <a:r>
                        <a:rPr lang="en-IN" sz="1400" u="none" strike="noStrike" dirty="0">
                          <a:effectLst/>
                        </a:rPr>
                        <a:t>Moderate </a:t>
                      </a:r>
                      <a:endParaRPr lang="en-IN" sz="1400" dirty="0">
                        <a:effectLst/>
                      </a:endParaRPr>
                    </a:p>
                  </a:txBody>
                  <a:tcPr marL="63500" marR="63500" marT="63500" marB="63500"/>
                </a:tc>
                <a:extLst>
                  <a:ext uri="{0D108BD9-81ED-4DB2-BD59-A6C34878D82A}">
                    <a16:rowId xmlns:a16="http://schemas.microsoft.com/office/drawing/2014/main" val="10002"/>
                  </a:ext>
                </a:extLst>
              </a:tr>
              <a:tr h="0">
                <a:tc>
                  <a:txBody>
                    <a:bodyPr/>
                    <a:lstStyle/>
                    <a:p>
                      <a:pPr rtl="0" fontAlgn="t">
                        <a:spcBef>
                          <a:spcPts val="0"/>
                        </a:spcBef>
                        <a:spcAft>
                          <a:spcPts val="0"/>
                        </a:spcAft>
                      </a:pPr>
                      <a:r>
                        <a:rPr lang="en-IN" sz="1400" b="1" i="1" u="none" strike="noStrike" dirty="0">
                          <a:effectLst/>
                        </a:rPr>
                        <a:t>Threat of new entrants</a:t>
                      </a:r>
                      <a:endParaRPr lang="en-IN" sz="1400" b="1" i="1" dirty="0">
                        <a:effectLst/>
                      </a:endParaRPr>
                    </a:p>
                  </a:txBody>
                  <a:tcPr marL="63500" marR="63500" marT="63500" marB="63500"/>
                </a:tc>
                <a:tc>
                  <a:txBody>
                    <a:bodyPr/>
                    <a:lstStyle/>
                    <a:p>
                      <a:pPr rtl="0" fontAlgn="t">
                        <a:spcBef>
                          <a:spcPts val="0"/>
                        </a:spcBef>
                        <a:spcAft>
                          <a:spcPts val="0"/>
                        </a:spcAft>
                      </a:pPr>
                      <a:r>
                        <a:rPr lang="en-IN" sz="1400" u="none" strike="noStrike" dirty="0">
                          <a:effectLst/>
                        </a:rPr>
                        <a:t>High</a:t>
                      </a:r>
                      <a:endParaRPr lang="en-IN" sz="1400" dirty="0">
                        <a:effectLst/>
                      </a:endParaRPr>
                    </a:p>
                  </a:txBody>
                  <a:tcPr marL="63500" marR="63500" marT="63500" marB="63500"/>
                </a:tc>
                <a:extLst>
                  <a:ext uri="{0D108BD9-81ED-4DB2-BD59-A6C34878D82A}">
                    <a16:rowId xmlns:a16="http://schemas.microsoft.com/office/drawing/2014/main" val="10003"/>
                  </a:ext>
                </a:extLst>
              </a:tr>
              <a:tr h="0">
                <a:tc>
                  <a:txBody>
                    <a:bodyPr/>
                    <a:lstStyle/>
                    <a:p>
                      <a:pPr rtl="0" fontAlgn="t">
                        <a:spcBef>
                          <a:spcPts val="0"/>
                        </a:spcBef>
                        <a:spcAft>
                          <a:spcPts val="0"/>
                        </a:spcAft>
                      </a:pPr>
                      <a:r>
                        <a:rPr lang="en-IN" sz="1400" b="1" i="1" u="none" strike="noStrike" dirty="0">
                          <a:effectLst/>
                        </a:rPr>
                        <a:t>Industry Rivalry </a:t>
                      </a:r>
                      <a:endParaRPr lang="en-IN" sz="1400" b="1" i="1" dirty="0">
                        <a:effectLst/>
                      </a:endParaRPr>
                    </a:p>
                  </a:txBody>
                  <a:tcPr marL="63500" marR="63500" marT="63500" marB="63500"/>
                </a:tc>
                <a:tc>
                  <a:txBody>
                    <a:bodyPr/>
                    <a:lstStyle/>
                    <a:p>
                      <a:pPr rtl="0" fontAlgn="t">
                        <a:spcBef>
                          <a:spcPts val="0"/>
                        </a:spcBef>
                        <a:spcAft>
                          <a:spcPts val="0"/>
                        </a:spcAft>
                      </a:pPr>
                      <a:r>
                        <a:rPr lang="en-IN" sz="1400" u="none" strike="noStrike" dirty="0">
                          <a:effectLst/>
                        </a:rPr>
                        <a:t>High </a:t>
                      </a:r>
                      <a:endParaRPr lang="en-IN" sz="1400" dirty="0">
                        <a:effectLst/>
                      </a:endParaRPr>
                    </a:p>
                  </a:txBody>
                  <a:tcPr marL="63500" marR="63500" marT="63500" marB="63500"/>
                </a:tc>
                <a:extLst>
                  <a:ext uri="{0D108BD9-81ED-4DB2-BD59-A6C34878D82A}">
                    <a16:rowId xmlns:a16="http://schemas.microsoft.com/office/drawing/2014/main" val="10004"/>
                  </a:ext>
                </a:extLst>
              </a:tr>
            </a:tbl>
          </a:graphicData>
        </a:graphic>
      </p:graphicFrame>
      <p:sp>
        <p:nvSpPr>
          <p:cNvPr id="5" name="Rectangle 1"/>
          <p:cNvSpPr>
            <a:spLocks noChangeArrowheads="1"/>
          </p:cNvSpPr>
          <p:nvPr/>
        </p:nvSpPr>
        <p:spPr bwMode="auto">
          <a:xfrm>
            <a:off x="1325563" y="326231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56410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 The STP analysis</a:t>
            </a:r>
            <a:endParaRPr lang="en-IN" dirty="0"/>
          </a:p>
        </p:txBody>
      </p:sp>
      <p:sp>
        <p:nvSpPr>
          <p:cNvPr id="3" name="Content Placeholder 2"/>
          <p:cNvSpPr>
            <a:spLocks noGrp="1"/>
          </p:cNvSpPr>
          <p:nvPr>
            <p:ph sz="quarter" idx="1"/>
          </p:nvPr>
        </p:nvSpPr>
        <p:spPr>
          <a:xfrm>
            <a:off x="457200" y="1600200"/>
            <a:ext cx="4042792" cy="4572000"/>
          </a:xfrm>
        </p:spPr>
        <p:txBody>
          <a:bodyPr>
            <a:normAutofit lnSpcReduction="10000"/>
          </a:bodyPr>
          <a:lstStyle/>
          <a:p>
            <a:pPr fontAlgn="base"/>
            <a:r>
              <a:rPr lang="en-US" dirty="0"/>
              <a:t>The Segmentation, targeting and positioning analysis provides prioritisation of offering to the specific segment of customers to get targeted market position (Camilleri, 2018).</a:t>
            </a:r>
          </a:p>
          <a:p>
            <a:pPr fontAlgn="base"/>
            <a:r>
              <a:rPr lang="en-US" u="sng" dirty="0"/>
              <a:t>Segmentation</a:t>
            </a:r>
            <a:r>
              <a:rPr lang="en-US" dirty="0"/>
              <a:t>: Demographic (age, 15 to 65 years) and Psychographic (due to lifestyle) </a:t>
            </a:r>
          </a:p>
          <a:p>
            <a:endParaRPr lang="en-IN" dirty="0"/>
          </a:p>
        </p:txBody>
      </p:sp>
      <p:pic>
        <p:nvPicPr>
          <p:cNvPr id="6146" name="Picture 2"/>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4499992" y="2235832"/>
            <a:ext cx="4248721" cy="33007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63161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DBB93-AE44-373A-44AA-5D90B8AE986E}"/>
              </a:ext>
            </a:extLst>
          </p:cNvPr>
          <p:cNvSpPr>
            <a:spLocks noGrp="1"/>
          </p:cNvSpPr>
          <p:nvPr>
            <p:ph type="title"/>
          </p:nvPr>
        </p:nvSpPr>
        <p:spPr/>
        <p:txBody>
          <a:bodyPr/>
          <a:lstStyle/>
          <a:p>
            <a:r>
              <a:rPr lang="en-IN" b="1" dirty="0"/>
              <a:t>The STP analysis</a:t>
            </a:r>
            <a:endParaRPr lang="en-IN" dirty="0"/>
          </a:p>
        </p:txBody>
      </p:sp>
      <p:sp>
        <p:nvSpPr>
          <p:cNvPr id="3" name="Content Placeholder 2">
            <a:extLst>
              <a:ext uri="{FF2B5EF4-FFF2-40B4-BE49-F238E27FC236}">
                <a16:creationId xmlns:a16="http://schemas.microsoft.com/office/drawing/2014/main" id="{6CCD94D8-8AD4-7B9C-393A-2D298143C7E2}"/>
              </a:ext>
            </a:extLst>
          </p:cNvPr>
          <p:cNvSpPr>
            <a:spLocks noGrp="1"/>
          </p:cNvSpPr>
          <p:nvPr>
            <p:ph sz="quarter" idx="1"/>
          </p:nvPr>
        </p:nvSpPr>
        <p:spPr/>
        <p:txBody>
          <a:bodyPr/>
          <a:lstStyle/>
          <a:p>
            <a:pPr fontAlgn="base"/>
            <a:r>
              <a:rPr lang="en-US" u="sng" dirty="0"/>
              <a:t>Targeting</a:t>
            </a:r>
            <a:r>
              <a:rPr lang="en-US" dirty="0"/>
              <a:t>: The younger population is more inclined to have fast food, due to an inclination to modern lifestyle of a wide international food range. </a:t>
            </a:r>
          </a:p>
          <a:p>
            <a:pPr fontAlgn="base"/>
            <a:r>
              <a:rPr lang="en-US" u="sng" dirty="0"/>
              <a:t>Positioning</a:t>
            </a:r>
            <a:r>
              <a:rPr lang="en-US" dirty="0"/>
              <a:t>: Greggs has a wide range of products to offers to the Indian customers and can give sharp competition to Dominos, Pizza Hut, and KFC. </a:t>
            </a:r>
          </a:p>
          <a:p>
            <a:endParaRPr lang="en-IN" dirty="0"/>
          </a:p>
        </p:txBody>
      </p:sp>
    </p:spTree>
    <p:extLst>
      <p:ext uri="{BB962C8B-B14F-4D97-AF65-F5344CB8AC3E}">
        <p14:creationId xmlns:p14="http://schemas.microsoft.com/office/powerpoint/2010/main" val="3379367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7467600" cy="706090"/>
          </a:xfrm>
        </p:spPr>
        <p:txBody>
          <a:bodyPr/>
          <a:lstStyle/>
          <a:p>
            <a:r>
              <a:rPr lang="en-IN" b="1" dirty="0"/>
              <a:t>Financial Prospect </a:t>
            </a:r>
            <a:endParaRPr lang="en-IN" dirty="0"/>
          </a:p>
        </p:txBody>
      </p:sp>
      <p:sp>
        <p:nvSpPr>
          <p:cNvPr id="6" name="Content Placeholder 5"/>
          <p:cNvSpPr>
            <a:spLocks noGrp="1"/>
          </p:cNvSpPr>
          <p:nvPr>
            <p:ph sz="quarter" idx="1"/>
          </p:nvPr>
        </p:nvSpPr>
        <p:spPr>
          <a:xfrm>
            <a:off x="457200" y="1196752"/>
            <a:ext cx="8363272" cy="5277200"/>
          </a:xfrm>
        </p:spPr>
        <p:txBody>
          <a:bodyPr/>
          <a:lstStyle/>
          <a:p>
            <a:pPr fontAlgn="base"/>
            <a:r>
              <a:rPr lang="en-US" sz="2000" dirty="0"/>
              <a:t>The Indian Fast food industry is expected to grow by 140 USD billion by 2025, as the scope of financial gain from the industry is huge.</a:t>
            </a:r>
          </a:p>
          <a:p>
            <a:pPr fontAlgn="base"/>
            <a:r>
              <a:rPr lang="en-US" sz="2000" dirty="0"/>
              <a:t>The growth of Indian GDP, with increased globalisation of business and FDI scope, the Indian market is presenting 1.83 billion consumers to get interested in Greggs' wide variety. </a:t>
            </a:r>
          </a:p>
          <a:p>
            <a:endParaRPr lang="en-IN" dirty="0"/>
          </a:p>
        </p:txBody>
      </p:sp>
      <p:pic>
        <p:nvPicPr>
          <p:cNvPr id="3" name="Picture 2">
            <a:extLst>
              <a:ext uri="{FF2B5EF4-FFF2-40B4-BE49-F238E27FC236}">
                <a16:creationId xmlns:a16="http://schemas.microsoft.com/office/drawing/2014/main" id="{BA5EBC7E-C302-9E1F-758B-ED11D4B03BFF}"/>
              </a:ext>
            </a:extLst>
          </p:cNvPr>
          <p:cNvPicPr>
            <a:picLocks noChangeAspect="1"/>
          </p:cNvPicPr>
          <p:nvPr/>
        </p:nvPicPr>
        <p:blipFill>
          <a:blip r:embed="rId2"/>
          <a:stretch>
            <a:fillRect/>
          </a:stretch>
        </p:blipFill>
        <p:spPr>
          <a:xfrm>
            <a:off x="1043608" y="3335024"/>
            <a:ext cx="7467600" cy="3248338"/>
          </a:xfrm>
          <a:prstGeom prst="rect">
            <a:avLst/>
          </a:prstGeom>
        </p:spPr>
      </p:pic>
    </p:spTree>
    <p:extLst>
      <p:ext uri="{BB962C8B-B14F-4D97-AF65-F5344CB8AC3E}">
        <p14:creationId xmlns:p14="http://schemas.microsoft.com/office/powerpoint/2010/main" val="2149402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E7B89-EB41-2080-A1B0-4C6398A3711F}"/>
              </a:ext>
            </a:extLst>
          </p:cNvPr>
          <p:cNvSpPr>
            <a:spLocks noGrp="1"/>
          </p:cNvSpPr>
          <p:nvPr>
            <p:ph type="title"/>
          </p:nvPr>
        </p:nvSpPr>
        <p:spPr/>
        <p:txBody>
          <a:bodyPr/>
          <a:lstStyle/>
          <a:p>
            <a:r>
              <a:rPr lang="en-IN" b="1" dirty="0"/>
              <a:t>Financial Prospect </a:t>
            </a:r>
            <a:endParaRPr lang="en-IN" dirty="0"/>
          </a:p>
        </p:txBody>
      </p:sp>
      <p:pic>
        <p:nvPicPr>
          <p:cNvPr id="4" name="Picture 2">
            <a:extLst>
              <a:ext uri="{FF2B5EF4-FFF2-40B4-BE49-F238E27FC236}">
                <a16:creationId xmlns:a16="http://schemas.microsoft.com/office/drawing/2014/main" id="{0B06DFA7-5BCA-D8BA-327C-798493AD4281}"/>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755577" y="2924944"/>
            <a:ext cx="7169223" cy="35102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070168A4-F38F-78D8-4E56-ED847E6700DE}"/>
              </a:ext>
            </a:extLst>
          </p:cNvPr>
          <p:cNvSpPr txBox="1"/>
          <p:nvPr/>
        </p:nvSpPr>
        <p:spPr>
          <a:xfrm>
            <a:off x="755575" y="1700808"/>
            <a:ext cx="7467599" cy="646331"/>
          </a:xfrm>
          <a:prstGeom prst="rect">
            <a:avLst/>
          </a:prstGeom>
          <a:noFill/>
        </p:spPr>
        <p:txBody>
          <a:bodyPr wrap="square" rtlCol="0">
            <a:spAutoFit/>
          </a:bodyPr>
          <a:lstStyle/>
          <a:p>
            <a:r>
              <a:rPr lang="en-IN" dirty="0"/>
              <a:t>Future potential for Greggs with the growth of Indian Fast Food Industry</a:t>
            </a:r>
          </a:p>
        </p:txBody>
      </p:sp>
    </p:spTree>
    <p:extLst>
      <p:ext uri="{BB962C8B-B14F-4D97-AF65-F5344CB8AC3E}">
        <p14:creationId xmlns:p14="http://schemas.microsoft.com/office/powerpoint/2010/main" val="28415333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Different barriers and opportunities to business expansion </a:t>
            </a:r>
            <a:endParaRPr lang="en-IN" dirty="0"/>
          </a:p>
        </p:txBody>
      </p:sp>
      <p:sp>
        <p:nvSpPr>
          <p:cNvPr id="3" name="Content Placeholder 2"/>
          <p:cNvSpPr>
            <a:spLocks noGrp="1"/>
          </p:cNvSpPr>
          <p:nvPr>
            <p:ph sz="quarter" idx="1"/>
          </p:nvPr>
        </p:nvSpPr>
        <p:spPr>
          <a:xfrm>
            <a:off x="457200" y="1600200"/>
            <a:ext cx="7931224" cy="4572000"/>
          </a:xfrm>
        </p:spPr>
        <p:txBody>
          <a:bodyPr>
            <a:normAutofit/>
          </a:bodyPr>
          <a:lstStyle/>
          <a:p>
            <a:pPr fontAlgn="base"/>
            <a:r>
              <a:rPr lang="en-US" sz="1800" dirty="0"/>
              <a:t>The key barriers for Greggs to determine the needs and demands of the changing complex need of thee Indian customers.</a:t>
            </a:r>
          </a:p>
          <a:p>
            <a:pPr fontAlgn="base"/>
            <a:r>
              <a:rPr lang="en-US" sz="1800" dirty="0"/>
              <a:t>The opportunity of the Indian market is high, as the market is less concentrated, monopoly in the fast food sector is not applicable.</a:t>
            </a:r>
          </a:p>
          <a:p>
            <a:endParaRPr lang="en-IN" dirty="0"/>
          </a:p>
        </p:txBody>
      </p:sp>
      <p:pic>
        <p:nvPicPr>
          <p:cNvPr id="1026" name="Picture 2" descr="Greggs plc SWOT Analysis 2022: The Secret to Baking Success">
            <a:extLst>
              <a:ext uri="{FF2B5EF4-FFF2-40B4-BE49-F238E27FC236}">
                <a16:creationId xmlns:a16="http://schemas.microsoft.com/office/drawing/2014/main" id="{6C33AFE1-B44A-77C4-6B3C-D9814BAB54D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95736" y="3212976"/>
            <a:ext cx="3655757" cy="3068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6170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F1CAD-60A5-A5B6-78B4-837FD010F17C}"/>
              </a:ext>
            </a:extLst>
          </p:cNvPr>
          <p:cNvSpPr>
            <a:spLocks noGrp="1"/>
          </p:cNvSpPr>
          <p:nvPr>
            <p:ph type="title"/>
          </p:nvPr>
        </p:nvSpPr>
        <p:spPr/>
        <p:txBody>
          <a:bodyPr>
            <a:normAutofit fontScale="90000"/>
          </a:bodyPr>
          <a:lstStyle/>
          <a:p>
            <a:pPr algn="ctr"/>
            <a:r>
              <a:rPr lang="en-US" b="1" dirty="0"/>
              <a:t>Different barriers and opportunities to business expansion </a:t>
            </a:r>
            <a:endParaRPr lang="en-IN" dirty="0"/>
          </a:p>
        </p:txBody>
      </p:sp>
      <p:sp>
        <p:nvSpPr>
          <p:cNvPr id="3" name="Content Placeholder 2">
            <a:extLst>
              <a:ext uri="{FF2B5EF4-FFF2-40B4-BE49-F238E27FC236}">
                <a16:creationId xmlns:a16="http://schemas.microsoft.com/office/drawing/2014/main" id="{9E443AE7-FB8A-4B95-4B76-AE77F4CD4B04}"/>
              </a:ext>
            </a:extLst>
          </p:cNvPr>
          <p:cNvSpPr>
            <a:spLocks noGrp="1"/>
          </p:cNvSpPr>
          <p:nvPr>
            <p:ph sz="quarter" idx="1"/>
          </p:nvPr>
        </p:nvSpPr>
        <p:spPr/>
        <p:txBody>
          <a:bodyPr/>
          <a:lstStyle/>
          <a:p>
            <a:r>
              <a:rPr lang="en-US" sz="2400" dirty="0"/>
              <a:t>Greggs can compete with other players at Indian market to find its position with wide variety to attract existing customers tough “market penetration” with existing products and services</a:t>
            </a:r>
            <a:endParaRPr lang="en-IN" dirty="0"/>
          </a:p>
        </p:txBody>
      </p:sp>
      <p:pic>
        <p:nvPicPr>
          <p:cNvPr id="5" name="Picture 2">
            <a:extLst>
              <a:ext uri="{FF2B5EF4-FFF2-40B4-BE49-F238E27FC236}">
                <a16:creationId xmlns:a16="http://schemas.microsoft.com/office/drawing/2014/main" id="{7F807830-7299-7794-9DBE-F50AB9DB7B44}"/>
              </a:ext>
            </a:extLst>
          </p:cNvPr>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4613275" y="2190750"/>
            <a:ext cx="2971800" cy="3390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59507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7467600" cy="706090"/>
          </a:xfrm>
        </p:spPr>
        <p:txBody>
          <a:bodyPr/>
          <a:lstStyle/>
          <a:p>
            <a:r>
              <a:rPr lang="en-US" dirty="0"/>
              <a:t>References</a:t>
            </a:r>
            <a:endParaRPr lang="en-IN" dirty="0"/>
          </a:p>
        </p:txBody>
      </p:sp>
      <p:sp>
        <p:nvSpPr>
          <p:cNvPr id="6" name="Content Placeholder 5"/>
          <p:cNvSpPr>
            <a:spLocks noGrp="1"/>
          </p:cNvSpPr>
          <p:nvPr>
            <p:ph sz="quarter" idx="1"/>
          </p:nvPr>
        </p:nvSpPr>
        <p:spPr>
          <a:xfrm>
            <a:off x="457200" y="1196752"/>
            <a:ext cx="7467600" cy="5277200"/>
          </a:xfrm>
        </p:spPr>
        <p:txBody>
          <a:bodyPr>
            <a:normAutofit fontScale="77500" lnSpcReduction="20000"/>
          </a:bodyPr>
          <a:lstStyle/>
          <a:p>
            <a:r>
              <a:rPr lang="en-IN" dirty="0"/>
              <a:t>Camilleri, M.A., 2018. Market segmentation, targeting and positioning. In </a:t>
            </a:r>
            <a:r>
              <a:rPr lang="en-IN" i="1" dirty="0"/>
              <a:t>Travel marketing, tourism economics and the airline product</a:t>
            </a:r>
            <a:r>
              <a:rPr lang="en-IN" dirty="0"/>
              <a:t> (pp. 69-83). Springer, Cham.</a:t>
            </a:r>
          </a:p>
          <a:p>
            <a:r>
              <a:rPr lang="en-IN" dirty="0"/>
              <a:t>India Foodservice Market, 2022. </a:t>
            </a:r>
            <a:r>
              <a:rPr lang="en-IN" i="1" dirty="0"/>
              <a:t>India foodservice market size, trends, growth (2022 - 27)</a:t>
            </a:r>
            <a:r>
              <a:rPr lang="en-IN" dirty="0"/>
              <a:t>, </a:t>
            </a:r>
            <a:r>
              <a:rPr lang="en-IN" i="1" dirty="0"/>
              <a:t>India Foodservice Market Size, Trends, Growth (2022 - 27)</a:t>
            </a:r>
            <a:r>
              <a:rPr lang="en-IN" dirty="0"/>
              <a:t>. Available at: https://www.mordorintelligence.com/industry-reports/india-foodservice-market (Accessed: November 21, 2022). </a:t>
            </a:r>
          </a:p>
          <a:p>
            <a:r>
              <a:rPr lang="en-IN" dirty="0" err="1"/>
              <a:t>Irfan</a:t>
            </a:r>
            <a:r>
              <a:rPr lang="en-IN" dirty="0"/>
              <a:t>, M., Zhao, Z.Y., Ahmad, M., </a:t>
            </a:r>
            <a:r>
              <a:rPr lang="en-IN" dirty="0" err="1"/>
              <a:t>Batool</a:t>
            </a:r>
            <a:r>
              <a:rPr lang="en-IN" dirty="0"/>
              <a:t>, K., Jan, A. and </a:t>
            </a:r>
            <a:r>
              <a:rPr lang="en-IN" dirty="0" err="1"/>
              <a:t>Mukeshimana</a:t>
            </a:r>
            <a:r>
              <a:rPr lang="en-IN" dirty="0"/>
              <a:t>, M.C., 2019. Competitive assessment of Indian wind power industry: A five forces model. </a:t>
            </a:r>
            <a:r>
              <a:rPr lang="en-IN" i="1" dirty="0"/>
              <a:t>Journal of Renewable and Sustainable Energy</a:t>
            </a:r>
            <a:r>
              <a:rPr lang="en-IN" dirty="0"/>
              <a:t>, </a:t>
            </a:r>
            <a:r>
              <a:rPr lang="en-IN" i="1" dirty="0"/>
              <a:t>11</a:t>
            </a:r>
            <a:r>
              <a:rPr lang="en-IN" dirty="0"/>
              <a:t>(6), p.063301.</a:t>
            </a:r>
          </a:p>
          <a:p>
            <a:r>
              <a:rPr lang="en-IN" dirty="0"/>
              <a:t>Patterson, C., 2022. </a:t>
            </a:r>
            <a:r>
              <a:rPr lang="en-IN" i="1" dirty="0"/>
              <a:t>The fast-food chain with a sold-out fashion line</a:t>
            </a:r>
            <a:r>
              <a:rPr lang="en-IN" dirty="0"/>
              <a:t>, </a:t>
            </a:r>
            <a:r>
              <a:rPr lang="en-IN" i="1" dirty="0"/>
              <a:t>The Wall Street Journal</a:t>
            </a:r>
            <a:r>
              <a:rPr lang="en-IN" dirty="0"/>
              <a:t>. Dow Jones &amp; Company. Available at: https://www.wsj.com/articles/the-fast-food-chain-with-a-sold-out-fashion-line-11664115168 (Accessed: November 21, 2022). </a:t>
            </a:r>
          </a:p>
          <a:p>
            <a:r>
              <a:rPr lang="en-IN" dirty="0"/>
              <a:t>Statista, 2022. </a:t>
            </a:r>
            <a:r>
              <a:rPr lang="en-IN" i="1" dirty="0"/>
              <a:t>Greggs number of outlets 2021</a:t>
            </a:r>
            <a:r>
              <a:rPr lang="en-IN" dirty="0"/>
              <a:t>, </a:t>
            </a:r>
            <a:r>
              <a:rPr lang="en-IN" i="1" dirty="0"/>
              <a:t>Statista</a:t>
            </a:r>
            <a:r>
              <a:rPr lang="en-IN" dirty="0"/>
              <a:t>. Available at: https://www.statista.com/statistics/631011/greggs-number-of-outlets-united-kingdom-uk/ (Accessed: November 21, 2022). </a:t>
            </a:r>
          </a:p>
          <a:p>
            <a:pPr marL="0" indent="0">
              <a:buNone/>
            </a:pPr>
            <a:endParaRPr lang="en-IN" dirty="0"/>
          </a:p>
        </p:txBody>
      </p:sp>
    </p:spTree>
    <p:extLst>
      <p:ext uri="{BB962C8B-B14F-4D97-AF65-F5344CB8AC3E}">
        <p14:creationId xmlns:p14="http://schemas.microsoft.com/office/powerpoint/2010/main" val="27297191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Oriel">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30</TotalTime>
  <Words>820</Words>
  <Application>Microsoft Office PowerPoint</Application>
  <PresentationFormat>On-screen Show (4:3)</PresentationFormat>
  <Paragraphs>51</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Oriel</vt:lpstr>
      <vt:lpstr>Module: Global business environment  Module code:LCBB4005 Name: Mahmmadsahil Soyabbhai Vhora Student id:2127447 Lecturer: Dr rexon nting </vt:lpstr>
      <vt:lpstr>Global Business Environment </vt:lpstr>
      <vt:lpstr>Introduction</vt:lpstr>
      <vt:lpstr>Overview of the business</vt:lpstr>
      <vt:lpstr>Environment of developing country: India</vt:lpstr>
      <vt:lpstr> Industry analysis: Porter’s Five Forces </vt:lpstr>
      <vt:lpstr> The STP analysis</vt:lpstr>
      <vt:lpstr>The STP analysis</vt:lpstr>
      <vt:lpstr>Financial Prospect </vt:lpstr>
      <vt:lpstr>Financial Prospect </vt:lpstr>
      <vt:lpstr>Different barriers and opportunities to business expansion </vt:lpstr>
      <vt:lpstr>Different barriers and opportunities to business expansion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Business Environment</dc:title>
  <dc:creator>LENOVO</dc:creator>
  <cp:lastModifiedBy>Pratik Patel</cp:lastModifiedBy>
  <cp:revision>14</cp:revision>
  <dcterms:created xsi:type="dcterms:W3CDTF">2022-11-21T13:53:43Z</dcterms:created>
  <dcterms:modified xsi:type="dcterms:W3CDTF">2022-11-21T17:59:21Z</dcterms:modified>
</cp:coreProperties>
</file>