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6" d="100"/>
          <a:sy n="76" d="100"/>
        </p:scale>
        <p:origin x="2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F2CD1A1-7B44-4B26-8ED4-08460FE770C3}" type="datetimeFigureOut">
              <a:rPr lang="en-GB" smtClean="0"/>
              <a:t>23/03/2024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1130026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CD1A1-7B44-4B26-8ED4-08460FE770C3}" type="datetimeFigureOut">
              <a:rPr lang="en-GB" smtClean="0"/>
              <a:t>23/03/2024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4248133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2CD1A1-7B44-4B26-8ED4-08460FE770C3}" type="datetimeFigureOut">
              <a:rPr lang="en-GB" smtClean="0"/>
              <a:t>23/03/2024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340814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2CD1A1-7B44-4B26-8ED4-08460FE770C3}" type="datetimeFigureOut">
              <a:rPr lang="en-GB" smtClean="0"/>
              <a:t>23/03/2024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4034297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2CD1A1-7B44-4B26-8ED4-08460FE770C3}" type="datetimeFigureOut">
              <a:rPr lang="en-GB" smtClean="0"/>
              <a:t>23/03/2024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238597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2CD1A1-7B44-4B26-8ED4-08460FE770C3}" type="datetimeFigureOut">
              <a:rPr lang="en-GB" smtClean="0"/>
              <a:t>23/03/2024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4193387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CD1A1-7B44-4B26-8ED4-08460FE770C3}" type="datetimeFigureOut">
              <a:rPr lang="en-GB" smtClean="0"/>
              <a:t>23/03/2024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173679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2CD1A1-7B44-4B26-8ED4-08460FE770C3}" type="datetimeFigureOut">
              <a:rPr lang="en-GB" smtClean="0"/>
              <a:t>23/03/2024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2630986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2CD1A1-7B44-4B26-8ED4-08460FE770C3}" type="datetimeFigureOut">
              <a:rPr lang="en-GB" smtClean="0"/>
              <a:t>23/03/2024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2493264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2CD1A1-7B44-4B26-8ED4-08460FE770C3}" type="datetimeFigureOut">
              <a:rPr lang="en-GB" smtClean="0"/>
              <a:t>23/03/2024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763351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F2CD1A1-7B44-4B26-8ED4-08460FE770C3}" type="datetimeFigureOut">
              <a:rPr lang="en-GB" smtClean="0"/>
              <a:t>23/03/2024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2107154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F2CD1A1-7B44-4B26-8ED4-08460FE770C3}" type="datetimeFigureOut">
              <a:rPr lang="en-GB" smtClean="0"/>
              <a:t>23/03/2024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82894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2CD1A1-7B44-4B26-8ED4-08460FE770C3}" type="datetimeFigureOut">
              <a:rPr lang="en-GB" smtClean="0"/>
              <a:t>23/03/2024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33176390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F2CD1A1-7B44-4B26-8ED4-08460FE770C3}" type="datetimeFigureOut">
              <a:rPr lang="en-GB" smtClean="0"/>
              <a:t>23/03/2024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1027048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F2CD1A1-7B44-4B26-8ED4-08460FE770C3}" type="datetimeFigureOut">
              <a:rPr lang="en-GB" smtClean="0"/>
              <a:t>23/03/2024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8924245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F2CD1A1-7B44-4B26-8ED4-08460FE770C3}" type="datetimeFigureOut">
              <a:rPr lang="en-GB" smtClean="0"/>
              <a:t>23/03/2024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8913123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F2CD1A1-7B44-4B26-8ED4-08460FE770C3}" type="datetimeFigureOut">
              <a:rPr lang="en-GB" smtClean="0"/>
              <a:t>23/03/2024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0FEE8FD-7147-4121-A37C-C80410E67E83}" type="slidenum">
              <a:rPr lang="en-GB" smtClean="0"/>
              <a:t>‹#›</a:t>
            </a:fld>
            <a:endParaRPr lang="en-GB"/>
          </a:p>
        </p:txBody>
      </p:sp>
    </p:spTree>
    <p:extLst>
      <p:ext uri="{BB962C8B-B14F-4D97-AF65-F5344CB8AC3E}">
        <p14:creationId xmlns:p14="http://schemas.microsoft.com/office/powerpoint/2010/main" val="2868615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F2CD1A1-7B44-4B26-8ED4-08460FE770C3}" type="datetimeFigureOut">
              <a:rPr lang="en-GB" smtClean="0"/>
              <a:t>23/03/2024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0FEE8FD-7147-4121-A37C-C80410E67E83}" type="slidenum">
              <a:rPr lang="en-GB" smtClean="0"/>
              <a:t>‹#›</a:t>
            </a:fld>
            <a:endParaRPr lang="en-GB"/>
          </a:p>
        </p:txBody>
      </p:sp>
    </p:spTree>
    <p:extLst>
      <p:ext uri="{BB962C8B-B14F-4D97-AF65-F5344CB8AC3E}">
        <p14:creationId xmlns:p14="http://schemas.microsoft.com/office/powerpoint/2010/main" val="41446415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84181-C8C6-B878-9D76-51BDB900347B}"/>
              </a:ext>
            </a:extLst>
          </p:cNvPr>
          <p:cNvSpPr>
            <a:spLocks noGrp="1"/>
          </p:cNvSpPr>
          <p:nvPr>
            <p:ph type="ctrTitle"/>
          </p:nvPr>
        </p:nvSpPr>
        <p:spPr/>
        <p:txBody>
          <a:bodyPr/>
          <a:lstStyle/>
          <a:p>
            <a:r>
              <a:rPr lang="en-GB" dirty="0"/>
              <a:t>Results Section –</a:t>
            </a:r>
            <a:br>
              <a:rPr lang="en-GB" dirty="0"/>
            </a:br>
            <a:r>
              <a:rPr lang="en-GB" dirty="0"/>
              <a:t>Quantitative Research</a:t>
            </a:r>
            <a:br>
              <a:rPr lang="en-GB" dirty="0"/>
            </a:br>
            <a:endParaRPr lang="en-GB" dirty="0"/>
          </a:p>
        </p:txBody>
      </p:sp>
      <p:sp>
        <p:nvSpPr>
          <p:cNvPr id="3" name="Subtitle 2">
            <a:extLst>
              <a:ext uri="{FF2B5EF4-FFF2-40B4-BE49-F238E27FC236}">
                <a16:creationId xmlns:a16="http://schemas.microsoft.com/office/drawing/2014/main" id="{61AE62CF-3CA0-89EB-D7A0-E6F0C96A8B7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95452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3F340-6EEF-3B1B-33CD-B2242FF4B285}"/>
              </a:ext>
            </a:extLst>
          </p:cNvPr>
          <p:cNvSpPr>
            <a:spLocks noGrp="1"/>
          </p:cNvSpPr>
          <p:nvPr>
            <p:ph type="title"/>
          </p:nvPr>
        </p:nvSpPr>
        <p:spPr/>
        <p:txBody>
          <a:bodyPr/>
          <a:lstStyle/>
          <a:p>
            <a:r>
              <a:rPr lang="en-GB" dirty="0"/>
              <a:t>Results Section – Quantitative </a:t>
            </a:r>
            <a:br>
              <a:rPr lang="en-GB" dirty="0"/>
            </a:br>
            <a:r>
              <a:rPr lang="en-GB" dirty="0"/>
              <a:t>Research…</a:t>
            </a:r>
          </a:p>
        </p:txBody>
      </p:sp>
      <p:sp>
        <p:nvSpPr>
          <p:cNvPr id="3" name="Content Placeholder 2">
            <a:extLst>
              <a:ext uri="{FF2B5EF4-FFF2-40B4-BE49-F238E27FC236}">
                <a16:creationId xmlns:a16="http://schemas.microsoft.com/office/drawing/2014/main" id="{B9301DD8-97C8-4568-BED3-3F85BCDD59EC}"/>
              </a:ext>
            </a:extLst>
          </p:cNvPr>
          <p:cNvSpPr>
            <a:spLocks noGrp="1"/>
          </p:cNvSpPr>
          <p:nvPr>
            <p:ph idx="1"/>
          </p:nvPr>
        </p:nvSpPr>
        <p:spPr>
          <a:xfrm>
            <a:off x="1154954" y="2374900"/>
            <a:ext cx="10186146" cy="4483100"/>
          </a:xfrm>
        </p:spPr>
        <p:txBody>
          <a:bodyPr>
            <a:normAutofit fontScale="92500" lnSpcReduction="10000"/>
          </a:bodyPr>
          <a:lstStyle/>
          <a:p>
            <a:r>
              <a:rPr lang="en-GB" dirty="0"/>
              <a:t>Descriptive statistics</a:t>
            </a:r>
          </a:p>
          <a:p>
            <a:r>
              <a:rPr lang="en-GB" dirty="0"/>
              <a:t>Essential to the clear presentation of your findings</a:t>
            </a:r>
          </a:p>
          <a:p>
            <a:r>
              <a:rPr lang="en-GB" dirty="0"/>
              <a:t>Do NOT present raw data here (this goes into your appendices)</a:t>
            </a:r>
          </a:p>
          <a:p>
            <a:r>
              <a:rPr lang="en-GB" dirty="0"/>
              <a:t>Present the mean scores for each condition in visual form (main effects table and interaction table in the case of an </a:t>
            </a:r>
            <a:r>
              <a:rPr lang="en-GB" dirty="0" err="1"/>
              <a:t>anova</a:t>
            </a:r>
            <a:r>
              <a:rPr lang="en-GB" dirty="0"/>
              <a:t>):</a:t>
            </a:r>
          </a:p>
          <a:p>
            <a:r>
              <a:rPr lang="en-GB" b="1" dirty="0"/>
              <a:t>Tables of means and standard deviations</a:t>
            </a:r>
          </a:p>
          <a:p>
            <a:r>
              <a:rPr lang="en-GB" dirty="0"/>
              <a:t>Bar charts??</a:t>
            </a:r>
          </a:p>
          <a:p>
            <a:r>
              <a:rPr lang="en-GB" dirty="0"/>
              <a:t>Do not go overboard with graphs and tables - choose the most appropriate method of  describing your findings.</a:t>
            </a:r>
          </a:p>
          <a:p>
            <a:r>
              <a:rPr lang="en-GB" dirty="0"/>
              <a:t>LABEL YOUR TABLES appropriately – Table 1: The mean physical attractiveness ratings  given by participants when sober and drunk, and in dim and bright lighting – before your table. </a:t>
            </a:r>
          </a:p>
          <a:p>
            <a:r>
              <a:rPr lang="en-GB" dirty="0"/>
              <a:t>Present your tables in APA format. </a:t>
            </a:r>
          </a:p>
          <a:p>
            <a:r>
              <a:rPr lang="en-GB" dirty="0"/>
              <a:t>Comment on what these indicate about the findings of your experiment</a:t>
            </a:r>
          </a:p>
        </p:txBody>
      </p:sp>
    </p:spTree>
    <p:extLst>
      <p:ext uri="{BB962C8B-B14F-4D97-AF65-F5344CB8AC3E}">
        <p14:creationId xmlns:p14="http://schemas.microsoft.com/office/powerpoint/2010/main" val="142194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3CC6-6586-9C7A-CF3F-8A0099A26FD3}"/>
              </a:ext>
            </a:extLst>
          </p:cNvPr>
          <p:cNvSpPr>
            <a:spLocks noGrp="1"/>
          </p:cNvSpPr>
          <p:nvPr>
            <p:ph type="title"/>
          </p:nvPr>
        </p:nvSpPr>
        <p:spPr/>
        <p:txBody>
          <a:bodyPr/>
          <a:lstStyle/>
          <a:p>
            <a:r>
              <a:rPr lang="en-GB" dirty="0"/>
              <a:t>Results Section Quantitative Research </a:t>
            </a:r>
            <a:br>
              <a:rPr lang="en-GB" dirty="0"/>
            </a:br>
            <a:r>
              <a:rPr lang="en-GB" dirty="0"/>
              <a:t>– Continued… </a:t>
            </a:r>
          </a:p>
        </p:txBody>
      </p:sp>
      <p:sp>
        <p:nvSpPr>
          <p:cNvPr id="3" name="Content Placeholder 2">
            <a:extLst>
              <a:ext uri="{FF2B5EF4-FFF2-40B4-BE49-F238E27FC236}">
                <a16:creationId xmlns:a16="http://schemas.microsoft.com/office/drawing/2014/main" id="{F416F78C-0889-76A8-4206-917E98C08C9D}"/>
              </a:ext>
            </a:extLst>
          </p:cNvPr>
          <p:cNvSpPr>
            <a:spLocks noGrp="1"/>
          </p:cNvSpPr>
          <p:nvPr>
            <p:ph idx="1"/>
          </p:nvPr>
        </p:nvSpPr>
        <p:spPr/>
        <p:txBody>
          <a:bodyPr/>
          <a:lstStyle/>
          <a:p>
            <a:r>
              <a:rPr lang="en-GB" dirty="0"/>
              <a:t>Inferential statistics (follow guidance for each test)</a:t>
            </a:r>
          </a:p>
          <a:p>
            <a:r>
              <a:rPr lang="en-GB" dirty="0"/>
              <a:t>Describe the type of analysis used and why.</a:t>
            </a:r>
          </a:p>
          <a:p>
            <a:r>
              <a:rPr lang="en-GB" dirty="0"/>
              <a:t>Do not include SPSS printouts (in appendix)</a:t>
            </a:r>
          </a:p>
          <a:p>
            <a:r>
              <a:rPr lang="en-GB" dirty="0"/>
              <a:t>Give the observed value</a:t>
            </a:r>
          </a:p>
          <a:p>
            <a:r>
              <a:rPr lang="en-GB" dirty="0"/>
              <a:t>Level of significance</a:t>
            </a:r>
          </a:p>
          <a:p>
            <a:r>
              <a:rPr lang="en-GB" dirty="0"/>
              <a:t>Degrees of freedom or sample size as appropriate.</a:t>
            </a:r>
          </a:p>
          <a:p>
            <a:r>
              <a:rPr lang="en-GB" dirty="0"/>
              <a:t>Estimate of Effect Size. </a:t>
            </a:r>
          </a:p>
          <a:p>
            <a:r>
              <a:rPr lang="en-GB" dirty="0"/>
              <a:t>Give a brief written summary of your findings.</a:t>
            </a:r>
          </a:p>
        </p:txBody>
      </p:sp>
    </p:spTree>
    <p:extLst>
      <p:ext uri="{BB962C8B-B14F-4D97-AF65-F5344CB8AC3E}">
        <p14:creationId xmlns:p14="http://schemas.microsoft.com/office/powerpoint/2010/main" val="74643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5D966-2A83-66C9-6CB8-DA231C6EE27B}"/>
              </a:ext>
            </a:extLst>
          </p:cNvPr>
          <p:cNvSpPr>
            <a:spLocks noGrp="1"/>
          </p:cNvSpPr>
          <p:nvPr>
            <p:ph type="title"/>
          </p:nvPr>
        </p:nvSpPr>
        <p:spPr/>
        <p:txBody>
          <a:bodyPr/>
          <a:lstStyle/>
          <a:p>
            <a:r>
              <a:rPr lang="en-GB" dirty="0"/>
              <a:t>Example of a 2x2 </a:t>
            </a:r>
            <a:r>
              <a:rPr lang="en-GB" dirty="0" err="1"/>
              <a:t>Anova</a:t>
            </a:r>
            <a:r>
              <a:rPr lang="en-GB" dirty="0"/>
              <a:t> Write up. </a:t>
            </a:r>
            <a:br>
              <a:rPr lang="en-GB" dirty="0"/>
            </a:br>
            <a:endParaRPr lang="en-GB" dirty="0"/>
          </a:p>
        </p:txBody>
      </p:sp>
      <p:sp>
        <p:nvSpPr>
          <p:cNvPr id="3" name="Content Placeholder 2">
            <a:extLst>
              <a:ext uri="{FF2B5EF4-FFF2-40B4-BE49-F238E27FC236}">
                <a16:creationId xmlns:a16="http://schemas.microsoft.com/office/drawing/2014/main" id="{D549012F-10DA-9BA1-FDDF-3B0012539B53}"/>
              </a:ext>
            </a:extLst>
          </p:cNvPr>
          <p:cNvSpPr>
            <a:spLocks noGrp="1"/>
          </p:cNvSpPr>
          <p:nvPr>
            <p:ph idx="1"/>
          </p:nvPr>
        </p:nvSpPr>
        <p:spPr>
          <a:xfrm>
            <a:off x="1154954" y="2603500"/>
            <a:ext cx="10376646" cy="3937000"/>
          </a:xfrm>
        </p:spPr>
        <p:txBody>
          <a:bodyPr>
            <a:normAutofit/>
          </a:bodyPr>
          <a:lstStyle/>
          <a:p>
            <a:r>
              <a:rPr lang="en-GB" dirty="0"/>
              <a:t>A two way 2 (alcohol: 0 pints or 6 pints) × 2 (lighting: dim vs. bright) repeated measures ANOVA was conducted on the attractiveness ratings. This revealed a significant main effect of alcohol, F(1, 25) = 287.78, p &lt; .001, ηp2 = .958. indicating that attractiveness ratings were significantly higher when participants were drunk. There was also a significant main effect of lighting, F(1, 25) = 14.04, p = .01, ηp2 = .733. indicating that attractiveness ratings were significantly higher in dim conditions. The alcohol × lighting interaction was also significant, F(1, 25) = 47.29, p &lt; .001, ηp2 = .867 indicating that difference in attractiveness ratings due to lighting was present in the sober participants but not the drunk ones. </a:t>
            </a:r>
          </a:p>
          <a:p>
            <a:endParaRPr lang="en-GB" dirty="0"/>
          </a:p>
          <a:p>
            <a:r>
              <a:rPr lang="en-GB" dirty="0"/>
              <a:t>Following this – on a New Page you would start a separate discussion.</a:t>
            </a:r>
          </a:p>
        </p:txBody>
      </p:sp>
    </p:spTree>
    <p:extLst>
      <p:ext uri="{BB962C8B-B14F-4D97-AF65-F5344CB8AC3E}">
        <p14:creationId xmlns:p14="http://schemas.microsoft.com/office/powerpoint/2010/main" val="1461917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7FBE26-DC2F-E670-02E7-C251DA37565E}"/>
              </a:ext>
            </a:extLst>
          </p:cNvPr>
          <p:cNvSpPr>
            <a:spLocks noGrp="1"/>
          </p:cNvSpPr>
          <p:nvPr>
            <p:ph type="ctrTitle"/>
          </p:nvPr>
        </p:nvSpPr>
        <p:spPr/>
        <p:txBody>
          <a:bodyPr/>
          <a:lstStyle/>
          <a:p>
            <a:r>
              <a:rPr lang="en-GB" dirty="0"/>
              <a:t>Results Section – Mixed </a:t>
            </a:r>
            <a:br>
              <a:rPr lang="en-GB" dirty="0"/>
            </a:br>
            <a:r>
              <a:rPr lang="en-GB" dirty="0"/>
              <a:t>Methods….</a:t>
            </a:r>
          </a:p>
        </p:txBody>
      </p:sp>
      <p:sp>
        <p:nvSpPr>
          <p:cNvPr id="5" name="Subtitle 4">
            <a:extLst>
              <a:ext uri="{FF2B5EF4-FFF2-40B4-BE49-F238E27FC236}">
                <a16:creationId xmlns:a16="http://schemas.microsoft.com/office/drawing/2014/main" id="{17FB7D04-B0FA-B2AA-76E7-54F6082FE9C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1307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0FFBA-13A4-3372-DA5B-A62A827D1E72}"/>
              </a:ext>
            </a:extLst>
          </p:cNvPr>
          <p:cNvSpPr>
            <a:spLocks noGrp="1"/>
          </p:cNvSpPr>
          <p:nvPr>
            <p:ph type="title"/>
          </p:nvPr>
        </p:nvSpPr>
        <p:spPr/>
        <p:txBody>
          <a:bodyPr/>
          <a:lstStyle/>
          <a:p>
            <a:r>
              <a:rPr lang="en-GB" dirty="0"/>
              <a:t>Results Section – Mixed Methods…. </a:t>
            </a:r>
            <a:br>
              <a:rPr lang="en-GB" dirty="0"/>
            </a:br>
            <a:endParaRPr lang="en-GB" dirty="0"/>
          </a:p>
        </p:txBody>
      </p:sp>
      <p:sp>
        <p:nvSpPr>
          <p:cNvPr id="3" name="Content Placeholder 2">
            <a:extLst>
              <a:ext uri="{FF2B5EF4-FFF2-40B4-BE49-F238E27FC236}">
                <a16:creationId xmlns:a16="http://schemas.microsoft.com/office/drawing/2014/main" id="{E9018ADA-762A-644F-02A2-30D41D9A17C5}"/>
              </a:ext>
            </a:extLst>
          </p:cNvPr>
          <p:cNvSpPr>
            <a:spLocks noGrp="1"/>
          </p:cNvSpPr>
          <p:nvPr>
            <p:ph idx="1"/>
          </p:nvPr>
        </p:nvSpPr>
        <p:spPr>
          <a:xfrm>
            <a:off x="1154954" y="2603500"/>
            <a:ext cx="10236946" cy="3949700"/>
          </a:xfrm>
        </p:spPr>
        <p:txBody>
          <a:bodyPr>
            <a:normAutofit fontScale="92500" lnSpcReduction="10000"/>
          </a:bodyPr>
          <a:lstStyle/>
          <a:p>
            <a:r>
              <a:rPr lang="en-GB" dirty="0"/>
              <a:t>This is a generic guidelines…. It would be worth liaising with your supervisor to discuss the presentation of your results…. </a:t>
            </a:r>
          </a:p>
          <a:p>
            <a:endParaRPr lang="en-GB" dirty="0"/>
          </a:p>
          <a:p>
            <a:r>
              <a:rPr lang="en-GB" dirty="0"/>
              <a:t>One consideration is to do it in phases….. </a:t>
            </a:r>
          </a:p>
          <a:p>
            <a:endParaRPr lang="en-GB" dirty="0"/>
          </a:p>
          <a:p>
            <a:r>
              <a:rPr lang="en-GB" dirty="0"/>
              <a:t>E.g. Phase one – Quantitative Section – So as per slide 2-24 to start but BEFORE going to discussion. </a:t>
            </a:r>
          </a:p>
          <a:p>
            <a:endParaRPr lang="en-GB" dirty="0"/>
          </a:p>
          <a:p>
            <a:r>
              <a:rPr lang="en-GB" dirty="0"/>
              <a:t>Phase two qualitative section –</a:t>
            </a:r>
          </a:p>
          <a:p>
            <a:endParaRPr lang="en-GB" dirty="0"/>
          </a:p>
          <a:p>
            <a:r>
              <a:rPr lang="en-GB" dirty="0"/>
              <a:t>Discussion to include discussion of phase 1 and discussion of phase 2 – and use those subheadings. </a:t>
            </a:r>
          </a:p>
        </p:txBody>
      </p:sp>
    </p:spTree>
    <p:extLst>
      <p:ext uri="{BB962C8B-B14F-4D97-AF65-F5344CB8AC3E}">
        <p14:creationId xmlns:p14="http://schemas.microsoft.com/office/powerpoint/2010/main" val="1851913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7E18B03-65EC-9FF8-563A-95E5DCC2CDA6}"/>
              </a:ext>
            </a:extLst>
          </p:cNvPr>
          <p:cNvSpPr>
            <a:spLocks noGrp="1"/>
          </p:cNvSpPr>
          <p:nvPr>
            <p:ph type="ctrTitle"/>
          </p:nvPr>
        </p:nvSpPr>
        <p:spPr/>
        <p:txBody>
          <a:bodyPr/>
          <a:lstStyle/>
          <a:p>
            <a:r>
              <a:rPr lang="en-GB" dirty="0"/>
              <a:t>Discussion Section…</a:t>
            </a:r>
          </a:p>
        </p:txBody>
      </p:sp>
      <p:sp>
        <p:nvSpPr>
          <p:cNvPr id="5" name="Subtitle 4">
            <a:extLst>
              <a:ext uri="{FF2B5EF4-FFF2-40B4-BE49-F238E27FC236}">
                <a16:creationId xmlns:a16="http://schemas.microsoft.com/office/drawing/2014/main" id="{7DC16873-AC25-5C2B-DCA7-4D1197EA5CE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04340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09F30-ACCE-09A3-260F-726A05D380F4}"/>
              </a:ext>
            </a:extLst>
          </p:cNvPr>
          <p:cNvSpPr>
            <a:spLocks noGrp="1"/>
          </p:cNvSpPr>
          <p:nvPr>
            <p:ph type="title"/>
          </p:nvPr>
        </p:nvSpPr>
        <p:spPr/>
        <p:txBody>
          <a:bodyPr/>
          <a:lstStyle/>
          <a:p>
            <a:r>
              <a:rPr lang="en-GB" dirty="0"/>
              <a:t>Key things you will need in a </a:t>
            </a:r>
            <a:br>
              <a:rPr lang="en-GB" dirty="0"/>
            </a:br>
            <a:r>
              <a:rPr lang="en-GB" dirty="0"/>
              <a:t>discussion.</a:t>
            </a:r>
          </a:p>
        </p:txBody>
      </p:sp>
      <p:sp>
        <p:nvSpPr>
          <p:cNvPr id="3" name="Content Placeholder 2">
            <a:extLst>
              <a:ext uri="{FF2B5EF4-FFF2-40B4-BE49-F238E27FC236}">
                <a16:creationId xmlns:a16="http://schemas.microsoft.com/office/drawing/2014/main" id="{DFE37EE2-BD60-2FF4-53D6-1EDA1B3DBF80}"/>
              </a:ext>
            </a:extLst>
          </p:cNvPr>
          <p:cNvSpPr>
            <a:spLocks noGrp="1"/>
          </p:cNvSpPr>
          <p:nvPr>
            <p:ph idx="1"/>
          </p:nvPr>
        </p:nvSpPr>
        <p:spPr>
          <a:xfrm>
            <a:off x="1154954" y="2603500"/>
            <a:ext cx="9424146" cy="3886200"/>
          </a:xfrm>
        </p:spPr>
        <p:txBody>
          <a:bodyPr>
            <a:normAutofit fontScale="92500" lnSpcReduction="10000"/>
          </a:bodyPr>
          <a:lstStyle/>
          <a:p>
            <a:r>
              <a:rPr lang="en-GB" dirty="0"/>
              <a:t>Remind the reader of the aims of the study (briefly). </a:t>
            </a:r>
          </a:p>
          <a:p>
            <a:endParaRPr lang="en-GB" dirty="0"/>
          </a:p>
          <a:p>
            <a:r>
              <a:rPr lang="en-GB" dirty="0"/>
              <a:t>Re-state the findings in plain English (do not state the statistics) and link to your research hypotheses. </a:t>
            </a:r>
          </a:p>
          <a:p>
            <a:endParaRPr lang="en-GB" dirty="0"/>
          </a:p>
          <a:p>
            <a:r>
              <a:rPr lang="en-GB" dirty="0"/>
              <a:t>Implications – what do your findings actually mean in the wider world.</a:t>
            </a:r>
          </a:p>
          <a:p>
            <a:r>
              <a:rPr lang="en-GB" dirty="0"/>
              <a:t>Limitations</a:t>
            </a:r>
          </a:p>
          <a:p>
            <a:endParaRPr lang="en-GB" dirty="0"/>
          </a:p>
          <a:p>
            <a:r>
              <a:rPr lang="en-GB" dirty="0"/>
              <a:t>Future Research</a:t>
            </a:r>
          </a:p>
          <a:p>
            <a:endParaRPr lang="en-GB" dirty="0"/>
          </a:p>
          <a:p>
            <a:r>
              <a:rPr lang="en-GB" dirty="0"/>
              <a:t>Conclusion</a:t>
            </a:r>
          </a:p>
        </p:txBody>
      </p:sp>
    </p:spTree>
    <p:extLst>
      <p:ext uri="{BB962C8B-B14F-4D97-AF65-F5344CB8AC3E}">
        <p14:creationId xmlns:p14="http://schemas.microsoft.com/office/powerpoint/2010/main" val="3169172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4D0D-7525-127E-B8D1-ECF9A2B914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64327A5-4C6D-CB01-2C3A-6B8832DC8D8C}"/>
              </a:ext>
            </a:extLst>
          </p:cNvPr>
          <p:cNvSpPr>
            <a:spLocks noGrp="1"/>
          </p:cNvSpPr>
          <p:nvPr>
            <p:ph idx="1"/>
          </p:nvPr>
        </p:nvSpPr>
        <p:spPr>
          <a:xfrm>
            <a:off x="1154954" y="2603500"/>
            <a:ext cx="9538446" cy="3898900"/>
          </a:xfrm>
        </p:spPr>
        <p:txBody>
          <a:bodyPr>
            <a:normAutofit fontScale="92500" lnSpcReduction="10000"/>
          </a:bodyPr>
          <a:lstStyle/>
          <a:p>
            <a:r>
              <a:rPr lang="en-GB" dirty="0"/>
              <a:t>Step 1: Remind your reader very briefly of what the study was about. Avoid repetition, keep it short.</a:t>
            </a:r>
          </a:p>
          <a:p>
            <a:endParaRPr lang="en-GB" dirty="0"/>
          </a:p>
          <a:p>
            <a:r>
              <a:rPr lang="en-GB" dirty="0"/>
              <a:t>Step 2: Give a brief summary of your first key finding, but do not simply repeat what you wrote in Chapter 3. How does your finding compare to the findings of others? Remember you have discussed these (also those that go against your hypotheses) in Chapter 1.</a:t>
            </a:r>
          </a:p>
          <a:p>
            <a:endParaRPr lang="en-GB" dirty="0"/>
          </a:p>
          <a:p>
            <a:r>
              <a:rPr lang="en-GB" dirty="0"/>
              <a:t>Step 3: Discuss whether you have found new evidence or more evidence to support a particular notion. Discuss the implications of these findings. (For example, is it fair to conclude based on your evidence that working women with children are more prone to stress than working women without children?). If your findings do not support past research, say so. Indicate why you think this might be. Repeat steps 2 and 3 for each hypothesis/research question.</a:t>
            </a:r>
          </a:p>
        </p:txBody>
      </p:sp>
    </p:spTree>
    <p:extLst>
      <p:ext uri="{BB962C8B-B14F-4D97-AF65-F5344CB8AC3E}">
        <p14:creationId xmlns:p14="http://schemas.microsoft.com/office/powerpoint/2010/main" val="3782336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B0D10-D53C-68CA-4FF3-35896576BB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40861B-F0ED-76B0-F0C9-3EFB1F6D7816}"/>
              </a:ext>
            </a:extLst>
          </p:cNvPr>
          <p:cNvSpPr>
            <a:spLocks noGrp="1"/>
          </p:cNvSpPr>
          <p:nvPr>
            <p:ph idx="1"/>
          </p:nvPr>
        </p:nvSpPr>
        <p:spPr>
          <a:xfrm>
            <a:off x="584200" y="2603500"/>
            <a:ext cx="10922000" cy="3987800"/>
          </a:xfrm>
        </p:spPr>
        <p:txBody>
          <a:bodyPr>
            <a:normAutofit/>
          </a:bodyPr>
          <a:lstStyle/>
          <a:p>
            <a:r>
              <a:rPr lang="en-GB" dirty="0"/>
              <a:t>Step 4: Discuss the limitations of your study. This is essential. There is no such thing as ‘the perfect study’! However, this must be a constructive discussion acknowledging the limitations of an undergraduate study: do not destroy everything you have tried to do but be honest about what could have been done better in an ideal world. What would you do differently if you were to run the study again? What problems did you face (e.g. recruitment, biased samples, poor measures) and how could these have been overcome?</a:t>
            </a:r>
          </a:p>
          <a:p>
            <a:endParaRPr lang="en-GB" dirty="0"/>
          </a:p>
          <a:p>
            <a:r>
              <a:rPr lang="en-GB" dirty="0"/>
              <a:t>Step 5: Make suggestions of how your study could be taken one step further in future research. In other words, based on your findings, what might the next research question be? Finally, you must summarise your project, and report the key implications of your study in terms of the psychological literature and its application to the real world.</a:t>
            </a:r>
          </a:p>
        </p:txBody>
      </p:sp>
    </p:spTree>
    <p:extLst>
      <p:ext uri="{BB962C8B-B14F-4D97-AF65-F5344CB8AC3E}">
        <p14:creationId xmlns:p14="http://schemas.microsoft.com/office/powerpoint/2010/main" val="24802040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13</TotalTime>
  <Words>875</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 Boardroom</vt:lpstr>
      <vt:lpstr>Results Section – Quantitative Research </vt:lpstr>
      <vt:lpstr>Results Section – Quantitative  Research…</vt:lpstr>
      <vt:lpstr>Results Section Quantitative Research  – Continued… </vt:lpstr>
      <vt:lpstr>Example of a 2x2 Anova Write up.  </vt:lpstr>
      <vt:lpstr>Results Section – Mixed  Methods….</vt:lpstr>
      <vt:lpstr>Results Section – Mixed Methods….  </vt:lpstr>
      <vt:lpstr>Discussion Section…</vt:lpstr>
      <vt:lpstr>Key things you will need in a  discussion.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Results Section – Quantitative Research </dc:title>
  <dc:creator>Stuart</dc:creator>
  <cp:lastModifiedBy>Stuart</cp:lastModifiedBy>
  <cp:revision>1</cp:revision>
  <dcterms:created xsi:type="dcterms:W3CDTF">2024-03-23T12:04:13Z</dcterms:created>
  <dcterms:modified xsi:type="dcterms:W3CDTF">2024-03-23T12:17:57Z</dcterms:modified>
</cp:coreProperties>
</file>