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74" r:id="rId4"/>
    <p:sldId id="277" r:id="rId5"/>
    <p:sldId id="278" r:id="rId6"/>
    <p:sldId id="280" r:id="rId7"/>
    <p:sldId id="286" r:id="rId8"/>
    <p:sldId id="281" r:id="rId9"/>
    <p:sldId id="287" r:id="rId10"/>
    <p:sldId id="284" r:id="rId11"/>
    <p:sldId id="288" r:id="rId12"/>
    <p:sldId id="285" r:id="rId13"/>
    <p:sldId id="273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19"/>
    <p:restoredTop sz="88757"/>
  </p:normalViewPr>
  <p:slideViewPr>
    <p:cSldViewPr snapToGrid="0" snapToObjects="1">
      <p:cViewPr varScale="1">
        <p:scale>
          <a:sx n="128" d="100"/>
          <a:sy n="128" d="100"/>
        </p:scale>
        <p:origin x="176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9BEB88-5EDA-8C42-B65B-E371A045FC03}" type="datetimeFigureOut">
              <a:rPr lang="en-US" smtClean="0"/>
              <a:t>4/30/20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CF2CBC-6B3C-614E-B563-03A0C12545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35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CF2CBC-6B3C-614E-B563-03A0C12545E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393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CF2CBC-6B3C-614E-B563-03A0C12545E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0945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CF2CBC-6B3C-614E-B563-03A0C12545E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2170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It is therefore imperative that these three components are considered when setting up a KM program.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617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518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711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30/04/2020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023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30/04/2020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754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30/04/2020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531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30/04/2020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222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30/04/2020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621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30/04/2020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635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30/04/2020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940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30/04/2020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092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30/04/2020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450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30/04/2020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533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rebrand.ly/50ps0mo" TargetMode="External"/><Relationship Id="rId2" Type="http://schemas.openxmlformats.org/officeDocument/2006/relationships/hyperlink" Target="https://rebrand.ly/c16a9s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rebrand.ly/toqj6va" TargetMode="External"/><Relationship Id="rId4" Type="http://schemas.openxmlformats.org/officeDocument/2006/relationships/hyperlink" Target="https://rebrand.ly/otq05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0FCC6-DACA-2E46-B364-8731BC7272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B7D7D4-CE3B-E548-A9DC-48997D6B67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Online Session 7</a:t>
            </a:r>
          </a:p>
        </p:txBody>
      </p:sp>
    </p:spTree>
    <p:extLst>
      <p:ext uri="{BB962C8B-B14F-4D97-AF65-F5344CB8AC3E}">
        <p14:creationId xmlns:p14="http://schemas.microsoft.com/office/powerpoint/2010/main" val="3961281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9944B-03D6-6A4E-A5FD-5369DBC0C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Information &amp; The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67B07-0A0E-0A4F-B5A6-FA00CA100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55652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Session overview:</a:t>
            </a:r>
            <a:br>
              <a:rPr lang="en-US" dirty="0"/>
            </a:br>
            <a:endParaRPr lang="en-US" dirty="0"/>
          </a:p>
          <a:p>
            <a:r>
              <a:rPr lang="en-GB" dirty="0"/>
              <a:t>Intellectual Property</a:t>
            </a:r>
          </a:p>
          <a:p>
            <a:pPr lvl="1"/>
            <a:r>
              <a:rPr lang="en-GB" dirty="0"/>
              <a:t>Copyright</a:t>
            </a:r>
          </a:p>
          <a:p>
            <a:pPr lvl="1"/>
            <a:r>
              <a:rPr lang="en-GB" dirty="0"/>
              <a:t>Trade Mark</a:t>
            </a:r>
          </a:p>
          <a:p>
            <a:pPr lvl="1"/>
            <a:r>
              <a:rPr lang="en-GB" dirty="0"/>
              <a:t>Patents</a:t>
            </a:r>
          </a:p>
          <a:p>
            <a:r>
              <a:rPr lang="en-GB" dirty="0"/>
              <a:t>Data Protection Act (DPA) 2018 including GDPR</a:t>
            </a:r>
          </a:p>
          <a:p>
            <a:r>
              <a:rPr lang="en-GB" dirty="0"/>
              <a:t>Information Security Controls</a:t>
            </a:r>
          </a:p>
          <a:p>
            <a:pPr marL="0" indent="0">
              <a:buNone/>
            </a:pPr>
            <a:endParaRPr lang="en-GB" sz="2600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DE0480-8EA1-F842-8B69-3C5DF81BE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213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9944B-03D6-6A4E-A5FD-5369DBC0C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Intellectual Property Rights 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67B07-0A0E-0A4F-B5A6-FA00CA100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1"/>
            <a:ext cx="8480509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/>
              <a:t>Intellectual property rights (IPR) management is an important part of any data management. Owners of data resources will have interests in who accesses that resource and how they use it.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Legal mechanisms include</a:t>
            </a:r>
          </a:p>
          <a:p>
            <a:r>
              <a:rPr lang="en-GB" sz="2600" dirty="0"/>
              <a:t>Copywrite</a:t>
            </a:r>
          </a:p>
          <a:p>
            <a:r>
              <a:rPr lang="en-GB" sz="2600" dirty="0"/>
              <a:t>Trademarks</a:t>
            </a:r>
          </a:p>
          <a:p>
            <a:r>
              <a:rPr lang="en-GB" sz="2600" dirty="0"/>
              <a:t>Patents</a:t>
            </a:r>
          </a:p>
          <a:p>
            <a:pPr marL="0" indent="0">
              <a:buNone/>
            </a:pPr>
            <a:endParaRPr lang="en-GB" sz="2600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DE0480-8EA1-F842-8B69-3C5DF81BE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5C4C03-902A-6344-B92D-CF2C97176A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5209" y="1803401"/>
            <a:ext cx="2878912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405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FF467-1936-5F41-B672-71AEFBBDC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Copyright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B7C58-5ED7-0C49-ADDB-C7F129387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4248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4000" dirty="0"/>
              <a:t>Copyright protects your work and stops others from using it without your permission.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Copyright protection awarded for creation of:</a:t>
            </a:r>
          </a:p>
          <a:p>
            <a:pPr marL="0" indent="0">
              <a:buNone/>
            </a:pPr>
            <a:endParaRPr lang="en-US" sz="4000" dirty="0"/>
          </a:p>
          <a:p>
            <a:r>
              <a:rPr lang="en-US" sz="4000" dirty="0"/>
              <a:t>original literary, dramatic, musical and artistic work, including illustration and photography</a:t>
            </a:r>
          </a:p>
          <a:p>
            <a:r>
              <a:rPr lang="en-US" sz="4000" dirty="0"/>
              <a:t>original non-literary written work (software, web content and databases)</a:t>
            </a:r>
          </a:p>
          <a:p>
            <a:r>
              <a:rPr lang="en-US" sz="4000" dirty="0"/>
              <a:t>sound and music recordings</a:t>
            </a:r>
          </a:p>
          <a:p>
            <a:r>
              <a:rPr lang="en-US" sz="4000" dirty="0"/>
              <a:t>film and television recordings</a:t>
            </a:r>
          </a:p>
          <a:p>
            <a:r>
              <a:rPr lang="en-US" sz="4000" dirty="0"/>
              <a:t>broadcasts</a:t>
            </a:r>
          </a:p>
          <a:p>
            <a:r>
              <a:rPr lang="en-US" sz="4000" dirty="0"/>
              <a:t>the layout of published editions of written, dramatic and musical works</a:t>
            </a:r>
          </a:p>
          <a:p>
            <a:pPr marL="0" indent="0">
              <a:buNone/>
            </a:pPr>
            <a:br>
              <a:rPr lang="en-US" sz="4000" dirty="0"/>
            </a:br>
            <a:endParaRPr lang="en-US" sz="40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096CD-A9BE-A642-BC2E-587B57C28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4217C1-3B84-E841-AF87-09D52B3B28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7751" y="4273546"/>
            <a:ext cx="910050" cy="9100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E37890-F7FF-6243-8C02-5A226A2063A3}"/>
              </a:ext>
            </a:extLst>
          </p:cNvPr>
          <p:cNvSpPr txBox="1"/>
          <p:nvPr/>
        </p:nvSpPr>
        <p:spPr>
          <a:xfrm>
            <a:off x="4184202" y="5141229"/>
            <a:ext cx="8311891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GB" sz="1100" dirty="0"/>
            </a:br>
            <a:br>
              <a:rPr lang="en-GB" sz="1100" dirty="0"/>
            </a:br>
            <a:r>
              <a:rPr lang="en-GB" sz="1100" b="1" i="1" dirty="0">
                <a:solidFill>
                  <a:srgbClr val="FF0000"/>
                </a:solidFill>
              </a:rPr>
              <a:t>GOV.UK. 2020. How Copyright Protects Your Work. [online] Available at: &lt;https://</a:t>
            </a:r>
            <a:r>
              <a:rPr lang="en-GB" sz="1100" b="1" i="1" dirty="0" err="1">
                <a:solidFill>
                  <a:srgbClr val="FF0000"/>
                </a:solidFill>
              </a:rPr>
              <a:t>www.gov.uk</a:t>
            </a:r>
            <a:r>
              <a:rPr lang="en-GB" sz="1100" b="1" i="1" dirty="0">
                <a:solidFill>
                  <a:srgbClr val="FF0000"/>
                </a:solidFill>
              </a:rPr>
              <a:t>/copyright&gt; [Accessed 22 April 2020].</a:t>
            </a:r>
            <a:endParaRPr lang="en-US" sz="11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91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FF467-1936-5F41-B672-71AEFBBDC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Copyright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B7C58-5ED7-0C49-ADDB-C7F129387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42487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4000" dirty="0"/>
              <a:t>Copyright protection is  automatic – No requirement to apply or pay a fee. </a:t>
            </a:r>
          </a:p>
          <a:p>
            <a:pPr marL="0" indent="0">
              <a:buNone/>
            </a:pPr>
            <a:r>
              <a:rPr lang="en-US" sz="4000" dirty="0"/>
              <a:t>There is no register of copyright works in the UK.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Copyright prevents people from:</a:t>
            </a:r>
          </a:p>
          <a:p>
            <a:pPr marL="0" indent="0">
              <a:buNone/>
            </a:pPr>
            <a:endParaRPr lang="en-US" sz="4000" dirty="0"/>
          </a:p>
          <a:p>
            <a:r>
              <a:rPr lang="en-US" sz="4000" dirty="0"/>
              <a:t>Copying your work</a:t>
            </a:r>
          </a:p>
          <a:p>
            <a:r>
              <a:rPr lang="en-US" sz="4000" dirty="0"/>
              <a:t>Distributing copies of it, whether free of charge or for sale</a:t>
            </a:r>
          </a:p>
          <a:p>
            <a:r>
              <a:rPr lang="en-US" sz="4000" dirty="0"/>
              <a:t>Renting or lending copies of your work</a:t>
            </a:r>
          </a:p>
          <a:p>
            <a:r>
              <a:rPr lang="en-US" sz="4000" dirty="0"/>
              <a:t>Performing, showing or playing your work in public</a:t>
            </a:r>
          </a:p>
          <a:p>
            <a:r>
              <a:rPr lang="en-US" sz="4000" dirty="0"/>
              <a:t>Adapting the original work</a:t>
            </a:r>
          </a:p>
          <a:p>
            <a:r>
              <a:rPr lang="en-US" sz="4000" dirty="0"/>
              <a:t>Putting it on the internet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Work is annotated with the copyright symbol (©), originators name and year of creation. </a:t>
            </a:r>
          </a:p>
          <a:p>
            <a:pPr marL="0" indent="0">
              <a:buNone/>
            </a:pPr>
            <a:br>
              <a:rPr lang="en-US" sz="4000" b="1" dirty="0"/>
            </a:br>
            <a:r>
              <a:rPr lang="en-US" sz="4000" b="1" dirty="0"/>
              <a:t>Whether you mark the work or not does not affect the level of protection you have.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096CD-A9BE-A642-BC2E-587B57C28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4217C1-3B84-E841-AF87-09D52B3B28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7751" y="4273546"/>
            <a:ext cx="910050" cy="9100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3ADFE8-E135-1649-A45C-9E2B8B24AF77}"/>
              </a:ext>
            </a:extLst>
          </p:cNvPr>
          <p:cNvSpPr txBox="1"/>
          <p:nvPr/>
        </p:nvSpPr>
        <p:spPr>
          <a:xfrm>
            <a:off x="4184202" y="5141229"/>
            <a:ext cx="8311891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GB" sz="1100" dirty="0"/>
            </a:br>
            <a:br>
              <a:rPr lang="en-GB" sz="1100" dirty="0"/>
            </a:br>
            <a:r>
              <a:rPr lang="en-GB" sz="1100" b="1" i="1" dirty="0">
                <a:solidFill>
                  <a:srgbClr val="FF0000"/>
                </a:solidFill>
              </a:rPr>
              <a:t>GOV.UK. 2020. How Copyright Protects Your Work. [online] Available at: &lt;https://</a:t>
            </a:r>
            <a:r>
              <a:rPr lang="en-GB" sz="1100" b="1" i="1" dirty="0" err="1">
                <a:solidFill>
                  <a:srgbClr val="FF0000"/>
                </a:solidFill>
              </a:rPr>
              <a:t>www.gov.uk</a:t>
            </a:r>
            <a:r>
              <a:rPr lang="en-GB" sz="1100" b="1" i="1" dirty="0">
                <a:solidFill>
                  <a:srgbClr val="FF0000"/>
                </a:solidFill>
              </a:rPr>
              <a:t>/copyright&gt; [Accessed 22 April 2020].</a:t>
            </a:r>
            <a:endParaRPr lang="en-US" sz="11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850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FF467-1936-5F41-B672-71AEFBBDC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Trademarks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B7C58-5ED7-0C49-ADDB-C7F129387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4248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b="1" dirty="0"/>
              <a:t>Protected emblems,  symbols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Armorial bearings (Heraldry)</a:t>
            </a:r>
          </a:p>
          <a:p>
            <a:r>
              <a:rPr lang="en-US" dirty="0"/>
              <a:t>Flags and other State emblems</a:t>
            </a:r>
          </a:p>
          <a:p>
            <a:r>
              <a:rPr lang="en-US" dirty="0"/>
              <a:t>Official signs</a:t>
            </a:r>
          </a:p>
          <a:p>
            <a:r>
              <a:rPr lang="en-US" dirty="0"/>
              <a:t>Hallmarks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 company name may not qualify as a trade mark, for example:</a:t>
            </a:r>
          </a:p>
          <a:p>
            <a:endParaRPr lang="en-US" dirty="0"/>
          </a:p>
          <a:p>
            <a:r>
              <a:rPr lang="en-US" dirty="0"/>
              <a:t>It is not considered distinctive</a:t>
            </a:r>
          </a:p>
          <a:p>
            <a:r>
              <a:rPr lang="en-US" dirty="0"/>
              <a:t>It is a descriptive word or term</a:t>
            </a:r>
          </a:p>
          <a:p>
            <a:r>
              <a:rPr lang="en-US" dirty="0"/>
              <a:t>It may indicate geographical origin</a:t>
            </a:r>
          </a:p>
          <a:p>
            <a:r>
              <a:rPr lang="en-US" dirty="0"/>
              <a:t>It may already be registered in someone else’s name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096CD-A9BE-A642-BC2E-587B57C28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3ADFE8-E135-1649-A45C-9E2B8B24AF77}"/>
              </a:ext>
            </a:extLst>
          </p:cNvPr>
          <p:cNvSpPr txBox="1"/>
          <p:nvPr/>
        </p:nvSpPr>
        <p:spPr>
          <a:xfrm>
            <a:off x="636550" y="4954796"/>
            <a:ext cx="76565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1100" dirty="0"/>
            </a:br>
            <a:br>
              <a:rPr lang="en-GB" sz="1100" dirty="0"/>
            </a:br>
            <a:r>
              <a:rPr lang="en-GB" sz="1100" b="1" i="1" dirty="0">
                <a:solidFill>
                  <a:srgbClr val="FF0000"/>
                </a:solidFill>
              </a:rPr>
              <a:t>GOV.UK. 2020. Unacceptable Trademarks. [online] Available at: &lt;https://</a:t>
            </a:r>
            <a:r>
              <a:rPr lang="en-GB" sz="1100" b="1" i="1" dirty="0" err="1">
                <a:solidFill>
                  <a:srgbClr val="FF0000"/>
                </a:solidFill>
              </a:rPr>
              <a:t>www.gov.uk</a:t>
            </a:r>
            <a:r>
              <a:rPr lang="en-GB" sz="1100" b="1" i="1" dirty="0">
                <a:solidFill>
                  <a:srgbClr val="FF0000"/>
                </a:solidFill>
              </a:rPr>
              <a:t>/guidance/unacceptable-trade-marks&gt; [Accessed 22 April 2020].</a:t>
            </a:r>
            <a:endParaRPr lang="en-US" sz="1100" b="1" i="1" dirty="0">
              <a:solidFill>
                <a:srgbClr val="FF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16CBD7-23A4-A844-8CBD-F3DBD45F37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0804" y="210179"/>
            <a:ext cx="666121" cy="666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195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FF467-1936-5F41-B672-71AEFBBDC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Trademarks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096CD-A9BE-A642-BC2E-587B57C28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pic>
        <p:nvPicPr>
          <p:cNvPr id="7" name="Picture 6" descr="A picture containing drawing, table&#10;&#10;Description automatically generated">
            <a:extLst>
              <a:ext uri="{FF2B5EF4-FFF2-40B4-BE49-F238E27FC236}">
                <a16:creationId xmlns:a16="http://schemas.microsoft.com/office/drawing/2014/main" id="{A90FA6C4-700A-2C4F-B3F9-394568301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5337" y="3579029"/>
            <a:ext cx="531837" cy="27964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18723F-BDC5-4D4A-9ED1-9AC2AA2E27C4}"/>
              </a:ext>
            </a:extLst>
          </p:cNvPr>
          <p:cNvSpPr txBox="1"/>
          <p:nvPr/>
        </p:nvSpPr>
        <p:spPr>
          <a:xfrm>
            <a:off x="1545021" y="16080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9C0E16-5684-214B-ADFC-3B4EC4C62A7D}"/>
              </a:ext>
            </a:extLst>
          </p:cNvPr>
          <p:cNvSpPr txBox="1"/>
          <p:nvPr/>
        </p:nvSpPr>
        <p:spPr>
          <a:xfrm>
            <a:off x="672662" y="1070675"/>
            <a:ext cx="1090973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Unacceptable examples: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Reliable Builders</a:t>
            </a:r>
          </a:p>
          <a:p>
            <a:r>
              <a:rPr lang="en-US" sz="2000" dirty="0"/>
              <a:t>Cheap Car Insurance Company</a:t>
            </a:r>
          </a:p>
          <a:p>
            <a:endParaRPr lang="en-US" sz="2000" dirty="0"/>
          </a:p>
          <a:p>
            <a:r>
              <a:rPr lang="en-US" sz="2000" dirty="0"/>
              <a:t>A trade mark, which is a word, might not be accepted for registration (POSH)</a:t>
            </a:r>
          </a:p>
          <a:p>
            <a:endParaRPr lang="en-US" sz="2000" dirty="0"/>
          </a:p>
          <a:p>
            <a:r>
              <a:rPr lang="en-US" sz="2000" dirty="0"/>
              <a:t>If you apply for a Trademark for symbol/ Logo and it is accepted it becomes a Registered trademark and </a:t>
            </a:r>
          </a:p>
          <a:p>
            <a:r>
              <a:rPr lang="en-US" sz="2000" dirty="0"/>
              <a:t>you can use</a:t>
            </a:r>
          </a:p>
        </p:txBody>
      </p:sp>
    </p:spTree>
    <p:extLst>
      <p:ext uri="{BB962C8B-B14F-4D97-AF65-F5344CB8AC3E}">
        <p14:creationId xmlns:p14="http://schemas.microsoft.com/office/powerpoint/2010/main" val="2593144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FF467-1936-5F41-B672-71AEFBBDC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B7C58-5ED7-0C49-ADDB-C7F129387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42487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sz="4000" dirty="0"/>
              <a:t>A patent for an </a:t>
            </a:r>
            <a:r>
              <a:rPr lang="en-US" sz="4000" b="1" dirty="0"/>
              <a:t>invention</a:t>
            </a:r>
            <a:r>
              <a:rPr lang="en-US" sz="4000" dirty="0"/>
              <a:t> is granted by government to the inventor, giving the inventor the right to stop others, for a limited period, from making, using or selling the invention without their permission.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When patent protection is granted the invention becomes the property of the inventor, which like any other form of property or business asset can be </a:t>
            </a:r>
            <a:r>
              <a:rPr lang="en-US" sz="4000" b="1" dirty="0"/>
              <a:t>bought, sold, rented or hired</a:t>
            </a:r>
            <a:r>
              <a:rPr lang="en-US" sz="4000" dirty="0"/>
              <a:t>. 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Patents are </a:t>
            </a:r>
            <a:r>
              <a:rPr lang="en-US" sz="4000" b="1" dirty="0"/>
              <a:t>territorial rights</a:t>
            </a:r>
            <a:r>
              <a:rPr lang="en-US" sz="4000" dirty="0"/>
              <a:t>: UK patents will only give the holder rights in the UK and rights to stop others from importing the patented products into the UK. 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To be patentable your invention must: </a:t>
            </a:r>
          </a:p>
          <a:p>
            <a:pPr marL="0" indent="0">
              <a:buNone/>
            </a:pPr>
            <a:endParaRPr lang="en-US" sz="4000" dirty="0"/>
          </a:p>
          <a:p>
            <a:r>
              <a:rPr lang="en-US" sz="4000" dirty="0"/>
              <a:t>Be new - never been made public in any way, anywhere in the world, before the date on which the application for a patent is filed.</a:t>
            </a:r>
          </a:p>
          <a:p>
            <a:r>
              <a:rPr lang="en-US" sz="4000" dirty="0"/>
              <a:t>Involve an </a:t>
            </a:r>
            <a:r>
              <a:rPr lang="en-US" sz="4000" b="1" dirty="0"/>
              <a:t>inventive step </a:t>
            </a:r>
            <a:r>
              <a:rPr lang="en-US" sz="4000" dirty="0"/>
              <a:t>- if when compared with what is already known, it would not be obvious to someone with good knowledge and experience of the subject.</a:t>
            </a:r>
          </a:p>
          <a:p>
            <a:r>
              <a:rPr lang="en-US" sz="4000" dirty="0"/>
              <a:t>Be capable of </a:t>
            </a:r>
            <a:r>
              <a:rPr lang="en-US" sz="4000" b="1" dirty="0"/>
              <a:t>industrial application </a:t>
            </a:r>
            <a:r>
              <a:rPr lang="en-US" sz="4000" dirty="0"/>
              <a:t>- an invention must be capable of being made or used in some kind of industry. This means that the invention must take the </a:t>
            </a:r>
            <a:r>
              <a:rPr lang="en-US" sz="4000" b="1" dirty="0"/>
              <a:t>practical form </a:t>
            </a:r>
            <a:r>
              <a:rPr lang="en-US" sz="4000" dirty="0"/>
              <a:t>of an apparatus or device, a product such as some </a:t>
            </a:r>
            <a:r>
              <a:rPr lang="en-US" sz="4000" b="1" dirty="0"/>
              <a:t>new material </a:t>
            </a:r>
            <a:r>
              <a:rPr lang="en-US" sz="4000" dirty="0"/>
              <a:t>or an industrial process or method of operation.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096CD-A9BE-A642-BC2E-587B57C28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3ADFE8-E135-1649-A45C-9E2B8B24AF77}"/>
              </a:ext>
            </a:extLst>
          </p:cNvPr>
          <p:cNvSpPr txBox="1"/>
          <p:nvPr/>
        </p:nvSpPr>
        <p:spPr>
          <a:xfrm>
            <a:off x="2531983" y="5421644"/>
            <a:ext cx="966001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i="1" dirty="0">
                <a:solidFill>
                  <a:srgbClr val="FF0000"/>
                </a:solidFill>
              </a:rPr>
              <a:t>The British Library. 2020. What Is A Patent. [online] Available at: &lt;https://</a:t>
            </a:r>
            <a:r>
              <a:rPr lang="en-GB" sz="1100" b="1" i="1" dirty="0" err="1">
                <a:solidFill>
                  <a:srgbClr val="FF0000"/>
                </a:solidFill>
              </a:rPr>
              <a:t>www.bl.uk</a:t>
            </a:r>
            <a:r>
              <a:rPr lang="en-GB" sz="1100" b="1" i="1" dirty="0">
                <a:solidFill>
                  <a:srgbClr val="FF0000"/>
                </a:solidFill>
              </a:rPr>
              <a:t>/business-and-</a:t>
            </a:r>
            <a:r>
              <a:rPr lang="en-GB" sz="1100" b="1" i="1" dirty="0" err="1">
                <a:solidFill>
                  <a:srgbClr val="FF0000"/>
                </a:solidFill>
              </a:rPr>
              <a:t>ip</a:t>
            </a:r>
            <a:r>
              <a:rPr lang="en-GB" sz="1100" b="1" i="1" dirty="0">
                <a:solidFill>
                  <a:srgbClr val="FF0000"/>
                </a:solidFill>
              </a:rPr>
              <a:t>-centre/articles/what-is-a-patent&gt; [Accessed 22 April 2020].</a:t>
            </a:r>
            <a:endParaRPr lang="en-US" sz="11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013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FF467-1936-5F41-B672-71AEFBBDC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2746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Data Protection Act (DPA) 2018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B7C58-5ED7-0C49-ADDB-C7F129387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424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The DPA (2018) was updated to provide the UK Law for the Data Protection (including the requirements of GDPR)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The Act is based on  6 Principles,  these are Personal Data must be: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lawful, and fair and transparent.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 personal data is collected on any occasion must be specified, explicit and legitimate, and personal data so collected must not be processed in a manner that is incompatible with the purpose for which it is collected.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must be adequate, relevant and not excessive in relation to the purpose for which it is processed.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processing must be accurate and, where necessary, kept up to date.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kept for no longer than is necessary for the purpose for which it is processed.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processed in a manner that includes taking appropriate </a:t>
            </a:r>
            <a:r>
              <a:rPr lang="en-GB" sz="2000" b="1" dirty="0"/>
              <a:t>security measures </a:t>
            </a:r>
            <a:r>
              <a:rPr lang="en-GB" sz="2000" dirty="0"/>
              <a:t>as regards risks that arise from processing personal data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096CD-A9BE-A642-BC2E-587B57C28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59751A-7825-6746-9A3D-6ED0B450F7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9769" y="1555746"/>
            <a:ext cx="1471361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66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CD695-69CA-914A-A2AD-F0AC21D00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Information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470DC-0C44-604D-B785-41F5B202F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4640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The Purpose of Information security is to assure:</a:t>
            </a:r>
          </a:p>
          <a:p>
            <a:pPr marL="0" indent="0">
              <a:buNone/>
            </a:pPr>
            <a:endParaRPr 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Confidentiality – Restrict who can access the information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Integrity – the correctness and the authentication of the information  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Availability – information being available to the individual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It is the balance between Confidentiality (Restrict) vs  Availability (Share)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EF07FD-0E85-4F47-9720-DDD6A2389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945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CD695-69CA-914A-A2AD-F0AC21D00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Information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470DC-0C44-604D-B785-41F5B202F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25751"/>
            <a:ext cx="10972800" cy="44640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/>
              <a:t>Implementation of an Information Security System could follow these steps: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Identify relevant laws and legislation </a:t>
            </a:r>
            <a:r>
              <a:rPr lang="en-US" sz="2000" dirty="0" err="1"/>
              <a:t>eg</a:t>
            </a:r>
            <a:r>
              <a:rPr lang="en-US" sz="2000" dirty="0"/>
              <a:t> DPA (2018)</a:t>
            </a:r>
          </a:p>
          <a:p>
            <a:r>
              <a:rPr lang="en-US" sz="2000" dirty="0"/>
              <a:t>Complete Risk Assessment – risk to the Confidentiality, Integrity Availability of the Information</a:t>
            </a:r>
          </a:p>
          <a:p>
            <a:r>
              <a:rPr lang="en-US" sz="2000" dirty="0"/>
              <a:t>Create a Risk Treatment Plan to</a:t>
            </a:r>
          </a:p>
          <a:p>
            <a:pPr lvl="1"/>
            <a:r>
              <a:rPr lang="en-US" sz="1600" dirty="0"/>
              <a:t>Remove (stop doing it)</a:t>
            </a:r>
          </a:p>
          <a:p>
            <a:pPr lvl="1"/>
            <a:r>
              <a:rPr lang="en-US" sz="1600" dirty="0"/>
              <a:t>Reduce (minimize the likelihood; reduce the impact – (</a:t>
            </a:r>
            <a:r>
              <a:rPr lang="en-US" sz="1600" dirty="0" err="1"/>
              <a:t>eg.</a:t>
            </a:r>
            <a:r>
              <a:rPr lang="en-US" sz="1600" dirty="0"/>
              <a:t> Use passwords and only allow access to small set of information)</a:t>
            </a:r>
          </a:p>
          <a:p>
            <a:pPr lvl="1"/>
            <a:r>
              <a:rPr lang="en-US" sz="1600" dirty="0"/>
              <a:t>Transfer (subcontract, insure against issues) </a:t>
            </a:r>
          </a:p>
          <a:p>
            <a:pPr lvl="1"/>
            <a:r>
              <a:rPr lang="en-US" sz="1600" dirty="0"/>
              <a:t>Monitor</a:t>
            </a:r>
          </a:p>
          <a:p>
            <a:r>
              <a:rPr lang="en-US" sz="2000" dirty="0"/>
              <a:t>Implement controls to implement the Risk Treatment plan</a:t>
            </a:r>
          </a:p>
          <a:p>
            <a:r>
              <a:rPr lang="en-US" sz="2000" dirty="0"/>
              <a:t>Monitor the performance of the controls.</a:t>
            </a:r>
          </a:p>
          <a:p>
            <a:r>
              <a:rPr lang="en-US" sz="2000" dirty="0"/>
              <a:t>Report Security Incidents (to Information Commissionaires Office (ICO)  if breach of DPA)</a:t>
            </a:r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EF07FD-0E85-4F47-9720-DDD6A2389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1FBC62-1435-C347-B313-1CBC9C14CA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0675" y="73112"/>
            <a:ext cx="2048454" cy="2012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54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CD695-69CA-914A-A2AD-F0AC21D00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Information Security Controls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470DC-0C44-604D-B785-41F5B202F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183" y="864137"/>
            <a:ext cx="7137400" cy="44640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b="1" dirty="0"/>
              <a:t>Forms of Security Control:</a:t>
            </a:r>
          </a:p>
          <a:p>
            <a:pPr marL="0" indent="0">
              <a:buNone/>
            </a:pPr>
            <a:endParaRPr lang="en-US" sz="1600" dirty="0"/>
          </a:p>
          <a:p>
            <a:r>
              <a:rPr lang="en-US" sz="1600" b="1" dirty="0"/>
              <a:t>Access controls</a:t>
            </a:r>
            <a:r>
              <a:rPr lang="en-US" sz="1600" dirty="0"/>
              <a:t>, including restrictions on physical access such as security guards at building entrances, locks, and perimeter fences, and on virtual access, such as user access, privileged access authorization</a:t>
            </a:r>
          </a:p>
          <a:p>
            <a:endParaRPr lang="en-US" sz="1600" dirty="0"/>
          </a:p>
          <a:p>
            <a:r>
              <a:rPr lang="en-US" sz="1600" b="1" dirty="0"/>
              <a:t>Technical controls </a:t>
            </a:r>
            <a:r>
              <a:rPr lang="en-US" sz="1600" dirty="0"/>
              <a:t>such as encryption,  multi-factor user authentication at login (login), antivirus software, and firewalls</a:t>
            </a:r>
          </a:p>
          <a:p>
            <a:endParaRPr lang="en-US" sz="1600" dirty="0"/>
          </a:p>
          <a:p>
            <a:r>
              <a:rPr lang="en-US" sz="1600" b="1" dirty="0"/>
              <a:t>Procedural controls </a:t>
            </a:r>
            <a:r>
              <a:rPr lang="en-US" sz="1600" dirty="0"/>
              <a:t>such as security awareness education, security framework compliance training, and incident response plans and procedures</a:t>
            </a:r>
          </a:p>
          <a:p>
            <a:endParaRPr lang="en-US" sz="1600" dirty="0"/>
          </a:p>
          <a:p>
            <a:r>
              <a:rPr lang="en-US" sz="1600" b="1" dirty="0"/>
              <a:t>People </a:t>
            </a:r>
            <a:r>
              <a:rPr lang="en-US" sz="1600" dirty="0"/>
              <a:t>controls such as screening, training, monitoring activities.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EF07FD-0E85-4F47-9720-DDD6A2389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66E249-4D0F-A74B-8F7E-12E1D1FD9F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0118" y="1514473"/>
            <a:ext cx="3957454" cy="378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88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BD720-E306-1F47-8C83-86390453B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Knowledge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31210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BD720-E306-1F47-8C83-86390453B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Knowledge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3E8FD-282C-674B-8B26-9ECE77EFA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8709" y="984842"/>
            <a:ext cx="11106912" cy="4261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/>
              <a:t>Homework (To be completed before next session)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800" dirty="0"/>
              <a:t>Consider the importance of Intellectual Property rights.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r>
              <a:rPr lang="en-GB" sz="1800" b="1" dirty="0"/>
              <a:t>IPR Video</a:t>
            </a:r>
            <a:r>
              <a:rPr lang="en-GB" sz="1800" dirty="0"/>
              <a:t>: </a:t>
            </a:r>
            <a:r>
              <a:rPr lang="en-GB" sz="1800" dirty="0">
                <a:hlinkClick r:id="rId2"/>
              </a:rPr>
              <a:t>https://rebrand.ly/c16a9s0</a:t>
            </a:r>
            <a:r>
              <a:rPr lang="en-GB" sz="1800" dirty="0"/>
              <a:t> </a:t>
            </a:r>
          </a:p>
          <a:p>
            <a:r>
              <a:rPr lang="en-GB" sz="1800" b="1" dirty="0"/>
              <a:t>Copyright</a:t>
            </a:r>
            <a:r>
              <a:rPr lang="en-GB" sz="1800" dirty="0"/>
              <a:t>: </a:t>
            </a:r>
            <a:r>
              <a:rPr lang="en-GB" sz="1800" dirty="0">
                <a:hlinkClick r:id="rId3"/>
              </a:rPr>
              <a:t>https://rebrand.ly/50ps0mo</a:t>
            </a:r>
            <a:endParaRPr lang="en-GB" sz="1800" dirty="0"/>
          </a:p>
          <a:p>
            <a:r>
              <a:rPr lang="en-GB" sz="1800" b="1" dirty="0"/>
              <a:t>Patents: </a:t>
            </a:r>
            <a:r>
              <a:rPr lang="en-GB" sz="1800" dirty="0">
                <a:hlinkClick r:id="rId4"/>
              </a:rPr>
              <a:t>https://rebrand.ly/otq05ll</a:t>
            </a:r>
            <a:endParaRPr lang="en-GB" sz="1800" dirty="0"/>
          </a:p>
          <a:p>
            <a:r>
              <a:rPr lang="en-GB" sz="1800" b="1" dirty="0"/>
              <a:t>GDPR: </a:t>
            </a:r>
            <a:r>
              <a:rPr lang="en-GB" sz="1800" b="1" dirty="0">
                <a:hlinkClick r:id="rId5"/>
              </a:rPr>
              <a:t>https://rebrand.ly/toqj6va</a:t>
            </a:r>
            <a:endParaRPr lang="en-GB" sz="1800" b="1" dirty="0"/>
          </a:p>
          <a:p>
            <a:endParaRPr lang="en-GB" sz="2400" b="1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3012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1055</TotalTime>
  <Words>1249</Words>
  <Application>Microsoft Macintosh PowerPoint</Application>
  <PresentationFormat>Widescreen</PresentationFormat>
  <Paragraphs>156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BA Management Skills for the Workplace BMSK5006</vt:lpstr>
      <vt:lpstr>Information &amp; The Law</vt:lpstr>
      <vt:lpstr>Intellectual Property Rights </vt:lpstr>
      <vt:lpstr>Copyright</vt:lpstr>
      <vt:lpstr>Copyright</vt:lpstr>
      <vt:lpstr>Trademarks</vt:lpstr>
      <vt:lpstr>Trademarks </vt:lpstr>
      <vt:lpstr>Patents</vt:lpstr>
      <vt:lpstr>Data Protection Act (DPA) 2018  </vt:lpstr>
      <vt:lpstr>Information Security</vt:lpstr>
      <vt:lpstr>Information Security</vt:lpstr>
      <vt:lpstr>Information Security Controls</vt:lpstr>
      <vt:lpstr>Knowledge Management</vt:lpstr>
      <vt:lpstr>Knowledge Management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Management Skills for the Workplace BMSK5006</dc:title>
  <dc:creator>M Davies</dc:creator>
  <cp:lastModifiedBy>Brian Taylor</cp:lastModifiedBy>
  <cp:revision>46</cp:revision>
  <dcterms:created xsi:type="dcterms:W3CDTF">2020-04-22T11:30:04Z</dcterms:created>
  <dcterms:modified xsi:type="dcterms:W3CDTF">2020-04-30T15:50:58Z</dcterms:modified>
</cp:coreProperties>
</file>