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a:srgbClr val="70AD47"/>
    <a:srgbClr val="8FAA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90" d="100"/>
          <a:sy n="90" d="100"/>
        </p:scale>
        <p:origin x="1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499F3-14B6-47A0-B49E-C0FD4644B9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7E3D57-9D86-452B-9E12-B4914144D4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212BC3-A550-4EF2-80E0-5928CF6CF0F1}"/>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B83B835D-CA81-4DF4-93C6-CD4870E34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77A96-BF2D-4F0C-AA97-52DB09AEF44B}"/>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1322306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9662F-1D14-4CE5-952F-22F108F6AD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EB2A96-7ECC-4211-966A-25B209D333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E33821-591D-4377-80E8-BEC5D785E22F}"/>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682611F1-F0A0-412E-9386-51E269D09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250EF-0521-4323-B6CB-7627F2D0E3F7}"/>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3901534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6162-1EA8-4F85-90D9-F34C89085D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458654-A500-473C-9E3D-0A0D2EC71E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67ED48-7224-40E5-83F3-56E72F5E3D2A}"/>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60A7E3D9-83A2-47A6-93FB-EF80F322B1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38ADD-F0AC-4203-8D5E-7B000774F65D}"/>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113242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50EE9-FB41-44E8-B3C5-5A0E634C77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8655B4-38AD-43A2-836F-63347237A8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33C682-7E5F-47C7-8F19-B767B1D388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D38318-5F12-46B0-A7B0-DDAA7D133E0D}"/>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6" name="Footer Placeholder 5">
            <a:extLst>
              <a:ext uri="{FF2B5EF4-FFF2-40B4-BE49-F238E27FC236}">
                <a16:creationId xmlns:a16="http://schemas.microsoft.com/office/drawing/2014/main" id="{CCB7B284-9415-4373-A4D1-FA903B4804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D1C5A5-A77A-42BA-B0C2-8A64D76C41C6}"/>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1994154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C9EE9-B08D-4ED8-B0F8-BE5E28A8F7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9BA609-4D71-4966-8293-3A73B58D17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CCCBD0-4E1F-49EC-BF67-0BA8220B1C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8FFC7E-7226-45B7-864B-7624DC6DDB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A2C4DE-A228-4699-9117-BA98A16BD8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18A3C7-BF21-41BB-9EEF-EC0B0EB9209C}"/>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8" name="Footer Placeholder 7">
            <a:extLst>
              <a:ext uri="{FF2B5EF4-FFF2-40B4-BE49-F238E27FC236}">
                <a16:creationId xmlns:a16="http://schemas.microsoft.com/office/drawing/2014/main" id="{D774BECC-88E2-4FEC-ACCE-F02E90A037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4E8661-C666-40AF-B4F9-33E51B4A34B2}"/>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2835978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AD66-D71C-4A6F-9D36-A8D2DFCA69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5DE7C6-3D66-495A-9136-C2357A0A8542}"/>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4" name="Footer Placeholder 3">
            <a:extLst>
              <a:ext uri="{FF2B5EF4-FFF2-40B4-BE49-F238E27FC236}">
                <a16:creationId xmlns:a16="http://schemas.microsoft.com/office/drawing/2014/main" id="{177C3899-65C4-4ADF-B111-571A8D03FD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EF6492-B272-4975-B4FE-CE5EF67142E2}"/>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343045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23D619-5F34-4B9C-B9BB-4ABBCBEA5428}"/>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3" name="Footer Placeholder 2">
            <a:extLst>
              <a:ext uri="{FF2B5EF4-FFF2-40B4-BE49-F238E27FC236}">
                <a16:creationId xmlns:a16="http://schemas.microsoft.com/office/drawing/2014/main" id="{7953297D-0431-4B16-BCE0-898EBA55D3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AEC6FC-F468-405A-924D-D97CC37385B0}"/>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251155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1346-A0EB-4C3D-B3F6-B13D4B14DE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39713D-DC4C-4A7D-A831-3538ED8694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3C5D14-9516-4F3E-94DB-F6BB2841A9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89C1AF-D2A0-4830-8C17-7EE8F9DB3C35}"/>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6" name="Footer Placeholder 5">
            <a:extLst>
              <a:ext uri="{FF2B5EF4-FFF2-40B4-BE49-F238E27FC236}">
                <a16:creationId xmlns:a16="http://schemas.microsoft.com/office/drawing/2014/main" id="{48707548-B4A9-4EAF-A2B5-BEB7B3B64D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E6CDC5-3B8C-4C48-B56B-F87CCF2A663A}"/>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3483737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E676-743A-4EB1-AD21-EBC4F80A0E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E61C27-8E35-4290-86A9-A8BB5B6D0F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29499-DAA2-47C8-8F22-82BAB14CA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4FB547-8980-4EC8-9BD6-5B447496D2AC}"/>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6" name="Footer Placeholder 5">
            <a:extLst>
              <a:ext uri="{FF2B5EF4-FFF2-40B4-BE49-F238E27FC236}">
                <a16:creationId xmlns:a16="http://schemas.microsoft.com/office/drawing/2014/main" id="{A2444C25-71C3-4C55-8DFA-2F0CEE9332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986E32-26C4-43EC-BF12-2CD83DD63288}"/>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3299966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2F1D1-D536-43F8-9358-FFEB7A6672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B793B9-A2AD-494E-86C3-E1BDC6C536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185E1-5B13-44D7-BA9E-DD398A903C30}"/>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72F6951B-E971-4723-8229-209E9E637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980783-2053-439E-94F4-D003A280232F}"/>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471654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FBFB4-0FB1-4759-ADBF-D5E09F4BE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2D9B9E-B2D8-47D6-8A92-BAC9DFE1BB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FEF0F-6697-40F6-929E-40E2A6CBD88B}"/>
              </a:ext>
            </a:extLst>
          </p:cNvPr>
          <p:cNvSpPr>
            <a:spLocks noGrp="1"/>
          </p:cNvSpPr>
          <p:nvPr>
            <p:ph type="dt" sz="half" idx="10"/>
          </p:nvPr>
        </p:nvSpPr>
        <p:spPr/>
        <p:txBody>
          <a:body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6F5B0BFA-1BF9-402C-8767-A1FCFD03BB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753A74-DAEF-491F-8C0D-998ABE7C07B2}"/>
              </a:ext>
            </a:extLst>
          </p:cNvPr>
          <p:cNvSpPr>
            <a:spLocks noGrp="1"/>
          </p:cNvSpPr>
          <p:nvPr>
            <p:ph type="sldNum" sz="quarter" idx="12"/>
          </p:nvPr>
        </p:nvSpPr>
        <p:spPr/>
        <p:txBody>
          <a:bodyPr/>
          <a:lstStyle/>
          <a:p>
            <a:fld id="{A7D61338-2B64-4688-BB04-7D6B267F0CDD}" type="slidenum">
              <a:rPr lang="en-GB" smtClean="0"/>
              <a:t>‹#›</a:t>
            </a:fld>
            <a:endParaRPr lang="en-GB"/>
          </a:p>
        </p:txBody>
      </p:sp>
    </p:spTree>
    <p:extLst>
      <p:ext uri="{BB962C8B-B14F-4D97-AF65-F5344CB8AC3E}">
        <p14:creationId xmlns:p14="http://schemas.microsoft.com/office/powerpoint/2010/main" val="187139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61F989-28B4-4147-B8EF-981687539D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0292EF-8BF7-4481-A586-2FB2BE0B6D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102AF-43B4-4EBB-A78B-4816199FA8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F533AB-9B74-4199-8D88-1DB682701A7A}" type="datetimeFigureOut">
              <a:rPr lang="en-GB" smtClean="0"/>
              <a:t>04/01/2020</a:t>
            </a:fld>
            <a:endParaRPr lang="en-GB"/>
          </a:p>
        </p:txBody>
      </p:sp>
      <p:sp>
        <p:nvSpPr>
          <p:cNvPr id="5" name="Footer Placeholder 4">
            <a:extLst>
              <a:ext uri="{FF2B5EF4-FFF2-40B4-BE49-F238E27FC236}">
                <a16:creationId xmlns:a16="http://schemas.microsoft.com/office/drawing/2014/main" id="{28DF7F10-B51D-4F1E-B69A-3FB94C18BE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9939E2-031C-43C6-AFAB-25E28DAC38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61338-2B64-4688-BB04-7D6B267F0CDD}" type="slidenum">
              <a:rPr lang="en-GB" smtClean="0"/>
              <a:t>‹#›</a:t>
            </a:fld>
            <a:endParaRPr lang="en-GB"/>
          </a:p>
        </p:txBody>
      </p:sp>
    </p:spTree>
    <p:extLst>
      <p:ext uri="{BB962C8B-B14F-4D97-AF65-F5344CB8AC3E}">
        <p14:creationId xmlns:p14="http://schemas.microsoft.com/office/powerpoint/2010/main" val="319277939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hyperlink" Target="http://www.thefrustratedteacher.com/2011/10/wednesday-cartoon-fun-fairness-edition.html" TargetMode="External"/><Relationship Id="rId18" Type="http://schemas.openxmlformats.org/officeDocument/2006/relationships/image" Target="../media/image12.jpg"/><Relationship Id="rId3" Type="http://schemas.openxmlformats.org/officeDocument/2006/relationships/image" Target="../media/image2.jpg"/><Relationship Id="rId21" Type="http://schemas.openxmlformats.org/officeDocument/2006/relationships/image" Target="../media/image15.png"/><Relationship Id="rId7" Type="http://schemas.openxmlformats.org/officeDocument/2006/relationships/hyperlink" Target="https://www.google.co.uk/url?sa=i&amp;rct=j&amp;q=&amp;esrc=s&amp;source=images&amp;cd=&amp;cad=rja&amp;uact=8&amp;ved=2ahUKEwjKkYeapOPmAhVV3IUKHQ13D0oQjRx6BAgBEAQ&amp;url=https%3A%2F%2Fwww.thersa.org%2Ffellowship%2Ffellowship-news%2Ffellowship-news%2Frsa-wales-cymru-creative-collaborations-in-education-event-followup&amp;psig=AOvVaw2uRibIW390_Bd81l4mrly4&amp;ust=1577998327188702" TargetMode="External"/><Relationship Id="rId12" Type="http://schemas.openxmlformats.org/officeDocument/2006/relationships/image" Target="../media/image9.jpeg"/><Relationship Id="rId17" Type="http://schemas.openxmlformats.org/officeDocument/2006/relationships/image" Target="../media/image11.png"/><Relationship Id="rId2" Type="http://schemas.openxmlformats.org/officeDocument/2006/relationships/image" Target="../media/image1.jpg"/><Relationship Id="rId16" Type="http://schemas.openxmlformats.org/officeDocument/2006/relationships/hyperlink" Target="https://www.google.co.uk/imgres?imgurl=https%3A%2F%2Fimage.shutterstock.com%2Fimage-illustration%2Fstrict-teacher-school-weeping-student-260nw-1563304705.jpg&amp;imgrefurl=https%3A%2F%2Fwww.shutterstock.com%2Fsearch%2Fteacher%2Bstrict%3Fsort%3Dnewest%26image_type%3Dillustration&amp;docid=xN3HsoEHC0mIIM&amp;tbnid=WZBg-yeZS0NUsM%3A&amp;vet=10ahUKEwiI55SNsermAhWpSRUIHee3DRsQMwh2KBEwEQ..i&amp;w=341&amp;h=280&amp;bih=787&amp;biw=1440&amp;q=teacher%20strict%20stock%20illustrations&amp;ved=0ahUKEwiI55SNsermAhWpSRUIHee3DRsQMwh2KBEwEQ&amp;iact=mrc&amp;uact=8" TargetMode="External"/><Relationship Id="rId20" Type="http://schemas.openxmlformats.org/officeDocument/2006/relationships/image" Target="../media/image14.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hyperlink" Target="https://picasaweb.google.com/lh/photo/fP7McH1v-VHO2g4iFf5qfpcCmHFeylbyLLSTR9ut5No?feat=embedwebsite" TargetMode="External"/><Relationship Id="rId5" Type="http://schemas.openxmlformats.org/officeDocument/2006/relationships/image" Target="../media/image4.png"/><Relationship Id="rId15" Type="http://schemas.microsoft.com/office/2007/relationships/hdphoto" Target="../media/hdphoto1.wdp"/><Relationship Id="rId10" Type="http://schemas.openxmlformats.org/officeDocument/2006/relationships/image" Target="../media/image8.jpg"/><Relationship Id="rId19" Type="http://schemas.openxmlformats.org/officeDocument/2006/relationships/image" Target="../media/image13.jpg"/><Relationship Id="rId4" Type="http://schemas.openxmlformats.org/officeDocument/2006/relationships/image" Target="../media/image3.jpg"/><Relationship Id="rId9" Type="http://schemas.openxmlformats.org/officeDocument/2006/relationships/image" Target="../media/image7.jpg"/><Relationship Id="rId14" Type="http://schemas.openxmlformats.org/officeDocument/2006/relationships/image" Target="../media/image10.png"/><Relationship Id="rId22"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hyperlink" Target="https://www.youtube.com/watch?v=zDZFcDGpL4U" TargetMode="External"/><Relationship Id="rId13" Type="http://schemas.openxmlformats.org/officeDocument/2006/relationships/hyperlink" Target="https://www.eustonstreetps.co.uk/news/pupil-voice-survey-results/" TargetMode="External"/><Relationship Id="rId3" Type="http://schemas.openxmlformats.org/officeDocument/2006/relationships/hyperlink" Target="https://www.firstdiscoverers.co.uk/lev-vygotsky-child-development-theories/" TargetMode="External"/><Relationship Id="rId7" Type="http://schemas.openxmlformats.org/officeDocument/2006/relationships/hyperlink" Target="https://www.edutrics.com/six-barriers-to-inclusive-learning-environment" TargetMode="External"/><Relationship Id="rId12" Type="http://schemas.openxmlformats.org/officeDocument/2006/relationships/hyperlink" Target="http://www.thefrustratedteacher.com/2011/10/wednesday-cartoon-fun-fairness-edition.html" TargetMode="External"/><Relationship Id="rId2" Type="http://schemas.openxmlformats.org/officeDocument/2006/relationships/hyperlink" Target="https://www.freepik.com/free-photo/teen-schoolgirl-hiding-face-book_4892622.htm" TargetMode="External"/><Relationship Id="rId1" Type="http://schemas.openxmlformats.org/officeDocument/2006/relationships/slideLayout" Target="../slideLayouts/slideLayout1.xml"/><Relationship Id="rId6" Type="http://schemas.openxmlformats.org/officeDocument/2006/relationships/hyperlink" Target="http://gov.wales/docs/dcells/publications/150317-successful-futures-en.pdf" TargetMode="External"/><Relationship Id="rId11" Type="http://schemas.openxmlformats.org/officeDocument/2006/relationships/hyperlink" Target="https://culturalprod.weebly.com/aspect-hidden-curriculum.html" TargetMode="External"/><Relationship Id="rId5" Type="http://schemas.openxmlformats.org/officeDocument/2006/relationships/hyperlink" Target="http://neoliberalismeducation.pbworks.com/w/page/50222124/Critical%20Pedagogy" TargetMode="External"/><Relationship Id="rId10" Type="http://schemas.openxmlformats.org/officeDocument/2006/relationships/hyperlink" Target="https://www.shutterstock.com/search/strict+teacher+cartoon" TargetMode="External"/><Relationship Id="rId4" Type="http://schemas.openxmlformats.org/officeDocument/2006/relationships/hyperlink" Target="https://pdfs.semanticscholar.org/7b6d/7275c2c3f5f176ee42d8e661ebdb4683e959.pdf" TargetMode="External"/><Relationship Id="rId9" Type="http://schemas.openxmlformats.org/officeDocument/2006/relationships/hyperlink" Target="https://www.vectorstock.com/royalty-free-vector/group-of-children-learning-vector-22784575" TargetMode="External"/><Relationship Id="rId14" Type="http://schemas.openxmlformats.org/officeDocument/2006/relationships/hyperlink" Target="https://www.123rf.com/photo_60704056_stock-vector-school-kid-boy-on-desk-hand-u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74000">
              <a:schemeClr val="accent1">
                <a:lumMod val="45000"/>
                <a:lumOff val="55000"/>
              </a:schemeClr>
            </a:gs>
            <a:gs pos="83000">
              <a:schemeClr val="accent1">
                <a:lumMod val="45000"/>
                <a:lumOff val="55000"/>
              </a:schemeClr>
            </a:gs>
            <a:gs pos="93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7" name="Picture 26" descr="A picture containing bedroom, room&#10;&#10;Description automatically generated">
            <a:extLst>
              <a:ext uri="{FF2B5EF4-FFF2-40B4-BE49-F238E27FC236}">
                <a16:creationId xmlns:a16="http://schemas.microsoft.com/office/drawing/2014/main" id="{140A3296-5780-41A9-B32B-F17D768911DA}"/>
              </a:ext>
            </a:extLst>
          </p:cNvPr>
          <p:cNvPicPr>
            <a:picLocks noChangeAspect="1"/>
          </p:cNvPicPr>
          <p:nvPr/>
        </p:nvPicPr>
        <p:blipFill rotWithShape="1">
          <a:blip r:embed="rId2">
            <a:extLst>
              <a:ext uri="{28A0092B-C50C-407E-A947-70E740481C1C}">
                <a14:useLocalDpi xmlns:a14="http://schemas.microsoft.com/office/drawing/2010/main" val="0"/>
              </a:ext>
            </a:extLst>
          </a:blip>
          <a:srcRect b="16758"/>
          <a:stretch/>
        </p:blipFill>
        <p:spPr>
          <a:xfrm>
            <a:off x="10184619" y="2994061"/>
            <a:ext cx="1486362" cy="965073"/>
          </a:xfrm>
          <a:prstGeom prst="rect">
            <a:avLst/>
          </a:prstGeom>
        </p:spPr>
      </p:pic>
      <p:sp>
        <p:nvSpPr>
          <p:cNvPr id="44" name="Arrow: Up 43">
            <a:extLst>
              <a:ext uri="{FF2B5EF4-FFF2-40B4-BE49-F238E27FC236}">
                <a16:creationId xmlns:a16="http://schemas.microsoft.com/office/drawing/2014/main" id="{48B175C5-C102-404F-A9BA-C936611571AF}"/>
              </a:ext>
            </a:extLst>
          </p:cNvPr>
          <p:cNvSpPr/>
          <p:nvPr/>
        </p:nvSpPr>
        <p:spPr>
          <a:xfrm rot="19399761">
            <a:off x="11054666" y="3585982"/>
            <a:ext cx="696946" cy="1220386"/>
          </a:xfrm>
          <a:prstGeom prst="upArrow">
            <a:avLst/>
          </a:prstGeom>
          <a:solidFill>
            <a:srgbClr val="FF0000"/>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picture containing person, holding, indoor, window&#10;&#10;Description automatically generated">
            <a:extLst>
              <a:ext uri="{FF2B5EF4-FFF2-40B4-BE49-F238E27FC236}">
                <a16:creationId xmlns:a16="http://schemas.microsoft.com/office/drawing/2014/main" id="{91FD0382-760E-498C-B03E-BBC8C481D311}"/>
              </a:ext>
            </a:extLst>
          </p:cNvPr>
          <p:cNvPicPr>
            <a:picLocks noChangeAspect="1"/>
          </p:cNvPicPr>
          <p:nvPr/>
        </p:nvPicPr>
        <p:blipFill rotWithShape="1">
          <a:blip r:embed="rId3">
            <a:extLst>
              <a:ext uri="{28A0092B-C50C-407E-A947-70E740481C1C}">
                <a14:useLocalDpi xmlns:a14="http://schemas.microsoft.com/office/drawing/2010/main" val="0"/>
              </a:ext>
            </a:extLst>
          </a:blip>
          <a:srcRect l="22318" t="10420" r="19879" b="12015"/>
          <a:stretch/>
        </p:blipFill>
        <p:spPr>
          <a:xfrm>
            <a:off x="4478588" y="101266"/>
            <a:ext cx="2995501" cy="2677613"/>
          </a:xfrm>
          <a:prstGeom prst="rect">
            <a:avLst/>
          </a:prstGeom>
        </p:spPr>
      </p:pic>
      <p:sp>
        <p:nvSpPr>
          <p:cNvPr id="12" name="Rectangle 11">
            <a:extLst>
              <a:ext uri="{FF2B5EF4-FFF2-40B4-BE49-F238E27FC236}">
                <a16:creationId xmlns:a16="http://schemas.microsoft.com/office/drawing/2014/main" id="{DE038795-7835-438D-805F-B1F66DCAC436}"/>
              </a:ext>
            </a:extLst>
          </p:cNvPr>
          <p:cNvSpPr/>
          <p:nvPr/>
        </p:nvSpPr>
        <p:spPr>
          <a:xfrm rot="1370311">
            <a:off x="4299464" y="1056676"/>
            <a:ext cx="3598665" cy="1138773"/>
          </a:xfrm>
          <a:prstGeom prst="rect">
            <a:avLst/>
          </a:prstGeom>
          <a:noFill/>
        </p:spPr>
        <p:txBody>
          <a:bodyPr wrap="square" lIns="91440" tIns="45720" rIns="91440" bIns="45720">
            <a:spAutoFit/>
          </a:bodyPr>
          <a:lstStyle/>
          <a:p>
            <a:pPr algn="ctr"/>
            <a:r>
              <a:rPr lang="en-US" sz="3400" b="1" cap="none" spc="0" dirty="0">
                <a:ln w="13462">
                  <a:solidFill>
                    <a:schemeClr val="bg1"/>
                  </a:solidFill>
                  <a:prstDash val="solid"/>
                </a:ln>
                <a:effectLst>
                  <a:outerShdw dist="38100" dir="2700000" algn="bl" rotWithShape="0">
                    <a:schemeClr val="accent5"/>
                  </a:outerShdw>
                </a:effectLst>
                <a:latin typeface="AR DARLING" panose="02000000000000000000" pitchFamily="2" charset="0"/>
              </a:rPr>
              <a:t>Hidden </a:t>
            </a:r>
          </a:p>
          <a:p>
            <a:pPr algn="ctr"/>
            <a:r>
              <a:rPr lang="en-US" sz="3400" b="1" cap="none" spc="0" dirty="0">
                <a:ln w="13462">
                  <a:solidFill>
                    <a:schemeClr val="bg1"/>
                  </a:solidFill>
                  <a:prstDash val="solid"/>
                </a:ln>
                <a:effectLst>
                  <a:outerShdw dist="38100" dir="2700000" algn="bl" rotWithShape="0">
                    <a:schemeClr val="accent5"/>
                  </a:outerShdw>
                </a:effectLst>
                <a:latin typeface="AR DARLING" panose="02000000000000000000" pitchFamily="2" charset="0"/>
              </a:rPr>
              <a:t>Curriculum</a:t>
            </a:r>
          </a:p>
        </p:txBody>
      </p:sp>
      <p:sp>
        <p:nvSpPr>
          <p:cNvPr id="13" name="TextBox 12">
            <a:extLst>
              <a:ext uri="{FF2B5EF4-FFF2-40B4-BE49-F238E27FC236}">
                <a16:creationId xmlns:a16="http://schemas.microsoft.com/office/drawing/2014/main" id="{A24256A4-DAA8-455E-ACCE-96471458F111}"/>
              </a:ext>
            </a:extLst>
          </p:cNvPr>
          <p:cNvSpPr txBox="1"/>
          <p:nvPr/>
        </p:nvSpPr>
        <p:spPr>
          <a:xfrm>
            <a:off x="4427844" y="2595585"/>
            <a:ext cx="1246545" cy="246221"/>
          </a:xfrm>
          <a:prstGeom prst="rect">
            <a:avLst/>
          </a:prstGeom>
          <a:noFill/>
        </p:spPr>
        <p:txBody>
          <a:bodyPr wrap="square" rtlCol="0">
            <a:spAutoFit/>
          </a:bodyPr>
          <a:lstStyle/>
          <a:p>
            <a:r>
              <a:rPr lang="en-GB" sz="1000" dirty="0">
                <a:solidFill>
                  <a:schemeClr val="bg1"/>
                </a:solidFill>
              </a:rPr>
              <a:t>Freepik.com (2019)</a:t>
            </a:r>
          </a:p>
        </p:txBody>
      </p:sp>
      <p:sp>
        <p:nvSpPr>
          <p:cNvPr id="14" name="TextBox 13">
            <a:extLst>
              <a:ext uri="{FF2B5EF4-FFF2-40B4-BE49-F238E27FC236}">
                <a16:creationId xmlns:a16="http://schemas.microsoft.com/office/drawing/2014/main" id="{4B025275-2390-4307-A718-6F2AF17DEA2E}"/>
              </a:ext>
            </a:extLst>
          </p:cNvPr>
          <p:cNvSpPr txBox="1"/>
          <p:nvPr/>
        </p:nvSpPr>
        <p:spPr>
          <a:xfrm>
            <a:off x="3706" y="-25650"/>
            <a:ext cx="3132179" cy="3893374"/>
          </a:xfrm>
          <a:prstGeom prst="rect">
            <a:avLst/>
          </a:prstGeom>
          <a:noFill/>
        </p:spPr>
        <p:txBody>
          <a:bodyPr wrap="square" rtlCol="0">
            <a:spAutoFit/>
          </a:bodyPr>
          <a:lstStyle/>
          <a:p>
            <a:r>
              <a:rPr lang="en-US" sz="2000" b="1" cap="none" spc="0" dirty="0">
                <a:ln w="13462">
                  <a:solidFill>
                    <a:schemeClr val="bg1"/>
                  </a:solidFill>
                  <a:prstDash val="solid"/>
                </a:ln>
                <a:effectLst>
                  <a:outerShdw dist="38100" dir="2700000" algn="bl" rotWithShape="0">
                    <a:schemeClr val="accent5"/>
                  </a:outerShdw>
                </a:effectLst>
                <a:latin typeface="AR DARLING" panose="02000000000000000000" pitchFamily="2" charset="0"/>
              </a:rPr>
              <a:t>Theory of education</a:t>
            </a:r>
          </a:p>
          <a:p>
            <a:r>
              <a:rPr lang="en-GB" sz="1000" b="1" dirty="0">
                <a:latin typeface="Arial" panose="020B0604020202020204" pitchFamily="34" charset="0"/>
                <a:cs typeface="Arial" panose="020B0604020202020204" pitchFamily="34" charset="0"/>
              </a:rPr>
              <a:t>Lev Vygotsky's</a:t>
            </a:r>
            <a:r>
              <a:rPr lang="en-GB" sz="1000" dirty="0">
                <a:latin typeface="Arial" panose="020B0604020202020204" pitchFamily="34" charset="0"/>
                <a:cs typeface="Arial" panose="020B0604020202020204" pitchFamily="34" charset="0"/>
              </a:rPr>
              <a:t> sociocultural </a:t>
            </a:r>
          </a:p>
          <a:p>
            <a:r>
              <a:rPr lang="en-GB" sz="1000" b="1" dirty="0">
                <a:latin typeface="Arial" panose="020B0604020202020204" pitchFamily="34" charset="0"/>
                <a:cs typeface="Arial" panose="020B0604020202020204" pitchFamily="34" charset="0"/>
              </a:rPr>
              <a:t>theory</a:t>
            </a:r>
            <a:r>
              <a:rPr lang="en-GB" sz="1000" dirty="0">
                <a:latin typeface="Arial" panose="020B0604020202020204" pitchFamily="34" charset="0"/>
                <a:cs typeface="Arial" panose="020B0604020202020204" pitchFamily="34" charset="0"/>
              </a:rPr>
              <a:t> asserts that </a:t>
            </a:r>
            <a:r>
              <a:rPr lang="en-GB" sz="1000" b="1" dirty="0">
                <a:latin typeface="Arial" panose="020B0604020202020204" pitchFamily="34" charset="0"/>
                <a:cs typeface="Arial" panose="020B0604020202020204" pitchFamily="34" charset="0"/>
              </a:rPr>
              <a:t>learning</a:t>
            </a:r>
            <a:r>
              <a:rPr lang="en-GB" sz="1000" dirty="0">
                <a:latin typeface="Arial" panose="020B0604020202020204" pitchFamily="34" charset="0"/>
                <a:cs typeface="Arial" panose="020B0604020202020204" pitchFamily="34" charset="0"/>
              </a:rPr>
              <a:t> is</a:t>
            </a:r>
          </a:p>
          <a:p>
            <a:r>
              <a:rPr lang="en-GB" sz="1000" dirty="0">
                <a:latin typeface="Arial" panose="020B0604020202020204" pitchFamily="34" charset="0"/>
                <a:cs typeface="Arial" panose="020B0604020202020204" pitchFamily="34" charset="0"/>
              </a:rPr>
              <a:t>an essentially social process in </a:t>
            </a:r>
          </a:p>
          <a:p>
            <a:r>
              <a:rPr lang="en-GB" sz="1000" dirty="0">
                <a:latin typeface="Arial" panose="020B0604020202020204" pitchFamily="34" charset="0"/>
                <a:cs typeface="Arial" panose="020B0604020202020204" pitchFamily="34" charset="0"/>
              </a:rPr>
              <a:t>which the support of parents, </a:t>
            </a:r>
          </a:p>
          <a:p>
            <a:r>
              <a:rPr lang="en-GB" sz="1000" dirty="0">
                <a:latin typeface="Arial" panose="020B0604020202020204" pitchFamily="34" charset="0"/>
                <a:cs typeface="Arial" panose="020B0604020202020204" pitchFamily="34" charset="0"/>
              </a:rPr>
              <a:t>caregivers, peers and the wider </a:t>
            </a:r>
          </a:p>
          <a:p>
            <a:r>
              <a:rPr lang="en-GB" sz="1000" dirty="0">
                <a:latin typeface="Arial" panose="020B0604020202020204" pitchFamily="34" charset="0"/>
                <a:cs typeface="Arial" panose="020B0604020202020204" pitchFamily="34" charset="0"/>
              </a:rPr>
              <a:t>society and culture plays a </a:t>
            </a:r>
          </a:p>
          <a:p>
            <a:r>
              <a:rPr lang="en-GB" sz="1000" dirty="0">
                <a:latin typeface="Arial" panose="020B0604020202020204" pitchFamily="34" charset="0"/>
                <a:cs typeface="Arial" panose="020B0604020202020204" pitchFamily="34" charset="0"/>
              </a:rPr>
              <a:t>crucial role in the development </a:t>
            </a:r>
          </a:p>
          <a:p>
            <a:r>
              <a:rPr lang="en-GB" sz="1000" dirty="0">
                <a:latin typeface="Arial" panose="020B0604020202020204" pitchFamily="34" charset="0"/>
                <a:cs typeface="Arial" panose="020B0604020202020204" pitchFamily="34" charset="0"/>
              </a:rPr>
              <a:t>of higher Psychological </a:t>
            </a:r>
          </a:p>
          <a:p>
            <a:r>
              <a:rPr lang="en-GB" sz="1000" dirty="0">
                <a:latin typeface="Arial" panose="020B0604020202020204" pitchFamily="34" charset="0"/>
                <a:cs typeface="Arial" panose="020B0604020202020204" pitchFamily="34" charset="0"/>
              </a:rPr>
              <a:t>functions. </a:t>
            </a:r>
            <a:r>
              <a:rPr lang="en-GB" sz="800" dirty="0">
                <a:latin typeface="Arial" panose="020B0604020202020204" pitchFamily="34" charset="0"/>
                <a:cs typeface="Arial" panose="020B0604020202020204" pitchFamily="34" charset="0"/>
              </a:rPr>
              <a:t>(Williams, 2019)</a:t>
            </a:r>
          </a:p>
          <a:p>
            <a:r>
              <a:rPr lang="en-GB" sz="1000" dirty="0">
                <a:latin typeface="Arial" panose="020B0604020202020204" pitchFamily="34" charset="0"/>
                <a:cs typeface="Arial" panose="020B0604020202020204" pitchFamily="34" charset="0"/>
              </a:rPr>
              <a:t>        </a:t>
            </a:r>
          </a:p>
          <a:p>
            <a:r>
              <a:rPr lang="en-GB" sz="1000" b="1" dirty="0">
                <a:latin typeface="Arial" panose="020B0604020202020204" pitchFamily="34" charset="0"/>
                <a:cs typeface="Arial" panose="020B0604020202020204" pitchFamily="34" charset="0"/>
              </a:rPr>
              <a:t>Henry Giroux </a:t>
            </a:r>
            <a:r>
              <a:rPr lang="en-GB" sz="1000" dirty="0">
                <a:latin typeface="Arial" panose="020B0604020202020204" pitchFamily="34" charset="0"/>
                <a:cs typeface="Arial" panose="020B0604020202020204" pitchFamily="34" charset="0"/>
              </a:rPr>
              <a:t>(1983) </a:t>
            </a:r>
          </a:p>
          <a:p>
            <a:r>
              <a:rPr lang="en-GB" sz="1000" dirty="0">
                <a:latin typeface="Arial" panose="020B0604020202020204" pitchFamily="34" charset="0"/>
                <a:cs typeface="Arial" panose="020B0604020202020204" pitchFamily="34" charset="0"/>
              </a:rPr>
              <a:t>defines the Hidden </a:t>
            </a:r>
          </a:p>
          <a:p>
            <a:r>
              <a:rPr lang="en-GB" sz="1000" dirty="0">
                <a:latin typeface="Arial" panose="020B0604020202020204" pitchFamily="34" charset="0"/>
                <a:cs typeface="Arial" panose="020B0604020202020204" pitchFamily="34" charset="0"/>
              </a:rPr>
              <a:t>Curriculum as those</a:t>
            </a:r>
          </a:p>
          <a:p>
            <a:r>
              <a:rPr lang="en-GB" sz="1000" b="1" dirty="0">
                <a:latin typeface="Arial" panose="020B0604020202020204" pitchFamily="34" charset="0"/>
                <a:cs typeface="Arial" panose="020B0604020202020204" pitchFamily="34" charset="0"/>
              </a:rPr>
              <a:t>unstated norms, </a:t>
            </a:r>
          </a:p>
          <a:p>
            <a:r>
              <a:rPr lang="en-GB" sz="1000" b="1" dirty="0">
                <a:latin typeface="Arial" panose="020B0604020202020204" pitchFamily="34" charset="0"/>
                <a:cs typeface="Arial" panose="020B0604020202020204" pitchFamily="34" charset="0"/>
              </a:rPr>
              <a:t>values, and beliefs</a:t>
            </a:r>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embedded in and </a:t>
            </a:r>
          </a:p>
          <a:p>
            <a:r>
              <a:rPr lang="en-GB" sz="1000" dirty="0">
                <a:latin typeface="Arial" panose="020B0604020202020204" pitchFamily="34" charset="0"/>
                <a:cs typeface="Arial" panose="020B0604020202020204" pitchFamily="34" charset="0"/>
              </a:rPr>
              <a:t>transmitted to </a:t>
            </a:r>
          </a:p>
          <a:p>
            <a:r>
              <a:rPr lang="en-GB" sz="1000" dirty="0">
                <a:latin typeface="Arial" panose="020B0604020202020204" pitchFamily="34" charset="0"/>
                <a:cs typeface="Arial" panose="020B0604020202020204" pitchFamily="34" charset="0"/>
              </a:rPr>
              <a:t>students through the underlying </a:t>
            </a:r>
          </a:p>
          <a:p>
            <a:r>
              <a:rPr lang="en-GB" sz="1000" dirty="0">
                <a:latin typeface="Arial" panose="020B0604020202020204" pitchFamily="34" charset="0"/>
                <a:cs typeface="Arial" panose="020B0604020202020204" pitchFamily="34" charset="0"/>
              </a:rPr>
              <a:t>rules that structure the routines </a:t>
            </a:r>
          </a:p>
          <a:p>
            <a:r>
              <a:rPr lang="en-GB" sz="1000" dirty="0">
                <a:latin typeface="Arial" panose="020B0604020202020204" pitchFamily="34" charset="0"/>
                <a:cs typeface="Arial" panose="020B0604020202020204" pitchFamily="34" charset="0"/>
              </a:rPr>
              <a:t>and social relationships in </a:t>
            </a:r>
          </a:p>
          <a:p>
            <a:r>
              <a:rPr lang="en-GB" sz="1000" dirty="0">
                <a:latin typeface="Arial" panose="020B0604020202020204" pitchFamily="34" charset="0"/>
                <a:cs typeface="Arial" panose="020B0604020202020204" pitchFamily="34" charset="0"/>
              </a:rPr>
              <a:t>school and the classroom.</a:t>
            </a:r>
          </a:p>
          <a:p>
            <a:r>
              <a:rPr lang="en-GB" sz="900" dirty="0"/>
              <a:t>(</a:t>
            </a:r>
            <a:r>
              <a:rPr lang="en-GB" sz="900" dirty="0" err="1"/>
              <a:t>Fulya</a:t>
            </a:r>
            <a:r>
              <a:rPr lang="en-GB" sz="900" dirty="0"/>
              <a:t> and </a:t>
            </a:r>
            <a:r>
              <a:rPr lang="en-GB" sz="900" dirty="0" err="1"/>
              <a:t>Kentli</a:t>
            </a:r>
            <a:r>
              <a:rPr lang="en-GB" sz="900" dirty="0"/>
              <a:t>, n.d.)</a:t>
            </a:r>
            <a:endParaRPr lang="en-GB" sz="900" dirty="0">
              <a:latin typeface="Arial" panose="020B0604020202020204" pitchFamily="34" charset="0"/>
              <a:cs typeface="Arial" panose="020B0604020202020204" pitchFamily="34" charset="0"/>
            </a:endParaRPr>
          </a:p>
        </p:txBody>
      </p:sp>
      <p:pic>
        <p:nvPicPr>
          <p:cNvPr id="17" name="Picture 16" descr="A person wearing a suit and tie smiling at the camera&#10;&#10;Description automatically generated">
            <a:extLst>
              <a:ext uri="{FF2B5EF4-FFF2-40B4-BE49-F238E27FC236}">
                <a16:creationId xmlns:a16="http://schemas.microsoft.com/office/drawing/2014/main" id="{0C6543E2-B082-401A-8D1D-A2ABBC4D2726}"/>
              </a:ext>
            </a:extLst>
          </p:cNvPr>
          <p:cNvPicPr>
            <a:picLocks noChangeAspect="1"/>
          </p:cNvPicPr>
          <p:nvPr/>
        </p:nvPicPr>
        <p:blipFill rotWithShape="1">
          <a:blip r:embed="rId4">
            <a:extLst>
              <a:ext uri="{28A0092B-C50C-407E-A947-70E740481C1C}">
                <a14:useLocalDpi xmlns:a14="http://schemas.microsoft.com/office/drawing/2010/main" val="0"/>
              </a:ext>
            </a:extLst>
          </a:blip>
          <a:srcRect l="46121" r="9647" b="9292"/>
          <a:stretch/>
        </p:blipFill>
        <p:spPr>
          <a:xfrm>
            <a:off x="1960576" y="347352"/>
            <a:ext cx="691681" cy="859660"/>
          </a:xfrm>
          <a:prstGeom prst="rect">
            <a:avLst/>
          </a:prstGeom>
        </p:spPr>
      </p:pic>
      <p:sp>
        <p:nvSpPr>
          <p:cNvPr id="19" name="TextBox 18">
            <a:extLst>
              <a:ext uri="{FF2B5EF4-FFF2-40B4-BE49-F238E27FC236}">
                <a16:creationId xmlns:a16="http://schemas.microsoft.com/office/drawing/2014/main" id="{A8644853-8C34-429B-9BE9-812ED71684CC}"/>
              </a:ext>
            </a:extLst>
          </p:cNvPr>
          <p:cNvSpPr txBox="1"/>
          <p:nvPr/>
        </p:nvSpPr>
        <p:spPr>
          <a:xfrm>
            <a:off x="1796461" y="1029261"/>
            <a:ext cx="1257893" cy="461665"/>
          </a:xfrm>
          <a:prstGeom prst="rect">
            <a:avLst/>
          </a:prstGeom>
          <a:noFill/>
        </p:spPr>
        <p:txBody>
          <a:bodyPr wrap="square" rtlCol="0">
            <a:spAutoFit/>
          </a:bodyPr>
          <a:lstStyle/>
          <a:p>
            <a:r>
              <a:rPr lang="en-GB" sz="800" dirty="0">
                <a:solidFill>
                  <a:schemeClr val="bg1"/>
                </a:solidFill>
              </a:rPr>
              <a:t>      Lev Vygotsky</a:t>
            </a:r>
          </a:p>
          <a:p>
            <a:r>
              <a:rPr lang="en-GB" sz="800" dirty="0">
                <a:solidFill>
                  <a:schemeClr val="bg1"/>
                </a:solidFill>
              </a:rPr>
              <a:t>Firstdiscoverers.co.uk (2018)</a:t>
            </a:r>
          </a:p>
        </p:txBody>
      </p:sp>
      <p:sp>
        <p:nvSpPr>
          <p:cNvPr id="26" name="Speech Bubble: Rectangle with Corners Rounded 25">
            <a:extLst>
              <a:ext uri="{FF2B5EF4-FFF2-40B4-BE49-F238E27FC236}">
                <a16:creationId xmlns:a16="http://schemas.microsoft.com/office/drawing/2014/main" id="{0F4558B1-00AE-436D-AFCD-9B291CD60763}"/>
              </a:ext>
            </a:extLst>
          </p:cNvPr>
          <p:cNvSpPr/>
          <p:nvPr/>
        </p:nvSpPr>
        <p:spPr>
          <a:xfrm>
            <a:off x="3021902" y="72273"/>
            <a:ext cx="1852718" cy="1012207"/>
          </a:xfrm>
          <a:prstGeom prst="wedgeRoundRectCallout">
            <a:avLst>
              <a:gd name="adj1" fmla="val 86680"/>
              <a:gd name="adj2" fmla="val -616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61C39480-B00D-466C-8DE3-75D35607DB30}"/>
              </a:ext>
            </a:extLst>
          </p:cNvPr>
          <p:cNvSpPr/>
          <p:nvPr/>
        </p:nvSpPr>
        <p:spPr>
          <a:xfrm>
            <a:off x="3054104" y="118477"/>
            <a:ext cx="1775282" cy="954107"/>
          </a:xfrm>
          <a:prstGeom prst="rect">
            <a:avLst/>
          </a:prstGeom>
        </p:spPr>
        <p:txBody>
          <a:bodyPr wrap="square">
            <a:spAutoFit/>
          </a:bodyPr>
          <a:lstStyle/>
          <a:p>
            <a:pPr algn="ctr"/>
            <a:r>
              <a:rPr lang="en-US" sz="1400" b="1" dirty="0">
                <a:ln w="13462">
                  <a:solidFill>
                    <a:schemeClr val="bg1"/>
                  </a:solidFill>
                  <a:prstDash val="solid"/>
                </a:ln>
                <a:effectLst>
                  <a:outerShdw dist="38100" dir="2700000" algn="bl" rotWithShape="0">
                    <a:schemeClr val="accent5"/>
                  </a:outerShdw>
                </a:effectLst>
                <a:latin typeface="AR DARLING" panose="02000000000000000000" pitchFamily="2" charset="0"/>
              </a:rPr>
              <a:t>LEARNING IS </a:t>
            </a:r>
          </a:p>
          <a:p>
            <a:pPr algn="ctr"/>
            <a:r>
              <a:rPr lang="en-US" sz="1400" b="1" dirty="0">
                <a:ln w="13462">
                  <a:solidFill>
                    <a:schemeClr val="bg1"/>
                  </a:solidFill>
                  <a:prstDash val="solid"/>
                </a:ln>
                <a:effectLst>
                  <a:outerShdw dist="38100" dir="2700000" algn="bl" rotWithShape="0">
                    <a:schemeClr val="accent5"/>
                  </a:outerShdw>
                </a:effectLst>
                <a:latin typeface="AR DARLING" panose="02000000000000000000" pitchFamily="2" charset="0"/>
              </a:rPr>
              <a:t>SO MUCH MORE THAN EDUCATION</a:t>
            </a:r>
          </a:p>
        </p:txBody>
      </p:sp>
      <p:pic>
        <p:nvPicPr>
          <p:cNvPr id="1024" name="Picture 1023" descr="A picture containing game&#10;&#10;Description automatically generated">
            <a:extLst>
              <a:ext uri="{FF2B5EF4-FFF2-40B4-BE49-F238E27FC236}">
                <a16:creationId xmlns:a16="http://schemas.microsoft.com/office/drawing/2014/main" id="{98233844-876B-448E-A52E-7B213B6E96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81333" y="204378"/>
            <a:ext cx="1938240" cy="1398599"/>
          </a:xfrm>
          <a:prstGeom prst="rect">
            <a:avLst/>
          </a:prstGeom>
        </p:spPr>
      </p:pic>
      <p:pic>
        <p:nvPicPr>
          <p:cNvPr id="30" name="Picture 29" descr="A close up of a piece of paper&#10;&#10;Description automatically generated">
            <a:extLst>
              <a:ext uri="{FF2B5EF4-FFF2-40B4-BE49-F238E27FC236}">
                <a16:creationId xmlns:a16="http://schemas.microsoft.com/office/drawing/2014/main" id="{742E9536-823E-4B35-84AA-73D9E7647B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83924">
            <a:off x="8504298" y="190836"/>
            <a:ext cx="1524000" cy="2190750"/>
          </a:xfrm>
          <a:prstGeom prst="rect">
            <a:avLst/>
          </a:prstGeom>
        </p:spPr>
      </p:pic>
      <p:pic>
        <p:nvPicPr>
          <p:cNvPr id="1026" name="Picture 2" descr="Image result for donaldson successful futures">
            <a:hlinkClick r:id="rId7"/>
            <a:extLst>
              <a:ext uri="{FF2B5EF4-FFF2-40B4-BE49-F238E27FC236}">
                <a16:creationId xmlns:a16="http://schemas.microsoft.com/office/drawing/2014/main" id="{23C3581D-6C6B-4C98-A46E-D1540345FCC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79486" y="1397762"/>
            <a:ext cx="2342906" cy="1655596"/>
          </a:xfrm>
          <a:prstGeom prst="rect">
            <a:avLst/>
          </a:prstGeom>
          <a:noFill/>
          <a:extLst>
            <a:ext uri="{909E8E84-426E-40DD-AFC4-6F175D3DCCD1}">
              <a14:hiddenFill xmlns:a14="http://schemas.microsoft.com/office/drawing/2010/main">
                <a:solidFill>
                  <a:srgbClr val="FFFFFF"/>
                </a:solidFill>
              </a14:hiddenFill>
            </a:ext>
          </a:extLst>
        </p:spPr>
      </p:pic>
      <p:sp>
        <p:nvSpPr>
          <p:cNvPr id="1025" name="Thought Bubble: Cloud 1024">
            <a:extLst>
              <a:ext uri="{FF2B5EF4-FFF2-40B4-BE49-F238E27FC236}">
                <a16:creationId xmlns:a16="http://schemas.microsoft.com/office/drawing/2014/main" id="{591E0C95-93DC-46C6-9341-B662CA3BCFFB}"/>
              </a:ext>
            </a:extLst>
          </p:cNvPr>
          <p:cNvSpPr/>
          <p:nvPr/>
        </p:nvSpPr>
        <p:spPr>
          <a:xfrm>
            <a:off x="6999108" y="95179"/>
            <a:ext cx="1899061" cy="1219173"/>
          </a:xfrm>
          <a:prstGeom prst="cloudCallout">
            <a:avLst>
              <a:gd name="adj1" fmla="val -58162"/>
              <a:gd name="adj2" fmla="val -23361"/>
            </a:avLst>
          </a:prstGeom>
          <a:solidFill>
            <a:schemeClr val="accent2">
              <a:lumMod val="20000"/>
              <a:lumOff val="80000"/>
              <a:alpha val="50196"/>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lumMod val="20000"/>
                  <a:lumOff val="80000"/>
                </a:schemeClr>
              </a:solidFill>
            </a:endParaRPr>
          </a:p>
        </p:txBody>
      </p:sp>
      <p:sp>
        <p:nvSpPr>
          <p:cNvPr id="28" name="TextBox 27">
            <a:extLst>
              <a:ext uri="{FF2B5EF4-FFF2-40B4-BE49-F238E27FC236}">
                <a16:creationId xmlns:a16="http://schemas.microsoft.com/office/drawing/2014/main" id="{2134CCB8-9027-4DB4-B264-2EFF282C12AE}"/>
              </a:ext>
            </a:extLst>
          </p:cNvPr>
          <p:cNvSpPr txBox="1"/>
          <p:nvPr/>
        </p:nvSpPr>
        <p:spPr>
          <a:xfrm>
            <a:off x="7126069" y="268646"/>
            <a:ext cx="1721942" cy="954107"/>
          </a:xfrm>
          <a:prstGeom prst="rect">
            <a:avLst/>
          </a:prstGeom>
          <a:noFill/>
        </p:spPr>
        <p:txBody>
          <a:bodyPr wrap="square" rtlCol="0">
            <a:spAutoFit/>
          </a:bodyPr>
          <a:lstStyle/>
          <a:p>
            <a:pPr algn="ctr"/>
            <a:r>
              <a:rPr lang="en-US" sz="1400" b="1" dirty="0">
                <a:ln w="13462">
                  <a:solidFill>
                    <a:schemeClr val="bg1"/>
                  </a:solidFill>
                  <a:prstDash val="solid"/>
                </a:ln>
                <a:effectLst>
                  <a:outerShdw dist="38100" dir="2700000" algn="bl" rotWithShape="0">
                    <a:schemeClr val="accent5"/>
                  </a:outerShdw>
                </a:effectLst>
                <a:latin typeface="AR DARLING" panose="02000000000000000000" pitchFamily="2" charset="0"/>
              </a:rPr>
              <a:t>This is shaping up to be something good</a:t>
            </a:r>
          </a:p>
        </p:txBody>
      </p:sp>
      <p:pic>
        <p:nvPicPr>
          <p:cNvPr id="1028" name="Picture 1027" descr="A person wearing a suit and tie&#10;&#10;Description automatically generated">
            <a:extLst>
              <a:ext uri="{FF2B5EF4-FFF2-40B4-BE49-F238E27FC236}">
                <a16:creationId xmlns:a16="http://schemas.microsoft.com/office/drawing/2014/main" id="{90FCAFAE-31CD-46B7-AE75-F7ACA634EF5F}"/>
              </a:ext>
            </a:extLst>
          </p:cNvPr>
          <p:cNvPicPr>
            <a:picLocks noChangeAspect="1"/>
          </p:cNvPicPr>
          <p:nvPr/>
        </p:nvPicPr>
        <p:blipFill rotWithShape="1">
          <a:blip r:embed="rId9">
            <a:extLst>
              <a:ext uri="{28A0092B-C50C-407E-A947-70E740481C1C}">
                <a14:useLocalDpi xmlns:a14="http://schemas.microsoft.com/office/drawing/2010/main" val="0"/>
              </a:ext>
            </a:extLst>
          </a:blip>
          <a:srcRect l="15873" r="17217"/>
          <a:stretch/>
        </p:blipFill>
        <p:spPr>
          <a:xfrm>
            <a:off x="7578769" y="1397762"/>
            <a:ext cx="1274636" cy="1285875"/>
          </a:xfrm>
          <a:prstGeom prst="rect">
            <a:avLst/>
          </a:prstGeom>
        </p:spPr>
      </p:pic>
      <p:sp>
        <p:nvSpPr>
          <p:cNvPr id="2" name="Rectangle 1">
            <a:extLst>
              <a:ext uri="{FF2B5EF4-FFF2-40B4-BE49-F238E27FC236}">
                <a16:creationId xmlns:a16="http://schemas.microsoft.com/office/drawing/2014/main" id="{A1C00818-D406-4465-81E5-49D7795535EA}"/>
              </a:ext>
            </a:extLst>
          </p:cNvPr>
          <p:cNvSpPr/>
          <p:nvPr/>
        </p:nvSpPr>
        <p:spPr>
          <a:xfrm>
            <a:off x="9288763" y="-52758"/>
            <a:ext cx="2953244" cy="400110"/>
          </a:xfrm>
          <a:prstGeom prst="rect">
            <a:avLst/>
          </a:prstGeom>
        </p:spPr>
        <p:txBody>
          <a:bodyPr wrap="none">
            <a:spAutoFit/>
          </a:bodyPr>
          <a:lstStyle/>
          <a:p>
            <a:r>
              <a:rPr lang="en-US" sz="2000" b="1" dirty="0">
                <a:ln w="13462">
                  <a:solidFill>
                    <a:schemeClr val="bg1"/>
                  </a:solidFill>
                  <a:prstDash val="solid"/>
                </a:ln>
                <a:effectLst>
                  <a:outerShdw dist="38100" dir="2700000" algn="bl" rotWithShape="0">
                    <a:schemeClr val="accent5"/>
                  </a:outerShdw>
                </a:effectLst>
                <a:latin typeface="AR DARLING" panose="02000000000000000000" pitchFamily="2" charset="0"/>
              </a:rPr>
              <a:t>Future of education</a:t>
            </a:r>
          </a:p>
        </p:txBody>
      </p:sp>
      <p:sp>
        <p:nvSpPr>
          <p:cNvPr id="20" name="Rectangle 19">
            <a:extLst>
              <a:ext uri="{FF2B5EF4-FFF2-40B4-BE49-F238E27FC236}">
                <a16:creationId xmlns:a16="http://schemas.microsoft.com/office/drawing/2014/main" id="{CA150709-BB89-4CBD-9DA8-3D89F04DC56D}"/>
              </a:ext>
            </a:extLst>
          </p:cNvPr>
          <p:cNvSpPr/>
          <p:nvPr/>
        </p:nvSpPr>
        <p:spPr>
          <a:xfrm rot="1109941">
            <a:off x="8561371" y="2431659"/>
            <a:ext cx="2730997" cy="430887"/>
          </a:xfrm>
          <a:prstGeom prst="rect">
            <a:avLst/>
          </a:prstGeom>
        </p:spPr>
        <p:txBody>
          <a:bodyPr wrap="square">
            <a:spAutoFit/>
          </a:bodyPr>
          <a:lstStyle/>
          <a:p>
            <a:r>
              <a:rPr lang="en-US" sz="2200" b="1" dirty="0">
                <a:ln w="13462">
                  <a:solidFill>
                    <a:schemeClr val="bg1"/>
                  </a:solidFill>
                  <a:prstDash val="solid"/>
                </a:ln>
                <a:effectLst>
                  <a:outerShdw dist="38100" dir="2700000" algn="bl" rotWithShape="0">
                    <a:schemeClr val="accent5"/>
                  </a:outerShdw>
                </a:effectLst>
                <a:latin typeface="AR DARLING" panose="02000000000000000000" pitchFamily="2" charset="0"/>
              </a:rPr>
              <a:t>Donaldson</a:t>
            </a:r>
          </a:p>
        </p:txBody>
      </p:sp>
      <p:sp>
        <p:nvSpPr>
          <p:cNvPr id="23" name="TextBox 22">
            <a:extLst>
              <a:ext uri="{FF2B5EF4-FFF2-40B4-BE49-F238E27FC236}">
                <a16:creationId xmlns:a16="http://schemas.microsoft.com/office/drawing/2014/main" id="{F4F6C138-88F4-40B3-90DB-63D4CCF8A6F7}"/>
              </a:ext>
            </a:extLst>
          </p:cNvPr>
          <p:cNvSpPr txBox="1"/>
          <p:nvPr/>
        </p:nvSpPr>
        <p:spPr>
          <a:xfrm>
            <a:off x="8114941" y="2635635"/>
            <a:ext cx="2152204" cy="230832"/>
          </a:xfrm>
          <a:prstGeom prst="rect">
            <a:avLst/>
          </a:prstGeom>
          <a:noFill/>
        </p:spPr>
        <p:txBody>
          <a:bodyPr wrap="square" rtlCol="0">
            <a:spAutoFit/>
          </a:bodyPr>
          <a:lstStyle/>
          <a:p>
            <a:r>
              <a:rPr lang="en-GB" sz="900" dirty="0">
                <a:solidFill>
                  <a:schemeClr val="bg1"/>
                </a:solidFill>
              </a:rPr>
              <a:t>Welsh Government (2015)</a:t>
            </a:r>
          </a:p>
        </p:txBody>
      </p:sp>
      <p:sp>
        <p:nvSpPr>
          <p:cNvPr id="24" name="TextBox 23">
            <a:extLst>
              <a:ext uri="{FF2B5EF4-FFF2-40B4-BE49-F238E27FC236}">
                <a16:creationId xmlns:a16="http://schemas.microsoft.com/office/drawing/2014/main" id="{5F813E48-AB2C-466C-AEFA-EA1DC5D8AB1D}"/>
              </a:ext>
            </a:extLst>
          </p:cNvPr>
          <p:cNvSpPr txBox="1"/>
          <p:nvPr/>
        </p:nvSpPr>
        <p:spPr>
          <a:xfrm>
            <a:off x="7512924" y="2315018"/>
            <a:ext cx="1503279" cy="369332"/>
          </a:xfrm>
          <a:prstGeom prst="rect">
            <a:avLst/>
          </a:prstGeom>
          <a:noFill/>
        </p:spPr>
        <p:txBody>
          <a:bodyPr wrap="square" rtlCol="0">
            <a:spAutoFit/>
          </a:bodyPr>
          <a:lstStyle/>
          <a:p>
            <a:r>
              <a:rPr lang="en-GB" sz="900" dirty="0">
                <a:solidFill>
                  <a:schemeClr val="bg1"/>
                </a:solidFill>
              </a:rPr>
              <a:t>Prof.</a:t>
            </a:r>
          </a:p>
          <a:p>
            <a:r>
              <a:rPr lang="en-GB" sz="900" dirty="0">
                <a:solidFill>
                  <a:schemeClr val="bg1"/>
                </a:solidFill>
              </a:rPr>
              <a:t>Graham Donaldson</a:t>
            </a:r>
          </a:p>
        </p:txBody>
      </p:sp>
      <p:pic>
        <p:nvPicPr>
          <p:cNvPr id="5" name="Picture 4" descr="A picture containing drawing&#10;&#10;Description automatically generated">
            <a:extLst>
              <a:ext uri="{FF2B5EF4-FFF2-40B4-BE49-F238E27FC236}">
                <a16:creationId xmlns:a16="http://schemas.microsoft.com/office/drawing/2014/main" id="{01447B6E-E538-489A-9CB1-914E8B49A1C6}"/>
              </a:ext>
            </a:extLst>
          </p:cNvPr>
          <p:cNvPicPr>
            <a:picLocks noChangeAspect="1"/>
          </p:cNvPicPr>
          <p:nvPr/>
        </p:nvPicPr>
        <p:blipFill rotWithShape="1">
          <a:blip r:embed="rId10">
            <a:extLst>
              <a:ext uri="{28A0092B-C50C-407E-A947-70E740481C1C}">
                <a14:useLocalDpi xmlns:a14="http://schemas.microsoft.com/office/drawing/2010/main" val="0"/>
              </a:ext>
            </a:extLst>
          </a:blip>
          <a:srcRect l="19624" t="3417" r="21694" b="13372"/>
          <a:stretch/>
        </p:blipFill>
        <p:spPr>
          <a:xfrm>
            <a:off x="2196417" y="1350204"/>
            <a:ext cx="947164" cy="734498"/>
          </a:xfrm>
          <a:prstGeom prst="rect">
            <a:avLst/>
          </a:prstGeom>
        </p:spPr>
      </p:pic>
      <p:sp>
        <p:nvSpPr>
          <p:cNvPr id="10" name="Rectangle: Rounded Corners 9">
            <a:extLst>
              <a:ext uri="{FF2B5EF4-FFF2-40B4-BE49-F238E27FC236}">
                <a16:creationId xmlns:a16="http://schemas.microsoft.com/office/drawing/2014/main" id="{74E24B37-3079-4F5E-B7C5-A5849F3F1312}"/>
              </a:ext>
            </a:extLst>
          </p:cNvPr>
          <p:cNvSpPr/>
          <p:nvPr/>
        </p:nvSpPr>
        <p:spPr>
          <a:xfrm>
            <a:off x="2009091" y="2860515"/>
            <a:ext cx="7090354" cy="22219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b="1" dirty="0">
              <a:ln w="13462">
                <a:solidFill>
                  <a:schemeClr val="bg1"/>
                </a:solidFill>
                <a:prstDash val="solid"/>
              </a:ln>
              <a:effectLst>
                <a:outerShdw dist="38100" dir="2700000" algn="bl" rotWithShape="0">
                  <a:schemeClr val="accent5"/>
                </a:outerShdw>
              </a:effectLst>
              <a:latin typeface="AR DARLING" panose="02000000000000000000" pitchFamily="2" charset="0"/>
            </a:endParaRPr>
          </a:p>
        </p:txBody>
      </p:sp>
      <p:sp>
        <p:nvSpPr>
          <p:cNvPr id="11" name="Star: 16 Points 10">
            <a:extLst>
              <a:ext uri="{FF2B5EF4-FFF2-40B4-BE49-F238E27FC236}">
                <a16:creationId xmlns:a16="http://schemas.microsoft.com/office/drawing/2014/main" id="{ED328FCD-88A0-4A28-B24C-D61F841DA9E5}"/>
              </a:ext>
            </a:extLst>
          </p:cNvPr>
          <p:cNvSpPr/>
          <p:nvPr/>
        </p:nvSpPr>
        <p:spPr>
          <a:xfrm>
            <a:off x="8863208" y="2752423"/>
            <a:ext cx="1592450" cy="1979165"/>
          </a:xfrm>
          <a:prstGeom prst="star16">
            <a:avLst>
              <a:gd name="adj" fmla="val 40388"/>
            </a:avLst>
          </a:prstGeom>
          <a:solidFill>
            <a:srgbClr val="70AD47">
              <a:alpha val="60000"/>
            </a:srgb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DF5D9E-66D4-4FCD-BC79-F49D53588FA4}"/>
              </a:ext>
            </a:extLst>
          </p:cNvPr>
          <p:cNvSpPr txBox="1"/>
          <p:nvPr/>
        </p:nvSpPr>
        <p:spPr>
          <a:xfrm>
            <a:off x="9016203" y="3036401"/>
            <a:ext cx="1350055" cy="1384995"/>
          </a:xfrm>
          <a:prstGeom prst="rect">
            <a:avLst/>
          </a:prstGeom>
          <a:noFill/>
        </p:spPr>
        <p:txBody>
          <a:bodyPr wrap="square" rtlCol="0">
            <a:spAutoFit/>
          </a:bodyPr>
          <a:lstStyle/>
          <a:p>
            <a:pPr algn="ctr"/>
            <a:r>
              <a:rPr lang="en-GB" sz="1200" b="1" dirty="0">
                <a:solidFill>
                  <a:srgbClr val="FFFF00"/>
                </a:solidFill>
                <a:latin typeface="Comic Sans MS" panose="030F0702030302020204" pitchFamily="66" charset="0"/>
              </a:rPr>
              <a:t>“Kids learn because they want to and because they can!”</a:t>
            </a:r>
          </a:p>
          <a:p>
            <a:pPr algn="ctr"/>
            <a:r>
              <a:rPr lang="en-GB" sz="800" dirty="0">
                <a:cs typeface="Arial" panose="020B0604020202020204" pitchFamily="34" charset="0"/>
              </a:rPr>
              <a:t>Sir Ken Robinson</a:t>
            </a:r>
            <a:r>
              <a:rPr lang="en-GB" sz="800" dirty="0"/>
              <a:t> </a:t>
            </a:r>
          </a:p>
          <a:p>
            <a:pPr algn="ctr"/>
            <a:r>
              <a:rPr lang="en-GB" sz="800" dirty="0"/>
              <a:t>(The RSA, 2010)</a:t>
            </a:r>
            <a:r>
              <a:rPr lang="en-GB" sz="800" dirty="0">
                <a:cs typeface="Arial" panose="020B0604020202020204" pitchFamily="34" charset="0"/>
              </a:rPr>
              <a:t> </a:t>
            </a:r>
          </a:p>
          <a:p>
            <a:pPr algn="ctr"/>
            <a:r>
              <a:rPr lang="en-GB" sz="800" dirty="0">
                <a:cs typeface="Arial" panose="020B0604020202020204" pitchFamily="34" charset="0"/>
              </a:rPr>
              <a:t>‘Changing Paradigms’</a:t>
            </a:r>
            <a:endParaRPr lang="en-GB" sz="800" dirty="0">
              <a:solidFill>
                <a:srgbClr val="FFFF00"/>
              </a:solidFill>
            </a:endParaRPr>
          </a:p>
        </p:txBody>
      </p:sp>
      <p:sp>
        <p:nvSpPr>
          <p:cNvPr id="18" name="TextBox 17">
            <a:extLst>
              <a:ext uri="{FF2B5EF4-FFF2-40B4-BE49-F238E27FC236}">
                <a16:creationId xmlns:a16="http://schemas.microsoft.com/office/drawing/2014/main" id="{31F083AA-FAC8-47AD-AEAB-3903ED9F0B93}"/>
              </a:ext>
            </a:extLst>
          </p:cNvPr>
          <p:cNvSpPr txBox="1"/>
          <p:nvPr/>
        </p:nvSpPr>
        <p:spPr>
          <a:xfrm>
            <a:off x="2163105" y="2826498"/>
            <a:ext cx="6893420" cy="2754600"/>
          </a:xfrm>
          <a:prstGeom prst="rect">
            <a:avLst/>
          </a:prstGeom>
          <a:noFill/>
        </p:spPr>
        <p:txBody>
          <a:bodyPr wrap="square" rtlCol="0">
            <a:spAutoFit/>
          </a:bodyPr>
          <a:lstStyle/>
          <a:p>
            <a:pPr algn="ctr"/>
            <a:r>
              <a:rPr lang="en-GB" dirty="0">
                <a:latin typeface="AR DARLING" panose="02000000000000000000" pitchFamily="2" charset="0"/>
              </a:rPr>
              <a:t>What is the Hidden Curriculum?</a:t>
            </a:r>
          </a:p>
          <a:p>
            <a:pPr algn="ctr"/>
            <a:r>
              <a:rPr lang="en-GB" sz="1100" dirty="0">
                <a:solidFill>
                  <a:srgbClr val="FFFF00"/>
                </a:solidFill>
                <a:latin typeface="Arial" panose="020B0604020202020204" pitchFamily="34" charset="0"/>
                <a:cs typeface="Arial" panose="020B0604020202020204" pitchFamily="34" charset="0"/>
              </a:rPr>
              <a:t>Viewed in three divisions of; ‘Norms, Values and Procedures, the Hidden Curriculum is a culmination of ‘lessons’ that are learned without intent.  Children are expected to know how to exist and function effectively in society, often though, these lessons are not taught within the academic classroom environment.  Moreover an accidental, indirect, more subtle learning experience of social interactions between a child and their peers, parents and other respected adults. </a:t>
            </a:r>
          </a:p>
          <a:p>
            <a:pPr algn="ctr"/>
            <a:r>
              <a:rPr lang="en-GB" sz="1100" dirty="0">
                <a:latin typeface="Arial" panose="020B0604020202020204" pitchFamily="34" charset="0"/>
                <a:cs typeface="Arial" panose="020B0604020202020204" pitchFamily="34" charset="0"/>
              </a:rPr>
              <a:t>Valuable interactions such as these, usually take place when the teacher is paying less attention, during break  or recreational times.</a:t>
            </a:r>
          </a:p>
          <a:p>
            <a:pPr algn="ctr"/>
            <a:r>
              <a:rPr lang="en-GB" sz="1100" dirty="0">
                <a:solidFill>
                  <a:srgbClr val="FFFF00"/>
                </a:solidFill>
                <a:latin typeface="Arial" panose="020B0604020202020204" pitchFamily="34" charset="0"/>
                <a:cs typeface="Arial" panose="020B0604020202020204" pitchFamily="34" charset="0"/>
              </a:rPr>
              <a:t>Children more likely model behaviours that are favourable to them, rather than force fed by an authority figure. Even when the content revolves around rules, regulations, social structure, social standing, political and cultural thoughts and feelings. Creating opportunities for Divergent Thinking – the ability to see more than one solution or option – to think outside the box!</a:t>
            </a:r>
          </a:p>
          <a:p>
            <a:pPr algn="ctr"/>
            <a:endParaRPr lang="en-GB" sz="1100" dirty="0">
              <a:latin typeface="Arial" panose="020B0604020202020204" pitchFamily="34" charset="0"/>
              <a:cs typeface="Arial" panose="020B0604020202020204" pitchFamily="34" charset="0"/>
            </a:endParaRPr>
          </a:p>
          <a:p>
            <a:pPr algn="ctr"/>
            <a:endParaRPr lang="en-GB" sz="11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p:txBody>
      </p:sp>
      <p:pic>
        <p:nvPicPr>
          <p:cNvPr id="29" name="Picture 2">
            <a:hlinkClick r:id="rId11"/>
            <a:extLst>
              <a:ext uri="{FF2B5EF4-FFF2-40B4-BE49-F238E27FC236}">
                <a16:creationId xmlns:a16="http://schemas.microsoft.com/office/drawing/2014/main" id="{415EED3B-B013-42FB-BF43-4F84A86B90E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066563" y="4909527"/>
            <a:ext cx="1962332" cy="1350084"/>
          </a:xfrm>
          <a:prstGeom prst="rect">
            <a:avLst/>
          </a:prstGeom>
          <a:noFill/>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FFF103A1-1C89-4D9F-9365-D4BB6096EC40}"/>
              </a:ext>
            </a:extLst>
          </p:cNvPr>
          <p:cNvSpPr txBox="1"/>
          <p:nvPr/>
        </p:nvSpPr>
        <p:spPr>
          <a:xfrm>
            <a:off x="10235280" y="3813081"/>
            <a:ext cx="1503279" cy="200055"/>
          </a:xfrm>
          <a:prstGeom prst="rect">
            <a:avLst/>
          </a:prstGeom>
          <a:noFill/>
        </p:spPr>
        <p:txBody>
          <a:bodyPr wrap="square" rtlCol="0">
            <a:spAutoFit/>
          </a:bodyPr>
          <a:lstStyle/>
          <a:p>
            <a:r>
              <a:rPr lang="en-GB" sz="700" dirty="0" err="1"/>
              <a:t>VectorStock</a:t>
            </a:r>
            <a:r>
              <a:rPr lang="en-GB" sz="700" dirty="0"/>
              <a:t> (2020)</a:t>
            </a:r>
          </a:p>
        </p:txBody>
      </p:sp>
      <p:sp>
        <p:nvSpPr>
          <p:cNvPr id="40" name="TextBox 39">
            <a:extLst>
              <a:ext uri="{FF2B5EF4-FFF2-40B4-BE49-F238E27FC236}">
                <a16:creationId xmlns:a16="http://schemas.microsoft.com/office/drawing/2014/main" id="{B5450A21-1363-415D-9147-9C9A2D78216F}"/>
              </a:ext>
            </a:extLst>
          </p:cNvPr>
          <p:cNvSpPr txBox="1"/>
          <p:nvPr/>
        </p:nvSpPr>
        <p:spPr>
          <a:xfrm>
            <a:off x="8042960" y="6035356"/>
            <a:ext cx="1503279" cy="215444"/>
          </a:xfrm>
          <a:prstGeom prst="rect">
            <a:avLst/>
          </a:prstGeom>
          <a:noFill/>
        </p:spPr>
        <p:txBody>
          <a:bodyPr wrap="square" rtlCol="0">
            <a:spAutoFit/>
          </a:bodyPr>
          <a:lstStyle/>
          <a:p>
            <a:r>
              <a:rPr lang="en-GB" sz="800" dirty="0" err="1">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Thefrustratedteacher</a:t>
            </a:r>
            <a:r>
              <a:rPr lang="en-GB" sz="800" dirty="0">
                <a:latin typeface="Arial" panose="020B0604020202020204" pitchFamily="34" charset="0"/>
                <a:cs typeface="Arial" panose="020B0604020202020204" pitchFamily="34" charset="0"/>
              </a:rPr>
              <a:t> (2011)</a:t>
            </a:r>
            <a:endParaRPr lang="en-GB" sz="800" dirty="0"/>
          </a:p>
        </p:txBody>
      </p:sp>
      <p:sp>
        <p:nvSpPr>
          <p:cNvPr id="4" name="Rectangle 3">
            <a:extLst>
              <a:ext uri="{FF2B5EF4-FFF2-40B4-BE49-F238E27FC236}">
                <a16:creationId xmlns:a16="http://schemas.microsoft.com/office/drawing/2014/main" id="{054128A9-77DF-49A7-A115-AB2E96B87D3C}"/>
              </a:ext>
            </a:extLst>
          </p:cNvPr>
          <p:cNvSpPr/>
          <p:nvPr/>
        </p:nvSpPr>
        <p:spPr>
          <a:xfrm>
            <a:off x="8259625" y="6202581"/>
            <a:ext cx="1495800" cy="646331"/>
          </a:xfrm>
          <a:prstGeom prst="rect">
            <a:avLst/>
          </a:prstGeom>
        </p:spPr>
        <p:txBody>
          <a:bodyPr wrap="square">
            <a:spAutoFit/>
          </a:bodyPr>
          <a:lstStyle/>
          <a:p>
            <a:r>
              <a:rPr lang="en-US" b="1" dirty="0">
                <a:ln w="13462">
                  <a:solidFill>
                    <a:schemeClr val="bg1"/>
                  </a:solidFill>
                  <a:prstDash val="solid"/>
                </a:ln>
                <a:effectLst>
                  <a:outerShdw dist="38100" dir="2700000" algn="bl" rotWithShape="0">
                    <a:schemeClr val="accent5"/>
                  </a:outerShdw>
                </a:effectLst>
                <a:latin typeface="AR DARLING" panose="02000000000000000000" pitchFamily="2" charset="0"/>
              </a:rPr>
              <a:t>History of education</a:t>
            </a:r>
          </a:p>
        </p:txBody>
      </p:sp>
      <p:pic>
        <p:nvPicPr>
          <p:cNvPr id="1029" name="Picture 5" descr="Image result for teacher strict stock illustrations">
            <a:extLst>
              <a:ext uri="{FF2B5EF4-FFF2-40B4-BE49-F238E27FC236}">
                <a16:creationId xmlns:a16="http://schemas.microsoft.com/office/drawing/2014/main" id="{BD6DAC3D-52EE-474B-B25F-4F626E0D693E}"/>
              </a:ext>
            </a:extLst>
          </p:cNvPr>
          <p:cNvPicPr>
            <a:picLocks noChangeAspect="1" noChangeArrowheads="1"/>
          </p:cNvPicPr>
          <p:nvPr/>
        </p:nvPicPr>
        <p:blipFill>
          <a:blip r:embed="rId14">
            <a:extLst>
              <a:ext uri="{BEBA8EAE-BF5A-486C-A8C5-ECC9F3942E4B}">
                <a14:imgProps xmlns:a14="http://schemas.microsoft.com/office/drawing/2010/main">
                  <a14:imgLayer r:embed="rId15">
                    <a14:imgEffect>
                      <a14:backgroundRemoval t="2500" b="90714" l="9135" r="94712">
                        <a14:foregroundMark x1="76923" y1="40714" x2="76923" y2="40714"/>
                        <a14:foregroundMark x1="95192" y1="51786" x2="95192" y2="51786"/>
                        <a14:foregroundMark x1="58654" y1="7143" x2="58654" y2="7143"/>
                        <a14:foregroundMark x1="62981" y1="2857" x2="62981" y2="2857"/>
                        <a14:foregroundMark x1="60577" y1="90714" x2="60577" y2="90714"/>
                      </a14:backgroundRemoval>
                    </a14:imgEffect>
                  </a14:imgLayer>
                </a14:imgProps>
              </a:ext>
              <a:ext uri="{28A0092B-C50C-407E-A947-70E740481C1C}">
                <a14:useLocalDpi xmlns:a14="http://schemas.microsoft.com/office/drawing/2010/main" val="0"/>
              </a:ext>
            </a:extLst>
          </a:blip>
          <a:srcRect/>
          <a:stretch>
            <a:fillRect/>
          </a:stretch>
        </p:blipFill>
        <p:spPr bwMode="auto">
          <a:xfrm>
            <a:off x="9356874" y="4160864"/>
            <a:ext cx="1981200" cy="2667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Image result for teacher strict stock illustrations">
            <a:hlinkClick r:id="rId16"/>
            <a:extLst>
              <a:ext uri="{FF2B5EF4-FFF2-40B4-BE49-F238E27FC236}">
                <a16:creationId xmlns:a16="http://schemas.microsoft.com/office/drawing/2014/main" id="{FC4EDDE6-7CAA-415A-90BF-77CE77F3A10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724834" y="5955865"/>
            <a:ext cx="1040551" cy="851742"/>
          </a:xfrm>
          <a:prstGeom prst="rect">
            <a:avLst/>
          </a:prstGeom>
          <a:noFill/>
          <a:extLst>
            <a:ext uri="{909E8E84-426E-40DD-AFC4-6F175D3DCCD1}">
              <a14:hiddenFill xmlns:a14="http://schemas.microsoft.com/office/drawing/2010/main">
                <a:solidFill>
                  <a:srgbClr val="FFFFFF"/>
                </a:solidFill>
              </a14:hiddenFill>
            </a:ext>
          </a:extLst>
        </p:spPr>
      </p:pic>
      <p:sp>
        <p:nvSpPr>
          <p:cNvPr id="22" name="Scroll: Horizontal 21">
            <a:extLst>
              <a:ext uri="{FF2B5EF4-FFF2-40B4-BE49-F238E27FC236}">
                <a16:creationId xmlns:a16="http://schemas.microsoft.com/office/drawing/2014/main" id="{0FC8641B-61C6-4B14-9FDD-28F41C628EB3}"/>
              </a:ext>
            </a:extLst>
          </p:cNvPr>
          <p:cNvSpPr/>
          <p:nvPr/>
        </p:nvSpPr>
        <p:spPr>
          <a:xfrm flipH="1">
            <a:off x="10812990" y="5882622"/>
            <a:ext cx="1306577" cy="969038"/>
          </a:xfrm>
          <a:prstGeom prst="horizontalScroll">
            <a:avLst>
              <a:gd name="adj" fmla="val 14653"/>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0EBDBB52-43C6-44A9-9D71-685B8E06AC9F}"/>
              </a:ext>
            </a:extLst>
          </p:cNvPr>
          <p:cNvSpPr txBox="1"/>
          <p:nvPr/>
        </p:nvSpPr>
        <p:spPr>
          <a:xfrm>
            <a:off x="10876924" y="5985068"/>
            <a:ext cx="1106198" cy="738664"/>
          </a:xfrm>
          <a:prstGeom prst="rect">
            <a:avLst/>
          </a:prstGeom>
          <a:noFill/>
        </p:spPr>
        <p:txBody>
          <a:bodyPr wrap="square" rtlCol="0">
            <a:spAutoFit/>
          </a:bodyPr>
          <a:lstStyle/>
          <a:p>
            <a:pPr algn="ctr"/>
            <a:r>
              <a:rPr lang="en-GB" sz="1400" dirty="0">
                <a:solidFill>
                  <a:srgbClr val="FF0000"/>
                </a:solidFill>
                <a:latin typeface="Old English Text MT" panose="03040902040508030806" pitchFamily="66" charset="0"/>
              </a:rPr>
              <a:t>Something had to change!</a:t>
            </a:r>
          </a:p>
        </p:txBody>
      </p:sp>
      <p:sp>
        <p:nvSpPr>
          <p:cNvPr id="31" name="Speech Bubble: Rectangle with Corners Rounded 30">
            <a:extLst>
              <a:ext uri="{FF2B5EF4-FFF2-40B4-BE49-F238E27FC236}">
                <a16:creationId xmlns:a16="http://schemas.microsoft.com/office/drawing/2014/main" id="{7BA1FDAF-DCB4-4C76-91AF-F1D0A9FFBBD6}"/>
              </a:ext>
            </a:extLst>
          </p:cNvPr>
          <p:cNvSpPr/>
          <p:nvPr/>
        </p:nvSpPr>
        <p:spPr>
          <a:xfrm>
            <a:off x="11290170" y="4832156"/>
            <a:ext cx="858495" cy="1123709"/>
          </a:xfrm>
          <a:prstGeom prst="wedgeRoundRectCallout">
            <a:avLst>
              <a:gd name="adj1" fmla="val -93942"/>
              <a:gd name="adj2" fmla="val -35766"/>
              <a:gd name="adj3" fmla="val 16667"/>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111D36CE-F744-4DE1-BEFE-C49DD77A8C4F}"/>
              </a:ext>
            </a:extLst>
          </p:cNvPr>
          <p:cNvSpPr txBox="1"/>
          <p:nvPr/>
        </p:nvSpPr>
        <p:spPr>
          <a:xfrm>
            <a:off x="11241875" y="4840012"/>
            <a:ext cx="977705" cy="1107996"/>
          </a:xfrm>
          <a:prstGeom prst="rect">
            <a:avLst/>
          </a:prstGeom>
          <a:noFill/>
        </p:spPr>
        <p:txBody>
          <a:bodyPr wrap="square" rtlCol="0">
            <a:spAutoFit/>
          </a:bodyPr>
          <a:lstStyle/>
          <a:p>
            <a:pPr algn="ctr"/>
            <a:r>
              <a:rPr lang="en-GB" sz="1100" b="1" dirty="0">
                <a:latin typeface="Script MT Bold" panose="03040602040607080904" pitchFamily="66" charset="0"/>
              </a:rPr>
              <a:t>“Do as I say and not as I do!”</a:t>
            </a:r>
          </a:p>
          <a:p>
            <a:pPr algn="ctr"/>
            <a:r>
              <a:rPr lang="en-GB" sz="1100" b="1" dirty="0">
                <a:latin typeface="Script MT Bold" panose="03040602040607080904" pitchFamily="66" charset="0"/>
              </a:rPr>
              <a:t>“Speak only if you are spoken to!”</a:t>
            </a:r>
          </a:p>
        </p:txBody>
      </p:sp>
      <p:sp>
        <p:nvSpPr>
          <p:cNvPr id="41" name="TextBox 40">
            <a:extLst>
              <a:ext uri="{FF2B5EF4-FFF2-40B4-BE49-F238E27FC236}">
                <a16:creationId xmlns:a16="http://schemas.microsoft.com/office/drawing/2014/main" id="{9C7F34EA-16DD-484A-B7B0-6D1BD3875E43}"/>
              </a:ext>
            </a:extLst>
          </p:cNvPr>
          <p:cNvSpPr txBox="1"/>
          <p:nvPr/>
        </p:nvSpPr>
        <p:spPr>
          <a:xfrm>
            <a:off x="10022944" y="5777926"/>
            <a:ext cx="1139071" cy="215444"/>
          </a:xfrm>
          <a:prstGeom prst="rect">
            <a:avLst/>
          </a:prstGeom>
          <a:noFill/>
        </p:spPr>
        <p:txBody>
          <a:bodyPr wrap="square" rtlCol="0">
            <a:spAutoFit/>
          </a:bodyPr>
          <a:lstStyle/>
          <a:p>
            <a:r>
              <a:rPr lang="en-GB" sz="800" dirty="0">
                <a:solidFill>
                  <a:schemeClr val="bg1"/>
                </a:solidFill>
              </a:rPr>
              <a:t>Shutterstock (2020)</a:t>
            </a:r>
          </a:p>
        </p:txBody>
      </p:sp>
      <p:sp>
        <p:nvSpPr>
          <p:cNvPr id="34" name="Arrow: Up 33">
            <a:extLst>
              <a:ext uri="{FF2B5EF4-FFF2-40B4-BE49-F238E27FC236}">
                <a16:creationId xmlns:a16="http://schemas.microsoft.com/office/drawing/2014/main" id="{D1D27DAC-84A0-4DD1-AE3C-347F0054C8CF}"/>
              </a:ext>
            </a:extLst>
          </p:cNvPr>
          <p:cNvSpPr/>
          <p:nvPr/>
        </p:nvSpPr>
        <p:spPr>
          <a:xfrm>
            <a:off x="11490105" y="2979811"/>
            <a:ext cx="696946" cy="1815285"/>
          </a:xfrm>
          <a:prstGeom prst="upArrow">
            <a:avLst/>
          </a:prstGeom>
          <a:solidFill>
            <a:srgbClr val="FF0000"/>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06EDD2C3-E4C5-4085-BE9E-EDB7471D58F3}"/>
              </a:ext>
            </a:extLst>
          </p:cNvPr>
          <p:cNvSpPr txBox="1"/>
          <p:nvPr/>
        </p:nvSpPr>
        <p:spPr>
          <a:xfrm rot="5400000">
            <a:off x="11106883" y="3852747"/>
            <a:ext cx="1427540" cy="307777"/>
          </a:xfrm>
          <a:prstGeom prst="rect">
            <a:avLst/>
          </a:prstGeom>
          <a:noFill/>
        </p:spPr>
        <p:txBody>
          <a:bodyPr wrap="square" rtlCol="0">
            <a:spAutoFit/>
          </a:bodyPr>
          <a:lstStyle/>
          <a:p>
            <a:r>
              <a:rPr lang="en-GB" sz="1400" b="1" dirty="0">
                <a:solidFill>
                  <a:schemeClr val="bg1"/>
                </a:solidFill>
              </a:rPr>
              <a:t>This Way Please!</a:t>
            </a:r>
          </a:p>
        </p:txBody>
      </p:sp>
      <p:sp>
        <p:nvSpPr>
          <p:cNvPr id="36" name="Rectangle 35">
            <a:extLst>
              <a:ext uri="{FF2B5EF4-FFF2-40B4-BE49-F238E27FC236}">
                <a16:creationId xmlns:a16="http://schemas.microsoft.com/office/drawing/2014/main" id="{A16FB9A9-6E09-4A87-B308-F0ABD8214E66}"/>
              </a:ext>
            </a:extLst>
          </p:cNvPr>
          <p:cNvSpPr/>
          <p:nvPr/>
        </p:nvSpPr>
        <p:spPr>
          <a:xfrm>
            <a:off x="2306417" y="5135581"/>
            <a:ext cx="1733387" cy="1664192"/>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a:p>
        </p:txBody>
      </p:sp>
      <p:sp>
        <p:nvSpPr>
          <p:cNvPr id="47" name="Rectangle 46">
            <a:extLst>
              <a:ext uri="{FF2B5EF4-FFF2-40B4-BE49-F238E27FC236}">
                <a16:creationId xmlns:a16="http://schemas.microsoft.com/office/drawing/2014/main" id="{0418361A-F965-422C-9305-1EBB02206721}"/>
              </a:ext>
            </a:extLst>
          </p:cNvPr>
          <p:cNvSpPr/>
          <p:nvPr/>
        </p:nvSpPr>
        <p:spPr>
          <a:xfrm>
            <a:off x="4219528" y="5143415"/>
            <a:ext cx="1733388" cy="166419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CD5931BB-2896-4688-9123-86311A1C9291}"/>
              </a:ext>
            </a:extLst>
          </p:cNvPr>
          <p:cNvSpPr/>
          <p:nvPr/>
        </p:nvSpPr>
        <p:spPr>
          <a:xfrm>
            <a:off x="6148183" y="5143414"/>
            <a:ext cx="1790226" cy="1664191"/>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15D9040A-3F00-4EDD-B406-9CF35694EC80}"/>
              </a:ext>
            </a:extLst>
          </p:cNvPr>
          <p:cNvSpPr txBox="1"/>
          <p:nvPr/>
        </p:nvSpPr>
        <p:spPr>
          <a:xfrm>
            <a:off x="4215947" y="5135581"/>
            <a:ext cx="1745664" cy="1938992"/>
          </a:xfrm>
          <a:prstGeom prst="rect">
            <a:avLst/>
          </a:prstGeom>
          <a:noFill/>
        </p:spPr>
        <p:txBody>
          <a:bodyPr wrap="square" rtlCol="0">
            <a:spAutoFit/>
          </a:bodyPr>
          <a:lstStyle/>
          <a:p>
            <a:pPr algn="ctr"/>
            <a:r>
              <a:rPr lang="en-GB" sz="1000" b="1" u="sng" dirty="0">
                <a:latin typeface="Comic Sans MS" panose="030F0702030302020204" pitchFamily="66" charset="0"/>
              </a:rPr>
              <a:t>Values:</a:t>
            </a:r>
          </a:p>
          <a:p>
            <a:pPr algn="ctr"/>
            <a:endParaRPr lang="en-GB" sz="1000" b="1" u="sng" dirty="0">
              <a:latin typeface="Comic Sans MS" panose="030F0702030302020204" pitchFamily="66" charset="0"/>
            </a:endParaRPr>
          </a:p>
          <a:p>
            <a:pPr marL="171450" indent="-171450">
              <a:buFont typeface="Arial" panose="020B0604020202020204" pitchFamily="34" charset="0"/>
              <a:buChar char="•"/>
            </a:pPr>
            <a:r>
              <a:rPr lang="en-GB" sz="1000" dirty="0">
                <a:latin typeface="Comic Sans MS" panose="030F0702030302020204" pitchFamily="66" charset="0"/>
              </a:rPr>
              <a:t>Work hard</a:t>
            </a:r>
          </a:p>
          <a:p>
            <a:pPr marL="171450" indent="-171450">
              <a:buFont typeface="Arial" panose="020B0604020202020204" pitchFamily="34" charset="0"/>
              <a:buChar char="•"/>
            </a:pPr>
            <a:r>
              <a:rPr lang="en-GB" sz="1000" dirty="0">
                <a:latin typeface="Comic Sans MS" panose="030F0702030302020204" pitchFamily="66" charset="0"/>
              </a:rPr>
              <a:t>Academic ambition</a:t>
            </a:r>
          </a:p>
          <a:p>
            <a:pPr marL="171450" indent="-171450">
              <a:buFont typeface="Arial" panose="020B0604020202020204" pitchFamily="34" charset="0"/>
              <a:buChar char="•"/>
            </a:pPr>
            <a:r>
              <a:rPr lang="en-GB" sz="1000" dirty="0">
                <a:latin typeface="Comic Sans MS" panose="030F0702030302020204" pitchFamily="66" charset="0"/>
              </a:rPr>
              <a:t>Meritocracy</a:t>
            </a:r>
          </a:p>
          <a:p>
            <a:pPr marL="171450" indent="-171450">
              <a:buFont typeface="Arial" panose="020B0604020202020204" pitchFamily="34" charset="0"/>
              <a:buChar char="•"/>
            </a:pPr>
            <a:r>
              <a:rPr lang="en-GB" sz="1000" dirty="0">
                <a:latin typeface="Comic Sans MS" panose="030F0702030302020204" pitchFamily="66" charset="0"/>
              </a:rPr>
              <a:t>Do well, move up</a:t>
            </a:r>
          </a:p>
          <a:p>
            <a:pPr marL="171450" indent="-171450">
              <a:buFont typeface="Arial" panose="020B0604020202020204" pitchFamily="34" charset="0"/>
              <a:buChar char="•"/>
            </a:pPr>
            <a:r>
              <a:rPr lang="en-GB" sz="1000" dirty="0">
                <a:latin typeface="Comic Sans MS" panose="030F0702030302020204" pitchFamily="66" charset="0"/>
              </a:rPr>
              <a:t>Further Education</a:t>
            </a:r>
          </a:p>
          <a:p>
            <a:pPr marL="171450" indent="-171450">
              <a:buFont typeface="Arial" panose="020B0604020202020204" pitchFamily="34" charset="0"/>
              <a:buChar char="•"/>
            </a:pPr>
            <a:r>
              <a:rPr lang="en-GB" sz="1000" dirty="0">
                <a:latin typeface="Comic Sans MS" panose="030F0702030302020204" pitchFamily="66" charset="0"/>
              </a:rPr>
              <a:t>Pride</a:t>
            </a:r>
          </a:p>
          <a:p>
            <a:pPr marL="171450" indent="-171450">
              <a:buFont typeface="Arial" panose="020B0604020202020204" pitchFamily="34" charset="0"/>
              <a:buChar char="•"/>
            </a:pPr>
            <a:r>
              <a:rPr lang="en-GB" sz="1000" dirty="0">
                <a:latin typeface="Comic Sans MS" panose="030F0702030302020204" pitchFamily="66" charset="0"/>
              </a:rPr>
              <a:t>Equality/Sameness</a:t>
            </a:r>
          </a:p>
          <a:p>
            <a:pPr marL="171450" indent="-171450">
              <a:buFont typeface="Arial" panose="020B0604020202020204" pitchFamily="34" charset="0"/>
              <a:buChar char="•"/>
            </a:pPr>
            <a:r>
              <a:rPr lang="en-GB" sz="1000" dirty="0">
                <a:latin typeface="Comic Sans MS" panose="030F0702030302020204" pitchFamily="66" charset="0"/>
              </a:rPr>
              <a:t>Respect</a:t>
            </a:r>
          </a:p>
          <a:p>
            <a:endParaRPr lang="en-GB" sz="1000" dirty="0">
              <a:latin typeface="Comic Sans MS" panose="030F0702030302020204" pitchFamily="66" charset="0"/>
            </a:endParaRPr>
          </a:p>
          <a:p>
            <a:pPr marL="171450" indent="-171450">
              <a:buFont typeface="Arial" panose="020B0604020202020204" pitchFamily="34" charset="0"/>
              <a:buChar char="•"/>
            </a:pPr>
            <a:endParaRPr lang="en-GB" sz="1000" dirty="0">
              <a:latin typeface="Comic Sans MS" panose="030F0702030302020204" pitchFamily="66" charset="0"/>
            </a:endParaRPr>
          </a:p>
        </p:txBody>
      </p:sp>
      <p:sp>
        <p:nvSpPr>
          <p:cNvPr id="51" name="TextBox 50">
            <a:extLst>
              <a:ext uri="{FF2B5EF4-FFF2-40B4-BE49-F238E27FC236}">
                <a16:creationId xmlns:a16="http://schemas.microsoft.com/office/drawing/2014/main" id="{4251D068-B5DD-451B-85F3-7D46B6069385}"/>
              </a:ext>
            </a:extLst>
          </p:cNvPr>
          <p:cNvSpPr txBox="1"/>
          <p:nvPr/>
        </p:nvSpPr>
        <p:spPr>
          <a:xfrm>
            <a:off x="6141085" y="5143414"/>
            <a:ext cx="1783829" cy="1785104"/>
          </a:xfrm>
          <a:prstGeom prst="rect">
            <a:avLst/>
          </a:prstGeom>
          <a:noFill/>
        </p:spPr>
        <p:txBody>
          <a:bodyPr wrap="square" rtlCol="0">
            <a:spAutoFit/>
          </a:bodyPr>
          <a:lstStyle/>
          <a:p>
            <a:pPr algn="ctr"/>
            <a:r>
              <a:rPr lang="en-GB" sz="1000" b="1" u="sng" dirty="0">
                <a:latin typeface="Comic Sans MS" panose="030F0702030302020204" pitchFamily="66" charset="0"/>
              </a:rPr>
              <a:t>Procedures:</a:t>
            </a:r>
          </a:p>
          <a:p>
            <a:pPr algn="ctr"/>
            <a:endParaRPr lang="en-GB" sz="1000" b="1" u="sng" dirty="0">
              <a:latin typeface="Comic Sans MS" panose="030F0702030302020204" pitchFamily="66" charset="0"/>
            </a:endParaRPr>
          </a:p>
          <a:p>
            <a:pPr marL="171450" indent="-171450">
              <a:buFont typeface="Arial" panose="020B0604020202020204" pitchFamily="34" charset="0"/>
              <a:buChar char="•"/>
            </a:pPr>
            <a:r>
              <a:rPr lang="en-GB" sz="1000" dirty="0">
                <a:latin typeface="Comic Sans MS" panose="030F0702030302020204" pitchFamily="66" charset="0"/>
              </a:rPr>
              <a:t>Bell goes</a:t>
            </a:r>
          </a:p>
          <a:p>
            <a:pPr marL="171450" indent="-171450">
              <a:buFont typeface="Arial" panose="020B0604020202020204" pitchFamily="34" charset="0"/>
              <a:buChar char="•"/>
            </a:pPr>
            <a:r>
              <a:rPr lang="en-GB" sz="1000" dirty="0">
                <a:latin typeface="Comic Sans MS" panose="030F0702030302020204" pitchFamily="66" charset="0"/>
              </a:rPr>
              <a:t>Line up</a:t>
            </a:r>
          </a:p>
          <a:p>
            <a:pPr marL="171450" indent="-171450">
              <a:buFont typeface="Arial" panose="020B0604020202020204" pitchFamily="34" charset="0"/>
              <a:buChar char="•"/>
            </a:pPr>
            <a:r>
              <a:rPr lang="en-GB" sz="1000" dirty="0">
                <a:latin typeface="Comic Sans MS" panose="030F0702030302020204" pitchFamily="66" charset="0"/>
              </a:rPr>
              <a:t>Orderly Fashion</a:t>
            </a:r>
          </a:p>
          <a:p>
            <a:pPr marL="171450" indent="-171450">
              <a:buFont typeface="Arial" panose="020B0604020202020204" pitchFamily="34" charset="0"/>
              <a:buChar char="•"/>
            </a:pPr>
            <a:r>
              <a:rPr lang="en-GB" sz="1000" dirty="0">
                <a:latin typeface="Comic Sans MS" panose="030F0702030302020204" pitchFamily="66" charset="0"/>
              </a:rPr>
              <a:t>Disciplinary</a:t>
            </a:r>
          </a:p>
          <a:p>
            <a:pPr marL="171450" indent="-171450">
              <a:buFont typeface="Arial" panose="020B0604020202020204" pitchFamily="34" charset="0"/>
              <a:buChar char="•"/>
            </a:pPr>
            <a:r>
              <a:rPr lang="en-GB" sz="1000" dirty="0">
                <a:latin typeface="Comic Sans MS" panose="030F0702030302020204" pitchFamily="66" charset="0"/>
              </a:rPr>
              <a:t>Good behaviour</a:t>
            </a:r>
          </a:p>
          <a:p>
            <a:pPr marL="171450" indent="-171450">
              <a:buFont typeface="Arial" panose="020B0604020202020204" pitchFamily="34" charset="0"/>
              <a:buChar char="•"/>
            </a:pPr>
            <a:r>
              <a:rPr lang="en-GB" sz="1000" dirty="0">
                <a:latin typeface="Comic Sans MS" panose="030F0702030302020204" pitchFamily="66" charset="0"/>
              </a:rPr>
              <a:t>Consequences/rewards</a:t>
            </a:r>
          </a:p>
          <a:p>
            <a:pPr marL="171450" indent="-171450">
              <a:buFont typeface="Arial" panose="020B0604020202020204" pitchFamily="34" charset="0"/>
              <a:buChar char="•"/>
            </a:pPr>
            <a:r>
              <a:rPr lang="en-GB" sz="1000" dirty="0">
                <a:latin typeface="Comic Sans MS" panose="030F0702030302020204" pitchFamily="66" charset="0"/>
              </a:rPr>
              <a:t>Positive/Negative rewards</a:t>
            </a:r>
          </a:p>
          <a:p>
            <a:endParaRPr lang="en-GB" sz="1000" b="1" u="sng" dirty="0">
              <a:latin typeface="Comic Sans MS" panose="030F0702030302020204" pitchFamily="66" charset="0"/>
            </a:endParaRPr>
          </a:p>
        </p:txBody>
      </p:sp>
      <p:sp>
        <p:nvSpPr>
          <p:cNvPr id="52" name="TextBox 51">
            <a:extLst>
              <a:ext uri="{FF2B5EF4-FFF2-40B4-BE49-F238E27FC236}">
                <a16:creationId xmlns:a16="http://schemas.microsoft.com/office/drawing/2014/main" id="{FA9FB433-9B6F-4E8E-B8D1-0A109A4C9FB6}"/>
              </a:ext>
            </a:extLst>
          </p:cNvPr>
          <p:cNvSpPr txBox="1"/>
          <p:nvPr/>
        </p:nvSpPr>
        <p:spPr>
          <a:xfrm>
            <a:off x="2306417" y="5135581"/>
            <a:ext cx="1745664" cy="1631216"/>
          </a:xfrm>
          <a:prstGeom prst="rect">
            <a:avLst/>
          </a:prstGeom>
          <a:noFill/>
        </p:spPr>
        <p:txBody>
          <a:bodyPr wrap="square" rtlCol="0">
            <a:spAutoFit/>
          </a:bodyPr>
          <a:lstStyle/>
          <a:p>
            <a:pPr algn="ctr"/>
            <a:r>
              <a:rPr lang="en-GB" sz="1000" b="1" u="sng" dirty="0">
                <a:latin typeface="Comic Sans MS" panose="030F0702030302020204" pitchFamily="66" charset="0"/>
              </a:rPr>
              <a:t>Norms:</a:t>
            </a:r>
          </a:p>
          <a:p>
            <a:pPr algn="ctr"/>
            <a:endParaRPr lang="en-GB" sz="1000" b="1" u="sng" dirty="0">
              <a:latin typeface="Comic Sans MS" panose="030F0702030302020204" pitchFamily="66" charset="0"/>
            </a:endParaRPr>
          </a:p>
          <a:p>
            <a:pPr marL="171450" indent="-171450">
              <a:buFont typeface="Arial" panose="020B0604020202020204" pitchFamily="34" charset="0"/>
              <a:buChar char="•"/>
            </a:pPr>
            <a:r>
              <a:rPr lang="en-GB" sz="1000" dirty="0">
                <a:latin typeface="Comic Sans MS" panose="030F0702030302020204" pitchFamily="66" charset="0"/>
              </a:rPr>
              <a:t>Behaviour</a:t>
            </a:r>
          </a:p>
          <a:p>
            <a:pPr marL="171450" indent="-171450">
              <a:buFont typeface="Arial" panose="020B0604020202020204" pitchFamily="34" charset="0"/>
              <a:buChar char="•"/>
            </a:pPr>
            <a:r>
              <a:rPr lang="en-GB" sz="1000" dirty="0">
                <a:latin typeface="Comic Sans MS" panose="030F0702030302020204" pitchFamily="66" charset="0"/>
              </a:rPr>
              <a:t>Developmental age</a:t>
            </a:r>
          </a:p>
          <a:p>
            <a:pPr marL="171450" indent="-171450">
              <a:buFont typeface="Arial" panose="020B0604020202020204" pitchFamily="34" charset="0"/>
              <a:buChar char="•"/>
            </a:pPr>
            <a:r>
              <a:rPr lang="en-GB" sz="1000" dirty="0">
                <a:latin typeface="Comic Sans MS" panose="030F0702030302020204" pitchFamily="66" charset="0"/>
              </a:rPr>
              <a:t>Silence/quiet</a:t>
            </a:r>
          </a:p>
          <a:p>
            <a:pPr marL="171450" indent="-171450">
              <a:buFont typeface="Arial" panose="020B0604020202020204" pitchFamily="34" charset="0"/>
              <a:buChar char="•"/>
            </a:pPr>
            <a:r>
              <a:rPr lang="en-GB" sz="1000" dirty="0">
                <a:latin typeface="Comic Sans MS" panose="030F0702030302020204" pitchFamily="66" charset="0"/>
              </a:rPr>
              <a:t>Punctuality/attendance</a:t>
            </a:r>
          </a:p>
          <a:p>
            <a:pPr marL="171450" indent="-171450">
              <a:buFont typeface="Arial" panose="020B0604020202020204" pitchFamily="34" charset="0"/>
              <a:buChar char="•"/>
            </a:pPr>
            <a:r>
              <a:rPr lang="en-GB" sz="1000" dirty="0">
                <a:latin typeface="Comic Sans MS" panose="030F0702030302020204" pitchFamily="66" charset="0"/>
              </a:rPr>
              <a:t>Uniform</a:t>
            </a:r>
          </a:p>
          <a:p>
            <a:pPr marL="171450" indent="-171450">
              <a:buFont typeface="Arial" panose="020B0604020202020204" pitchFamily="34" charset="0"/>
              <a:buChar char="•"/>
            </a:pPr>
            <a:r>
              <a:rPr lang="en-GB" sz="1000" dirty="0">
                <a:latin typeface="Comic Sans MS" panose="030F0702030302020204" pitchFamily="66" charset="0"/>
              </a:rPr>
              <a:t>Take turns</a:t>
            </a:r>
          </a:p>
          <a:p>
            <a:pPr marL="171450" indent="-171450">
              <a:buFont typeface="Arial" panose="020B0604020202020204" pitchFamily="34" charset="0"/>
              <a:buChar char="•"/>
            </a:pPr>
            <a:r>
              <a:rPr lang="en-GB" sz="1000" dirty="0">
                <a:latin typeface="Comic Sans MS" panose="030F0702030302020204" pitchFamily="66" charset="0"/>
              </a:rPr>
              <a:t>Sit still</a:t>
            </a:r>
          </a:p>
          <a:p>
            <a:endParaRPr lang="en-GB" sz="1000" dirty="0">
              <a:latin typeface="Comic Sans MS" panose="030F0702030302020204" pitchFamily="66" charset="0"/>
            </a:endParaRPr>
          </a:p>
        </p:txBody>
      </p:sp>
      <p:pic>
        <p:nvPicPr>
          <p:cNvPr id="42" name="Picture 41" descr="A picture containing text, map&#10;&#10;Description automatically generated">
            <a:extLst>
              <a:ext uri="{FF2B5EF4-FFF2-40B4-BE49-F238E27FC236}">
                <a16:creationId xmlns:a16="http://schemas.microsoft.com/office/drawing/2014/main" id="{E66FE35B-EBEF-4C8B-90BA-9491A682B48A}"/>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39882" y="3776815"/>
            <a:ext cx="2145269" cy="3030789"/>
          </a:xfrm>
          <a:prstGeom prst="rect">
            <a:avLst/>
          </a:prstGeom>
        </p:spPr>
      </p:pic>
      <p:sp>
        <p:nvSpPr>
          <p:cNvPr id="43" name="Thought Bubble: Cloud 42">
            <a:extLst>
              <a:ext uri="{FF2B5EF4-FFF2-40B4-BE49-F238E27FC236}">
                <a16:creationId xmlns:a16="http://schemas.microsoft.com/office/drawing/2014/main" id="{24D842F2-9276-4E12-97C6-94E9CC048E4E}"/>
              </a:ext>
            </a:extLst>
          </p:cNvPr>
          <p:cNvSpPr/>
          <p:nvPr/>
        </p:nvSpPr>
        <p:spPr>
          <a:xfrm>
            <a:off x="10235279" y="3121431"/>
            <a:ext cx="347201" cy="164899"/>
          </a:xfrm>
          <a:prstGeom prst="cloudCallout">
            <a:avLst>
              <a:gd name="adj1" fmla="val -26482"/>
              <a:gd name="adj2" fmla="val 145390"/>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56" name="Thought Bubble: Cloud 55">
            <a:extLst>
              <a:ext uri="{FF2B5EF4-FFF2-40B4-BE49-F238E27FC236}">
                <a16:creationId xmlns:a16="http://schemas.microsoft.com/office/drawing/2014/main" id="{47CE365E-DC8F-49F6-B5E7-29A00B17FFED}"/>
              </a:ext>
            </a:extLst>
          </p:cNvPr>
          <p:cNvSpPr/>
          <p:nvPr/>
        </p:nvSpPr>
        <p:spPr>
          <a:xfrm>
            <a:off x="10505258" y="3725981"/>
            <a:ext cx="264335" cy="149074"/>
          </a:xfrm>
          <a:prstGeom prst="cloudCallout">
            <a:avLst>
              <a:gd name="adj1" fmla="val -22200"/>
              <a:gd name="adj2" fmla="val -194460"/>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57" name="Thought Bubble: Cloud 56">
            <a:extLst>
              <a:ext uri="{FF2B5EF4-FFF2-40B4-BE49-F238E27FC236}">
                <a16:creationId xmlns:a16="http://schemas.microsoft.com/office/drawing/2014/main" id="{F01EC182-E517-4B5F-AE2D-72E1E77FCA6E}"/>
              </a:ext>
            </a:extLst>
          </p:cNvPr>
          <p:cNvSpPr/>
          <p:nvPr/>
        </p:nvSpPr>
        <p:spPr>
          <a:xfrm>
            <a:off x="10834980" y="3627742"/>
            <a:ext cx="264335" cy="149074"/>
          </a:xfrm>
          <a:prstGeom prst="cloudCallout">
            <a:avLst>
              <a:gd name="adj1" fmla="val 41313"/>
              <a:gd name="adj2" fmla="val -114332"/>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58" name="Thought Bubble: Cloud 57">
            <a:extLst>
              <a:ext uri="{FF2B5EF4-FFF2-40B4-BE49-F238E27FC236}">
                <a16:creationId xmlns:a16="http://schemas.microsoft.com/office/drawing/2014/main" id="{6CF741BC-A554-4465-A26C-094DAA52EDAF}"/>
              </a:ext>
            </a:extLst>
          </p:cNvPr>
          <p:cNvSpPr/>
          <p:nvPr/>
        </p:nvSpPr>
        <p:spPr>
          <a:xfrm>
            <a:off x="10805204" y="3055086"/>
            <a:ext cx="323888" cy="167948"/>
          </a:xfrm>
          <a:prstGeom prst="cloudCallout">
            <a:avLst>
              <a:gd name="adj1" fmla="val -45315"/>
              <a:gd name="adj2" fmla="val 56974"/>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59" name="Thought Bubble: Cloud 58">
            <a:extLst>
              <a:ext uri="{FF2B5EF4-FFF2-40B4-BE49-F238E27FC236}">
                <a16:creationId xmlns:a16="http://schemas.microsoft.com/office/drawing/2014/main" id="{276440C4-A8D9-4E4A-B371-A70E9247C8B1}"/>
              </a:ext>
            </a:extLst>
          </p:cNvPr>
          <p:cNvSpPr/>
          <p:nvPr/>
        </p:nvSpPr>
        <p:spPr>
          <a:xfrm>
            <a:off x="11332591" y="3059396"/>
            <a:ext cx="334173" cy="149074"/>
          </a:xfrm>
          <a:prstGeom prst="cloudCallout">
            <a:avLst>
              <a:gd name="adj1" fmla="val -47198"/>
              <a:gd name="adj2" fmla="val 51448"/>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60" name="Thought Bubble: Cloud 59">
            <a:extLst>
              <a:ext uri="{FF2B5EF4-FFF2-40B4-BE49-F238E27FC236}">
                <a16:creationId xmlns:a16="http://schemas.microsoft.com/office/drawing/2014/main" id="{BE92B2D6-FCE8-47B9-8594-CCF0ECF4CFC4}"/>
              </a:ext>
            </a:extLst>
          </p:cNvPr>
          <p:cNvSpPr/>
          <p:nvPr/>
        </p:nvSpPr>
        <p:spPr>
          <a:xfrm>
            <a:off x="11494683" y="3657969"/>
            <a:ext cx="218719" cy="149074"/>
          </a:xfrm>
          <a:prstGeom prst="cloudCallout">
            <a:avLst>
              <a:gd name="adj1" fmla="val -11417"/>
              <a:gd name="adj2" fmla="val -153015"/>
            </a:avLst>
          </a:prstGeom>
          <a:solidFill>
            <a:srgbClr val="DAE3F3">
              <a:alpha val="50196"/>
            </a:srgbClr>
          </a:solidFill>
          <a:ln w="3175"/>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45" name="TextBox 44">
            <a:extLst>
              <a:ext uri="{FF2B5EF4-FFF2-40B4-BE49-F238E27FC236}">
                <a16:creationId xmlns:a16="http://schemas.microsoft.com/office/drawing/2014/main" id="{C32CB4FB-5892-49ED-B691-482ECC82B10D}"/>
              </a:ext>
            </a:extLst>
          </p:cNvPr>
          <p:cNvSpPr txBox="1"/>
          <p:nvPr/>
        </p:nvSpPr>
        <p:spPr>
          <a:xfrm>
            <a:off x="10129091" y="3121431"/>
            <a:ext cx="559176" cy="184666"/>
          </a:xfrm>
          <a:prstGeom prst="rect">
            <a:avLst/>
          </a:prstGeom>
          <a:noFill/>
        </p:spPr>
        <p:txBody>
          <a:bodyPr wrap="square" rtlCol="0">
            <a:spAutoFit/>
          </a:bodyPr>
          <a:lstStyle/>
          <a:p>
            <a:pPr algn="ctr"/>
            <a:r>
              <a:rPr lang="en-GB" sz="300" dirty="0">
                <a:latin typeface="Comic Sans MS" panose="030F0702030302020204" pitchFamily="66" charset="0"/>
              </a:rPr>
              <a:t>I am a critical thinker…</a:t>
            </a:r>
          </a:p>
        </p:txBody>
      </p:sp>
      <p:sp>
        <p:nvSpPr>
          <p:cNvPr id="62" name="TextBox 61">
            <a:extLst>
              <a:ext uri="{FF2B5EF4-FFF2-40B4-BE49-F238E27FC236}">
                <a16:creationId xmlns:a16="http://schemas.microsoft.com/office/drawing/2014/main" id="{C90453C9-D335-427D-9A9B-D8540E9FD840}"/>
              </a:ext>
            </a:extLst>
          </p:cNvPr>
          <p:cNvSpPr txBox="1"/>
          <p:nvPr/>
        </p:nvSpPr>
        <p:spPr>
          <a:xfrm>
            <a:off x="10697540" y="3059738"/>
            <a:ext cx="559176" cy="184666"/>
          </a:xfrm>
          <a:prstGeom prst="rect">
            <a:avLst/>
          </a:prstGeom>
          <a:noFill/>
        </p:spPr>
        <p:txBody>
          <a:bodyPr wrap="square" rtlCol="0">
            <a:spAutoFit/>
          </a:bodyPr>
          <a:lstStyle/>
          <a:p>
            <a:pPr algn="ctr"/>
            <a:r>
              <a:rPr lang="en-GB" sz="300" dirty="0">
                <a:latin typeface="Comic Sans MS" panose="030F0702030302020204" pitchFamily="66" charset="0"/>
              </a:rPr>
              <a:t>I am a creative thinker…</a:t>
            </a:r>
          </a:p>
        </p:txBody>
      </p:sp>
      <p:sp>
        <p:nvSpPr>
          <p:cNvPr id="63" name="TextBox 62">
            <a:extLst>
              <a:ext uri="{FF2B5EF4-FFF2-40B4-BE49-F238E27FC236}">
                <a16:creationId xmlns:a16="http://schemas.microsoft.com/office/drawing/2014/main" id="{B03E5775-6F15-460D-BB99-26EDD00C7121}"/>
              </a:ext>
            </a:extLst>
          </p:cNvPr>
          <p:cNvSpPr txBox="1"/>
          <p:nvPr/>
        </p:nvSpPr>
        <p:spPr>
          <a:xfrm>
            <a:off x="11236288" y="3062587"/>
            <a:ext cx="559176" cy="138499"/>
          </a:xfrm>
          <a:prstGeom prst="rect">
            <a:avLst/>
          </a:prstGeom>
          <a:noFill/>
        </p:spPr>
        <p:txBody>
          <a:bodyPr wrap="square" rtlCol="0">
            <a:spAutoFit/>
          </a:bodyPr>
          <a:lstStyle/>
          <a:p>
            <a:pPr algn="ctr"/>
            <a:r>
              <a:rPr lang="en-GB" sz="300" dirty="0">
                <a:latin typeface="Comic Sans MS" panose="030F0702030302020204" pitchFamily="66" charset="0"/>
              </a:rPr>
              <a:t>I am ambitious…</a:t>
            </a:r>
          </a:p>
        </p:txBody>
      </p:sp>
      <p:sp>
        <p:nvSpPr>
          <p:cNvPr id="64" name="TextBox 63">
            <a:extLst>
              <a:ext uri="{FF2B5EF4-FFF2-40B4-BE49-F238E27FC236}">
                <a16:creationId xmlns:a16="http://schemas.microsoft.com/office/drawing/2014/main" id="{B1A91CE8-A5CD-4BFC-B25C-59D4DD3A6101}"/>
              </a:ext>
            </a:extLst>
          </p:cNvPr>
          <p:cNvSpPr txBox="1"/>
          <p:nvPr/>
        </p:nvSpPr>
        <p:spPr>
          <a:xfrm>
            <a:off x="11337511" y="3636943"/>
            <a:ext cx="559176" cy="184666"/>
          </a:xfrm>
          <a:prstGeom prst="rect">
            <a:avLst/>
          </a:prstGeom>
          <a:noFill/>
        </p:spPr>
        <p:txBody>
          <a:bodyPr wrap="square" rtlCol="0">
            <a:spAutoFit/>
          </a:bodyPr>
          <a:lstStyle/>
          <a:p>
            <a:pPr algn="ctr"/>
            <a:r>
              <a:rPr lang="en-GB" sz="300" dirty="0">
                <a:latin typeface="Comic Sans MS" panose="030F0702030302020204" pitchFamily="66" charset="0"/>
              </a:rPr>
              <a:t>I am </a:t>
            </a:r>
          </a:p>
          <a:p>
            <a:pPr algn="ctr"/>
            <a:r>
              <a:rPr lang="en-GB" sz="300" dirty="0">
                <a:latin typeface="Comic Sans MS" panose="030F0702030302020204" pitchFamily="66" charset="0"/>
              </a:rPr>
              <a:t>happy…</a:t>
            </a:r>
          </a:p>
        </p:txBody>
      </p:sp>
      <p:sp>
        <p:nvSpPr>
          <p:cNvPr id="65" name="TextBox 64">
            <a:extLst>
              <a:ext uri="{FF2B5EF4-FFF2-40B4-BE49-F238E27FC236}">
                <a16:creationId xmlns:a16="http://schemas.microsoft.com/office/drawing/2014/main" id="{02126A9F-095E-4281-B03D-0BF8124AAEC9}"/>
              </a:ext>
            </a:extLst>
          </p:cNvPr>
          <p:cNvSpPr txBox="1"/>
          <p:nvPr/>
        </p:nvSpPr>
        <p:spPr>
          <a:xfrm>
            <a:off x="10697540" y="3598619"/>
            <a:ext cx="559176" cy="184666"/>
          </a:xfrm>
          <a:prstGeom prst="rect">
            <a:avLst/>
          </a:prstGeom>
          <a:noFill/>
        </p:spPr>
        <p:txBody>
          <a:bodyPr wrap="square" rtlCol="0">
            <a:spAutoFit/>
          </a:bodyPr>
          <a:lstStyle/>
          <a:p>
            <a:pPr algn="ctr"/>
            <a:r>
              <a:rPr lang="en-GB" sz="300" dirty="0">
                <a:latin typeface="Comic Sans MS" panose="030F0702030302020204" pitchFamily="66" charset="0"/>
              </a:rPr>
              <a:t>I am </a:t>
            </a:r>
          </a:p>
          <a:p>
            <a:pPr algn="ctr"/>
            <a:r>
              <a:rPr lang="en-GB" sz="300" dirty="0">
                <a:latin typeface="Comic Sans MS" panose="030F0702030302020204" pitchFamily="66" charset="0"/>
              </a:rPr>
              <a:t>confident…</a:t>
            </a:r>
          </a:p>
        </p:txBody>
      </p:sp>
      <p:sp>
        <p:nvSpPr>
          <p:cNvPr id="66" name="TextBox 65">
            <a:extLst>
              <a:ext uri="{FF2B5EF4-FFF2-40B4-BE49-F238E27FC236}">
                <a16:creationId xmlns:a16="http://schemas.microsoft.com/office/drawing/2014/main" id="{03E77D6D-2A5F-43AD-A2F6-40FE88A63B7C}"/>
              </a:ext>
            </a:extLst>
          </p:cNvPr>
          <p:cNvSpPr txBox="1"/>
          <p:nvPr/>
        </p:nvSpPr>
        <p:spPr>
          <a:xfrm>
            <a:off x="10360830" y="3715507"/>
            <a:ext cx="559176" cy="184666"/>
          </a:xfrm>
          <a:prstGeom prst="rect">
            <a:avLst/>
          </a:prstGeom>
          <a:noFill/>
        </p:spPr>
        <p:txBody>
          <a:bodyPr wrap="square" rtlCol="0">
            <a:spAutoFit/>
          </a:bodyPr>
          <a:lstStyle/>
          <a:p>
            <a:pPr algn="ctr"/>
            <a:r>
              <a:rPr lang="en-GB" sz="300" dirty="0">
                <a:latin typeface="Comic Sans MS" panose="030F0702030302020204" pitchFamily="66" charset="0"/>
              </a:rPr>
              <a:t>I’m a good </a:t>
            </a:r>
          </a:p>
          <a:p>
            <a:pPr algn="ctr"/>
            <a:r>
              <a:rPr lang="en-GB" sz="300" dirty="0">
                <a:latin typeface="Comic Sans MS" panose="030F0702030302020204" pitchFamily="66" charset="0"/>
              </a:rPr>
              <a:t>leader…</a:t>
            </a:r>
          </a:p>
        </p:txBody>
      </p:sp>
      <p:sp>
        <p:nvSpPr>
          <p:cNvPr id="46" name="TextBox 45">
            <a:extLst>
              <a:ext uri="{FF2B5EF4-FFF2-40B4-BE49-F238E27FC236}">
                <a16:creationId xmlns:a16="http://schemas.microsoft.com/office/drawing/2014/main" id="{79A2C1C6-3B55-4943-A4F6-A5B3A4E9A00C}"/>
              </a:ext>
            </a:extLst>
          </p:cNvPr>
          <p:cNvSpPr txBox="1"/>
          <p:nvPr/>
        </p:nvSpPr>
        <p:spPr>
          <a:xfrm>
            <a:off x="918028" y="6659075"/>
            <a:ext cx="1388389" cy="215444"/>
          </a:xfrm>
          <a:prstGeom prst="rect">
            <a:avLst/>
          </a:prstGeom>
          <a:noFill/>
        </p:spPr>
        <p:txBody>
          <a:bodyPr wrap="square" rtlCol="0">
            <a:spAutoFit/>
          </a:bodyPr>
          <a:lstStyle/>
          <a:p>
            <a:r>
              <a:rPr lang="en-GB" sz="800" dirty="0"/>
              <a:t>Culture &amp; Schooling, (2019)</a:t>
            </a:r>
            <a:endParaRPr lang="en-GB" sz="800" dirty="0">
              <a:latin typeface="Arial" panose="020B0604020202020204" pitchFamily="34" charset="0"/>
              <a:cs typeface="Arial" panose="020B0604020202020204" pitchFamily="34" charset="0"/>
            </a:endParaRPr>
          </a:p>
        </p:txBody>
      </p:sp>
      <p:pic>
        <p:nvPicPr>
          <p:cNvPr id="53" name="Picture 52" descr="A person wearing glasses and smiling at the camera&#10;&#10;Description automatically generated">
            <a:extLst>
              <a:ext uri="{FF2B5EF4-FFF2-40B4-BE49-F238E27FC236}">
                <a16:creationId xmlns:a16="http://schemas.microsoft.com/office/drawing/2014/main" id="{97E9F5A6-48D1-4E21-9C99-DE18A3953E1E}"/>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327188" y="1860072"/>
            <a:ext cx="694516" cy="929946"/>
          </a:xfrm>
          <a:prstGeom prst="rect">
            <a:avLst/>
          </a:prstGeom>
        </p:spPr>
      </p:pic>
      <p:sp>
        <p:nvSpPr>
          <p:cNvPr id="70" name="TextBox 69">
            <a:extLst>
              <a:ext uri="{FF2B5EF4-FFF2-40B4-BE49-F238E27FC236}">
                <a16:creationId xmlns:a16="http://schemas.microsoft.com/office/drawing/2014/main" id="{EE7B0C4F-7BB5-4B90-86C5-A8DD27DE02D4}"/>
              </a:ext>
            </a:extLst>
          </p:cNvPr>
          <p:cNvSpPr txBox="1"/>
          <p:nvPr/>
        </p:nvSpPr>
        <p:spPr>
          <a:xfrm>
            <a:off x="1177578" y="2605837"/>
            <a:ext cx="1257893" cy="338554"/>
          </a:xfrm>
          <a:prstGeom prst="rect">
            <a:avLst/>
          </a:prstGeom>
          <a:noFill/>
        </p:spPr>
        <p:txBody>
          <a:bodyPr wrap="square" rtlCol="0">
            <a:spAutoFit/>
          </a:bodyPr>
          <a:lstStyle/>
          <a:p>
            <a:r>
              <a:rPr lang="en-GB" sz="800" dirty="0"/>
              <a:t>      </a:t>
            </a:r>
            <a:r>
              <a:rPr lang="en-GB" sz="800" dirty="0">
                <a:solidFill>
                  <a:schemeClr val="bg1"/>
                </a:solidFill>
              </a:rPr>
              <a:t>Henry Giroux</a:t>
            </a:r>
          </a:p>
          <a:p>
            <a:r>
              <a:rPr lang="en-GB" sz="800" dirty="0">
                <a:solidFill>
                  <a:schemeClr val="bg1"/>
                </a:solidFill>
                <a:cs typeface="Arial" panose="020B0604020202020204" pitchFamily="34" charset="0"/>
              </a:rPr>
              <a:t>(Pbworks.com, 2011)</a:t>
            </a:r>
          </a:p>
        </p:txBody>
      </p:sp>
      <p:sp>
        <p:nvSpPr>
          <p:cNvPr id="68" name="Arrow: Down 67">
            <a:extLst>
              <a:ext uri="{FF2B5EF4-FFF2-40B4-BE49-F238E27FC236}">
                <a16:creationId xmlns:a16="http://schemas.microsoft.com/office/drawing/2014/main" id="{557774B0-370C-4D71-A030-4F2F66E78CC4}"/>
              </a:ext>
            </a:extLst>
          </p:cNvPr>
          <p:cNvSpPr/>
          <p:nvPr/>
        </p:nvSpPr>
        <p:spPr>
          <a:xfrm rot="2696779">
            <a:off x="1741058" y="2190967"/>
            <a:ext cx="614248" cy="2140971"/>
          </a:xfrm>
          <a:prstGeom prst="downArrow">
            <a:avLst>
              <a:gd name="adj1" fmla="val 60091"/>
              <a:gd name="adj2" fmla="val 5000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7" name="TextBox 66">
            <a:extLst>
              <a:ext uri="{FF2B5EF4-FFF2-40B4-BE49-F238E27FC236}">
                <a16:creationId xmlns:a16="http://schemas.microsoft.com/office/drawing/2014/main" id="{B746B663-324C-4584-8C18-1C5DE79FCDC7}"/>
              </a:ext>
            </a:extLst>
          </p:cNvPr>
          <p:cNvSpPr txBox="1"/>
          <p:nvPr/>
        </p:nvSpPr>
        <p:spPr>
          <a:xfrm rot="18883248">
            <a:off x="1052210" y="2996819"/>
            <a:ext cx="2113145" cy="400110"/>
          </a:xfrm>
          <a:prstGeom prst="rect">
            <a:avLst/>
          </a:prstGeom>
          <a:noFill/>
        </p:spPr>
        <p:txBody>
          <a:bodyPr wrap="square" rtlCol="0">
            <a:spAutoFit/>
          </a:bodyPr>
          <a:lstStyle/>
          <a:p>
            <a:r>
              <a:rPr lang="en-GB" sz="500" dirty="0">
                <a:latin typeface="Comic Sans MS" panose="030F0702030302020204" pitchFamily="66" charset="0"/>
              </a:rPr>
              <a:t>A Perfect example, demonstrating the 3 divisions, Norms – he is behaving ‘appropriately’ within a classroom situation, Values - he answered the question well, achieving praise and Procedures - kept his thoughts to himself, avoiding the consequences of them.</a:t>
            </a:r>
          </a:p>
        </p:txBody>
      </p:sp>
      <p:pic>
        <p:nvPicPr>
          <p:cNvPr id="71" name="Picture 70" descr="A picture containing room&#10;&#10;Description automatically generated">
            <a:extLst>
              <a:ext uri="{FF2B5EF4-FFF2-40B4-BE49-F238E27FC236}">
                <a16:creationId xmlns:a16="http://schemas.microsoft.com/office/drawing/2014/main" id="{77ED267F-80CD-43D3-9045-BD9FD51617BC}"/>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863599" y="1958057"/>
            <a:ext cx="841582" cy="773204"/>
          </a:xfrm>
          <a:prstGeom prst="ellipse">
            <a:avLst/>
          </a:prstGeom>
        </p:spPr>
      </p:pic>
      <p:sp>
        <p:nvSpPr>
          <p:cNvPr id="72" name="TextBox 71">
            <a:extLst>
              <a:ext uri="{FF2B5EF4-FFF2-40B4-BE49-F238E27FC236}">
                <a16:creationId xmlns:a16="http://schemas.microsoft.com/office/drawing/2014/main" id="{0C345029-D6E9-449A-9B03-9623C701F88E}"/>
              </a:ext>
            </a:extLst>
          </p:cNvPr>
          <p:cNvSpPr txBox="1"/>
          <p:nvPr/>
        </p:nvSpPr>
        <p:spPr>
          <a:xfrm>
            <a:off x="2813319" y="2640380"/>
            <a:ext cx="840303" cy="246221"/>
          </a:xfrm>
          <a:prstGeom prst="rect">
            <a:avLst/>
          </a:prstGeom>
          <a:noFill/>
        </p:spPr>
        <p:txBody>
          <a:bodyPr wrap="square" rtlCol="0">
            <a:spAutoFit/>
          </a:bodyPr>
          <a:lstStyle/>
          <a:p>
            <a:r>
              <a:rPr lang="en-GB" sz="500" dirty="0"/>
              <a:t>www.eustonstreetps.co.uk, (2019)</a:t>
            </a:r>
          </a:p>
        </p:txBody>
      </p:sp>
      <p:pic>
        <p:nvPicPr>
          <p:cNvPr id="79" name="Picture 78" descr="A picture containing text&#10;&#10;Description automatically generated">
            <a:extLst>
              <a:ext uri="{FF2B5EF4-FFF2-40B4-BE49-F238E27FC236}">
                <a16:creationId xmlns:a16="http://schemas.microsoft.com/office/drawing/2014/main" id="{C548DED8-D907-4019-86CC-BA1D9BCAF78F}"/>
              </a:ext>
            </a:extLst>
          </p:cNvPr>
          <p:cNvPicPr>
            <a:picLocks noChangeAspect="1"/>
          </p:cNvPicPr>
          <p:nvPr/>
        </p:nvPicPr>
        <p:blipFill rotWithShape="1">
          <a:blip r:embed="rId21">
            <a:extLst>
              <a:ext uri="{BEBA8EAE-BF5A-486C-A8C5-ECC9F3942E4B}">
                <a14:imgProps xmlns:a14="http://schemas.microsoft.com/office/drawing/2010/main">
                  <a14:imgLayer r:embed="rId22">
                    <a14:imgEffect>
                      <a14:backgroundRemoval t="10000" b="90000" l="10000" r="90000"/>
                    </a14:imgEffect>
                  </a14:imgLayer>
                </a14:imgProps>
              </a:ext>
              <a:ext uri="{28A0092B-C50C-407E-A947-70E740481C1C}">
                <a14:useLocalDpi xmlns:a14="http://schemas.microsoft.com/office/drawing/2010/main" val="0"/>
              </a:ext>
            </a:extLst>
          </a:blip>
          <a:srcRect l="15908" t="10494" r="14148" b="6428"/>
          <a:stretch/>
        </p:blipFill>
        <p:spPr>
          <a:xfrm>
            <a:off x="3585898" y="1575921"/>
            <a:ext cx="1135569" cy="1349827"/>
          </a:xfrm>
          <a:prstGeom prst="rect">
            <a:avLst/>
          </a:prstGeom>
        </p:spPr>
      </p:pic>
      <p:sp>
        <p:nvSpPr>
          <p:cNvPr id="73" name="Speech Bubble: Rectangle with Corners Rounded 72">
            <a:extLst>
              <a:ext uri="{FF2B5EF4-FFF2-40B4-BE49-F238E27FC236}">
                <a16:creationId xmlns:a16="http://schemas.microsoft.com/office/drawing/2014/main" id="{8DBB6BF6-1E47-48FB-A122-B36348CB2A02}"/>
              </a:ext>
            </a:extLst>
          </p:cNvPr>
          <p:cNvSpPr/>
          <p:nvPr/>
        </p:nvSpPr>
        <p:spPr>
          <a:xfrm>
            <a:off x="3181315" y="1188975"/>
            <a:ext cx="1088956" cy="589063"/>
          </a:xfrm>
          <a:prstGeom prst="wedgeRoundRectCallout">
            <a:avLst>
              <a:gd name="adj1" fmla="val -267"/>
              <a:gd name="adj2" fmla="val 119628"/>
              <a:gd name="adj3" fmla="val 16667"/>
            </a:avLst>
          </a:prstGeom>
          <a:solidFill>
            <a:schemeClr val="accent2">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4" name="TextBox 73">
            <a:extLst>
              <a:ext uri="{FF2B5EF4-FFF2-40B4-BE49-F238E27FC236}">
                <a16:creationId xmlns:a16="http://schemas.microsoft.com/office/drawing/2014/main" id="{578FDD30-9FED-46CE-AC39-62A72CB4CD34}"/>
              </a:ext>
            </a:extLst>
          </p:cNvPr>
          <p:cNvSpPr txBox="1"/>
          <p:nvPr/>
        </p:nvSpPr>
        <p:spPr>
          <a:xfrm>
            <a:off x="3197708" y="1193263"/>
            <a:ext cx="1086864" cy="584775"/>
          </a:xfrm>
          <a:prstGeom prst="rect">
            <a:avLst/>
          </a:prstGeom>
          <a:noFill/>
        </p:spPr>
        <p:txBody>
          <a:bodyPr wrap="square" rtlCol="0">
            <a:spAutoFit/>
          </a:bodyPr>
          <a:lstStyle/>
          <a:p>
            <a:r>
              <a:rPr lang="en-GB" sz="800" dirty="0"/>
              <a:t>“I like to share ideas with my classmates, its not cheating, it’s called collaboration!”</a:t>
            </a:r>
          </a:p>
        </p:txBody>
      </p:sp>
      <p:sp>
        <p:nvSpPr>
          <p:cNvPr id="75" name="TextBox 74">
            <a:extLst>
              <a:ext uri="{FF2B5EF4-FFF2-40B4-BE49-F238E27FC236}">
                <a16:creationId xmlns:a16="http://schemas.microsoft.com/office/drawing/2014/main" id="{4D4A081A-CD5A-43D2-AFCC-9BFC9E6AAF59}"/>
              </a:ext>
            </a:extLst>
          </p:cNvPr>
          <p:cNvSpPr txBox="1"/>
          <p:nvPr/>
        </p:nvSpPr>
        <p:spPr>
          <a:xfrm>
            <a:off x="3795733" y="2728762"/>
            <a:ext cx="744471" cy="169277"/>
          </a:xfrm>
          <a:prstGeom prst="rect">
            <a:avLst/>
          </a:prstGeom>
          <a:noFill/>
        </p:spPr>
        <p:txBody>
          <a:bodyPr wrap="square" rtlCol="0">
            <a:spAutoFit/>
          </a:bodyPr>
          <a:lstStyle/>
          <a:p>
            <a:r>
              <a:rPr lang="en-GB" sz="500" dirty="0"/>
              <a:t>Stock Vector, (2020)</a:t>
            </a:r>
          </a:p>
        </p:txBody>
      </p:sp>
      <p:sp>
        <p:nvSpPr>
          <p:cNvPr id="76" name="Rectangle 75">
            <a:extLst>
              <a:ext uri="{FF2B5EF4-FFF2-40B4-BE49-F238E27FC236}">
                <a16:creationId xmlns:a16="http://schemas.microsoft.com/office/drawing/2014/main" id="{34D707C6-1DDF-45B9-B619-EEA9AA2CBA37}"/>
              </a:ext>
            </a:extLst>
          </p:cNvPr>
          <p:cNvSpPr/>
          <p:nvPr/>
        </p:nvSpPr>
        <p:spPr>
          <a:xfrm>
            <a:off x="2122156" y="1948239"/>
            <a:ext cx="986917" cy="246221"/>
          </a:xfrm>
          <a:prstGeom prst="rect">
            <a:avLst/>
          </a:prstGeom>
        </p:spPr>
        <p:txBody>
          <a:bodyPr wrap="square">
            <a:spAutoFit/>
          </a:bodyPr>
          <a:lstStyle/>
          <a:p>
            <a:r>
              <a:rPr lang="en-GB" sz="500" dirty="0">
                <a:solidFill>
                  <a:srgbClr val="2C3E50"/>
                </a:solidFill>
              </a:rPr>
              <a:t>(https://www.facebook.com/EduTrics, 2016)</a:t>
            </a:r>
            <a:endParaRPr lang="en-GB" sz="500" dirty="0"/>
          </a:p>
        </p:txBody>
      </p:sp>
    </p:spTree>
    <p:extLst>
      <p:ext uri="{BB962C8B-B14F-4D97-AF65-F5344CB8AC3E}">
        <p14:creationId xmlns:p14="http://schemas.microsoft.com/office/powerpoint/2010/main" val="738570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FD5E2B-2271-4F6F-B982-81C09CE0197D}"/>
              </a:ext>
            </a:extLst>
          </p:cNvPr>
          <p:cNvSpPr txBox="1"/>
          <p:nvPr/>
        </p:nvSpPr>
        <p:spPr>
          <a:xfrm>
            <a:off x="503582" y="0"/>
            <a:ext cx="2774973" cy="461665"/>
          </a:xfrm>
          <a:prstGeom prst="rect">
            <a:avLst/>
          </a:prstGeom>
          <a:noFill/>
        </p:spPr>
        <p:txBody>
          <a:bodyPr wrap="square" rtlCol="0">
            <a:spAutoFit/>
          </a:bodyPr>
          <a:lstStyle/>
          <a:p>
            <a:r>
              <a:rPr lang="en-US" sz="2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 DARLING" panose="02000000000000000000" pitchFamily="2" charset="0"/>
              </a:rPr>
              <a:t>References</a:t>
            </a:r>
          </a:p>
        </p:txBody>
      </p:sp>
      <p:sp>
        <p:nvSpPr>
          <p:cNvPr id="3" name="TextBox 2">
            <a:extLst>
              <a:ext uri="{FF2B5EF4-FFF2-40B4-BE49-F238E27FC236}">
                <a16:creationId xmlns:a16="http://schemas.microsoft.com/office/drawing/2014/main" id="{CB1A382C-A6FB-4BF8-BA79-A42F64E831DB}"/>
              </a:ext>
            </a:extLst>
          </p:cNvPr>
          <p:cNvSpPr txBox="1"/>
          <p:nvPr/>
        </p:nvSpPr>
        <p:spPr>
          <a:xfrm>
            <a:off x="503582" y="363494"/>
            <a:ext cx="11184835" cy="7940635"/>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Freepik.com. (2019). </a:t>
            </a:r>
            <a:r>
              <a:rPr lang="en-GB" sz="1100" i="1" dirty="0">
                <a:latin typeface="Arial" panose="020B0604020202020204" pitchFamily="34" charset="0"/>
                <a:cs typeface="Arial" panose="020B0604020202020204" pitchFamily="34" charset="0"/>
              </a:rPr>
              <a:t>Teen schoolgirl hiding face behind book 4892622</a:t>
            </a:r>
            <a:r>
              <a:rPr lang="en-GB" sz="1100" dirty="0">
                <a:latin typeface="Arial" panose="020B0604020202020204" pitchFamily="34" charset="0"/>
                <a:cs typeface="Arial" panose="020B0604020202020204" pitchFamily="34" charset="0"/>
              </a:rPr>
              <a:t>. [online] Available at: </a:t>
            </a:r>
          </a:p>
          <a:p>
            <a:r>
              <a:rPr lang="en-GB" sz="1100" dirty="0">
                <a:latin typeface="Arial" panose="020B0604020202020204" pitchFamily="34" charset="0"/>
                <a:cs typeface="Arial" panose="020B0604020202020204" pitchFamily="34" charset="0"/>
                <a:hlinkClick r:id="rId2"/>
              </a:rPr>
              <a:t>https://www.freepik.com/free-photo/teen-schoolgirl-hiding-face-book_4892622.htm</a:t>
            </a:r>
            <a:r>
              <a:rPr lang="en-GB" sz="1100" dirty="0">
                <a:latin typeface="Arial" panose="020B0604020202020204" pitchFamily="34" charset="0"/>
                <a:cs typeface="Arial" panose="020B0604020202020204" pitchFamily="34" charset="0"/>
              </a:rPr>
              <a:t>  (Accessed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Williams, D. (2019). </a:t>
            </a:r>
            <a:r>
              <a:rPr lang="en-GB" sz="1100" i="1" dirty="0">
                <a:latin typeface="Arial" panose="020B0604020202020204" pitchFamily="34" charset="0"/>
                <a:cs typeface="Arial" panose="020B0604020202020204" pitchFamily="34" charset="0"/>
              </a:rPr>
              <a:t>Child Development Theories: Lev Vygotsky</a:t>
            </a:r>
            <a:r>
              <a:rPr lang="en-GB" sz="1100" dirty="0">
                <a:latin typeface="Arial" panose="020B0604020202020204" pitchFamily="34" charset="0"/>
                <a:cs typeface="Arial" panose="020B0604020202020204" pitchFamily="34" charset="0"/>
              </a:rPr>
              <a:t>. [online] First Discoverers. Available at: </a:t>
            </a:r>
          </a:p>
          <a:p>
            <a:r>
              <a:rPr lang="en-GB" sz="1100" dirty="0">
                <a:latin typeface="Arial" panose="020B0604020202020204" pitchFamily="34" charset="0"/>
                <a:cs typeface="Arial" panose="020B0604020202020204" pitchFamily="34" charset="0"/>
                <a:hlinkClick r:id="rId3"/>
              </a:rPr>
              <a:t>https://www.firstdiscoverers.co.uk/lev-vygotsky-child-development-theories/</a:t>
            </a:r>
            <a:r>
              <a:rPr lang="en-GB" sz="1100" dirty="0">
                <a:latin typeface="Arial" panose="020B0604020202020204" pitchFamily="34" charset="0"/>
                <a:cs typeface="Arial" panose="020B0604020202020204" pitchFamily="34" charset="0"/>
              </a:rPr>
              <a:t>. (Accessed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Fulya</a:t>
            </a:r>
            <a:r>
              <a:rPr lang="en-GB" sz="1100" dirty="0">
                <a:latin typeface="Arial" panose="020B0604020202020204" pitchFamily="34" charset="0"/>
                <a:cs typeface="Arial" panose="020B0604020202020204" pitchFamily="34" charset="0"/>
              </a:rPr>
              <a:t>, D. and </a:t>
            </a:r>
            <a:r>
              <a:rPr lang="en-GB" sz="1100" dirty="0" err="1">
                <a:latin typeface="Arial" panose="020B0604020202020204" pitchFamily="34" charset="0"/>
                <a:cs typeface="Arial" panose="020B0604020202020204" pitchFamily="34" charset="0"/>
              </a:rPr>
              <a:t>Kentli</a:t>
            </a:r>
            <a:r>
              <a:rPr lang="en-GB" sz="1100" dirty="0">
                <a:latin typeface="Arial" panose="020B0604020202020204" pitchFamily="34" charset="0"/>
                <a:cs typeface="Arial" panose="020B0604020202020204" pitchFamily="34" charset="0"/>
              </a:rPr>
              <a:t> (n.d.). </a:t>
            </a:r>
            <a:r>
              <a:rPr lang="en-GB" sz="1100" i="1" dirty="0">
                <a:latin typeface="Arial" panose="020B0604020202020204" pitchFamily="34" charset="0"/>
                <a:cs typeface="Arial" panose="020B0604020202020204" pitchFamily="34" charset="0"/>
              </a:rPr>
              <a:t>Comparison of Hidden Curriculum Theories</a:t>
            </a:r>
            <a:r>
              <a:rPr lang="en-GB" sz="1100" dirty="0">
                <a:latin typeface="Arial" panose="020B0604020202020204" pitchFamily="34" charset="0"/>
                <a:cs typeface="Arial" panose="020B0604020202020204" pitchFamily="34" charset="0"/>
              </a:rPr>
              <a:t>. [online] Available at: </a:t>
            </a:r>
            <a:r>
              <a:rPr lang="en-GB" sz="1100" dirty="0">
                <a:latin typeface="Arial" panose="020B0604020202020204" pitchFamily="34" charset="0"/>
                <a:cs typeface="Arial" panose="020B0604020202020204" pitchFamily="34" charset="0"/>
                <a:hlinkClick r:id="rId4"/>
              </a:rPr>
              <a:t>https://pdfs.semanticscholar.org/7b6d/7275c2c3f5f176ee42d8e661ebdb4683e959.pdf</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Pbworks.com. (2011). </a:t>
            </a:r>
            <a:r>
              <a:rPr lang="en-GB" sz="1100" i="1" dirty="0">
                <a:latin typeface="Arial" panose="020B0604020202020204" pitchFamily="34" charset="0"/>
                <a:cs typeface="Arial" panose="020B0604020202020204" pitchFamily="34" charset="0"/>
              </a:rPr>
              <a:t>Neoliberalism and Education [licensed for non-commercial use only] / Critical Pedagogy</a:t>
            </a:r>
            <a:r>
              <a:rPr lang="en-GB" sz="1100" dirty="0">
                <a:latin typeface="Arial" panose="020B0604020202020204" pitchFamily="34" charset="0"/>
                <a:cs typeface="Arial" panose="020B0604020202020204" pitchFamily="34" charset="0"/>
              </a:rPr>
              <a:t>. [online] Available at: </a:t>
            </a:r>
            <a:r>
              <a:rPr lang="en-GB" sz="1100" dirty="0">
                <a:latin typeface="Arial" panose="020B0604020202020204" pitchFamily="34" charset="0"/>
                <a:cs typeface="Arial" panose="020B0604020202020204" pitchFamily="34" charset="0"/>
                <a:hlinkClick r:id="rId5"/>
              </a:rPr>
              <a:t>http://neoliberalismeducation.pbworks.com/w/page/50222124/Critical%20Pedagogy</a:t>
            </a:r>
            <a:r>
              <a:rPr lang="en-GB" sz="1100" dirty="0">
                <a:latin typeface="Arial" panose="020B0604020202020204" pitchFamily="34" charset="0"/>
                <a:cs typeface="Arial" panose="020B0604020202020204" pitchFamily="34" charset="0"/>
              </a:rPr>
              <a:t> (Accessed 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Donaldson, G. (2015). </a:t>
            </a:r>
            <a:r>
              <a:rPr lang="en-GB" sz="1100" i="1" dirty="0">
                <a:latin typeface="Arial" panose="020B0604020202020204" pitchFamily="34" charset="0"/>
                <a:cs typeface="Arial" panose="020B0604020202020204" pitchFamily="34" charset="0"/>
              </a:rPr>
              <a:t>Successful Futures Independent Review of Curriculum and Assessment Arrangements in Wales</a:t>
            </a:r>
            <a:r>
              <a:rPr lang="en-GB" sz="1100" dirty="0">
                <a:latin typeface="Arial" panose="020B0604020202020204" pitchFamily="34" charset="0"/>
                <a:cs typeface="Arial" panose="020B0604020202020204" pitchFamily="34" charset="0"/>
              </a:rPr>
              <a:t>. [online] Available at: </a:t>
            </a:r>
            <a:r>
              <a:rPr lang="en-GB" sz="1100" dirty="0">
                <a:latin typeface="Arial" panose="020B0604020202020204" pitchFamily="34" charset="0"/>
                <a:cs typeface="Arial" panose="020B0604020202020204" pitchFamily="34" charset="0"/>
                <a:hlinkClick r:id="rId6"/>
              </a:rPr>
              <a:t>http://gov.wales/docs/dcells/publications/150317-successful-futures-en.pdf</a:t>
            </a:r>
            <a:r>
              <a:rPr lang="en-GB" sz="1100" dirty="0">
                <a:latin typeface="Arial" panose="020B0604020202020204" pitchFamily="34" charset="0"/>
                <a:cs typeface="Arial" panose="020B0604020202020204" pitchFamily="34" charset="0"/>
              </a:rPr>
              <a:t> (Accessed on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https://www.facebook.com/EduTrics (2016). </a:t>
            </a:r>
            <a:r>
              <a:rPr lang="en-GB" sz="1100" i="1" dirty="0">
                <a:latin typeface="Arial" panose="020B0604020202020204" pitchFamily="34" charset="0"/>
                <a:cs typeface="Arial" panose="020B0604020202020204" pitchFamily="34" charset="0"/>
              </a:rPr>
              <a:t>Six Barriers to Inclusive Learning Environment - </a:t>
            </a:r>
            <a:r>
              <a:rPr lang="en-GB" sz="1100" i="1" dirty="0" err="1">
                <a:latin typeface="Arial" panose="020B0604020202020204" pitchFamily="34" charset="0"/>
                <a:cs typeface="Arial" panose="020B0604020202020204" pitchFamily="34" charset="0"/>
              </a:rPr>
              <a:t>EduTrics</a:t>
            </a:r>
            <a:r>
              <a:rPr lang="en-GB" sz="1100" dirty="0">
                <a:latin typeface="Arial" panose="020B0604020202020204" pitchFamily="34" charset="0"/>
                <a:cs typeface="Arial" panose="020B0604020202020204" pitchFamily="34" charset="0"/>
              </a:rPr>
              <a:t>. [online] </a:t>
            </a:r>
            <a:r>
              <a:rPr lang="en-GB" sz="1100" dirty="0" err="1">
                <a:latin typeface="Arial" panose="020B0604020202020204" pitchFamily="34" charset="0"/>
                <a:cs typeface="Arial" panose="020B0604020202020204" pitchFamily="34" charset="0"/>
              </a:rPr>
              <a:t>EduTrics</a:t>
            </a:r>
            <a:r>
              <a:rPr lang="en-GB" sz="1100" dirty="0">
                <a:latin typeface="Arial" panose="020B0604020202020204" pitchFamily="34" charset="0"/>
                <a:cs typeface="Arial" panose="020B0604020202020204" pitchFamily="34" charset="0"/>
              </a:rPr>
              <a:t>. Available at: </a:t>
            </a:r>
          </a:p>
          <a:p>
            <a:r>
              <a:rPr lang="en-GB" sz="1100" dirty="0">
                <a:latin typeface="Arial" panose="020B0604020202020204" pitchFamily="34" charset="0"/>
                <a:cs typeface="Arial" panose="020B0604020202020204" pitchFamily="34" charset="0"/>
                <a:hlinkClick r:id="rId7"/>
              </a:rPr>
              <a:t>https://www.edutrics.com/six-barriers-to-inclusive-learning-environment</a:t>
            </a:r>
            <a:r>
              <a:rPr lang="en-GB" sz="1100" dirty="0">
                <a:latin typeface="Arial" panose="020B0604020202020204" pitchFamily="34" charset="0"/>
                <a:cs typeface="Arial" panose="020B0604020202020204" pitchFamily="34" charset="0"/>
              </a:rPr>
              <a:t> (Accessed on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Quote by Sir Ken Robinson, The RSA (2010). </a:t>
            </a:r>
            <a:r>
              <a:rPr lang="en-GB" sz="1100" i="1" dirty="0">
                <a:latin typeface="Arial" panose="020B0604020202020204" pitchFamily="34" charset="0"/>
                <a:cs typeface="Arial" panose="020B0604020202020204" pitchFamily="34" charset="0"/>
              </a:rPr>
              <a:t>RSA ANIMATE: Changing Education Paradigms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YouTube</a:t>
            </a:r>
            <a:r>
              <a:rPr lang="en-GB" sz="1100" dirty="0">
                <a:latin typeface="Arial" panose="020B0604020202020204" pitchFamily="34" charset="0"/>
                <a:cs typeface="Arial" panose="020B0604020202020204" pitchFamily="34" charset="0"/>
              </a:rPr>
              <a:t>. Available at: </a:t>
            </a:r>
          </a:p>
          <a:p>
            <a:r>
              <a:rPr lang="en-GB" sz="1100" dirty="0">
                <a:latin typeface="Arial" panose="020B0604020202020204" pitchFamily="34" charset="0"/>
                <a:cs typeface="Arial" panose="020B0604020202020204" pitchFamily="34" charset="0"/>
                <a:hlinkClick r:id="rId8"/>
              </a:rPr>
              <a:t>https://www.youtube.com/watch?v=zDZFcDGpL4U</a:t>
            </a:r>
            <a:r>
              <a:rPr lang="en-GB" sz="1100" dirty="0">
                <a:latin typeface="Arial" panose="020B0604020202020204" pitchFamily="34" charset="0"/>
                <a:cs typeface="Arial" panose="020B0604020202020204" pitchFamily="34" charset="0"/>
              </a:rPr>
              <a:t> (Accessed on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Group of children learning (2020). </a:t>
            </a:r>
            <a:r>
              <a:rPr lang="en-GB" sz="1100" i="1" dirty="0">
                <a:latin typeface="Arial" panose="020B0604020202020204" pitchFamily="34" charset="0"/>
                <a:cs typeface="Arial" panose="020B0604020202020204" pitchFamily="34" charset="0"/>
              </a:rPr>
              <a:t>Group of children learning vector image on </a:t>
            </a:r>
            <a:r>
              <a:rPr lang="en-GB" sz="1100" i="1" dirty="0" err="1">
                <a:latin typeface="Arial" panose="020B0604020202020204" pitchFamily="34" charset="0"/>
                <a:cs typeface="Arial" panose="020B0604020202020204" pitchFamily="34" charset="0"/>
              </a:rPr>
              <a:t>VectorStock</a:t>
            </a:r>
            <a:r>
              <a:rPr lang="en-GB" sz="1100" dirty="0">
                <a:latin typeface="Arial" panose="020B0604020202020204" pitchFamily="34" charset="0"/>
                <a:cs typeface="Arial" panose="020B0604020202020204" pitchFamily="34" charset="0"/>
              </a:rPr>
              <a:t>. [online] </a:t>
            </a:r>
            <a:r>
              <a:rPr lang="en-GB" sz="1100" dirty="0" err="1">
                <a:latin typeface="Arial" panose="020B0604020202020204" pitchFamily="34" charset="0"/>
                <a:cs typeface="Arial" panose="020B0604020202020204" pitchFamily="34" charset="0"/>
              </a:rPr>
              <a:t>VectorStock</a:t>
            </a:r>
            <a:r>
              <a:rPr lang="en-GB" sz="1100" dirty="0">
                <a:latin typeface="Arial" panose="020B0604020202020204" pitchFamily="34" charset="0"/>
                <a:cs typeface="Arial" panose="020B0604020202020204" pitchFamily="34" charset="0"/>
              </a:rPr>
              <a:t>. Available at: </a:t>
            </a:r>
          </a:p>
          <a:p>
            <a:r>
              <a:rPr lang="en-GB" sz="1100" dirty="0">
                <a:latin typeface="Arial" panose="020B0604020202020204" pitchFamily="34" charset="0"/>
                <a:cs typeface="Arial" panose="020B0604020202020204" pitchFamily="34" charset="0"/>
                <a:hlinkClick r:id="rId9"/>
              </a:rPr>
              <a:t>https://www.vectorstock.com/royalty-free-vector/group-of-children-learning-vector-22784575</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Shutterstock.com. (2020). </a:t>
            </a:r>
            <a:r>
              <a:rPr lang="en-GB" sz="1100" i="1" dirty="0">
                <a:latin typeface="Arial" panose="020B0604020202020204" pitchFamily="34" charset="0"/>
                <a:cs typeface="Arial" panose="020B0604020202020204" pitchFamily="34" charset="0"/>
              </a:rPr>
              <a:t>Evil Teacher Stock Vector (Royalty Free) 112971973</a:t>
            </a:r>
            <a:r>
              <a:rPr lang="en-GB" sz="1100" dirty="0">
                <a:latin typeface="Arial" panose="020B0604020202020204" pitchFamily="34" charset="0"/>
                <a:cs typeface="Arial" panose="020B0604020202020204" pitchFamily="34" charset="0"/>
              </a:rPr>
              <a:t>. [online] Available at: </a:t>
            </a:r>
          </a:p>
          <a:p>
            <a:r>
              <a:rPr lang="en-GB" sz="1100" dirty="0">
                <a:latin typeface="Arial" panose="020B0604020202020204" pitchFamily="34" charset="0"/>
                <a:cs typeface="Arial" panose="020B0604020202020204" pitchFamily="34" charset="0"/>
                <a:hlinkClick r:id="rId10"/>
              </a:rPr>
              <a:t>https://www.shutterstock.com/search/strict+teacher+cartoon</a:t>
            </a:r>
            <a:r>
              <a:rPr lang="en-GB" sz="1100" dirty="0">
                <a:latin typeface="Arial" panose="020B0604020202020204" pitchFamily="34" charset="0"/>
                <a:cs typeface="Arial" panose="020B0604020202020204" pitchFamily="34" charset="0"/>
              </a:rPr>
              <a:t> (Accessed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Cartoon strip by Matt Groening (1983), Culture &amp; Schooling. (2019). </a:t>
            </a:r>
            <a:r>
              <a:rPr lang="en-GB" sz="1100" i="1" dirty="0">
                <a:latin typeface="Arial" panose="020B0604020202020204" pitchFamily="34" charset="0"/>
                <a:cs typeface="Arial" panose="020B0604020202020204" pitchFamily="34" charset="0"/>
              </a:rPr>
              <a:t>Aspect: Hidden Curriculum</a:t>
            </a:r>
            <a:r>
              <a:rPr lang="en-GB" sz="1100" dirty="0">
                <a:latin typeface="Arial" panose="020B0604020202020204" pitchFamily="34" charset="0"/>
                <a:cs typeface="Arial" panose="020B0604020202020204" pitchFamily="34" charset="0"/>
              </a:rPr>
              <a:t>. [online] Available at: </a:t>
            </a:r>
          </a:p>
          <a:p>
            <a:r>
              <a:rPr lang="en-GB" sz="1100" dirty="0">
                <a:latin typeface="Arial" panose="020B0604020202020204" pitchFamily="34" charset="0"/>
                <a:cs typeface="Arial" panose="020B0604020202020204" pitchFamily="34" charset="0"/>
                <a:hlinkClick r:id="rId11"/>
              </a:rPr>
              <a:t>https://culturalprod.weebly.com/aspect-hidden-curriculum.html</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Thefrustratedteacher.com. (2011). </a:t>
            </a:r>
            <a:r>
              <a:rPr lang="en-GB" sz="1100" i="1" dirty="0">
                <a:latin typeface="Arial" panose="020B0604020202020204" pitchFamily="34" charset="0"/>
                <a:cs typeface="Arial" panose="020B0604020202020204" pitchFamily="34" charset="0"/>
              </a:rPr>
              <a:t>Wednesday Cartoon Fun: Fairness Edition</a:t>
            </a:r>
            <a:r>
              <a:rPr lang="en-GB" sz="1100" dirty="0">
                <a:latin typeface="Arial" panose="020B0604020202020204" pitchFamily="34" charset="0"/>
                <a:cs typeface="Arial" panose="020B0604020202020204" pitchFamily="34" charset="0"/>
              </a:rPr>
              <a:t>. [online] Available at: </a:t>
            </a:r>
          </a:p>
          <a:p>
            <a:r>
              <a:rPr lang="en-GB" sz="1100" dirty="0">
                <a:latin typeface="Arial" panose="020B0604020202020204" pitchFamily="34" charset="0"/>
                <a:cs typeface="Arial" panose="020B0604020202020204" pitchFamily="34" charset="0"/>
                <a:hlinkClick r:id="rId12"/>
              </a:rPr>
              <a:t>http://www.thefrustratedteacher.com/2011/10/wednesday-cartoon-fun-fairness-edition.html</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 </a:t>
            </a:r>
            <a:r>
              <a:rPr lang="en-GB" sz="1100" dirty="0">
                <a:latin typeface="Arial" panose="020B0604020202020204" pitchFamily="34" charset="0"/>
                <a:cs typeface="Arial" panose="020B0604020202020204" pitchFamily="34" charset="0"/>
              </a:rPr>
              <a:t>December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www.eustonstreetps.co.uk. (2019). </a:t>
            </a:r>
            <a:r>
              <a:rPr lang="en-GB" sz="1100" i="1" dirty="0">
                <a:latin typeface="Arial" panose="020B0604020202020204" pitchFamily="34" charset="0"/>
                <a:cs typeface="Arial" panose="020B0604020202020204" pitchFamily="34" charset="0"/>
              </a:rPr>
              <a:t>Pupil Voice Survey Results!</a:t>
            </a:r>
            <a:r>
              <a:rPr lang="en-GB" sz="1100" dirty="0">
                <a:latin typeface="Arial" panose="020B0604020202020204" pitchFamily="34" charset="0"/>
                <a:cs typeface="Arial" panose="020B0604020202020204" pitchFamily="34" charset="0"/>
              </a:rPr>
              <a:t> [online] Available at: </a:t>
            </a:r>
          </a:p>
          <a:p>
            <a:r>
              <a:rPr lang="en-GB" sz="1100" dirty="0">
                <a:latin typeface="Arial" panose="020B0604020202020204" pitchFamily="34" charset="0"/>
                <a:cs typeface="Arial" panose="020B0604020202020204" pitchFamily="34" charset="0"/>
                <a:hlinkClick r:id="rId13"/>
              </a:rPr>
              <a:t>https://www.eustonstreetps.co.uk/news/pupil-voice-survey-results/</a:t>
            </a:r>
            <a:r>
              <a:rPr lang="en-GB" sz="1100" dirty="0">
                <a:latin typeface="Arial" panose="020B0604020202020204" pitchFamily="34" charset="0"/>
                <a:cs typeface="Arial" panose="020B0604020202020204" pitchFamily="34" charset="0"/>
              </a:rPr>
              <a:t> (Accessed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Stock Vector (2020). </a:t>
            </a:r>
            <a:r>
              <a:rPr lang="en-GB" sz="1100" i="1" dirty="0">
                <a:latin typeface="Arial" panose="020B0604020202020204" pitchFamily="34" charset="0"/>
                <a:cs typeface="Arial" panose="020B0604020202020204" pitchFamily="34" charset="0"/>
              </a:rPr>
              <a:t>School kid boy on desk hand up</a:t>
            </a:r>
            <a:r>
              <a:rPr lang="en-GB" sz="1100" dirty="0">
                <a:latin typeface="Arial" panose="020B0604020202020204" pitchFamily="34" charset="0"/>
                <a:cs typeface="Arial" panose="020B0604020202020204" pitchFamily="34" charset="0"/>
              </a:rPr>
              <a:t>. [online] 123RF. Available at: </a:t>
            </a:r>
          </a:p>
          <a:p>
            <a:r>
              <a:rPr lang="en-GB" sz="1100" dirty="0">
                <a:latin typeface="Arial" panose="020B0604020202020204" pitchFamily="34" charset="0"/>
                <a:cs typeface="Arial" panose="020B0604020202020204" pitchFamily="34" charset="0"/>
                <a:hlinkClick r:id="rId14"/>
              </a:rPr>
              <a:t>https://www.123rf.com/photo_60704056_stock-vector-school-kid-boy-on-desk-hand-up.html</a:t>
            </a:r>
            <a:r>
              <a:rPr lang="en-GB" sz="1100" dirty="0">
                <a:latin typeface="Arial" panose="020B0604020202020204" pitchFamily="34" charset="0"/>
                <a:cs typeface="Arial" panose="020B0604020202020204" pitchFamily="34" charset="0"/>
              </a:rPr>
              <a:t> (Accessed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January 2020).</a:t>
            </a:r>
          </a:p>
          <a:p>
            <a:endParaRPr lang="en-GB" sz="10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5874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2644</TotalTime>
  <Words>1154</Words>
  <Application>Microsoft Office PowerPoint</Application>
  <PresentationFormat>Widescreen</PresentationFormat>
  <Paragraphs>138</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 DARLING</vt:lpstr>
      <vt:lpstr>Arial</vt:lpstr>
      <vt:lpstr>Calibri</vt:lpstr>
      <vt:lpstr>Calibri Light</vt:lpstr>
      <vt:lpstr>Comic Sans MS</vt:lpstr>
      <vt:lpstr>Old English Text MT</vt:lpstr>
      <vt:lpstr>Script MT Bold</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WILKINSON</dc:creator>
  <cp:lastModifiedBy>Lisa n Rob PC</cp:lastModifiedBy>
  <cp:revision>82</cp:revision>
  <dcterms:created xsi:type="dcterms:W3CDTF">2020-01-01T17:15:19Z</dcterms:created>
  <dcterms:modified xsi:type="dcterms:W3CDTF">2020-01-05T01:20:01Z</dcterms:modified>
</cp:coreProperties>
</file>