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5" r:id="rId3"/>
    <p:sldId id="258" r:id="rId4"/>
    <p:sldId id="260" r:id="rId5"/>
    <p:sldId id="259" r:id="rId6"/>
    <p:sldId id="262" r:id="rId7"/>
    <p:sldId id="257" r:id="rId8"/>
    <p:sldId id="263" r:id="rId9"/>
    <p:sldId id="266" r:id="rId10"/>
    <p:sldId id="267" r:id="rId11"/>
    <p:sldId id="268" r:id="rId12"/>
    <p:sldId id="261"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10/31/2022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509A250-FF31-4206-8172-F9D3106AACB1}" type="datetimeFigureOut">
              <a:rPr lang="en-US" dirty="0"/>
              <a:t>10/31/2022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509A250-FF31-4206-8172-F9D3106AACB1}" type="datetimeFigureOut">
              <a:rPr lang="en-US" dirty="0"/>
              <a:t>10/31/2022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10/31/2022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10/31/2022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10/31/2022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10/31/2022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10/31/2022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10/31/2022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10/31/2022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509A250-FF31-4206-8172-F9D3106AACB1}" type="datetimeFigureOut">
              <a:rPr lang="en-US" dirty="0"/>
              <a:t>10/31/2022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hyperlink" Target="https://www.skillsyouneed.com/write/notes-verbal"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321486"/>
            <a:ext cx="8825658" cy="1344706"/>
          </a:xfrm>
        </p:spPr>
        <p:txBody>
          <a:bodyPr/>
          <a:lstStyle/>
          <a:p>
            <a:r>
              <a:rPr lang="en-GB" sz="4800" dirty="0" smtClean="0"/>
              <a:t>Three Study Skills Which I Feel Are Important For Future Employability </a:t>
            </a:r>
            <a:endParaRPr lang="en-GB" sz="4800" dirty="0"/>
          </a:p>
        </p:txBody>
      </p:sp>
      <p:sp>
        <p:nvSpPr>
          <p:cNvPr id="5" name="TextBox 4"/>
          <p:cNvSpPr txBox="1"/>
          <p:nvPr/>
        </p:nvSpPr>
        <p:spPr>
          <a:xfrm>
            <a:off x="1304364" y="3254188"/>
            <a:ext cx="7290995" cy="646331"/>
          </a:xfrm>
          <a:prstGeom prst="rect">
            <a:avLst/>
          </a:prstGeom>
          <a:noFill/>
        </p:spPr>
        <p:txBody>
          <a:bodyPr wrap="square" rtlCol="0">
            <a:spAutoFit/>
          </a:bodyPr>
          <a:lstStyle/>
          <a:p>
            <a:r>
              <a:rPr lang="en-GB" dirty="0" smtClean="0"/>
              <a:t>Jimmy Wilson</a:t>
            </a:r>
          </a:p>
          <a:p>
            <a:r>
              <a:rPr lang="en-GB" dirty="0" smtClean="0"/>
              <a:t>Tier 4 Outreach Youth Worker, Pembrokeshire County Council</a:t>
            </a:r>
            <a:endParaRPr lang="en-GB" dirty="0"/>
          </a:p>
        </p:txBody>
      </p:sp>
    </p:spTree>
    <p:extLst>
      <p:ext uri="{BB962C8B-B14F-4D97-AF65-F5344CB8AC3E}">
        <p14:creationId xmlns:p14="http://schemas.microsoft.com/office/powerpoint/2010/main" val="4277572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24624" y="529006"/>
            <a:ext cx="8825658" cy="690194"/>
          </a:xfrm>
        </p:spPr>
        <p:txBody>
          <a:bodyPr/>
          <a:lstStyle/>
          <a:p>
            <a:r>
              <a:rPr lang="en-GB" sz="4800" dirty="0" smtClean="0"/>
              <a:t> </a:t>
            </a:r>
            <a:endParaRPr lang="en-GB" sz="4800" dirty="0"/>
          </a:p>
        </p:txBody>
      </p:sp>
      <p:sp>
        <p:nvSpPr>
          <p:cNvPr id="5" name="TextBox 4"/>
          <p:cNvSpPr txBox="1"/>
          <p:nvPr/>
        </p:nvSpPr>
        <p:spPr>
          <a:xfrm>
            <a:off x="572845" y="128896"/>
            <a:ext cx="9886150" cy="923330"/>
          </a:xfrm>
          <a:prstGeom prst="rect">
            <a:avLst/>
          </a:prstGeom>
          <a:noFill/>
        </p:spPr>
        <p:txBody>
          <a:bodyPr wrap="square" rtlCol="0">
            <a:spAutoFit/>
          </a:bodyPr>
          <a:lstStyle/>
          <a:p>
            <a:endParaRPr lang="en-GB" dirty="0" smtClean="0"/>
          </a:p>
          <a:p>
            <a:r>
              <a:rPr lang="en-GB" sz="3600" b="1" dirty="0" smtClean="0"/>
              <a:t>Transferable skills</a:t>
            </a:r>
            <a:endParaRPr lang="en-GB" sz="3600" b="1" dirty="0"/>
          </a:p>
        </p:txBody>
      </p:sp>
      <p:sp>
        <p:nvSpPr>
          <p:cNvPr id="3" name="TextBox 2"/>
          <p:cNvSpPr txBox="1"/>
          <p:nvPr/>
        </p:nvSpPr>
        <p:spPr>
          <a:xfrm>
            <a:off x="635726" y="1341120"/>
            <a:ext cx="10406743" cy="3108543"/>
          </a:xfrm>
          <a:prstGeom prst="rect">
            <a:avLst/>
          </a:prstGeom>
          <a:noFill/>
        </p:spPr>
        <p:txBody>
          <a:bodyPr wrap="square" rtlCol="0">
            <a:spAutoFit/>
          </a:bodyPr>
          <a:lstStyle/>
          <a:p>
            <a:endParaRPr lang="en-GB" sz="2800" dirty="0" smtClean="0"/>
          </a:p>
          <a:p>
            <a:endParaRPr lang="en-GB" sz="2800" dirty="0"/>
          </a:p>
          <a:p>
            <a:r>
              <a:rPr lang="en-GB" sz="2800" dirty="0" smtClean="0"/>
              <a:t>Cottrell (2019, p. 55) states that ‘By themselves, your degree subject and grade will not usually be enough to impress employers’. There are many skills that we learn and develop through study which can be used effectively in the workplace.</a:t>
            </a:r>
            <a:endParaRPr lang="en-GB" sz="2800" dirty="0"/>
          </a:p>
        </p:txBody>
      </p:sp>
    </p:spTree>
    <p:extLst>
      <p:ext uri="{BB962C8B-B14F-4D97-AF65-F5344CB8AC3E}">
        <p14:creationId xmlns:p14="http://schemas.microsoft.com/office/powerpoint/2010/main" val="3864615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7017" y="313509"/>
            <a:ext cx="9562012" cy="646331"/>
          </a:xfrm>
          <a:prstGeom prst="rect">
            <a:avLst/>
          </a:prstGeom>
          <a:noFill/>
        </p:spPr>
        <p:txBody>
          <a:bodyPr wrap="square" rtlCol="0">
            <a:spAutoFit/>
          </a:bodyPr>
          <a:lstStyle/>
          <a:p>
            <a:r>
              <a:rPr lang="en-GB" sz="3600" b="1" dirty="0" smtClean="0"/>
              <a:t>The three study skills I have chosen are:</a:t>
            </a:r>
            <a:endParaRPr lang="en-GB" sz="3600" b="1" dirty="0"/>
          </a:p>
        </p:txBody>
      </p:sp>
      <p:sp>
        <p:nvSpPr>
          <p:cNvPr id="3" name="TextBox 2"/>
          <p:cNvSpPr txBox="1"/>
          <p:nvPr/>
        </p:nvSpPr>
        <p:spPr>
          <a:xfrm>
            <a:off x="740229" y="1480457"/>
            <a:ext cx="10990217" cy="3970318"/>
          </a:xfrm>
          <a:prstGeom prst="rect">
            <a:avLst/>
          </a:prstGeom>
          <a:noFill/>
        </p:spPr>
        <p:txBody>
          <a:bodyPr wrap="square" rtlCol="0">
            <a:spAutoFit/>
          </a:bodyPr>
          <a:lstStyle/>
          <a:p>
            <a:pPr marL="285750" indent="-285750">
              <a:buFontTx/>
              <a:buChar char="-"/>
            </a:pPr>
            <a:r>
              <a:rPr lang="en-GB" sz="3600" dirty="0" smtClean="0"/>
              <a:t>Time management</a:t>
            </a:r>
          </a:p>
          <a:p>
            <a:pPr marL="285750" indent="-285750">
              <a:buFontTx/>
              <a:buChar char="-"/>
            </a:pPr>
            <a:endParaRPr lang="en-GB" sz="3600" dirty="0"/>
          </a:p>
          <a:p>
            <a:pPr marL="285750" indent="-285750">
              <a:buFontTx/>
              <a:buChar char="-"/>
            </a:pPr>
            <a:endParaRPr lang="en-GB" sz="3600" dirty="0" smtClean="0"/>
          </a:p>
          <a:p>
            <a:pPr marL="285750" indent="-285750">
              <a:buFontTx/>
              <a:buChar char="-"/>
            </a:pPr>
            <a:r>
              <a:rPr lang="en-GB" sz="3600" dirty="0" smtClean="0"/>
              <a:t>Active listening </a:t>
            </a:r>
          </a:p>
          <a:p>
            <a:pPr marL="285750" indent="-285750">
              <a:buFontTx/>
              <a:buChar char="-"/>
            </a:pPr>
            <a:endParaRPr lang="en-GB" sz="3600" dirty="0"/>
          </a:p>
          <a:p>
            <a:pPr marL="285750" indent="-285750">
              <a:buFontTx/>
              <a:buChar char="-"/>
            </a:pPr>
            <a:endParaRPr lang="en-GB" sz="3600" dirty="0" smtClean="0"/>
          </a:p>
          <a:p>
            <a:pPr marL="285750" indent="-285750">
              <a:buFontTx/>
              <a:buChar char="-"/>
            </a:pPr>
            <a:r>
              <a:rPr lang="en-GB" sz="3600" dirty="0" smtClean="0"/>
              <a:t>Note Taking (Verbal exchanges)</a:t>
            </a:r>
            <a:endParaRPr lang="en-GB" sz="3600" dirty="0"/>
          </a:p>
        </p:txBody>
      </p:sp>
    </p:spTree>
    <p:extLst>
      <p:ext uri="{BB962C8B-B14F-4D97-AF65-F5344CB8AC3E}">
        <p14:creationId xmlns:p14="http://schemas.microsoft.com/office/powerpoint/2010/main" val="12198818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7017" y="313509"/>
            <a:ext cx="9562012" cy="646331"/>
          </a:xfrm>
          <a:prstGeom prst="rect">
            <a:avLst/>
          </a:prstGeom>
          <a:noFill/>
        </p:spPr>
        <p:txBody>
          <a:bodyPr wrap="square" rtlCol="0">
            <a:spAutoFit/>
          </a:bodyPr>
          <a:lstStyle/>
          <a:p>
            <a:r>
              <a:rPr lang="en-GB" sz="3600" b="1" dirty="0" smtClean="0"/>
              <a:t>Time management</a:t>
            </a:r>
            <a:endParaRPr lang="en-GB" sz="3600" b="1" dirty="0"/>
          </a:p>
        </p:txBody>
      </p:sp>
      <p:sp>
        <p:nvSpPr>
          <p:cNvPr id="4" name="TextBox 3"/>
          <p:cNvSpPr txBox="1"/>
          <p:nvPr/>
        </p:nvSpPr>
        <p:spPr>
          <a:xfrm>
            <a:off x="722811" y="1314994"/>
            <a:ext cx="9919063" cy="5355312"/>
          </a:xfrm>
          <a:prstGeom prst="rect">
            <a:avLst/>
          </a:prstGeom>
          <a:noFill/>
        </p:spPr>
        <p:txBody>
          <a:bodyPr wrap="square" rtlCol="0">
            <a:spAutoFit/>
          </a:bodyPr>
          <a:lstStyle/>
          <a:p>
            <a:endParaRPr lang="en-GB" dirty="0" smtClean="0"/>
          </a:p>
          <a:p>
            <a:endParaRPr lang="en-GB" sz="2400" dirty="0" smtClean="0"/>
          </a:p>
          <a:p>
            <a:endParaRPr lang="en-GB" sz="2400" dirty="0"/>
          </a:p>
          <a:p>
            <a:r>
              <a:rPr lang="en-GB" sz="2400" dirty="0" smtClean="0"/>
              <a:t>Price and Maier </a:t>
            </a:r>
            <a:r>
              <a:rPr lang="en-GB" sz="2400" dirty="0"/>
              <a:t>(2007, p.54) </a:t>
            </a:r>
            <a:r>
              <a:rPr lang="en-GB" sz="2400" dirty="0" smtClean="0"/>
              <a:t>suggest </a:t>
            </a:r>
            <a:r>
              <a:rPr lang="en-GB" sz="2400" dirty="0"/>
              <a:t>that time management is similar to dieting. We know the types of food we should be consuming, the quantity of the meals and how often we should be </a:t>
            </a:r>
            <a:r>
              <a:rPr lang="en-GB" sz="2400" dirty="0" smtClean="0"/>
              <a:t>eating, </a:t>
            </a:r>
            <a:r>
              <a:rPr lang="en-GB" sz="2400" dirty="0"/>
              <a:t>depending on the intended outcome of the </a:t>
            </a:r>
            <a:r>
              <a:rPr lang="en-GB" sz="2400" dirty="0" smtClean="0"/>
              <a:t>diet</a:t>
            </a:r>
            <a:r>
              <a:rPr lang="en-GB" sz="2400" dirty="0"/>
              <a:t> </a:t>
            </a:r>
            <a:r>
              <a:rPr lang="en-GB" sz="2400" dirty="0" smtClean="0"/>
              <a:t>yet it can be a tricky task to stick to the diet, no matter how well intentioned the plan is.</a:t>
            </a:r>
          </a:p>
          <a:p>
            <a:endParaRPr lang="en-GB" sz="2400" dirty="0" smtClean="0"/>
          </a:p>
          <a:p>
            <a:endParaRPr lang="en-GB" dirty="0" smtClean="0"/>
          </a:p>
          <a:p>
            <a:endParaRPr lang="en-GB" dirty="0"/>
          </a:p>
          <a:p>
            <a:endParaRPr lang="en-GB" dirty="0"/>
          </a:p>
          <a:p>
            <a:endParaRPr lang="en-GB" dirty="0"/>
          </a:p>
          <a:p>
            <a:endParaRPr lang="en-GB" dirty="0" smtClean="0"/>
          </a:p>
          <a:p>
            <a:endParaRPr lang="en-GB" dirty="0"/>
          </a:p>
        </p:txBody>
      </p:sp>
    </p:spTree>
    <p:extLst>
      <p:ext uri="{BB962C8B-B14F-4D97-AF65-F5344CB8AC3E}">
        <p14:creationId xmlns:p14="http://schemas.microsoft.com/office/powerpoint/2010/main" val="346548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7017" y="313509"/>
            <a:ext cx="9562012" cy="646331"/>
          </a:xfrm>
          <a:prstGeom prst="rect">
            <a:avLst/>
          </a:prstGeom>
          <a:noFill/>
        </p:spPr>
        <p:txBody>
          <a:bodyPr wrap="square" rtlCol="0">
            <a:spAutoFit/>
          </a:bodyPr>
          <a:lstStyle/>
          <a:p>
            <a:r>
              <a:rPr lang="en-GB" sz="3600" b="1" dirty="0" smtClean="0"/>
              <a:t> Benefits of good time management</a:t>
            </a:r>
            <a:endParaRPr lang="en-GB" sz="3600" b="1" dirty="0"/>
          </a:p>
        </p:txBody>
      </p:sp>
      <p:sp>
        <p:nvSpPr>
          <p:cNvPr id="3" name="TextBox 2"/>
          <p:cNvSpPr txBox="1"/>
          <p:nvPr/>
        </p:nvSpPr>
        <p:spPr>
          <a:xfrm>
            <a:off x="740229" y="1480457"/>
            <a:ext cx="10990217" cy="4154984"/>
          </a:xfrm>
          <a:prstGeom prst="rect">
            <a:avLst/>
          </a:prstGeom>
          <a:noFill/>
        </p:spPr>
        <p:txBody>
          <a:bodyPr wrap="square" rtlCol="0">
            <a:spAutoFit/>
          </a:bodyPr>
          <a:lstStyle/>
          <a:p>
            <a:r>
              <a:rPr lang="en-GB" sz="3600" dirty="0" smtClean="0"/>
              <a:t>-</a:t>
            </a:r>
            <a:r>
              <a:rPr lang="en-GB" sz="2400" dirty="0" smtClean="0"/>
              <a:t>Be more efficient</a:t>
            </a:r>
          </a:p>
          <a:p>
            <a:endParaRPr lang="en-GB" sz="2400" dirty="0" smtClean="0"/>
          </a:p>
          <a:p>
            <a:r>
              <a:rPr lang="en-GB" sz="2400" dirty="0" smtClean="0"/>
              <a:t>-Improved performance</a:t>
            </a:r>
          </a:p>
          <a:p>
            <a:endParaRPr lang="en-GB" sz="2400" dirty="0" smtClean="0"/>
          </a:p>
          <a:p>
            <a:r>
              <a:rPr lang="en-GB" sz="2400" dirty="0" smtClean="0"/>
              <a:t>-Meet deadlines</a:t>
            </a:r>
          </a:p>
          <a:p>
            <a:endParaRPr lang="en-GB" sz="2400" dirty="0" smtClean="0"/>
          </a:p>
          <a:p>
            <a:r>
              <a:rPr lang="en-GB" sz="2400" dirty="0" smtClean="0"/>
              <a:t>-Reduce stress</a:t>
            </a:r>
          </a:p>
          <a:p>
            <a:endParaRPr lang="en-GB" sz="2400" dirty="0"/>
          </a:p>
          <a:p>
            <a:r>
              <a:rPr lang="en-GB" sz="2400" dirty="0" smtClean="0"/>
              <a:t>-Leave time for other hobbies/interests</a:t>
            </a:r>
          </a:p>
          <a:p>
            <a:endParaRPr lang="en-GB" sz="3600" dirty="0"/>
          </a:p>
        </p:txBody>
      </p:sp>
    </p:spTree>
    <p:extLst>
      <p:ext uri="{BB962C8B-B14F-4D97-AF65-F5344CB8AC3E}">
        <p14:creationId xmlns:p14="http://schemas.microsoft.com/office/powerpoint/2010/main" val="6063474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7017" y="313509"/>
            <a:ext cx="9562012" cy="646331"/>
          </a:xfrm>
          <a:prstGeom prst="rect">
            <a:avLst/>
          </a:prstGeom>
          <a:noFill/>
        </p:spPr>
        <p:txBody>
          <a:bodyPr wrap="square" rtlCol="0">
            <a:spAutoFit/>
          </a:bodyPr>
          <a:lstStyle/>
          <a:p>
            <a:r>
              <a:rPr lang="en-GB" sz="3600" b="1" dirty="0" smtClean="0"/>
              <a:t>Active listening</a:t>
            </a:r>
            <a:endParaRPr lang="en-GB" sz="3600" b="1" dirty="0"/>
          </a:p>
        </p:txBody>
      </p:sp>
      <p:sp>
        <p:nvSpPr>
          <p:cNvPr id="4" name="TextBox 3"/>
          <p:cNvSpPr txBox="1"/>
          <p:nvPr/>
        </p:nvSpPr>
        <p:spPr>
          <a:xfrm>
            <a:off x="722811" y="1314994"/>
            <a:ext cx="9919063" cy="5262979"/>
          </a:xfrm>
          <a:prstGeom prst="rect">
            <a:avLst/>
          </a:prstGeom>
          <a:noFill/>
        </p:spPr>
        <p:txBody>
          <a:bodyPr wrap="square" rtlCol="0">
            <a:spAutoFit/>
          </a:bodyPr>
          <a:lstStyle/>
          <a:p>
            <a:r>
              <a:rPr lang="en-GB" sz="2400" dirty="0" smtClean="0"/>
              <a:t>How often have you been in the middle of explaining something to a colleague or family member only to be left feeling a little misunderstood? “Most </a:t>
            </a:r>
            <a:r>
              <a:rPr lang="en-GB" sz="2400" dirty="0"/>
              <a:t>people do not listen with the intent to understand; they listen with the intent to </a:t>
            </a:r>
            <a:r>
              <a:rPr lang="en-GB" sz="2400" dirty="0" smtClean="0"/>
              <a:t>reply”</a:t>
            </a:r>
          </a:p>
          <a:p>
            <a:r>
              <a:rPr lang="en-GB" sz="2400" dirty="0" smtClean="0"/>
              <a:t>(Covey, 1989, p.239) </a:t>
            </a:r>
          </a:p>
          <a:p>
            <a:endParaRPr lang="en-GB" sz="2400" dirty="0"/>
          </a:p>
          <a:p>
            <a:r>
              <a:rPr lang="en-GB" sz="2400" dirty="0" smtClean="0"/>
              <a:t>There are times when people do not fully attempt to understand what is being said to them. The listener might get distracted by thinking of a response or forming judgements based on what they are hearing. Vital information can be missed and any response to what the speaker has said may be ill informed and poorly executed</a:t>
            </a:r>
            <a:r>
              <a:rPr lang="en-GB" sz="2400" dirty="0"/>
              <a:t>. </a:t>
            </a:r>
            <a:r>
              <a:rPr lang="en-GB" sz="2400" dirty="0" smtClean="0"/>
              <a:t>(Murphy, 2020, p.1)</a:t>
            </a:r>
            <a:r>
              <a:rPr lang="en-GB" sz="2400" dirty="0"/>
              <a:t/>
            </a:r>
            <a:br>
              <a:rPr lang="en-GB" sz="2400" dirty="0"/>
            </a:br>
            <a:r>
              <a:rPr lang="en-GB" sz="2400" dirty="0"/>
              <a:t/>
            </a:r>
            <a:br>
              <a:rPr lang="en-GB" sz="2400" dirty="0"/>
            </a:br>
            <a:endParaRPr lang="en-GB" sz="2400" dirty="0"/>
          </a:p>
        </p:txBody>
      </p:sp>
    </p:spTree>
    <p:extLst>
      <p:ext uri="{BB962C8B-B14F-4D97-AF65-F5344CB8AC3E}">
        <p14:creationId xmlns:p14="http://schemas.microsoft.com/office/powerpoint/2010/main" val="26090136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0891" y="374469"/>
            <a:ext cx="9701349" cy="1754326"/>
          </a:xfrm>
          <a:prstGeom prst="rect">
            <a:avLst/>
          </a:prstGeom>
          <a:noFill/>
        </p:spPr>
        <p:txBody>
          <a:bodyPr wrap="square" rtlCol="0">
            <a:spAutoFit/>
          </a:bodyPr>
          <a:lstStyle/>
          <a:p>
            <a:r>
              <a:rPr lang="en-GB" sz="3600" b="1" dirty="0" smtClean="0"/>
              <a:t>Benefits of active listening</a:t>
            </a:r>
          </a:p>
          <a:p>
            <a:endParaRPr lang="en-GB" sz="3600" b="1" dirty="0"/>
          </a:p>
          <a:p>
            <a:endParaRPr lang="en-GB" sz="3600" b="1" dirty="0"/>
          </a:p>
        </p:txBody>
      </p:sp>
      <p:sp>
        <p:nvSpPr>
          <p:cNvPr id="5" name="TextBox 4"/>
          <p:cNvSpPr txBox="1"/>
          <p:nvPr/>
        </p:nvSpPr>
        <p:spPr>
          <a:xfrm>
            <a:off x="600891" y="1689463"/>
            <a:ext cx="11129555" cy="2954655"/>
          </a:xfrm>
          <a:prstGeom prst="rect">
            <a:avLst/>
          </a:prstGeom>
          <a:noFill/>
        </p:spPr>
        <p:txBody>
          <a:bodyPr wrap="square" rtlCol="0">
            <a:spAutoFit/>
          </a:bodyPr>
          <a:lstStyle/>
          <a:p>
            <a:r>
              <a:rPr lang="en-GB" sz="2400" dirty="0" smtClean="0"/>
              <a:t>- Build trust and respect between speaker and listener</a:t>
            </a:r>
          </a:p>
          <a:p>
            <a:endParaRPr lang="en-GB" sz="2400" dirty="0" smtClean="0"/>
          </a:p>
          <a:p>
            <a:r>
              <a:rPr lang="en-GB" sz="2400" dirty="0" smtClean="0"/>
              <a:t>- Won’t miss key information and visual cues</a:t>
            </a:r>
          </a:p>
          <a:p>
            <a:endParaRPr lang="en-GB" sz="2400" dirty="0" smtClean="0"/>
          </a:p>
          <a:p>
            <a:r>
              <a:rPr lang="en-GB" sz="2400" dirty="0" smtClean="0"/>
              <a:t>- More appropriate responses/solutions</a:t>
            </a:r>
          </a:p>
          <a:p>
            <a:pPr marL="285750" indent="-285750">
              <a:buFontTx/>
              <a:buChar char="-"/>
            </a:pPr>
            <a:endParaRPr lang="en-GB" sz="2400" dirty="0"/>
          </a:p>
          <a:p>
            <a:r>
              <a:rPr lang="en-GB" sz="2400" dirty="0" smtClean="0"/>
              <a:t>- Encourages empathy</a:t>
            </a:r>
          </a:p>
          <a:p>
            <a:pPr marL="285750" indent="-285750">
              <a:buFontTx/>
              <a:buChar char="-"/>
            </a:pPr>
            <a:endParaRPr lang="en-GB" dirty="0"/>
          </a:p>
        </p:txBody>
      </p:sp>
    </p:spTree>
    <p:extLst>
      <p:ext uri="{BB962C8B-B14F-4D97-AF65-F5344CB8AC3E}">
        <p14:creationId xmlns:p14="http://schemas.microsoft.com/office/powerpoint/2010/main" val="2058611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7017" y="313509"/>
            <a:ext cx="9562012" cy="646331"/>
          </a:xfrm>
          <a:prstGeom prst="rect">
            <a:avLst/>
          </a:prstGeom>
          <a:noFill/>
        </p:spPr>
        <p:txBody>
          <a:bodyPr wrap="square" rtlCol="0">
            <a:spAutoFit/>
          </a:bodyPr>
          <a:lstStyle/>
          <a:p>
            <a:r>
              <a:rPr lang="en-GB" sz="3600" b="1" dirty="0" smtClean="0"/>
              <a:t>Note taking – Verbal communications</a:t>
            </a:r>
            <a:endParaRPr lang="en-GB" sz="3600" b="1" dirty="0"/>
          </a:p>
        </p:txBody>
      </p:sp>
      <p:sp>
        <p:nvSpPr>
          <p:cNvPr id="4" name="TextBox 3"/>
          <p:cNvSpPr txBox="1"/>
          <p:nvPr/>
        </p:nvSpPr>
        <p:spPr>
          <a:xfrm>
            <a:off x="766354" y="2168433"/>
            <a:ext cx="9919063" cy="3416320"/>
          </a:xfrm>
          <a:prstGeom prst="rect">
            <a:avLst/>
          </a:prstGeom>
          <a:noFill/>
        </p:spPr>
        <p:txBody>
          <a:bodyPr wrap="square" rtlCol="0">
            <a:spAutoFit/>
          </a:bodyPr>
          <a:lstStyle/>
          <a:p>
            <a:r>
              <a:rPr lang="en-GB" dirty="0" smtClean="0"/>
              <a:t>‘</a:t>
            </a:r>
            <a:r>
              <a:rPr lang="en-GB" sz="2400" dirty="0" smtClean="0"/>
              <a:t>Note-taking </a:t>
            </a:r>
            <a:r>
              <a:rPr lang="en-GB" sz="2400" dirty="0"/>
              <a:t>is a powerful aid to communication, a way of summarising and retaining the key points from what you’ve heard and understood</a:t>
            </a:r>
            <a:r>
              <a:rPr lang="en-GB" sz="2400" dirty="0" smtClean="0"/>
              <a:t>.’ Skills You Need (2019)</a:t>
            </a:r>
          </a:p>
          <a:p>
            <a:endParaRPr lang="en-GB" sz="2400" dirty="0"/>
          </a:p>
          <a:p>
            <a:r>
              <a:rPr lang="en-GB" sz="2400" dirty="0" smtClean="0"/>
              <a:t>Taking down notes whilst engaged in a lecture, meeting or 1:1 session with a young person should not be the main focus. Active listening is still required and the notes used to highlight, refer back, clarify and follow up. Skills You Need (2019)</a:t>
            </a:r>
            <a:r>
              <a:rPr lang="en-GB" sz="2400" dirty="0"/>
              <a:t/>
            </a:r>
            <a:br>
              <a:rPr lang="en-GB" sz="2400" dirty="0"/>
            </a:br>
            <a:endParaRPr lang="en-GB" sz="2400" dirty="0"/>
          </a:p>
        </p:txBody>
      </p:sp>
    </p:spTree>
    <p:extLst>
      <p:ext uri="{BB962C8B-B14F-4D97-AF65-F5344CB8AC3E}">
        <p14:creationId xmlns:p14="http://schemas.microsoft.com/office/powerpoint/2010/main" val="3227960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7017" y="313509"/>
            <a:ext cx="9562012" cy="1200329"/>
          </a:xfrm>
          <a:prstGeom prst="rect">
            <a:avLst/>
          </a:prstGeom>
          <a:noFill/>
        </p:spPr>
        <p:txBody>
          <a:bodyPr wrap="square" rtlCol="0">
            <a:spAutoFit/>
          </a:bodyPr>
          <a:lstStyle/>
          <a:p>
            <a:r>
              <a:rPr lang="en-GB" sz="3600" b="1" dirty="0" smtClean="0"/>
              <a:t>Benefits of note taking during verbal communication</a:t>
            </a:r>
            <a:endParaRPr lang="en-GB" sz="3600" b="1" dirty="0"/>
          </a:p>
        </p:txBody>
      </p:sp>
      <p:sp>
        <p:nvSpPr>
          <p:cNvPr id="4" name="TextBox 3"/>
          <p:cNvSpPr txBox="1"/>
          <p:nvPr/>
        </p:nvSpPr>
        <p:spPr>
          <a:xfrm>
            <a:off x="766354" y="2168433"/>
            <a:ext cx="9919063" cy="4154984"/>
          </a:xfrm>
          <a:prstGeom prst="rect">
            <a:avLst/>
          </a:prstGeom>
          <a:noFill/>
        </p:spPr>
        <p:txBody>
          <a:bodyPr wrap="square" rtlCol="0">
            <a:spAutoFit/>
          </a:bodyPr>
          <a:lstStyle/>
          <a:p>
            <a:endParaRPr lang="en-GB" sz="2400" dirty="0"/>
          </a:p>
          <a:p>
            <a:pPr marL="342900" indent="-342900">
              <a:buFontTx/>
              <a:buChar char="-"/>
            </a:pPr>
            <a:r>
              <a:rPr lang="en-GB" sz="2400" dirty="0" smtClean="0"/>
              <a:t>Attention to detail</a:t>
            </a:r>
          </a:p>
          <a:p>
            <a:endParaRPr lang="en-GB" sz="2400" dirty="0"/>
          </a:p>
          <a:p>
            <a:pPr marL="342900" indent="-342900">
              <a:buFontTx/>
              <a:buChar char="-"/>
            </a:pPr>
            <a:r>
              <a:rPr lang="en-GB" sz="2400" dirty="0" smtClean="0"/>
              <a:t>Recall/refer</a:t>
            </a:r>
          </a:p>
          <a:p>
            <a:pPr marL="342900" indent="-342900">
              <a:buFontTx/>
              <a:buChar char="-"/>
            </a:pPr>
            <a:endParaRPr lang="en-GB" sz="2400" dirty="0"/>
          </a:p>
          <a:p>
            <a:pPr marL="342900" indent="-342900">
              <a:buFontTx/>
              <a:buChar char="-"/>
            </a:pPr>
            <a:r>
              <a:rPr lang="en-GB" sz="2400" dirty="0" smtClean="0"/>
              <a:t>Ask questions/Clarify</a:t>
            </a:r>
          </a:p>
          <a:p>
            <a:pPr marL="342900" indent="-342900">
              <a:buFontTx/>
              <a:buChar char="-"/>
            </a:pPr>
            <a:endParaRPr lang="en-GB" sz="2400" dirty="0"/>
          </a:p>
          <a:p>
            <a:pPr marL="342900" indent="-342900">
              <a:buFontTx/>
              <a:buChar char="-"/>
            </a:pPr>
            <a:r>
              <a:rPr lang="en-GB" sz="2400" dirty="0"/>
              <a:t>Prepare correct/effective response</a:t>
            </a:r>
          </a:p>
          <a:p>
            <a:pPr marL="342900" indent="-342900">
              <a:buFontTx/>
              <a:buChar char="-"/>
            </a:pPr>
            <a:endParaRPr lang="en-GB" sz="2400" dirty="0" smtClean="0"/>
          </a:p>
          <a:p>
            <a:pPr marL="342900" indent="-342900">
              <a:buFontTx/>
              <a:buChar char="-"/>
            </a:pPr>
            <a:endParaRPr lang="en-GB" sz="2400" dirty="0"/>
          </a:p>
          <a:p>
            <a:pPr marL="342900" indent="-342900">
              <a:buFontTx/>
              <a:buChar char="-"/>
            </a:pPr>
            <a:endParaRPr lang="en-GB" sz="2400" dirty="0"/>
          </a:p>
        </p:txBody>
      </p:sp>
    </p:spTree>
    <p:extLst>
      <p:ext uri="{BB962C8B-B14F-4D97-AF65-F5344CB8AC3E}">
        <p14:creationId xmlns:p14="http://schemas.microsoft.com/office/powerpoint/2010/main" val="4208140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7017" y="313509"/>
            <a:ext cx="9562012" cy="646331"/>
          </a:xfrm>
          <a:prstGeom prst="rect">
            <a:avLst/>
          </a:prstGeom>
          <a:noFill/>
        </p:spPr>
        <p:txBody>
          <a:bodyPr wrap="square" rtlCol="0">
            <a:spAutoFit/>
          </a:bodyPr>
          <a:lstStyle/>
          <a:p>
            <a:r>
              <a:rPr lang="en-GB" sz="3600" b="1" dirty="0" smtClean="0"/>
              <a:t>Further development</a:t>
            </a:r>
            <a:endParaRPr lang="en-GB" sz="3600" b="1" dirty="0"/>
          </a:p>
        </p:txBody>
      </p:sp>
      <p:sp>
        <p:nvSpPr>
          <p:cNvPr id="4" name="TextBox 3"/>
          <p:cNvSpPr txBox="1"/>
          <p:nvPr/>
        </p:nvSpPr>
        <p:spPr>
          <a:xfrm>
            <a:off x="766354" y="2168433"/>
            <a:ext cx="9919063" cy="2677656"/>
          </a:xfrm>
          <a:prstGeom prst="rect">
            <a:avLst/>
          </a:prstGeom>
          <a:noFill/>
        </p:spPr>
        <p:txBody>
          <a:bodyPr wrap="square" rtlCol="0">
            <a:spAutoFit/>
          </a:bodyPr>
          <a:lstStyle/>
          <a:p>
            <a:r>
              <a:rPr lang="en-GB" sz="2400" dirty="0" smtClean="0"/>
              <a:t> -  Constant work in progress – I can always get better</a:t>
            </a:r>
          </a:p>
          <a:p>
            <a:endParaRPr lang="en-GB" sz="2400" dirty="0"/>
          </a:p>
          <a:p>
            <a:r>
              <a:rPr lang="en-GB" sz="2400" dirty="0" smtClean="0"/>
              <a:t>-   Don’t have to re-invent the wheel. </a:t>
            </a:r>
          </a:p>
          <a:p>
            <a:endParaRPr lang="en-GB" sz="2400" dirty="0"/>
          </a:p>
          <a:p>
            <a:pPr marL="342900" indent="-342900">
              <a:buFontTx/>
              <a:buChar char="-"/>
            </a:pPr>
            <a:r>
              <a:rPr lang="en-GB" sz="2400" dirty="0" smtClean="0"/>
              <a:t>Learn from mistakes, don’t get disheartened</a:t>
            </a:r>
          </a:p>
          <a:p>
            <a:endParaRPr lang="en-GB" sz="2400" dirty="0"/>
          </a:p>
          <a:p>
            <a:pPr marL="342900" indent="-342900">
              <a:buFontTx/>
              <a:buChar char="-"/>
            </a:pPr>
            <a:r>
              <a:rPr lang="en-GB" sz="2400" dirty="0" smtClean="0"/>
              <a:t>Respect other peoples time/aims/objectives</a:t>
            </a:r>
          </a:p>
        </p:txBody>
      </p:sp>
    </p:spTree>
    <p:extLst>
      <p:ext uri="{BB962C8B-B14F-4D97-AF65-F5344CB8AC3E}">
        <p14:creationId xmlns:p14="http://schemas.microsoft.com/office/powerpoint/2010/main" val="34921295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7017" y="313509"/>
            <a:ext cx="9562012" cy="646331"/>
          </a:xfrm>
          <a:prstGeom prst="rect">
            <a:avLst/>
          </a:prstGeom>
          <a:noFill/>
        </p:spPr>
        <p:txBody>
          <a:bodyPr wrap="square" rtlCol="0">
            <a:spAutoFit/>
          </a:bodyPr>
          <a:lstStyle/>
          <a:p>
            <a:r>
              <a:rPr lang="en-GB" sz="3600" b="1" dirty="0" smtClean="0"/>
              <a:t>Final thoughts</a:t>
            </a:r>
            <a:endParaRPr lang="en-GB" sz="3600" b="1" dirty="0"/>
          </a:p>
        </p:txBody>
      </p:sp>
      <p:sp>
        <p:nvSpPr>
          <p:cNvPr id="4" name="TextBox 3"/>
          <p:cNvSpPr txBox="1"/>
          <p:nvPr/>
        </p:nvSpPr>
        <p:spPr>
          <a:xfrm>
            <a:off x="687977" y="1393370"/>
            <a:ext cx="9919063" cy="2677656"/>
          </a:xfrm>
          <a:prstGeom prst="rect">
            <a:avLst/>
          </a:prstGeom>
          <a:noFill/>
        </p:spPr>
        <p:txBody>
          <a:bodyPr wrap="square" rtlCol="0">
            <a:spAutoFit/>
          </a:bodyPr>
          <a:lstStyle/>
          <a:p>
            <a:pPr marL="342900" indent="-342900">
              <a:buFontTx/>
              <a:buChar char="-"/>
            </a:pPr>
            <a:r>
              <a:rPr lang="en-GB" sz="2400" dirty="0" smtClean="0"/>
              <a:t>Lifelong process</a:t>
            </a:r>
          </a:p>
          <a:p>
            <a:pPr marL="342900" indent="-342900">
              <a:buFontTx/>
              <a:buChar char="-"/>
            </a:pPr>
            <a:endParaRPr lang="en-GB" sz="2400" dirty="0"/>
          </a:p>
          <a:p>
            <a:pPr marL="342900" indent="-342900">
              <a:buFontTx/>
              <a:buChar char="-"/>
            </a:pPr>
            <a:r>
              <a:rPr lang="en-GB" sz="2400" dirty="0" smtClean="0"/>
              <a:t>Motivation - Better youth worker</a:t>
            </a:r>
          </a:p>
          <a:p>
            <a:r>
              <a:rPr lang="en-GB" sz="2400" dirty="0" smtClean="0"/>
              <a:t>                        - More understanding colleague</a:t>
            </a:r>
          </a:p>
          <a:p>
            <a:pPr marL="342900" indent="-342900">
              <a:buFontTx/>
              <a:buChar char="-"/>
            </a:pPr>
            <a:endParaRPr lang="en-GB" sz="2400" dirty="0"/>
          </a:p>
          <a:p>
            <a:pPr marL="342900" indent="-342900">
              <a:buFontTx/>
              <a:buChar char="-"/>
            </a:pPr>
            <a:r>
              <a:rPr lang="en-GB" sz="2400" dirty="0" smtClean="0"/>
              <a:t>The three study skills I chose are key to achieving participation and success of the young people I support</a:t>
            </a:r>
          </a:p>
        </p:txBody>
      </p:sp>
      <p:sp>
        <p:nvSpPr>
          <p:cNvPr id="3" name="TextBox 2"/>
          <p:cNvSpPr txBox="1"/>
          <p:nvPr/>
        </p:nvSpPr>
        <p:spPr>
          <a:xfrm>
            <a:off x="1506583" y="4423954"/>
            <a:ext cx="7637417" cy="2000548"/>
          </a:xfrm>
          <a:prstGeom prst="rect">
            <a:avLst/>
          </a:prstGeom>
          <a:noFill/>
        </p:spPr>
        <p:txBody>
          <a:bodyPr wrap="square" rtlCol="0">
            <a:spAutoFit/>
          </a:bodyPr>
          <a:lstStyle/>
          <a:p>
            <a:pPr lvl="3"/>
            <a:r>
              <a:rPr lang="en-GB" sz="2400" dirty="0">
                <a:solidFill>
                  <a:srgbClr val="FFFF00"/>
                </a:solidFill>
              </a:rPr>
              <a:t>Such provision is determined as a result of the participation of young people taking into account their requirements, </a:t>
            </a:r>
            <a:endParaRPr lang="en-GB" sz="2400" dirty="0" smtClean="0">
              <a:solidFill>
                <a:srgbClr val="FFFF00"/>
              </a:solidFill>
            </a:endParaRPr>
          </a:p>
          <a:p>
            <a:pPr lvl="3"/>
            <a:r>
              <a:rPr lang="en-GB" sz="2400" dirty="0" smtClean="0">
                <a:solidFill>
                  <a:srgbClr val="FFFF00"/>
                </a:solidFill>
              </a:rPr>
              <a:t>desires</a:t>
            </a:r>
            <a:r>
              <a:rPr lang="en-GB" sz="2400" dirty="0">
                <a:solidFill>
                  <a:srgbClr val="FFFF00"/>
                </a:solidFill>
              </a:rPr>
              <a:t>, interests and </a:t>
            </a:r>
            <a:r>
              <a:rPr lang="en-GB" sz="2400" dirty="0" smtClean="0">
                <a:solidFill>
                  <a:srgbClr val="FFFF00"/>
                </a:solidFill>
              </a:rPr>
              <a:t>aspirations. </a:t>
            </a:r>
          </a:p>
          <a:p>
            <a:pPr lvl="3"/>
            <a:endParaRPr lang="en-GB" sz="1400" dirty="0" smtClean="0">
              <a:solidFill>
                <a:srgbClr val="FFFF00"/>
              </a:solidFill>
            </a:endParaRPr>
          </a:p>
          <a:p>
            <a:pPr lvl="3" algn="r"/>
            <a:r>
              <a:rPr lang="en-GB" sz="1400" dirty="0" smtClean="0">
                <a:solidFill>
                  <a:srgbClr val="FFFF00"/>
                </a:solidFill>
              </a:rPr>
              <a:t>(Youth Work In Wales Review Group, 2022, P.4) </a:t>
            </a:r>
            <a:endParaRPr lang="en-GB" sz="1400" dirty="0">
              <a:solidFill>
                <a:srgbClr val="FFFF00"/>
              </a:solidFill>
            </a:endParaRPr>
          </a:p>
        </p:txBody>
      </p:sp>
    </p:spTree>
    <p:extLst>
      <p:ext uri="{BB962C8B-B14F-4D97-AF65-F5344CB8AC3E}">
        <p14:creationId xmlns:p14="http://schemas.microsoft.com/office/powerpoint/2010/main" val="38569963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35726" y="383177"/>
            <a:ext cx="9605554" cy="646331"/>
          </a:xfrm>
          <a:prstGeom prst="rect">
            <a:avLst/>
          </a:prstGeom>
          <a:noFill/>
        </p:spPr>
        <p:txBody>
          <a:bodyPr wrap="square" rtlCol="0">
            <a:spAutoFit/>
          </a:bodyPr>
          <a:lstStyle/>
          <a:p>
            <a:r>
              <a:rPr lang="en-GB" sz="3600" dirty="0" smtClean="0"/>
              <a:t>Reference list</a:t>
            </a:r>
            <a:endParaRPr lang="en-GB" sz="3600" dirty="0"/>
          </a:p>
        </p:txBody>
      </p:sp>
      <p:sp>
        <p:nvSpPr>
          <p:cNvPr id="3" name="TextBox 2"/>
          <p:cNvSpPr txBox="1"/>
          <p:nvPr/>
        </p:nvSpPr>
        <p:spPr>
          <a:xfrm>
            <a:off x="409303" y="1332411"/>
            <a:ext cx="11268891" cy="3693319"/>
          </a:xfrm>
          <a:prstGeom prst="rect">
            <a:avLst/>
          </a:prstGeom>
          <a:noFill/>
        </p:spPr>
        <p:txBody>
          <a:bodyPr wrap="square" rtlCol="0">
            <a:spAutoFit/>
          </a:bodyPr>
          <a:lstStyle/>
          <a:p>
            <a:endParaRPr lang="en-GB" dirty="0" smtClean="0"/>
          </a:p>
          <a:p>
            <a:r>
              <a:rPr lang="en-GB" dirty="0" smtClean="0"/>
              <a:t>Cottrell, S. (2019) The Study Skills Handbook. 5</a:t>
            </a:r>
            <a:r>
              <a:rPr lang="en-GB" baseline="30000" dirty="0" smtClean="0"/>
              <a:t>th</a:t>
            </a:r>
            <a:r>
              <a:rPr lang="en-GB" dirty="0" smtClean="0"/>
              <a:t> Edition. London: Red Globe Press.</a:t>
            </a:r>
          </a:p>
          <a:p>
            <a:endParaRPr lang="en-GB" dirty="0"/>
          </a:p>
          <a:p>
            <a:r>
              <a:rPr lang="en-GB" dirty="0"/>
              <a:t>Covey, S R. (1989) 7 Habits Of Highly Effective People. New York: Free Press</a:t>
            </a:r>
            <a:r>
              <a:rPr lang="en-GB" dirty="0" smtClean="0"/>
              <a:t>.</a:t>
            </a:r>
          </a:p>
          <a:p>
            <a:endParaRPr lang="en-GB" dirty="0"/>
          </a:p>
          <a:p>
            <a:r>
              <a:rPr lang="en-GB" dirty="0"/>
              <a:t>Murphy, K. (2020) You’re Not Listening. New York: Caledonian Books</a:t>
            </a:r>
            <a:r>
              <a:rPr lang="en-GB" dirty="0" smtClean="0"/>
              <a:t>.</a:t>
            </a:r>
          </a:p>
          <a:p>
            <a:endParaRPr lang="en-GB" dirty="0"/>
          </a:p>
          <a:p>
            <a:r>
              <a:rPr lang="en-GB" dirty="0"/>
              <a:t>Price, G. and Maier, P. (2007) Effective Study Skills. Harlow: Pearson Education.</a:t>
            </a:r>
          </a:p>
          <a:p>
            <a:endParaRPr lang="en-GB" dirty="0"/>
          </a:p>
          <a:p>
            <a:r>
              <a:rPr lang="en-GB" dirty="0" smtClean="0"/>
              <a:t>Skills You Need. (2019) </a:t>
            </a:r>
            <a:r>
              <a:rPr lang="en-GB" i="1" dirty="0" smtClean="0"/>
              <a:t>Note taking, skills you need. Available at: </a:t>
            </a:r>
            <a:r>
              <a:rPr lang="en-GB" i="1" dirty="0" smtClean="0">
                <a:hlinkClick r:id="rId2"/>
              </a:rPr>
              <a:t>https</a:t>
            </a:r>
            <a:r>
              <a:rPr lang="en-GB" i="1" dirty="0">
                <a:hlinkClick r:id="rId2"/>
              </a:rPr>
              <a:t>://</a:t>
            </a:r>
            <a:r>
              <a:rPr lang="en-GB" i="1" dirty="0" smtClean="0">
                <a:hlinkClick r:id="rId2"/>
              </a:rPr>
              <a:t>www.skillsyouneed.com/write/notes-verbal</a:t>
            </a:r>
            <a:r>
              <a:rPr lang="en-GB" i="1" dirty="0" smtClean="0"/>
              <a:t> (Accessed: 2 November 2022)</a:t>
            </a:r>
          </a:p>
          <a:p>
            <a:endParaRPr lang="en-GB" i="1" dirty="0"/>
          </a:p>
          <a:p>
            <a:r>
              <a:rPr lang="en-GB" i="1" dirty="0" smtClean="0"/>
              <a:t>Youth Work In Wales Review Group (2022) Youth Work In Wales: Principles and Purposes.</a:t>
            </a:r>
            <a:endParaRPr lang="en-GB" i="1" dirty="0"/>
          </a:p>
        </p:txBody>
      </p:sp>
    </p:spTree>
    <p:extLst>
      <p:ext uri="{BB962C8B-B14F-4D97-AF65-F5344CB8AC3E}">
        <p14:creationId xmlns:p14="http://schemas.microsoft.com/office/powerpoint/2010/main" val="4024660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Ion</Template>
  <TotalTime>9070</TotalTime>
  <Words>675</Words>
  <Application>Microsoft Office PowerPoint</Application>
  <PresentationFormat>Widescreen</PresentationFormat>
  <Paragraphs>96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Three Study Skills Which I Feel Are Important For Future Employability </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Pembrokeshire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Three Study Skills Which I Feel Are Important For Future Employability</dc:title>
  <dc:creator>Wilson, James</dc:creator>
  <cp:lastModifiedBy>Wilson, James</cp:lastModifiedBy>
  <cp:revision>47</cp:revision>
  <dcterms:created xsi:type="dcterms:W3CDTF">2022-10-31T10:04:48Z</dcterms:created>
  <dcterms:modified xsi:type="dcterms:W3CDTF">2022-11-06T17:15:45Z</dcterms:modified>
</cp:coreProperties>
</file>