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0" r:id="rId1"/>
  </p:sldMasterIdLst>
  <p:sldIdLst>
    <p:sldId id="256" r:id="rId2"/>
    <p:sldId id="257" r:id="rId3"/>
    <p:sldId id="258" r:id="rId4"/>
    <p:sldId id="259" r:id="rId5"/>
    <p:sldId id="260" r:id="rId6"/>
    <p:sldId id="261" r:id="rId7"/>
    <p:sldId id="279" r:id="rId8"/>
    <p:sldId id="280" r:id="rId9"/>
    <p:sldId id="281" r:id="rId10"/>
    <p:sldId id="263" r:id="rId11"/>
    <p:sldId id="264" r:id="rId12"/>
    <p:sldId id="265" r:id="rId13"/>
    <p:sldId id="266" r:id="rId14"/>
    <p:sldId id="267" r:id="rId15"/>
    <p:sldId id="268" r:id="rId16"/>
    <p:sldId id="269" r:id="rId17"/>
    <p:sldId id="283" r:id="rId18"/>
    <p:sldId id="270" r:id="rId19"/>
    <p:sldId id="271" r:id="rId20"/>
    <p:sldId id="272" r:id="rId21"/>
    <p:sldId id="273" r:id="rId22"/>
    <p:sldId id="274" r:id="rId23"/>
    <p:sldId id="275" r:id="rId24"/>
    <p:sldId id="276" r:id="rId25"/>
    <p:sldId id="277" r:id="rId26"/>
    <p:sldId id="278"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ED870E-81D7-44D6-BEB5-AE03C849BC19}" v="168" dt="2026-03-08T22:27:34.422"/>
    <p1510:client id="{C20FAB1F-00C4-48EA-BE40-3C57DB306853}" v="4687" dt="2026-03-07T17:49:05.1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F41869-915A-4009-A498-8CCFD0C5F1E7}" type="doc">
      <dgm:prSet loTypeId="urn:microsoft.com/office/officeart/2005/8/layout/list1" loCatId="list" qsTypeId="urn:microsoft.com/office/officeart/2005/8/quickstyle/simple1" qsCatId="simple" csTypeId="urn:microsoft.com/office/officeart/2005/8/colors/accent5_2" csCatId="accent5" phldr="1"/>
      <dgm:spPr/>
      <dgm:t>
        <a:bodyPr/>
        <a:lstStyle/>
        <a:p>
          <a:endParaRPr lang="en-US"/>
        </a:p>
      </dgm:t>
    </dgm:pt>
    <dgm:pt modelId="{B2B2AFFD-AF75-4849-9399-9A540F2BCC25}">
      <dgm:prSet/>
      <dgm:spPr/>
      <dgm:t>
        <a:bodyPr/>
        <a:lstStyle/>
        <a:p>
          <a:r>
            <a:rPr lang="en-GB" dirty="0"/>
            <a:t>What makes us different:</a:t>
          </a:r>
          <a:endParaRPr lang="en-US" dirty="0"/>
        </a:p>
      </dgm:t>
    </dgm:pt>
    <dgm:pt modelId="{3488D244-15AC-4DAF-B447-E65BAF3BB120}" type="parTrans" cxnId="{594843C1-F4BF-4D2D-987E-39B97CD48BAB}">
      <dgm:prSet/>
      <dgm:spPr/>
      <dgm:t>
        <a:bodyPr/>
        <a:lstStyle/>
        <a:p>
          <a:endParaRPr lang="en-US"/>
        </a:p>
      </dgm:t>
    </dgm:pt>
    <dgm:pt modelId="{1C30070A-E330-4510-860B-C3BC82F0DF26}" type="sibTrans" cxnId="{594843C1-F4BF-4D2D-987E-39B97CD48BAB}">
      <dgm:prSet/>
      <dgm:spPr/>
      <dgm:t>
        <a:bodyPr/>
        <a:lstStyle/>
        <a:p>
          <a:endParaRPr lang="en-US"/>
        </a:p>
      </dgm:t>
    </dgm:pt>
    <dgm:pt modelId="{091C8BCF-C0A1-4BAA-A01E-B2B902F4B90E}">
      <dgm:prSet/>
      <dgm:spPr/>
      <dgm:t>
        <a:bodyPr/>
        <a:lstStyle/>
        <a:p>
          <a:r>
            <a:rPr lang="en-GB" dirty="0"/>
            <a:t>Allergy-conscious baking practices</a:t>
          </a:r>
          <a:endParaRPr lang="en-US" dirty="0"/>
        </a:p>
      </dgm:t>
    </dgm:pt>
    <dgm:pt modelId="{E68E39AC-6A65-4A0A-8C3D-B70694870F54}" type="parTrans" cxnId="{7D1665D8-0B16-4554-9D7C-CAE925D362E7}">
      <dgm:prSet/>
      <dgm:spPr/>
      <dgm:t>
        <a:bodyPr/>
        <a:lstStyle/>
        <a:p>
          <a:endParaRPr lang="en-US"/>
        </a:p>
      </dgm:t>
    </dgm:pt>
    <dgm:pt modelId="{7FA53741-3726-448E-8C70-67B10C6A603A}" type="sibTrans" cxnId="{7D1665D8-0B16-4554-9D7C-CAE925D362E7}">
      <dgm:prSet/>
      <dgm:spPr/>
      <dgm:t>
        <a:bodyPr/>
        <a:lstStyle/>
        <a:p>
          <a:endParaRPr lang="en-US"/>
        </a:p>
      </dgm:t>
    </dgm:pt>
    <dgm:pt modelId="{6188A2CA-911F-4FB3-AA82-7707624940F4}">
      <dgm:prSet/>
      <dgm:spPr/>
      <dgm:t>
        <a:bodyPr/>
        <a:lstStyle/>
        <a:p>
          <a:r>
            <a:rPr lang="en-GB" dirty="0"/>
            <a:t>Wellness-driven menu options</a:t>
          </a:r>
          <a:endParaRPr lang="en-US" dirty="0"/>
        </a:p>
      </dgm:t>
    </dgm:pt>
    <dgm:pt modelId="{263C8E59-140C-479D-ADFC-07B321BF3281}" type="parTrans" cxnId="{D81A51DD-2846-4F10-9B74-DF7DC12305E9}">
      <dgm:prSet/>
      <dgm:spPr/>
      <dgm:t>
        <a:bodyPr/>
        <a:lstStyle/>
        <a:p>
          <a:endParaRPr lang="en-US"/>
        </a:p>
      </dgm:t>
    </dgm:pt>
    <dgm:pt modelId="{3FF581C6-93CA-4A10-AE60-F065FB234A20}" type="sibTrans" cxnId="{D81A51DD-2846-4F10-9B74-DF7DC12305E9}">
      <dgm:prSet/>
      <dgm:spPr/>
      <dgm:t>
        <a:bodyPr/>
        <a:lstStyle/>
        <a:p>
          <a:endParaRPr lang="en-US"/>
        </a:p>
      </dgm:t>
    </dgm:pt>
    <dgm:pt modelId="{7F6D8928-351D-4955-B608-E0D9EAE44AC3}">
      <dgm:prSet/>
      <dgm:spPr/>
      <dgm:t>
        <a:bodyPr/>
        <a:lstStyle/>
        <a:p>
          <a:r>
            <a:rPr lang="en-GB" dirty="0"/>
            <a:t>Inclusive and safe environment</a:t>
          </a:r>
          <a:endParaRPr lang="en-US" dirty="0"/>
        </a:p>
      </dgm:t>
    </dgm:pt>
    <dgm:pt modelId="{6DDF5F0E-6709-4685-8959-92333661E8B3}" type="parTrans" cxnId="{81B55BBF-6918-47BF-A561-A2F8F552EC58}">
      <dgm:prSet/>
      <dgm:spPr/>
      <dgm:t>
        <a:bodyPr/>
        <a:lstStyle/>
        <a:p>
          <a:endParaRPr lang="en-US"/>
        </a:p>
      </dgm:t>
    </dgm:pt>
    <dgm:pt modelId="{13A71B33-CA44-48CE-A55B-A537816AD666}" type="sibTrans" cxnId="{81B55BBF-6918-47BF-A561-A2F8F552EC58}">
      <dgm:prSet/>
      <dgm:spPr/>
      <dgm:t>
        <a:bodyPr/>
        <a:lstStyle/>
        <a:p>
          <a:endParaRPr lang="en-US"/>
        </a:p>
      </dgm:t>
    </dgm:pt>
    <dgm:pt modelId="{F6863733-49F3-47FA-BAC2-45AF97AB31A4}">
      <dgm:prSet/>
      <dgm:spPr/>
      <dgm:t>
        <a:bodyPr/>
        <a:lstStyle/>
        <a:p>
          <a:r>
            <a:rPr lang="en-GB" dirty="0"/>
            <a:t>Fresh baked goods prepared by trained baker</a:t>
          </a:r>
          <a:endParaRPr lang="en-US" dirty="0"/>
        </a:p>
      </dgm:t>
    </dgm:pt>
    <dgm:pt modelId="{3C9A1972-3552-45DA-80A5-838E4231AB6D}" type="parTrans" cxnId="{441F2B95-F55A-47F8-B65A-77EAD1D5D3F5}">
      <dgm:prSet/>
      <dgm:spPr/>
      <dgm:t>
        <a:bodyPr/>
        <a:lstStyle/>
        <a:p>
          <a:endParaRPr lang="en-US"/>
        </a:p>
      </dgm:t>
    </dgm:pt>
    <dgm:pt modelId="{FA480B97-1549-406C-A283-92CA6902B55B}" type="sibTrans" cxnId="{441F2B95-F55A-47F8-B65A-77EAD1D5D3F5}">
      <dgm:prSet/>
      <dgm:spPr/>
      <dgm:t>
        <a:bodyPr/>
        <a:lstStyle/>
        <a:p>
          <a:endParaRPr lang="en-US"/>
        </a:p>
      </dgm:t>
    </dgm:pt>
    <dgm:pt modelId="{3C9EE8FD-0FF8-4B46-8661-28CE7375D720}">
      <dgm:prSet/>
      <dgm:spPr/>
      <dgm:t>
        <a:bodyPr/>
        <a:lstStyle/>
        <a:p>
          <a:r>
            <a:rPr lang="en-GB" dirty="0"/>
            <a:t>Coastal café experience</a:t>
          </a:r>
          <a:endParaRPr lang="en-US" dirty="0"/>
        </a:p>
      </dgm:t>
    </dgm:pt>
    <dgm:pt modelId="{6E398306-02C0-4AB4-80A4-0B267DF7DAD6}" type="parTrans" cxnId="{B59D98C5-26D1-4494-9C24-CBB1372AA2F0}">
      <dgm:prSet/>
      <dgm:spPr/>
      <dgm:t>
        <a:bodyPr/>
        <a:lstStyle/>
        <a:p>
          <a:endParaRPr lang="en-US"/>
        </a:p>
      </dgm:t>
    </dgm:pt>
    <dgm:pt modelId="{8DFE4F18-588C-4486-B469-9CC670DEF2E3}" type="sibTrans" cxnId="{B59D98C5-26D1-4494-9C24-CBB1372AA2F0}">
      <dgm:prSet/>
      <dgm:spPr/>
      <dgm:t>
        <a:bodyPr/>
        <a:lstStyle/>
        <a:p>
          <a:endParaRPr lang="en-US"/>
        </a:p>
      </dgm:t>
    </dgm:pt>
    <dgm:pt modelId="{B2E543CB-4B4B-4C74-8422-C85ECA3CE5DC}">
      <dgm:prSet/>
      <dgm:spPr/>
      <dgm:t>
        <a:bodyPr/>
        <a:lstStyle/>
        <a:p>
          <a:r>
            <a:rPr lang="en-GB" dirty="0"/>
            <a:t>Target customers:</a:t>
          </a:r>
          <a:endParaRPr lang="en-US" dirty="0"/>
        </a:p>
      </dgm:t>
    </dgm:pt>
    <dgm:pt modelId="{7A4A3586-3E0B-4131-8A01-FB45E86AD98A}" type="parTrans" cxnId="{77E9DEF7-DF3B-4B6C-8197-8B6D51FDBA7B}">
      <dgm:prSet/>
      <dgm:spPr/>
      <dgm:t>
        <a:bodyPr/>
        <a:lstStyle/>
        <a:p>
          <a:endParaRPr lang="en-US"/>
        </a:p>
      </dgm:t>
    </dgm:pt>
    <dgm:pt modelId="{ED99B059-C5FB-45B9-863D-F7059FE49CE1}" type="sibTrans" cxnId="{77E9DEF7-DF3B-4B6C-8197-8B6D51FDBA7B}">
      <dgm:prSet/>
      <dgm:spPr/>
      <dgm:t>
        <a:bodyPr/>
        <a:lstStyle/>
        <a:p>
          <a:endParaRPr lang="en-US"/>
        </a:p>
      </dgm:t>
    </dgm:pt>
    <dgm:pt modelId="{11D0CCDA-76CF-485F-B982-4D80915F0F82}">
      <dgm:prSet/>
      <dgm:spPr/>
      <dgm:t>
        <a:bodyPr/>
        <a:lstStyle/>
        <a:p>
          <a:r>
            <a:rPr lang="en-GB" dirty="0"/>
            <a:t>People with dietary restrictions</a:t>
          </a:r>
          <a:endParaRPr lang="en-US" dirty="0"/>
        </a:p>
      </dgm:t>
    </dgm:pt>
    <dgm:pt modelId="{671D4FBA-C438-43F3-B0B4-DA0D92F24E62}" type="parTrans" cxnId="{DFE3D3E6-7A9D-4770-A78B-DA5CC4DFC174}">
      <dgm:prSet/>
      <dgm:spPr/>
      <dgm:t>
        <a:bodyPr/>
        <a:lstStyle/>
        <a:p>
          <a:endParaRPr lang="en-US"/>
        </a:p>
      </dgm:t>
    </dgm:pt>
    <dgm:pt modelId="{8AB567FF-B276-4482-B851-B9C28880C8FB}" type="sibTrans" cxnId="{DFE3D3E6-7A9D-4770-A78B-DA5CC4DFC174}">
      <dgm:prSet/>
      <dgm:spPr/>
      <dgm:t>
        <a:bodyPr/>
        <a:lstStyle/>
        <a:p>
          <a:endParaRPr lang="en-US"/>
        </a:p>
      </dgm:t>
    </dgm:pt>
    <dgm:pt modelId="{15D06BE6-05BB-4112-8ADC-E49DCEC767BD}">
      <dgm:prSet/>
      <dgm:spPr/>
      <dgm:t>
        <a:bodyPr/>
        <a:lstStyle/>
        <a:p>
          <a:r>
            <a:rPr lang="en-GB" dirty="0"/>
            <a:t>Health-conscious consumers</a:t>
          </a:r>
          <a:endParaRPr lang="en-US" dirty="0"/>
        </a:p>
      </dgm:t>
    </dgm:pt>
    <dgm:pt modelId="{E778BD99-14E6-47EA-BA35-BBA8CF3C6EA9}" type="parTrans" cxnId="{AE7AD064-7F88-42A9-BBBD-E7AA6CDB776B}">
      <dgm:prSet/>
      <dgm:spPr/>
      <dgm:t>
        <a:bodyPr/>
        <a:lstStyle/>
        <a:p>
          <a:endParaRPr lang="en-US"/>
        </a:p>
      </dgm:t>
    </dgm:pt>
    <dgm:pt modelId="{D395FF9E-1975-4DCE-AB09-FD9073BCF24D}" type="sibTrans" cxnId="{AE7AD064-7F88-42A9-BBBD-E7AA6CDB776B}">
      <dgm:prSet/>
      <dgm:spPr/>
      <dgm:t>
        <a:bodyPr/>
        <a:lstStyle/>
        <a:p>
          <a:endParaRPr lang="en-US"/>
        </a:p>
      </dgm:t>
    </dgm:pt>
    <dgm:pt modelId="{AC2F58E6-3FF5-4073-AD31-037023E92621}">
      <dgm:prSet/>
      <dgm:spPr/>
      <dgm:t>
        <a:bodyPr/>
        <a:lstStyle/>
        <a:p>
          <a:r>
            <a:rPr lang="en-GB" dirty="0"/>
            <a:t>Tourists visiting Swansea</a:t>
          </a:r>
          <a:endParaRPr lang="en-US" dirty="0"/>
        </a:p>
      </dgm:t>
    </dgm:pt>
    <dgm:pt modelId="{C67F7664-021F-41F2-B501-4F5ACE657952}" type="parTrans" cxnId="{22E4E9D2-9DB9-4524-819B-87B6BFA1BDB9}">
      <dgm:prSet/>
      <dgm:spPr/>
      <dgm:t>
        <a:bodyPr/>
        <a:lstStyle/>
        <a:p>
          <a:endParaRPr lang="en-US"/>
        </a:p>
      </dgm:t>
    </dgm:pt>
    <dgm:pt modelId="{A72E3CCD-514F-49CF-9822-7687C5B432E9}" type="sibTrans" cxnId="{22E4E9D2-9DB9-4524-819B-87B6BFA1BDB9}">
      <dgm:prSet/>
      <dgm:spPr/>
      <dgm:t>
        <a:bodyPr/>
        <a:lstStyle/>
        <a:p>
          <a:endParaRPr lang="en-US"/>
        </a:p>
      </dgm:t>
    </dgm:pt>
    <dgm:pt modelId="{BA033B26-FE54-46AA-BE16-2CF49D87CA99}">
      <dgm:prSet/>
      <dgm:spPr/>
      <dgm:t>
        <a:bodyPr/>
        <a:lstStyle/>
        <a:p>
          <a:r>
            <a:rPr lang="en-GB" dirty="0"/>
            <a:t>Local community </a:t>
          </a:r>
          <a:endParaRPr lang="en-US" dirty="0"/>
        </a:p>
      </dgm:t>
    </dgm:pt>
    <dgm:pt modelId="{AD2BC98F-A5E7-4A8A-86E0-CD3C23020F11}" type="parTrans" cxnId="{0B1786BA-EB37-47C3-8E0B-D863F67FA082}">
      <dgm:prSet/>
      <dgm:spPr/>
      <dgm:t>
        <a:bodyPr/>
        <a:lstStyle/>
        <a:p>
          <a:endParaRPr lang="en-US"/>
        </a:p>
      </dgm:t>
    </dgm:pt>
    <dgm:pt modelId="{1CF994EC-F329-424A-B178-EB2029B3A08B}" type="sibTrans" cxnId="{0B1786BA-EB37-47C3-8E0B-D863F67FA082}">
      <dgm:prSet/>
      <dgm:spPr/>
      <dgm:t>
        <a:bodyPr/>
        <a:lstStyle/>
        <a:p>
          <a:endParaRPr lang="en-US"/>
        </a:p>
      </dgm:t>
    </dgm:pt>
    <dgm:pt modelId="{A3A4A66E-9F7A-47DB-8277-4F1437FA3DAF}">
      <dgm:prSet phldr="0"/>
      <dgm:spPr/>
      <dgm:t>
        <a:bodyPr/>
        <a:lstStyle/>
        <a:p>
          <a:pPr rtl="0"/>
          <a:r>
            <a:rPr lang="en-GB" dirty="0">
              <a:latin typeface="Century Gothic" panose="020B0502020202020204"/>
            </a:rPr>
            <a:t>Customer-centered approach</a:t>
          </a:r>
        </a:p>
      </dgm:t>
    </dgm:pt>
    <dgm:pt modelId="{0109D5BC-84AC-4D5E-9FC3-0701CF61D6DD}" type="parTrans" cxnId="{DAD86A8B-0DDD-4CF6-A097-5D9BAB2019F2}">
      <dgm:prSet/>
      <dgm:spPr/>
      <dgm:t>
        <a:bodyPr/>
        <a:lstStyle/>
        <a:p>
          <a:endParaRPr lang="en-GB"/>
        </a:p>
      </dgm:t>
    </dgm:pt>
    <dgm:pt modelId="{F082CB41-C75F-4A8D-BE66-FE00E8A8D6F7}" type="sibTrans" cxnId="{DAD86A8B-0DDD-4CF6-A097-5D9BAB2019F2}">
      <dgm:prSet/>
      <dgm:spPr/>
      <dgm:t>
        <a:bodyPr/>
        <a:lstStyle/>
        <a:p>
          <a:endParaRPr lang="en-US"/>
        </a:p>
      </dgm:t>
    </dgm:pt>
    <dgm:pt modelId="{810D211B-F42D-49BE-B163-C21BA7C5CF68}" type="pres">
      <dgm:prSet presAssocID="{89F41869-915A-4009-A498-8CCFD0C5F1E7}" presName="linear" presStyleCnt="0">
        <dgm:presLayoutVars>
          <dgm:dir/>
          <dgm:animLvl val="lvl"/>
          <dgm:resizeHandles val="exact"/>
        </dgm:presLayoutVars>
      </dgm:prSet>
      <dgm:spPr/>
    </dgm:pt>
    <dgm:pt modelId="{C4F14197-5005-4376-A297-142FE5F032D3}" type="pres">
      <dgm:prSet presAssocID="{B2B2AFFD-AF75-4849-9399-9A540F2BCC25}" presName="parentLin" presStyleCnt="0"/>
      <dgm:spPr/>
    </dgm:pt>
    <dgm:pt modelId="{DDBEBAA8-16F3-4F69-ACD2-E9D372D96D5A}" type="pres">
      <dgm:prSet presAssocID="{B2B2AFFD-AF75-4849-9399-9A540F2BCC25}" presName="parentLeftMargin" presStyleLbl="node1" presStyleIdx="0" presStyleCnt="2"/>
      <dgm:spPr/>
    </dgm:pt>
    <dgm:pt modelId="{EF4CEB24-0692-4ECC-BDEA-30AB48F64018}" type="pres">
      <dgm:prSet presAssocID="{B2B2AFFD-AF75-4849-9399-9A540F2BCC25}" presName="parentText" presStyleLbl="node1" presStyleIdx="0" presStyleCnt="2">
        <dgm:presLayoutVars>
          <dgm:chMax val="0"/>
          <dgm:bulletEnabled val="1"/>
        </dgm:presLayoutVars>
      </dgm:prSet>
      <dgm:spPr/>
    </dgm:pt>
    <dgm:pt modelId="{80F6D10F-D224-4D07-B6F2-12D6ED6FAAB8}" type="pres">
      <dgm:prSet presAssocID="{B2B2AFFD-AF75-4849-9399-9A540F2BCC25}" presName="negativeSpace" presStyleCnt="0"/>
      <dgm:spPr/>
    </dgm:pt>
    <dgm:pt modelId="{A48950AD-946A-46F7-9115-6745F876AAD2}" type="pres">
      <dgm:prSet presAssocID="{B2B2AFFD-AF75-4849-9399-9A540F2BCC25}" presName="childText" presStyleLbl="conFgAcc1" presStyleIdx="0" presStyleCnt="2">
        <dgm:presLayoutVars>
          <dgm:bulletEnabled val="1"/>
        </dgm:presLayoutVars>
      </dgm:prSet>
      <dgm:spPr/>
    </dgm:pt>
    <dgm:pt modelId="{CD1157BD-46D4-471E-955D-8816B8E53A85}" type="pres">
      <dgm:prSet presAssocID="{1C30070A-E330-4510-860B-C3BC82F0DF26}" presName="spaceBetweenRectangles" presStyleCnt="0"/>
      <dgm:spPr/>
    </dgm:pt>
    <dgm:pt modelId="{3232F594-F09A-4A6A-AFE2-83BDE80A0838}" type="pres">
      <dgm:prSet presAssocID="{B2E543CB-4B4B-4C74-8422-C85ECA3CE5DC}" presName="parentLin" presStyleCnt="0"/>
      <dgm:spPr/>
    </dgm:pt>
    <dgm:pt modelId="{D204DB7A-52DF-4F86-A552-7E5D044FAFFC}" type="pres">
      <dgm:prSet presAssocID="{B2E543CB-4B4B-4C74-8422-C85ECA3CE5DC}" presName="parentLeftMargin" presStyleLbl="node1" presStyleIdx="0" presStyleCnt="2"/>
      <dgm:spPr/>
    </dgm:pt>
    <dgm:pt modelId="{9FD0A1F6-E255-4250-8F6E-CA6866B5D202}" type="pres">
      <dgm:prSet presAssocID="{B2E543CB-4B4B-4C74-8422-C85ECA3CE5DC}" presName="parentText" presStyleLbl="node1" presStyleIdx="1" presStyleCnt="2">
        <dgm:presLayoutVars>
          <dgm:chMax val="0"/>
          <dgm:bulletEnabled val="1"/>
        </dgm:presLayoutVars>
      </dgm:prSet>
      <dgm:spPr/>
    </dgm:pt>
    <dgm:pt modelId="{621607CA-C898-4BF5-B4D1-CC8266AFA8D3}" type="pres">
      <dgm:prSet presAssocID="{B2E543CB-4B4B-4C74-8422-C85ECA3CE5DC}" presName="negativeSpace" presStyleCnt="0"/>
      <dgm:spPr/>
    </dgm:pt>
    <dgm:pt modelId="{267C745E-887A-4DB0-AF10-3325892FE77A}" type="pres">
      <dgm:prSet presAssocID="{B2E543CB-4B4B-4C74-8422-C85ECA3CE5DC}" presName="childText" presStyleLbl="conFgAcc1" presStyleIdx="1" presStyleCnt="2">
        <dgm:presLayoutVars>
          <dgm:bulletEnabled val="1"/>
        </dgm:presLayoutVars>
      </dgm:prSet>
      <dgm:spPr/>
    </dgm:pt>
  </dgm:ptLst>
  <dgm:cxnLst>
    <dgm:cxn modelId="{29963C02-8596-4309-AEBF-9FE2C11598DA}" type="presOf" srcId="{091C8BCF-C0A1-4BAA-A01E-B2B902F4B90E}" destId="{A48950AD-946A-46F7-9115-6745F876AAD2}" srcOrd="0" destOrd="0" presId="urn:microsoft.com/office/officeart/2005/8/layout/list1"/>
    <dgm:cxn modelId="{30FF4812-9679-4690-8F6E-B1B5C0ACCFC5}" type="presOf" srcId="{11D0CCDA-76CF-485F-B982-4D80915F0F82}" destId="{267C745E-887A-4DB0-AF10-3325892FE77A}" srcOrd="0" destOrd="0" presId="urn:microsoft.com/office/officeart/2005/8/layout/list1"/>
    <dgm:cxn modelId="{7934842E-267B-4312-8206-97C1BF59AF39}" type="presOf" srcId="{BA033B26-FE54-46AA-BE16-2CF49D87CA99}" destId="{267C745E-887A-4DB0-AF10-3325892FE77A}" srcOrd="0" destOrd="3" presId="urn:microsoft.com/office/officeart/2005/8/layout/list1"/>
    <dgm:cxn modelId="{6DB5EE31-E6B8-43AA-B076-69435ED595A5}" type="presOf" srcId="{89F41869-915A-4009-A498-8CCFD0C5F1E7}" destId="{810D211B-F42D-49BE-B163-C21BA7C5CF68}" srcOrd="0" destOrd="0" presId="urn:microsoft.com/office/officeart/2005/8/layout/list1"/>
    <dgm:cxn modelId="{AD391438-A0A3-4624-8584-ED1F8F745240}" type="presOf" srcId="{B2E543CB-4B4B-4C74-8422-C85ECA3CE5DC}" destId="{9FD0A1F6-E255-4250-8F6E-CA6866B5D202}" srcOrd="1" destOrd="0" presId="urn:microsoft.com/office/officeart/2005/8/layout/list1"/>
    <dgm:cxn modelId="{AE7AD064-7F88-42A9-BBBD-E7AA6CDB776B}" srcId="{B2E543CB-4B4B-4C74-8422-C85ECA3CE5DC}" destId="{15D06BE6-05BB-4112-8ADC-E49DCEC767BD}" srcOrd="1" destOrd="0" parTransId="{E778BD99-14E6-47EA-BA35-BBA8CF3C6EA9}" sibTransId="{D395FF9E-1975-4DCE-AB09-FD9073BCF24D}"/>
    <dgm:cxn modelId="{010BE947-EAA7-4B27-9AF4-D578EFA2CA66}" type="presOf" srcId="{A3A4A66E-9F7A-47DB-8277-4F1437FA3DAF}" destId="{A48950AD-946A-46F7-9115-6745F876AAD2}" srcOrd="0" destOrd="2" presId="urn:microsoft.com/office/officeart/2005/8/layout/list1"/>
    <dgm:cxn modelId="{924C184C-80C4-4C00-8E91-26C00C3FB411}" type="presOf" srcId="{AC2F58E6-3FF5-4073-AD31-037023E92621}" destId="{267C745E-887A-4DB0-AF10-3325892FE77A}" srcOrd="0" destOrd="2" presId="urn:microsoft.com/office/officeart/2005/8/layout/list1"/>
    <dgm:cxn modelId="{74175B4C-93A2-4E15-90A5-FA08A7FD1F08}" type="presOf" srcId="{B2E543CB-4B4B-4C74-8422-C85ECA3CE5DC}" destId="{D204DB7A-52DF-4F86-A552-7E5D044FAFFC}" srcOrd="0" destOrd="0" presId="urn:microsoft.com/office/officeart/2005/8/layout/list1"/>
    <dgm:cxn modelId="{70E41C52-9AD7-4FA5-B75D-214BFE96B8F4}" type="presOf" srcId="{B2B2AFFD-AF75-4849-9399-9A540F2BCC25}" destId="{DDBEBAA8-16F3-4F69-ACD2-E9D372D96D5A}" srcOrd="0" destOrd="0" presId="urn:microsoft.com/office/officeart/2005/8/layout/list1"/>
    <dgm:cxn modelId="{0703197D-312E-4AAB-B727-4A24945B8EE8}" type="presOf" srcId="{6188A2CA-911F-4FB3-AA82-7707624940F4}" destId="{A48950AD-946A-46F7-9115-6745F876AAD2}" srcOrd="0" destOrd="1" presId="urn:microsoft.com/office/officeart/2005/8/layout/list1"/>
    <dgm:cxn modelId="{DAD86A8B-0DDD-4CF6-A097-5D9BAB2019F2}" srcId="{B2B2AFFD-AF75-4849-9399-9A540F2BCC25}" destId="{A3A4A66E-9F7A-47DB-8277-4F1437FA3DAF}" srcOrd="2" destOrd="0" parTransId="{0109D5BC-84AC-4D5E-9FC3-0701CF61D6DD}" sibTransId="{F082CB41-C75F-4A8D-BE66-FE00E8A8D6F7}"/>
    <dgm:cxn modelId="{441F2B95-F55A-47F8-B65A-77EAD1D5D3F5}" srcId="{B2B2AFFD-AF75-4849-9399-9A540F2BCC25}" destId="{F6863733-49F3-47FA-BAC2-45AF97AB31A4}" srcOrd="4" destOrd="0" parTransId="{3C9A1972-3552-45DA-80A5-838E4231AB6D}" sibTransId="{FA480B97-1549-406C-A283-92CA6902B55B}"/>
    <dgm:cxn modelId="{0B1786BA-EB37-47C3-8E0B-D863F67FA082}" srcId="{B2E543CB-4B4B-4C74-8422-C85ECA3CE5DC}" destId="{BA033B26-FE54-46AA-BE16-2CF49D87CA99}" srcOrd="3" destOrd="0" parTransId="{AD2BC98F-A5E7-4A8A-86E0-CD3C23020F11}" sibTransId="{1CF994EC-F329-424A-B178-EB2029B3A08B}"/>
    <dgm:cxn modelId="{B65CB7BD-C481-4AD8-BE75-552DF0D14E2C}" type="presOf" srcId="{B2B2AFFD-AF75-4849-9399-9A540F2BCC25}" destId="{EF4CEB24-0692-4ECC-BDEA-30AB48F64018}" srcOrd="1" destOrd="0" presId="urn:microsoft.com/office/officeart/2005/8/layout/list1"/>
    <dgm:cxn modelId="{0499FDBD-0DD6-403B-A600-08145A35C662}" type="presOf" srcId="{F6863733-49F3-47FA-BAC2-45AF97AB31A4}" destId="{A48950AD-946A-46F7-9115-6745F876AAD2}" srcOrd="0" destOrd="4" presId="urn:microsoft.com/office/officeart/2005/8/layout/list1"/>
    <dgm:cxn modelId="{81B55BBF-6918-47BF-A561-A2F8F552EC58}" srcId="{B2B2AFFD-AF75-4849-9399-9A540F2BCC25}" destId="{7F6D8928-351D-4955-B608-E0D9EAE44AC3}" srcOrd="3" destOrd="0" parTransId="{6DDF5F0E-6709-4685-8959-92333661E8B3}" sibTransId="{13A71B33-CA44-48CE-A55B-A537816AD666}"/>
    <dgm:cxn modelId="{594843C1-F4BF-4D2D-987E-39B97CD48BAB}" srcId="{89F41869-915A-4009-A498-8CCFD0C5F1E7}" destId="{B2B2AFFD-AF75-4849-9399-9A540F2BCC25}" srcOrd="0" destOrd="0" parTransId="{3488D244-15AC-4DAF-B447-E65BAF3BB120}" sibTransId="{1C30070A-E330-4510-860B-C3BC82F0DF26}"/>
    <dgm:cxn modelId="{B59D98C5-26D1-4494-9C24-CBB1372AA2F0}" srcId="{B2B2AFFD-AF75-4849-9399-9A540F2BCC25}" destId="{3C9EE8FD-0FF8-4B46-8661-28CE7375D720}" srcOrd="5" destOrd="0" parTransId="{6E398306-02C0-4AB4-80A4-0B267DF7DAD6}" sibTransId="{8DFE4F18-588C-4486-B469-9CC670DEF2E3}"/>
    <dgm:cxn modelId="{22E4E9D2-9DB9-4524-819B-87B6BFA1BDB9}" srcId="{B2E543CB-4B4B-4C74-8422-C85ECA3CE5DC}" destId="{AC2F58E6-3FF5-4073-AD31-037023E92621}" srcOrd="2" destOrd="0" parTransId="{C67F7664-021F-41F2-B501-4F5ACE657952}" sibTransId="{A72E3CCD-514F-49CF-9822-7687C5B432E9}"/>
    <dgm:cxn modelId="{7D1665D8-0B16-4554-9D7C-CAE925D362E7}" srcId="{B2B2AFFD-AF75-4849-9399-9A540F2BCC25}" destId="{091C8BCF-C0A1-4BAA-A01E-B2B902F4B90E}" srcOrd="0" destOrd="0" parTransId="{E68E39AC-6A65-4A0A-8C3D-B70694870F54}" sibTransId="{7FA53741-3726-448E-8C70-67B10C6A603A}"/>
    <dgm:cxn modelId="{C17CCCDB-3F2B-4EC1-884B-861F2ED3F7E5}" type="presOf" srcId="{3C9EE8FD-0FF8-4B46-8661-28CE7375D720}" destId="{A48950AD-946A-46F7-9115-6745F876AAD2}" srcOrd="0" destOrd="5" presId="urn:microsoft.com/office/officeart/2005/8/layout/list1"/>
    <dgm:cxn modelId="{07C00ADD-B919-44CE-B24A-367E7E5B4A8A}" type="presOf" srcId="{15D06BE6-05BB-4112-8ADC-E49DCEC767BD}" destId="{267C745E-887A-4DB0-AF10-3325892FE77A}" srcOrd="0" destOrd="1" presId="urn:microsoft.com/office/officeart/2005/8/layout/list1"/>
    <dgm:cxn modelId="{D81A51DD-2846-4F10-9B74-DF7DC12305E9}" srcId="{B2B2AFFD-AF75-4849-9399-9A540F2BCC25}" destId="{6188A2CA-911F-4FB3-AA82-7707624940F4}" srcOrd="1" destOrd="0" parTransId="{263C8E59-140C-479D-ADFC-07B321BF3281}" sibTransId="{3FF581C6-93CA-4A10-AE60-F065FB234A20}"/>
    <dgm:cxn modelId="{DFE3D3E6-7A9D-4770-A78B-DA5CC4DFC174}" srcId="{B2E543CB-4B4B-4C74-8422-C85ECA3CE5DC}" destId="{11D0CCDA-76CF-485F-B982-4D80915F0F82}" srcOrd="0" destOrd="0" parTransId="{671D4FBA-C438-43F3-B0B4-DA0D92F24E62}" sibTransId="{8AB567FF-B276-4482-B851-B9C28880C8FB}"/>
    <dgm:cxn modelId="{2DE633F7-AFC1-4307-B62D-239DD3261599}" type="presOf" srcId="{7F6D8928-351D-4955-B608-E0D9EAE44AC3}" destId="{A48950AD-946A-46F7-9115-6745F876AAD2}" srcOrd="0" destOrd="3" presId="urn:microsoft.com/office/officeart/2005/8/layout/list1"/>
    <dgm:cxn modelId="{77E9DEF7-DF3B-4B6C-8197-8B6D51FDBA7B}" srcId="{89F41869-915A-4009-A498-8CCFD0C5F1E7}" destId="{B2E543CB-4B4B-4C74-8422-C85ECA3CE5DC}" srcOrd="1" destOrd="0" parTransId="{7A4A3586-3E0B-4131-8A01-FB45E86AD98A}" sibTransId="{ED99B059-C5FB-45B9-863D-F7059FE49CE1}"/>
    <dgm:cxn modelId="{CF863B4A-A3F6-4AB3-834E-FCDCFD75AB30}" type="presParOf" srcId="{810D211B-F42D-49BE-B163-C21BA7C5CF68}" destId="{C4F14197-5005-4376-A297-142FE5F032D3}" srcOrd="0" destOrd="0" presId="urn:microsoft.com/office/officeart/2005/8/layout/list1"/>
    <dgm:cxn modelId="{CEECB8CE-5C14-4D19-8823-2BF8A7D3396A}" type="presParOf" srcId="{C4F14197-5005-4376-A297-142FE5F032D3}" destId="{DDBEBAA8-16F3-4F69-ACD2-E9D372D96D5A}" srcOrd="0" destOrd="0" presId="urn:microsoft.com/office/officeart/2005/8/layout/list1"/>
    <dgm:cxn modelId="{62B65CF1-3BB6-4EFA-8101-9F85BB4355B2}" type="presParOf" srcId="{C4F14197-5005-4376-A297-142FE5F032D3}" destId="{EF4CEB24-0692-4ECC-BDEA-30AB48F64018}" srcOrd="1" destOrd="0" presId="urn:microsoft.com/office/officeart/2005/8/layout/list1"/>
    <dgm:cxn modelId="{1759A892-E122-497E-A3BB-4342027C5EDA}" type="presParOf" srcId="{810D211B-F42D-49BE-B163-C21BA7C5CF68}" destId="{80F6D10F-D224-4D07-B6F2-12D6ED6FAAB8}" srcOrd="1" destOrd="0" presId="urn:microsoft.com/office/officeart/2005/8/layout/list1"/>
    <dgm:cxn modelId="{8184096A-FDC2-41ED-9B60-D6878C798812}" type="presParOf" srcId="{810D211B-F42D-49BE-B163-C21BA7C5CF68}" destId="{A48950AD-946A-46F7-9115-6745F876AAD2}" srcOrd="2" destOrd="0" presId="urn:microsoft.com/office/officeart/2005/8/layout/list1"/>
    <dgm:cxn modelId="{4422579D-4ADF-4FC5-B2C6-892F4204AE77}" type="presParOf" srcId="{810D211B-F42D-49BE-B163-C21BA7C5CF68}" destId="{CD1157BD-46D4-471E-955D-8816B8E53A85}" srcOrd="3" destOrd="0" presId="urn:microsoft.com/office/officeart/2005/8/layout/list1"/>
    <dgm:cxn modelId="{7BA80BE7-B0CA-483B-878D-02B11FB5831F}" type="presParOf" srcId="{810D211B-F42D-49BE-B163-C21BA7C5CF68}" destId="{3232F594-F09A-4A6A-AFE2-83BDE80A0838}" srcOrd="4" destOrd="0" presId="urn:microsoft.com/office/officeart/2005/8/layout/list1"/>
    <dgm:cxn modelId="{BD3C8145-689F-46A7-BD67-5AACD2630A7D}" type="presParOf" srcId="{3232F594-F09A-4A6A-AFE2-83BDE80A0838}" destId="{D204DB7A-52DF-4F86-A552-7E5D044FAFFC}" srcOrd="0" destOrd="0" presId="urn:microsoft.com/office/officeart/2005/8/layout/list1"/>
    <dgm:cxn modelId="{117B8275-EFFC-4E61-8FAE-D9041EC8A7FD}" type="presParOf" srcId="{3232F594-F09A-4A6A-AFE2-83BDE80A0838}" destId="{9FD0A1F6-E255-4250-8F6E-CA6866B5D202}" srcOrd="1" destOrd="0" presId="urn:microsoft.com/office/officeart/2005/8/layout/list1"/>
    <dgm:cxn modelId="{B8305CCC-38C4-4B5E-95C4-97A51720F21C}" type="presParOf" srcId="{810D211B-F42D-49BE-B163-C21BA7C5CF68}" destId="{621607CA-C898-4BF5-B4D1-CC8266AFA8D3}" srcOrd="5" destOrd="0" presId="urn:microsoft.com/office/officeart/2005/8/layout/list1"/>
    <dgm:cxn modelId="{D093C2CB-818E-4AF9-9F12-D8E991635C64}" type="presParOf" srcId="{810D211B-F42D-49BE-B163-C21BA7C5CF68}" destId="{267C745E-887A-4DB0-AF10-3325892FE77A}" srcOrd="6"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15AF57-C712-4011-9BBA-9980639160D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C169800-C420-4106-9F86-1F778CE68844}">
      <dgm:prSet/>
      <dgm:spPr/>
      <dgm:t>
        <a:bodyPr/>
        <a:lstStyle/>
        <a:p>
          <a:r>
            <a:rPr lang="en-GB" b="0" i="0" dirty="0"/>
            <a:t>The UK café industry continues to grow.</a:t>
          </a:r>
          <a:endParaRPr lang="en-US" dirty="0"/>
        </a:p>
      </dgm:t>
    </dgm:pt>
    <dgm:pt modelId="{75FC1C05-B265-4B87-8D25-C2A40081B039}" type="parTrans" cxnId="{F00802FB-DDD6-4EF8-BCF7-B9FA6C280087}">
      <dgm:prSet/>
      <dgm:spPr/>
      <dgm:t>
        <a:bodyPr/>
        <a:lstStyle/>
        <a:p>
          <a:endParaRPr lang="en-US"/>
        </a:p>
      </dgm:t>
    </dgm:pt>
    <dgm:pt modelId="{7D34DA0B-A254-49F7-BB9A-85F87D255731}" type="sibTrans" cxnId="{F00802FB-DDD6-4EF8-BCF7-B9FA6C280087}">
      <dgm:prSet/>
      <dgm:spPr/>
      <dgm:t>
        <a:bodyPr/>
        <a:lstStyle/>
        <a:p>
          <a:endParaRPr lang="en-US"/>
        </a:p>
      </dgm:t>
    </dgm:pt>
    <dgm:pt modelId="{CC28299F-A15B-425E-84E5-B1224747853A}">
      <dgm:prSet/>
      <dgm:spPr/>
      <dgm:t>
        <a:bodyPr/>
        <a:lstStyle/>
        <a:p>
          <a:r>
            <a:rPr lang="en-GB" b="0" i="0" dirty="0"/>
            <a:t>Key trends: </a:t>
          </a:r>
          <a:endParaRPr lang="en-US" dirty="0"/>
        </a:p>
      </dgm:t>
    </dgm:pt>
    <dgm:pt modelId="{AE540DB4-B5D6-476F-B1EA-11AD2FD838BB}" type="parTrans" cxnId="{6DB82532-0FFE-4CAD-B021-A78A26F56901}">
      <dgm:prSet/>
      <dgm:spPr/>
      <dgm:t>
        <a:bodyPr/>
        <a:lstStyle/>
        <a:p>
          <a:endParaRPr lang="en-US"/>
        </a:p>
      </dgm:t>
    </dgm:pt>
    <dgm:pt modelId="{989CF7A8-FD1C-4775-9038-D9FB18294E7C}" type="sibTrans" cxnId="{6DB82532-0FFE-4CAD-B021-A78A26F56901}">
      <dgm:prSet/>
      <dgm:spPr/>
      <dgm:t>
        <a:bodyPr/>
        <a:lstStyle/>
        <a:p>
          <a:endParaRPr lang="en-US"/>
        </a:p>
      </dgm:t>
    </dgm:pt>
    <dgm:pt modelId="{F9A47A0D-23EB-4729-A85D-6DAECC8A954F}">
      <dgm:prSet/>
      <dgm:spPr/>
      <dgm:t>
        <a:bodyPr/>
        <a:lstStyle/>
        <a:p>
          <a:r>
            <a:rPr lang="en-GB" b="0" i="0" dirty="0"/>
            <a:t>Growing demand for healthy food options</a:t>
          </a:r>
          <a:endParaRPr lang="en-US" dirty="0"/>
        </a:p>
      </dgm:t>
    </dgm:pt>
    <dgm:pt modelId="{9CE1AA75-EF15-4EE7-BAA9-020B8F8A5FDB}" type="parTrans" cxnId="{47315151-1FDE-451B-A718-AD96CEC10795}">
      <dgm:prSet/>
      <dgm:spPr/>
      <dgm:t>
        <a:bodyPr/>
        <a:lstStyle/>
        <a:p>
          <a:endParaRPr lang="en-US"/>
        </a:p>
      </dgm:t>
    </dgm:pt>
    <dgm:pt modelId="{BDEEE337-FCB8-4995-A6A4-8F49D0FE6D89}" type="sibTrans" cxnId="{47315151-1FDE-451B-A718-AD96CEC10795}">
      <dgm:prSet/>
      <dgm:spPr/>
      <dgm:t>
        <a:bodyPr/>
        <a:lstStyle/>
        <a:p>
          <a:endParaRPr lang="en-US"/>
        </a:p>
      </dgm:t>
    </dgm:pt>
    <dgm:pt modelId="{0A036C05-9F44-445C-AB90-2A4952D0167D}">
      <dgm:prSet/>
      <dgm:spPr/>
      <dgm:t>
        <a:bodyPr/>
        <a:lstStyle/>
        <a:p>
          <a:r>
            <a:rPr lang="en-GB" b="0" i="0" dirty="0"/>
            <a:t>Rising awareness of food allergies</a:t>
          </a:r>
          <a:endParaRPr lang="en-US" dirty="0"/>
        </a:p>
      </dgm:t>
    </dgm:pt>
    <dgm:pt modelId="{5B21D28E-DDE3-4A30-81B7-9453B78F0111}" type="parTrans" cxnId="{5FFD9463-8D18-47F7-A705-87520A1C2AC3}">
      <dgm:prSet/>
      <dgm:spPr/>
      <dgm:t>
        <a:bodyPr/>
        <a:lstStyle/>
        <a:p>
          <a:endParaRPr lang="en-US"/>
        </a:p>
      </dgm:t>
    </dgm:pt>
    <dgm:pt modelId="{C84C04C5-8E08-46D5-AEBC-CAE6E06295DA}" type="sibTrans" cxnId="{5FFD9463-8D18-47F7-A705-87520A1C2AC3}">
      <dgm:prSet/>
      <dgm:spPr/>
      <dgm:t>
        <a:bodyPr/>
        <a:lstStyle/>
        <a:p>
          <a:endParaRPr lang="en-US"/>
        </a:p>
      </dgm:t>
    </dgm:pt>
    <dgm:pt modelId="{6D35BAB3-5046-4D2F-8BC6-167A67147223}">
      <dgm:prSet/>
      <dgm:spPr/>
      <dgm:t>
        <a:bodyPr/>
        <a:lstStyle/>
        <a:p>
          <a:r>
            <a:rPr lang="en-GB" b="0" i="0" dirty="0"/>
            <a:t>Increasing interest in wellness lifestyles</a:t>
          </a:r>
          <a:endParaRPr lang="en-US" dirty="0"/>
        </a:p>
      </dgm:t>
    </dgm:pt>
    <dgm:pt modelId="{CC8F4C34-B5C4-4CE7-8127-06B4D4758FC2}" type="parTrans" cxnId="{4EE20AB8-D426-4393-9BC1-FA154830BB1E}">
      <dgm:prSet/>
      <dgm:spPr/>
      <dgm:t>
        <a:bodyPr/>
        <a:lstStyle/>
        <a:p>
          <a:endParaRPr lang="en-US"/>
        </a:p>
      </dgm:t>
    </dgm:pt>
    <dgm:pt modelId="{6A18AFD3-DB89-4BC1-A227-7C6C96E89226}" type="sibTrans" cxnId="{4EE20AB8-D426-4393-9BC1-FA154830BB1E}">
      <dgm:prSet/>
      <dgm:spPr/>
      <dgm:t>
        <a:bodyPr/>
        <a:lstStyle/>
        <a:p>
          <a:endParaRPr lang="en-US"/>
        </a:p>
      </dgm:t>
    </dgm:pt>
    <dgm:pt modelId="{1E26D52E-A21A-46F2-B4A8-D66E07AEE14A}">
      <dgm:prSet/>
      <dgm:spPr/>
      <dgm:t>
        <a:bodyPr/>
        <a:lstStyle/>
        <a:p>
          <a:r>
            <a:rPr lang="en-GB" b="0" i="0" dirty="0"/>
            <a:t>Consumers prioritising ethical and inclusive businesses</a:t>
          </a:r>
          <a:endParaRPr lang="en-US" dirty="0"/>
        </a:p>
      </dgm:t>
    </dgm:pt>
    <dgm:pt modelId="{7B70E2BE-EBF2-4608-9771-F6978BE6A440}" type="parTrans" cxnId="{0ACEBB7E-1CA9-4AF4-884C-3FAA04E43AD8}">
      <dgm:prSet/>
      <dgm:spPr/>
      <dgm:t>
        <a:bodyPr/>
        <a:lstStyle/>
        <a:p>
          <a:endParaRPr lang="en-US"/>
        </a:p>
      </dgm:t>
    </dgm:pt>
    <dgm:pt modelId="{9707D3C8-DEAE-4905-95CD-E7B1C0CB310A}" type="sibTrans" cxnId="{0ACEBB7E-1CA9-4AF4-884C-3FAA04E43AD8}">
      <dgm:prSet/>
      <dgm:spPr/>
      <dgm:t>
        <a:bodyPr/>
        <a:lstStyle/>
        <a:p>
          <a:endParaRPr lang="en-US"/>
        </a:p>
      </dgm:t>
    </dgm:pt>
    <dgm:pt modelId="{D42C9A82-43C8-4B2D-A0D8-97CE769E4760}">
      <dgm:prSet/>
      <dgm:spPr/>
      <dgm:t>
        <a:bodyPr/>
        <a:lstStyle/>
        <a:p>
          <a:r>
            <a:rPr lang="en-GB" b="0" i="0" dirty="0"/>
            <a:t>The UK coffee shop market is worth £15+ billion and continues to expand</a:t>
          </a:r>
          <a:endParaRPr lang="en-US" dirty="0"/>
        </a:p>
      </dgm:t>
    </dgm:pt>
    <dgm:pt modelId="{95A9C12C-2A95-46B3-BB2B-A285D6DE8275}" type="parTrans" cxnId="{A90E72D5-837B-4EB8-B990-1476047F6F8B}">
      <dgm:prSet/>
      <dgm:spPr/>
      <dgm:t>
        <a:bodyPr/>
        <a:lstStyle/>
        <a:p>
          <a:endParaRPr lang="en-US"/>
        </a:p>
      </dgm:t>
    </dgm:pt>
    <dgm:pt modelId="{4AA2F588-8197-4B8A-85D7-80FB239BB44E}" type="sibTrans" cxnId="{A90E72D5-837B-4EB8-B990-1476047F6F8B}">
      <dgm:prSet/>
      <dgm:spPr/>
      <dgm:t>
        <a:bodyPr/>
        <a:lstStyle/>
        <a:p>
          <a:endParaRPr lang="en-US"/>
        </a:p>
      </dgm:t>
    </dgm:pt>
    <dgm:pt modelId="{6965CAA9-5C21-41A4-9E31-78AF0863A479}">
      <dgm:prSet/>
      <dgm:spPr/>
      <dgm:t>
        <a:bodyPr/>
        <a:lstStyle/>
        <a:p>
          <a:r>
            <a:rPr lang="en-GB" b="0" i="0" dirty="0"/>
            <a:t>Swansea Beach is a strong location due to:</a:t>
          </a:r>
          <a:endParaRPr lang="en-US" dirty="0"/>
        </a:p>
      </dgm:t>
    </dgm:pt>
    <dgm:pt modelId="{26DA1F74-4AB2-4FCC-8659-61ADFDE3B483}" type="parTrans" cxnId="{83638A68-9E41-4ACC-9A5C-8B7F798DE78F}">
      <dgm:prSet/>
      <dgm:spPr/>
      <dgm:t>
        <a:bodyPr/>
        <a:lstStyle/>
        <a:p>
          <a:endParaRPr lang="en-US"/>
        </a:p>
      </dgm:t>
    </dgm:pt>
    <dgm:pt modelId="{80666BE4-A703-498F-921B-5BC8094CAEF2}" type="sibTrans" cxnId="{83638A68-9E41-4ACC-9A5C-8B7F798DE78F}">
      <dgm:prSet/>
      <dgm:spPr/>
      <dgm:t>
        <a:bodyPr/>
        <a:lstStyle/>
        <a:p>
          <a:endParaRPr lang="en-US"/>
        </a:p>
      </dgm:t>
    </dgm:pt>
    <dgm:pt modelId="{D16351E5-6C33-4FB1-BFFF-E6CBEBA505BD}">
      <dgm:prSet/>
      <dgm:spPr/>
      <dgm:t>
        <a:bodyPr/>
        <a:lstStyle/>
        <a:p>
          <a:r>
            <a:rPr lang="en-GB" b="0" i="0" dirty="0"/>
            <a:t>Tourism</a:t>
          </a:r>
          <a:endParaRPr lang="en-US" dirty="0"/>
        </a:p>
      </dgm:t>
    </dgm:pt>
    <dgm:pt modelId="{3D9AE019-AC62-4BDF-9527-E695AB3911E4}" type="parTrans" cxnId="{A32A05EC-4FC5-47B8-AE94-95358BB0BD88}">
      <dgm:prSet/>
      <dgm:spPr/>
      <dgm:t>
        <a:bodyPr/>
        <a:lstStyle/>
        <a:p>
          <a:endParaRPr lang="en-US"/>
        </a:p>
      </dgm:t>
    </dgm:pt>
    <dgm:pt modelId="{399CCEFA-E0C0-430E-AC2C-818D0CA68C3B}" type="sibTrans" cxnId="{A32A05EC-4FC5-47B8-AE94-95358BB0BD88}">
      <dgm:prSet/>
      <dgm:spPr/>
      <dgm:t>
        <a:bodyPr/>
        <a:lstStyle/>
        <a:p>
          <a:endParaRPr lang="en-US"/>
        </a:p>
      </dgm:t>
    </dgm:pt>
    <dgm:pt modelId="{58D4DD0D-49B6-42E4-83F6-6CCA2D349A61}">
      <dgm:prSet/>
      <dgm:spPr/>
      <dgm:t>
        <a:bodyPr/>
        <a:lstStyle/>
        <a:p>
          <a:pPr rtl="0"/>
          <a:r>
            <a:rPr lang="en-GB" b="0" i="0" dirty="0"/>
            <a:t>Coastal </a:t>
          </a:r>
          <a:r>
            <a:rPr lang="en-GB" b="0" i="0" dirty="0">
              <a:latin typeface="Century Gothic" panose="020B0502020202020204"/>
            </a:rPr>
            <a:t>foot</a:t>
          </a:r>
          <a:r>
            <a:rPr lang="en-GB" dirty="0">
              <a:latin typeface="Century Gothic" panose="020B0502020202020204"/>
            </a:rPr>
            <a:t> traffic</a:t>
          </a:r>
          <a:endParaRPr lang="en-US" dirty="0"/>
        </a:p>
      </dgm:t>
    </dgm:pt>
    <dgm:pt modelId="{F026169D-14C5-4814-A41F-42B01631CA92}" type="parTrans" cxnId="{B478EFC8-5241-47ED-822C-6A957DDF49A0}">
      <dgm:prSet/>
      <dgm:spPr/>
      <dgm:t>
        <a:bodyPr/>
        <a:lstStyle/>
        <a:p>
          <a:endParaRPr lang="en-US"/>
        </a:p>
      </dgm:t>
    </dgm:pt>
    <dgm:pt modelId="{5AA027F7-E3CD-45BF-872A-BC14EAC02549}" type="sibTrans" cxnId="{B478EFC8-5241-47ED-822C-6A957DDF49A0}">
      <dgm:prSet/>
      <dgm:spPr/>
      <dgm:t>
        <a:bodyPr/>
        <a:lstStyle/>
        <a:p>
          <a:endParaRPr lang="en-US"/>
        </a:p>
      </dgm:t>
    </dgm:pt>
    <dgm:pt modelId="{DF33B33D-EBEF-4D45-8AF4-1AF536534B29}">
      <dgm:prSet/>
      <dgm:spPr/>
      <dgm:t>
        <a:bodyPr/>
        <a:lstStyle/>
        <a:p>
          <a:r>
            <a:rPr lang="en-GB" b="0" i="0" dirty="0"/>
            <a:t>Local community</a:t>
          </a:r>
          <a:endParaRPr lang="en-US" dirty="0"/>
        </a:p>
      </dgm:t>
    </dgm:pt>
    <dgm:pt modelId="{1EE72F65-CAE1-432C-B8E3-EE919406DCD7}" type="parTrans" cxnId="{0CCAFE58-B4C7-4B72-A420-7D1F9E3513B8}">
      <dgm:prSet/>
      <dgm:spPr/>
      <dgm:t>
        <a:bodyPr/>
        <a:lstStyle/>
        <a:p>
          <a:endParaRPr lang="en-US"/>
        </a:p>
      </dgm:t>
    </dgm:pt>
    <dgm:pt modelId="{3EF2A96C-EA06-4326-AC14-3F32BF9E9FB4}" type="sibTrans" cxnId="{0CCAFE58-B4C7-4B72-A420-7D1F9E3513B8}">
      <dgm:prSet/>
      <dgm:spPr/>
      <dgm:t>
        <a:bodyPr/>
        <a:lstStyle/>
        <a:p>
          <a:endParaRPr lang="en-US"/>
        </a:p>
      </dgm:t>
    </dgm:pt>
    <dgm:pt modelId="{A2A855DB-7B91-482C-BEE1-C49C376A0D41}">
      <dgm:prSet phldr="0"/>
      <dgm:spPr/>
      <dgm:t>
        <a:bodyPr/>
        <a:lstStyle/>
        <a:p>
          <a:pPr rtl="0"/>
          <a:r>
            <a:rPr lang="en-GB" b="0" i="0" dirty="0">
              <a:latin typeface="Century Gothic" panose="020B0502020202020204"/>
            </a:rPr>
            <a:t>Increase in sales of free-from food products</a:t>
          </a:r>
        </a:p>
      </dgm:t>
    </dgm:pt>
    <dgm:pt modelId="{60FA4ADA-8701-4229-AF3C-2E9B32D41921}" type="parTrans" cxnId="{38ACDC37-C6A4-4B7C-8A72-0159D8CC8182}">
      <dgm:prSet/>
      <dgm:spPr/>
    </dgm:pt>
    <dgm:pt modelId="{6973EEBE-CD7D-4DF9-B0D7-F67229704BDE}" type="sibTrans" cxnId="{38ACDC37-C6A4-4B7C-8A72-0159D8CC8182}">
      <dgm:prSet/>
      <dgm:spPr/>
    </dgm:pt>
    <dgm:pt modelId="{A1343952-5F1A-4922-BD64-5C371A27ADC9}" type="pres">
      <dgm:prSet presAssocID="{E815AF57-C712-4011-9BBA-9980639160D2}" presName="linear" presStyleCnt="0">
        <dgm:presLayoutVars>
          <dgm:animLvl val="lvl"/>
          <dgm:resizeHandles val="exact"/>
        </dgm:presLayoutVars>
      </dgm:prSet>
      <dgm:spPr/>
    </dgm:pt>
    <dgm:pt modelId="{4305FCBB-1332-4D30-8A8F-808FD1F2742A}" type="pres">
      <dgm:prSet presAssocID="{CC169800-C420-4106-9F86-1F778CE68844}" presName="parentText" presStyleLbl="node1" presStyleIdx="0" presStyleCnt="4">
        <dgm:presLayoutVars>
          <dgm:chMax val="0"/>
          <dgm:bulletEnabled val="1"/>
        </dgm:presLayoutVars>
      </dgm:prSet>
      <dgm:spPr/>
    </dgm:pt>
    <dgm:pt modelId="{2328FC26-C5CF-4002-86EE-4C9270F47A04}" type="pres">
      <dgm:prSet presAssocID="{7D34DA0B-A254-49F7-BB9A-85F87D255731}" presName="spacer" presStyleCnt="0"/>
      <dgm:spPr/>
    </dgm:pt>
    <dgm:pt modelId="{2C51AE1E-47C9-45CC-B152-F81E0F13D92E}" type="pres">
      <dgm:prSet presAssocID="{CC28299F-A15B-425E-84E5-B1224747853A}" presName="parentText" presStyleLbl="node1" presStyleIdx="1" presStyleCnt="4">
        <dgm:presLayoutVars>
          <dgm:chMax val="0"/>
          <dgm:bulletEnabled val="1"/>
        </dgm:presLayoutVars>
      </dgm:prSet>
      <dgm:spPr/>
    </dgm:pt>
    <dgm:pt modelId="{8E19F9D8-3B44-465A-8677-3E0EFD800BF6}" type="pres">
      <dgm:prSet presAssocID="{CC28299F-A15B-425E-84E5-B1224747853A}" presName="childText" presStyleLbl="revTx" presStyleIdx="0" presStyleCnt="2">
        <dgm:presLayoutVars>
          <dgm:bulletEnabled val="1"/>
        </dgm:presLayoutVars>
      </dgm:prSet>
      <dgm:spPr/>
    </dgm:pt>
    <dgm:pt modelId="{DC3224C6-2BBA-4DCF-AED5-2BE7F6398608}" type="pres">
      <dgm:prSet presAssocID="{D42C9A82-43C8-4B2D-A0D8-97CE769E4760}" presName="parentText" presStyleLbl="node1" presStyleIdx="2" presStyleCnt="4">
        <dgm:presLayoutVars>
          <dgm:chMax val="0"/>
          <dgm:bulletEnabled val="1"/>
        </dgm:presLayoutVars>
      </dgm:prSet>
      <dgm:spPr/>
    </dgm:pt>
    <dgm:pt modelId="{5FCD6C48-CDBB-4CE4-B261-A2848AE5EC50}" type="pres">
      <dgm:prSet presAssocID="{4AA2F588-8197-4B8A-85D7-80FB239BB44E}" presName="spacer" presStyleCnt="0"/>
      <dgm:spPr/>
    </dgm:pt>
    <dgm:pt modelId="{B353D810-3B04-4A60-A709-9E66DD67B244}" type="pres">
      <dgm:prSet presAssocID="{6965CAA9-5C21-41A4-9E31-78AF0863A479}" presName="parentText" presStyleLbl="node1" presStyleIdx="3" presStyleCnt="4">
        <dgm:presLayoutVars>
          <dgm:chMax val="0"/>
          <dgm:bulletEnabled val="1"/>
        </dgm:presLayoutVars>
      </dgm:prSet>
      <dgm:spPr/>
    </dgm:pt>
    <dgm:pt modelId="{5177D539-897C-41BD-BC2E-6261708873F1}" type="pres">
      <dgm:prSet presAssocID="{6965CAA9-5C21-41A4-9E31-78AF0863A479}" presName="childText" presStyleLbl="revTx" presStyleIdx="1" presStyleCnt="2">
        <dgm:presLayoutVars>
          <dgm:bulletEnabled val="1"/>
        </dgm:presLayoutVars>
      </dgm:prSet>
      <dgm:spPr/>
    </dgm:pt>
  </dgm:ptLst>
  <dgm:cxnLst>
    <dgm:cxn modelId="{9FCEC701-A480-4BA0-906F-5D0344C6321D}" type="presOf" srcId="{D16351E5-6C33-4FB1-BFFF-E6CBEBA505BD}" destId="{5177D539-897C-41BD-BC2E-6261708873F1}" srcOrd="0" destOrd="0" presId="urn:microsoft.com/office/officeart/2005/8/layout/vList2"/>
    <dgm:cxn modelId="{B727B214-1B50-49AA-8B47-5137CA84691C}" type="presOf" srcId="{6965CAA9-5C21-41A4-9E31-78AF0863A479}" destId="{B353D810-3B04-4A60-A709-9E66DD67B244}" srcOrd="0" destOrd="0" presId="urn:microsoft.com/office/officeart/2005/8/layout/vList2"/>
    <dgm:cxn modelId="{6C1C5018-933B-4D6A-9A6B-3BBA4F437274}" type="presOf" srcId="{DF33B33D-EBEF-4D45-8AF4-1AF536534B29}" destId="{5177D539-897C-41BD-BC2E-6261708873F1}" srcOrd="0" destOrd="2" presId="urn:microsoft.com/office/officeart/2005/8/layout/vList2"/>
    <dgm:cxn modelId="{72B5D827-066C-45D1-8396-1343B48D8FAB}" type="presOf" srcId="{D42C9A82-43C8-4B2D-A0D8-97CE769E4760}" destId="{DC3224C6-2BBA-4DCF-AED5-2BE7F6398608}" srcOrd="0" destOrd="0" presId="urn:microsoft.com/office/officeart/2005/8/layout/vList2"/>
    <dgm:cxn modelId="{6DB82532-0FFE-4CAD-B021-A78A26F56901}" srcId="{E815AF57-C712-4011-9BBA-9980639160D2}" destId="{CC28299F-A15B-425E-84E5-B1224747853A}" srcOrd="1" destOrd="0" parTransId="{AE540DB4-B5D6-476F-B1EA-11AD2FD838BB}" sibTransId="{989CF7A8-FD1C-4775-9038-D9FB18294E7C}"/>
    <dgm:cxn modelId="{C343B835-EFA3-4C58-9FCF-07ED4170719B}" type="presOf" srcId="{6D35BAB3-5046-4D2F-8BC6-167A67147223}" destId="{8E19F9D8-3B44-465A-8677-3E0EFD800BF6}" srcOrd="0" destOrd="3" presId="urn:microsoft.com/office/officeart/2005/8/layout/vList2"/>
    <dgm:cxn modelId="{38ACDC37-C6A4-4B7C-8A72-0159D8CC8182}" srcId="{CC28299F-A15B-425E-84E5-B1224747853A}" destId="{A2A855DB-7B91-482C-BEE1-C49C376A0D41}" srcOrd="2" destOrd="0" parTransId="{60FA4ADA-8701-4229-AF3C-2E9B32D41921}" sibTransId="{6973EEBE-CD7D-4DF9-B0D7-F67229704BDE}"/>
    <dgm:cxn modelId="{5FFD9463-8D18-47F7-A705-87520A1C2AC3}" srcId="{CC28299F-A15B-425E-84E5-B1224747853A}" destId="{0A036C05-9F44-445C-AB90-2A4952D0167D}" srcOrd="1" destOrd="0" parTransId="{5B21D28E-DDE3-4A30-81B7-9453B78F0111}" sibTransId="{C84C04C5-8E08-46D5-AEBC-CAE6E06295DA}"/>
    <dgm:cxn modelId="{080AD443-B3C6-4ADC-9D46-E1B443457ADE}" type="presOf" srcId="{1E26D52E-A21A-46F2-B4A8-D66E07AEE14A}" destId="{8E19F9D8-3B44-465A-8677-3E0EFD800BF6}" srcOrd="0" destOrd="4" presId="urn:microsoft.com/office/officeart/2005/8/layout/vList2"/>
    <dgm:cxn modelId="{83638A68-9E41-4ACC-9A5C-8B7F798DE78F}" srcId="{E815AF57-C712-4011-9BBA-9980639160D2}" destId="{6965CAA9-5C21-41A4-9E31-78AF0863A479}" srcOrd="3" destOrd="0" parTransId="{26DA1F74-4AB2-4FCC-8659-61ADFDE3B483}" sibTransId="{80666BE4-A703-498F-921B-5BC8094CAEF2}"/>
    <dgm:cxn modelId="{34FA776B-337F-443A-8FC8-95967EC875BB}" type="presOf" srcId="{F9A47A0D-23EB-4729-A85D-6DAECC8A954F}" destId="{8E19F9D8-3B44-465A-8677-3E0EFD800BF6}" srcOrd="0" destOrd="0" presId="urn:microsoft.com/office/officeart/2005/8/layout/vList2"/>
    <dgm:cxn modelId="{B1E3854B-6EC5-4E44-B06E-3E1E0CB54900}" type="presOf" srcId="{58D4DD0D-49B6-42E4-83F6-6CCA2D349A61}" destId="{5177D539-897C-41BD-BC2E-6261708873F1}" srcOrd="0" destOrd="1" presId="urn:microsoft.com/office/officeart/2005/8/layout/vList2"/>
    <dgm:cxn modelId="{22FA716C-4FAB-4C97-A31C-B6715EC135A4}" type="presOf" srcId="{CC169800-C420-4106-9F86-1F778CE68844}" destId="{4305FCBB-1332-4D30-8A8F-808FD1F2742A}" srcOrd="0" destOrd="0" presId="urn:microsoft.com/office/officeart/2005/8/layout/vList2"/>
    <dgm:cxn modelId="{47315151-1FDE-451B-A718-AD96CEC10795}" srcId="{CC28299F-A15B-425E-84E5-B1224747853A}" destId="{F9A47A0D-23EB-4729-A85D-6DAECC8A954F}" srcOrd="0" destOrd="0" parTransId="{9CE1AA75-EF15-4EE7-BAA9-020B8F8A5FDB}" sibTransId="{BDEEE337-FCB8-4995-A6A4-8F49D0FE6D89}"/>
    <dgm:cxn modelId="{29508B51-92E2-469E-95ED-8CCB83B15EE0}" type="presOf" srcId="{E815AF57-C712-4011-9BBA-9980639160D2}" destId="{A1343952-5F1A-4922-BD64-5C371A27ADC9}" srcOrd="0" destOrd="0" presId="urn:microsoft.com/office/officeart/2005/8/layout/vList2"/>
    <dgm:cxn modelId="{0CCAFE58-B4C7-4B72-A420-7D1F9E3513B8}" srcId="{6965CAA9-5C21-41A4-9E31-78AF0863A479}" destId="{DF33B33D-EBEF-4D45-8AF4-1AF536534B29}" srcOrd="2" destOrd="0" parTransId="{1EE72F65-CAE1-432C-B8E3-EE919406DCD7}" sibTransId="{3EF2A96C-EA06-4326-AC14-3F32BF9E9FB4}"/>
    <dgm:cxn modelId="{F503C27D-86CE-4074-AD0C-B34CD8DC1615}" type="presOf" srcId="{CC28299F-A15B-425E-84E5-B1224747853A}" destId="{2C51AE1E-47C9-45CC-B152-F81E0F13D92E}" srcOrd="0" destOrd="0" presId="urn:microsoft.com/office/officeart/2005/8/layout/vList2"/>
    <dgm:cxn modelId="{0ACEBB7E-1CA9-4AF4-884C-3FAA04E43AD8}" srcId="{CC28299F-A15B-425E-84E5-B1224747853A}" destId="{1E26D52E-A21A-46F2-B4A8-D66E07AEE14A}" srcOrd="4" destOrd="0" parTransId="{7B70E2BE-EBF2-4608-9771-F6978BE6A440}" sibTransId="{9707D3C8-DEAE-4905-95CD-E7B1C0CB310A}"/>
    <dgm:cxn modelId="{2402FBA6-D626-4374-BC86-70C31831A329}" type="presOf" srcId="{0A036C05-9F44-445C-AB90-2A4952D0167D}" destId="{8E19F9D8-3B44-465A-8677-3E0EFD800BF6}" srcOrd="0" destOrd="1" presId="urn:microsoft.com/office/officeart/2005/8/layout/vList2"/>
    <dgm:cxn modelId="{4EE20AB8-D426-4393-9BC1-FA154830BB1E}" srcId="{CC28299F-A15B-425E-84E5-B1224747853A}" destId="{6D35BAB3-5046-4D2F-8BC6-167A67147223}" srcOrd="3" destOrd="0" parTransId="{CC8F4C34-B5C4-4CE7-8127-06B4D4758FC2}" sibTransId="{6A18AFD3-DB89-4BC1-A227-7C6C96E89226}"/>
    <dgm:cxn modelId="{B478EFC8-5241-47ED-822C-6A957DDF49A0}" srcId="{6965CAA9-5C21-41A4-9E31-78AF0863A479}" destId="{58D4DD0D-49B6-42E4-83F6-6CCA2D349A61}" srcOrd="1" destOrd="0" parTransId="{F026169D-14C5-4814-A41F-42B01631CA92}" sibTransId="{5AA027F7-E3CD-45BF-872A-BC14EAC02549}"/>
    <dgm:cxn modelId="{E2F2C2CE-73C9-4DD6-BFF1-C2E5E6719446}" type="presOf" srcId="{A2A855DB-7B91-482C-BEE1-C49C376A0D41}" destId="{8E19F9D8-3B44-465A-8677-3E0EFD800BF6}" srcOrd="0" destOrd="2" presId="urn:microsoft.com/office/officeart/2005/8/layout/vList2"/>
    <dgm:cxn modelId="{A90E72D5-837B-4EB8-B990-1476047F6F8B}" srcId="{E815AF57-C712-4011-9BBA-9980639160D2}" destId="{D42C9A82-43C8-4B2D-A0D8-97CE769E4760}" srcOrd="2" destOrd="0" parTransId="{95A9C12C-2A95-46B3-BB2B-A285D6DE8275}" sibTransId="{4AA2F588-8197-4B8A-85D7-80FB239BB44E}"/>
    <dgm:cxn modelId="{A32A05EC-4FC5-47B8-AE94-95358BB0BD88}" srcId="{6965CAA9-5C21-41A4-9E31-78AF0863A479}" destId="{D16351E5-6C33-4FB1-BFFF-E6CBEBA505BD}" srcOrd="0" destOrd="0" parTransId="{3D9AE019-AC62-4BDF-9527-E695AB3911E4}" sibTransId="{399CCEFA-E0C0-430E-AC2C-818D0CA68C3B}"/>
    <dgm:cxn modelId="{F00802FB-DDD6-4EF8-BCF7-B9FA6C280087}" srcId="{E815AF57-C712-4011-9BBA-9980639160D2}" destId="{CC169800-C420-4106-9F86-1F778CE68844}" srcOrd="0" destOrd="0" parTransId="{75FC1C05-B265-4B87-8D25-C2A40081B039}" sibTransId="{7D34DA0B-A254-49F7-BB9A-85F87D255731}"/>
    <dgm:cxn modelId="{035CB7C4-BCCA-471E-968E-692FB3A8D5F0}" type="presParOf" srcId="{A1343952-5F1A-4922-BD64-5C371A27ADC9}" destId="{4305FCBB-1332-4D30-8A8F-808FD1F2742A}" srcOrd="0" destOrd="0" presId="urn:microsoft.com/office/officeart/2005/8/layout/vList2"/>
    <dgm:cxn modelId="{A899644A-3958-42B5-AE51-C8B155BD2F40}" type="presParOf" srcId="{A1343952-5F1A-4922-BD64-5C371A27ADC9}" destId="{2328FC26-C5CF-4002-86EE-4C9270F47A04}" srcOrd="1" destOrd="0" presId="urn:microsoft.com/office/officeart/2005/8/layout/vList2"/>
    <dgm:cxn modelId="{65FD9B38-9ABD-4E31-8749-464AFA93E9FD}" type="presParOf" srcId="{A1343952-5F1A-4922-BD64-5C371A27ADC9}" destId="{2C51AE1E-47C9-45CC-B152-F81E0F13D92E}" srcOrd="2" destOrd="0" presId="urn:microsoft.com/office/officeart/2005/8/layout/vList2"/>
    <dgm:cxn modelId="{04D2078A-9C46-4D93-BCC7-74DE9691D3C6}" type="presParOf" srcId="{A1343952-5F1A-4922-BD64-5C371A27ADC9}" destId="{8E19F9D8-3B44-465A-8677-3E0EFD800BF6}" srcOrd="3" destOrd="0" presId="urn:microsoft.com/office/officeart/2005/8/layout/vList2"/>
    <dgm:cxn modelId="{CE35FCEA-EB61-41E2-9B1C-07518F14E404}" type="presParOf" srcId="{A1343952-5F1A-4922-BD64-5C371A27ADC9}" destId="{DC3224C6-2BBA-4DCF-AED5-2BE7F6398608}" srcOrd="4" destOrd="0" presId="urn:microsoft.com/office/officeart/2005/8/layout/vList2"/>
    <dgm:cxn modelId="{562B1C5B-95D8-4640-824A-62B1C7444E08}" type="presParOf" srcId="{A1343952-5F1A-4922-BD64-5C371A27ADC9}" destId="{5FCD6C48-CDBB-4CE4-B261-A2848AE5EC50}" srcOrd="5" destOrd="0" presId="urn:microsoft.com/office/officeart/2005/8/layout/vList2"/>
    <dgm:cxn modelId="{44D1A20B-2E6C-4C34-B6EA-BEDF35967C24}" type="presParOf" srcId="{A1343952-5F1A-4922-BD64-5C371A27ADC9}" destId="{B353D810-3B04-4A60-A709-9E66DD67B244}" srcOrd="6" destOrd="0" presId="urn:microsoft.com/office/officeart/2005/8/layout/vList2"/>
    <dgm:cxn modelId="{EAD65339-5F1D-44AC-928F-038B5FECE44F}" type="presParOf" srcId="{A1343952-5F1A-4922-BD64-5C371A27ADC9}" destId="{5177D539-897C-41BD-BC2E-6261708873F1}" srcOrd="7"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662C5A-E7DB-4E30-85C7-3B38D84016F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29BFDE6-834B-4296-B322-127561DF93DE}">
      <dgm:prSet/>
      <dgm:spPr/>
      <dgm:t>
        <a:bodyPr/>
        <a:lstStyle/>
        <a:p>
          <a:r>
            <a:rPr lang="en-US" dirty="0"/>
            <a:t>1. </a:t>
          </a:r>
          <a:r>
            <a:rPr lang="en-US" u="sng" dirty="0"/>
            <a:t>Survey </a:t>
          </a:r>
          <a:r>
            <a:rPr lang="en-US" dirty="0"/>
            <a:t>(n=420)</a:t>
          </a:r>
          <a:br>
            <a:rPr lang="en-US" dirty="0"/>
          </a:br>
          <a:r>
            <a:rPr lang="en-US" dirty="0"/>
            <a:t>71% said they or someone they </a:t>
          </a:r>
          <a:r>
            <a:rPr lang="en-US" dirty="0">
              <a:latin typeface="Century Gothic" panose="020B0502020202020204"/>
            </a:rPr>
            <a:t>know</a:t>
          </a:r>
          <a:r>
            <a:rPr lang="en-US" dirty="0"/>
            <a:t> has a food allergy, dietary restriction or health based dietary choice</a:t>
          </a:r>
          <a:endParaRPr lang="en-US" b="1" dirty="0"/>
        </a:p>
      </dgm:t>
    </dgm:pt>
    <dgm:pt modelId="{DE30DB65-810C-46A2-9A96-4B659DA82590}" type="parTrans" cxnId="{DC77B713-D945-4AC5-812C-1B5419CC4994}">
      <dgm:prSet/>
      <dgm:spPr/>
      <dgm:t>
        <a:bodyPr/>
        <a:lstStyle/>
        <a:p>
          <a:endParaRPr lang="en-US"/>
        </a:p>
      </dgm:t>
    </dgm:pt>
    <dgm:pt modelId="{6C5735C4-7FB7-41A0-8E9D-FC185B2D820B}" type="sibTrans" cxnId="{DC77B713-D945-4AC5-812C-1B5419CC4994}">
      <dgm:prSet/>
      <dgm:spPr/>
      <dgm:t>
        <a:bodyPr/>
        <a:lstStyle/>
        <a:p>
          <a:endParaRPr lang="en-US"/>
        </a:p>
      </dgm:t>
    </dgm:pt>
    <dgm:pt modelId="{E751F1E8-2D69-464F-A186-B14679412CE1}">
      <dgm:prSet/>
      <dgm:spPr/>
      <dgm:t>
        <a:bodyPr/>
        <a:lstStyle/>
        <a:p>
          <a:r>
            <a:rPr lang="en-US" dirty="0"/>
            <a:t>2. </a:t>
          </a:r>
          <a:r>
            <a:rPr lang="en-US" u="sng" dirty="0"/>
            <a:t>Focus groups</a:t>
          </a:r>
          <a:r>
            <a:rPr lang="en-US" dirty="0"/>
            <a:t> (6-8 </a:t>
          </a:r>
          <a:r>
            <a:rPr lang="en-US" dirty="0">
              <a:latin typeface="Century Gothic" panose="020B0502020202020204"/>
            </a:rPr>
            <a:t>participants</a:t>
          </a:r>
          <a:r>
            <a:rPr lang="en-US" dirty="0"/>
            <a:t> per session, 60 minutes):</a:t>
          </a:r>
          <a:br>
            <a:rPr lang="en-US" dirty="0"/>
          </a:br>
          <a:r>
            <a:rPr lang="en-US" dirty="0"/>
            <a:t>- participants included adults, parents of children with food allergies, vegans and health conscious consumers in Swansea</a:t>
          </a:r>
          <a:br>
            <a:rPr lang="en-US" dirty="0"/>
          </a:br>
          <a:r>
            <a:rPr lang="en-US" dirty="0"/>
            <a:t>- strong concern about cross-contamination and allergen safety</a:t>
          </a:r>
          <a:br>
            <a:rPr lang="en-US" dirty="0"/>
          </a:br>
          <a:r>
            <a:rPr lang="en-US" dirty="0"/>
            <a:t>- many participants expressed willingness to pay a premium for safe and inclusive options</a:t>
          </a:r>
          <a:br>
            <a:rPr lang="en-US" dirty="0"/>
          </a:br>
          <a:endParaRPr lang="en-US" dirty="0"/>
        </a:p>
      </dgm:t>
    </dgm:pt>
    <dgm:pt modelId="{B43B62E4-0E32-4DCD-8263-083C92306ADF}" type="parTrans" cxnId="{439E2560-E2EB-4228-A568-95371877BD3F}">
      <dgm:prSet/>
      <dgm:spPr/>
      <dgm:t>
        <a:bodyPr/>
        <a:lstStyle/>
        <a:p>
          <a:endParaRPr lang="en-US"/>
        </a:p>
      </dgm:t>
    </dgm:pt>
    <dgm:pt modelId="{0037962C-843F-4AF9-BA42-D56885EA3794}" type="sibTrans" cxnId="{439E2560-E2EB-4228-A568-95371877BD3F}">
      <dgm:prSet/>
      <dgm:spPr/>
      <dgm:t>
        <a:bodyPr/>
        <a:lstStyle/>
        <a:p>
          <a:endParaRPr lang="en-US"/>
        </a:p>
      </dgm:t>
    </dgm:pt>
    <dgm:pt modelId="{BD3A825F-8BA9-4128-A40C-F30E0ED02119}">
      <dgm:prSet/>
      <dgm:spPr/>
      <dgm:t>
        <a:bodyPr/>
        <a:lstStyle/>
        <a:p>
          <a:r>
            <a:rPr lang="en-US" b="1" dirty="0"/>
            <a:t>Key insight:</a:t>
          </a:r>
          <a:br>
            <a:rPr lang="en-US" b="1" dirty="0"/>
          </a:br>
          <a:r>
            <a:rPr lang="en-US" dirty="0"/>
            <a:t>There is a clear local demand for safe, inclusive café environments, where customers with dietary needs feel confident eating.</a:t>
          </a:r>
          <a:br>
            <a:rPr lang="en-US" dirty="0"/>
          </a:br>
          <a:br>
            <a:rPr lang="en-US" dirty="0"/>
          </a:br>
          <a:endParaRPr lang="en-US" dirty="0"/>
        </a:p>
      </dgm:t>
    </dgm:pt>
    <dgm:pt modelId="{9BEA7168-93EF-439E-9670-52F940FEE653}" type="parTrans" cxnId="{093817FF-3303-44B1-8B5D-1536E1C6CD20}">
      <dgm:prSet/>
      <dgm:spPr/>
      <dgm:t>
        <a:bodyPr/>
        <a:lstStyle/>
        <a:p>
          <a:endParaRPr lang="en-US"/>
        </a:p>
      </dgm:t>
    </dgm:pt>
    <dgm:pt modelId="{3DFAE283-8A23-48AA-9827-D73C8564A6D8}" type="sibTrans" cxnId="{093817FF-3303-44B1-8B5D-1536E1C6CD20}">
      <dgm:prSet/>
      <dgm:spPr/>
      <dgm:t>
        <a:bodyPr/>
        <a:lstStyle/>
        <a:p>
          <a:endParaRPr lang="en-US"/>
        </a:p>
      </dgm:t>
    </dgm:pt>
    <dgm:pt modelId="{C503CAFB-2082-4C2E-AB27-0E8DD69C21AE}" type="pres">
      <dgm:prSet presAssocID="{BB662C5A-E7DB-4E30-85C7-3B38D84016F5}" presName="diagram" presStyleCnt="0">
        <dgm:presLayoutVars>
          <dgm:dir/>
          <dgm:resizeHandles val="exact"/>
        </dgm:presLayoutVars>
      </dgm:prSet>
      <dgm:spPr/>
    </dgm:pt>
    <dgm:pt modelId="{4E523FB1-34F4-455D-B680-D447B2413C12}" type="pres">
      <dgm:prSet presAssocID="{F29BFDE6-834B-4296-B322-127561DF93DE}" presName="node" presStyleLbl="node1" presStyleIdx="0" presStyleCnt="3">
        <dgm:presLayoutVars>
          <dgm:bulletEnabled val="1"/>
        </dgm:presLayoutVars>
      </dgm:prSet>
      <dgm:spPr/>
    </dgm:pt>
    <dgm:pt modelId="{DC43DEB7-FBF4-46F8-B4EC-0CC411E35DFD}" type="pres">
      <dgm:prSet presAssocID="{6C5735C4-7FB7-41A0-8E9D-FC185B2D820B}" presName="sibTrans" presStyleCnt="0"/>
      <dgm:spPr/>
    </dgm:pt>
    <dgm:pt modelId="{49474D43-06C8-41E6-9CF5-98544ADFE7F9}" type="pres">
      <dgm:prSet presAssocID="{E751F1E8-2D69-464F-A186-B14679412CE1}" presName="node" presStyleLbl="node1" presStyleIdx="1" presStyleCnt="3">
        <dgm:presLayoutVars>
          <dgm:bulletEnabled val="1"/>
        </dgm:presLayoutVars>
      </dgm:prSet>
      <dgm:spPr/>
    </dgm:pt>
    <dgm:pt modelId="{A5476457-F7D5-4798-BC13-B7D57D676246}" type="pres">
      <dgm:prSet presAssocID="{0037962C-843F-4AF9-BA42-D56885EA3794}" presName="sibTrans" presStyleCnt="0"/>
      <dgm:spPr/>
    </dgm:pt>
    <dgm:pt modelId="{88D72B70-8A9E-49F4-881A-50BDA3BBE7EB}" type="pres">
      <dgm:prSet presAssocID="{BD3A825F-8BA9-4128-A40C-F30E0ED02119}" presName="node" presStyleLbl="node1" presStyleIdx="2" presStyleCnt="3">
        <dgm:presLayoutVars>
          <dgm:bulletEnabled val="1"/>
        </dgm:presLayoutVars>
      </dgm:prSet>
      <dgm:spPr/>
    </dgm:pt>
  </dgm:ptLst>
  <dgm:cxnLst>
    <dgm:cxn modelId="{DC77B713-D945-4AC5-812C-1B5419CC4994}" srcId="{BB662C5A-E7DB-4E30-85C7-3B38D84016F5}" destId="{F29BFDE6-834B-4296-B322-127561DF93DE}" srcOrd="0" destOrd="0" parTransId="{DE30DB65-810C-46A2-9A96-4B659DA82590}" sibTransId="{6C5735C4-7FB7-41A0-8E9D-FC185B2D820B}"/>
    <dgm:cxn modelId="{6CC9EE5C-F693-4A96-B3F7-D7D6A493384A}" type="presOf" srcId="{BB662C5A-E7DB-4E30-85C7-3B38D84016F5}" destId="{C503CAFB-2082-4C2E-AB27-0E8DD69C21AE}" srcOrd="0" destOrd="0" presId="urn:microsoft.com/office/officeart/2005/8/layout/default"/>
    <dgm:cxn modelId="{439E2560-E2EB-4228-A568-95371877BD3F}" srcId="{BB662C5A-E7DB-4E30-85C7-3B38D84016F5}" destId="{E751F1E8-2D69-464F-A186-B14679412CE1}" srcOrd="1" destOrd="0" parTransId="{B43B62E4-0E32-4DCD-8263-083C92306ADF}" sibTransId="{0037962C-843F-4AF9-BA42-D56885EA3794}"/>
    <dgm:cxn modelId="{8A1D8E92-3D2C-43B2-A5E0-654C624B4543}" type="presOf" srcId="{BD3A825F-8BA9-4128-A40C-F30E0ED02119}" destId="{88D72B70-8A9E-49F4-881A-50BDA3BBE7EB}" srcOrd="0" destOrd="0" presId="urn:microsoft.com/office/officeart/2005/8/layout/default"/>
    <dgm:cxn modelId="{702D3CF7-3441-4545-8D85-B1837BBADE77}" type="presOf" srcId="{E751F1E8-2D69-464F-A186-B14679412CE1}" destId="{49474D43-06C8-41E6-9CF5-98544ADFE7F9}" srcOrd="0" destOrd="0" presId="urn:microsoft.com/office/officeart/2005/8/layout/default"/>
    <dgm:cxn modelId="{093817FF-3303-44B1-8B5D-1536E1C6CD20}" srcId="{BB662C5A-E7DB-4E30-85C7-3B38D84016F5}" destId="{BD3A825F-8BA9-4128-A40C-F30E0ED02119}" srcOrd="2" destOrd="0" parTransId="{9BEA7168-93EF-439E-9670-52F940FEE653}" sibTransId="{3DFAE283-8A23-48AA-9827-D73C8564A6D8}"/>
    <dgm:cxn modelId="{2459C0FF-BFEE-490A-A702-0F4F59BC895C}" type="presOf" srcId="{F29BFDE6-834B-4296-B322-127561DF93DE}" destId="{4E523FB1-34F4-455D-B680-D447B2413C12}" srcOrd="0" destOrd="0" presId="urn:microsoft.com/office/officeart/2005/8/layout/default"/>
    <dgm:cxn modelId="{51781350-5EE0-491B-964F-F35D49766E54}" type="presParOf" srcId="{C503CAFB-2082-4C2E-AB27-0E8DD69C21AE}" destId="{4E523FB1-34F4-455D-B680-D447B2413C12}" srcOrd="0" destOrd="0" presId="urn:microsoft.com/office/officeart/2005/8/layout/default"/>
    <dgm:cxn modelId="{0D5AFDD7-342C-43C8-9A95-EF00D9C85859}" type="presParOf" srcId="{C503CAFB-2082-4C2E-AB27-0E8DD69C21AE}" destId="{DC43DEB7-FBF4-46F8-B4EC-0CC411E35DFD}" srcOrd="1" destOrd="0" presId="urn:microsoft.com/office/officeart/2005/8/layout/default"/>
    <dgm:cxn modelId="{448EC185-62D8-40F3-93D5-957447ABD74C}" type="presParOf" srcId="{C503CAFB-2082-4C2E-AB27-0E8DD69C21AE}" destId="{49474D43-06C8-41E6-9CF5-98544ADFE7F9}" srcOrd="2" destOrd="0" presId="urn:microsoft.com/office/officeart/2005/8/layout/default"/>
    <dgm:cxn modelId="{2E1D342F-A990-48BB-A259-E3DE29B01054}" type="presParOf" srcId="{C503CAFB-2082-4C2E-AB27-0E8DD69C21AE}" destId="{A5476457-F7D5-4798-BC13-B7D57D676246}" srcOrd="3" destOrd="0" presId="urn:microsoft.com/office/officeart/2005/8/layout/default"/>
    <dgm:cxn modelId="{6D9A475B-3EBE-4631-8FFD-931A5C778792}" type="presParOf" srcId="{C503CAFB-2082-4C2E-AB27-0E8DD69C21AE}" destId="{88D72B70-8A9E-49F4-881A-50BDA3BBE7EB}"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DFE7C1A-A7CC-4364-9CC7-4B65A8A4B3E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56D6B30-1764-45C6-858C-794BBF108B25}">
      <dgm:prSet/>
      <dgm:spPr/>
      <dgm:t>
        <a:bodyPr/>
        <a:lstStyle/>
        <a:p>
          <a:r>
            <a:rPr lang="en-GB"/>
            <a:t>Startup investment: £40,000</a:t>
          </a:r>
          <a:endParaRPr lang="en-US"/>
        </a:p>
      </dgm:t>
    </dgm:pt>
    <dgm:pt modelId="{8578198B-8D1B-4D25-B553-5429CB5AD0D5}" type="parTrans" cxnId="{A3CBEDBA-4668-4B04-966E-DCA118359C34}">
      <dgm:prSet/>
      <dgm:spPr/>
      <dgm:t>
        <a:bodyPr/>
        <a:lstStyle/>
        <a:p>
          <a:endParaRPr lang="en-US"/>
        </a:p>
      </dgm:t>
    </dgm:pt>
    <dgm:pt modelId="{F517B270-FA46-4D5F-B8CE-6EF2CA0965A5}" type="sibTrans" cxnId="{A3CBEDBA-4668-4B04-966E-DCA118359C34}">
      <dgm:prSet/>
      <dgm:spPr/>
      <dgm:t>
        <a:bodyPr/>
        <a:lstStyle/>
        <a:p>
          <a:endParaRPr lang="en-US"/>
        </a:p>
      </dgm:t>
    </dgm:pt>
    <dgm:pt modelId="{CA60AA2E-885B-45D0-9B58-DBAAEDCB0EDC}">
      <dgm:prSet/>
      <dgm:spPr/>
      <dgm:t>
        <a:bodyPr/>
        <a:lstStyle/>
        <a:p>
          <a:r>
            <a:rPr lang="en-GB"/>
            <a:t>Startup costs used: £25,000</a:t>
          </a:r>
          <a:endParaRPr lang="en-US"/>
        </a:p>
      </dgm:t>
    </dgm:pt>
    <dgm:pt modelId="{17B2E774-91A0-4EAC-B129-A112FA4ED8BA}" type="parTrans" cxnId="{501019D7-C213-4D32-BBC7-37A44001BBCE}">
      <dgm:prSet/>
      <dgm:spPr/>
      <dgm:t>
        <a:bodyPr/>
        <a:lstStyle/>
        <a:p>
          <a:endParaRPr lang="en-US"/>
        </a:p>
      </dgm:t>
    </dgm:pt>
    <dgm:pt modelId="{168D91DD-98C8-4B58-BD25-6DB51F6CB5C3}" type="sibTrans" cxnId="{501019D7-C213-4D32-BBC7-37A44001BBCE}">
      <dgm:prSet/>
      <dgm:spPr/>
      <dgm:t>
        <a:bodyPr/>
        <a:lstStyle/>
        <a:p>
          <a:endParaRPr lang="en-US"/>
        </a:p>
      </dgm:t>
    </dgm:pt>
    <dgm:pt modelId="{F5B61B7F-E4F0-4A3D-AE36-E8A69AA68006}">
      <dgm:prSet/>
      <dgm:spPr/>
      <dgm:t>
        <a:bodyPr/>
        <a:lstStyle/>
        <a:p>
          <a:r>
            <a:rPr lang="en-GB"/>
            <a:t>Monthly running costs: £10,500</a:t>
          </a:r>
          <a:endParaRPr lang="en-US"/>
        </a:p>
      </dgm:t>
    </dgm:pt>
    <dgm:pt modelId="{54EF5638-CF3E-4AB4-A8D4-D6B41DA97EAE}" type="parTrans" cxnId="{AD91E725-437A-4023-9064-EAD13D4B250D}">
      <dgm:prSet/>
      <dgm:spPr/>
      <dgm:t>
        <a:bodyPr/>
        <a:lstStyle/>
        <a:p>
          <a:endParaRPr lang="en-US"/>
        </a:p>
      </dgm:t>
    </dgm:pt>
    <dgm:pt modelId="{467B3AE1-AF38-446C-99FD-DF625D95CD6D}" type="sibTrans" cxnId="{AD91E725-437A-4023-9064-EAD13D4B250D}">
      <dgm:prSet/>
      <dgm:spPr/>
      <dgm:t>
        <a:bodyPr/>
        <a:lstStyle/>
        <a:p>
          <a:endParaRPr lang="en-US"/>
        </a:p>
      </dgm:t>
    </dgm:pt>
    <dgm:pt modelId="{CB44310C-C0ED-45BD-997A-6A9775C511E2}">
      <dgm:prSet/>
      <dgm:spPr/>
      <dgm:t>
        <a:bodyPr/>
        <a:lstStyle/>
        <a:p>
          <a:r>
            <a:rPr lang="en-GB"/>
            <a:t>Break-even achieved: Month 6</a:t>
          </a:r>
          <a:endParaRPr lang="en-US"/>
        </a:p>
      </dgm:t>
    </dgm:pt>
    <dgm:pt modelId="{FB79B22E-5787-40BE-B7A8-692C81495D30}" type="parTrans" cxnId="{E26F6C4A-DF83-4870-AD10-D37BF0493E39}">
      <dgm:prSet/>
      <dgm:spPr/>
      <dgm:t>
        <a:bodyPr/>
        <a:lstStyle/>
        <a:p>
          <a:endParaRPr lang="en-US"/>
        </a:p>
      </dgm:t>
    </dgm:pt>
    <dgm:pt modelId="{62AE7E9F-E894-4FF1-BBC1-819596534EDF}" type="sibTrans" cxnId="{E26F6C4A-DF83-4870-AD10-D37BF0493E39}">
      <dgm:prSet/>
      <dgm:spPr/>
      <dgm:t>
        <a:bodyPr/>
        <a:lstStyle/>
        <a:p>
          <a:endParaRPr lang="en-US"/>
        </a:p>
      </dgm:t>
    </dgm:pt>
    <dgm:pt modelId="{0EF436A8-F514-44A3-A1E9-0891CDA7C5BB}">
      <dgm:prSet/>
      <dgm:spPr/>
      <dgm:t>
        <a:bodyPr/>
        <a:lstStyle/>
        <a:p>
          <a:r>
            <a:rPr lang="en-GB"/>
            <a:t>End of Year 1 profit: £46,300</a:t>
          </a:r>
          <a:endParaRPr lang="en-US"/>
        </a:p>
      </dgm:t>
    </dgm:pt>
    <dgm:pt modelId="{C1091559-478A-472B-80FA-75E1E2529470}" type="parTrans" cxnId="{8FECAAE0-CF36-4CB6-8AC4-4E351252BC4E}">
      <dgm:prSet/>
      <dgm:spPr/>
      <dgm:t>
        <a:bodyPr/>
        <a:lstStyle/>
        <a:p>
          <a:endParaRPr lang="en-US"/>
        </a:p>
      </dgm:t>
    </dgm:pt>
    <dgm:pt modelId="{036B2D3A-5BB0-4C50-8CAA-2733B6F458CA}" type="sibTrans" cxnId="{8FECAAE0-CF36-4CB6-8AC4-4E351252BC4E}">
      <dgm:prSet/>
      <dgm:spPr/>
      <dgm:t>
        <a:bodyPr/>
        <a:lstStyle/>
        <a:p>
          <a:endParaRPr lang="en-US"/>
        </a:p>
      </dgm:t>
    </dgm:pt>
    <dgm:pt modelId="{80C45B85-21A9-4321-8491-40C472774FFD}">
      <dgm:prSet/>
      <dgm:spPr/>
      <dgm:t>
        <a:bodyPr/>
        <a:lstStyle/>
        <a:p>
          <a:r>
            <a:rPr lang="en-GB"/>
            <a:t>The business has already </a:t>
          </a:r>
          <a:r>
            <a:rPr lang="en-GB" b="1"/>
            <a:t>proven financial viability</a:t>
          </a:r>
          <a:r>
            <a:rPr lang="en-GB"/>
            <a:t>, reducing investor risk.</a:t>
          </a:r>
          <a:endParaRPr lang="en-US"/>
        </a:p>
      </dgm:t>
    </dgm:pt>
    <dgm:pt modelId="{205F6B86-6ACB-4F95-93A2-26F716DC893D}" type="parTrans" cxnId="{8555135E-FC9C-4330-AF7E-3B93E6B458FA}">
      <dgm:prSet/>
      <dgm:spPr/>
      <dgm:t>
        <a:bodyPr/>
        <a:lstStyle/>
        <a:p>
          <a:endParaRPr lang="en-US"/>
        </a:p>
      </dgm:t>
    </dgm:pt>
    <dgm:pt modelId="{3A615DE1-C137-437E-BBB4-5E15508278C2}" type="sibTrans" cxnId="{8555135E-FC9C-4330-AF7E-3B93E6B458FA}">
      <dgm:prSet/>
      <dgm:spPr/>
      <dgm:t>
        <a:bodyPr/>
        <a:lstStyle/>
        <a:p>
          <a:endParaRPr lang="en-US"/>
        </a:p>
      </dgm:t>
    </dgm:pt>
    <dgm:pt modelId="{949DDC38-964F-4639-9E00-DB421DA95A83}" type="pres">
      <dgm:prSet presAssocID="{7DFE7C1A-A7CC-4364-9CC7-4B65A8A4B3ED}" presName="linear" presStyleCnt="0">
        <dgm:presLayoutVars>
          <dgm:animLvl val="lvl"/>
          <dgm:resizeHandles val="exact"/>
        </dgm:presLayoutVars>
      </dgm:prSet>
      <dgm:spPr/>
    </dgm:pt>
    <dgm:pt modelId="{804E7607-4F10-4605-9F72-95AEBF973D62}" type="pres">
      <dgm:prSet presAssocID="{C56D6B30-1764-45C6-858C-794BBF108B25}" presName="parentText" presStyleLbl="node1" presStyleIdx="0" presStyleCnt="6">
        <dgm:presLayoutVars>
          <dgm:chMax val="0"/>
          <dgm:bulletEnabled val="1"/>
        </dgm:presLayoutVars>
      </dgm:prSet>
      <dgm:spPr/>
    </dgm:pt>
    <dgm:pt modelId="{04F7E3A1-5103-4395-844B-CF90D7F8B21F}" type="pres">
      <dgm:prSet presAssocID="{F517B270-FA46-4D5F-B8CE-6EF2CA0965A5}" presName="spacer" presStyleCnt="0"/>
      <dgm:spPr/>
    </dgm:pt>
    <dgm:pt modelId="{37C688B4-FF84-4FEE-A514-1A1601B921FE}" type="pres">
      <dgm:prSet presAssocID="{CA60AA2E-885B-45D0-9B58-DBAAEDCB0EDC}" presName="parentText" presStyleLbl="node1" presStyleIdx="1" presStyleCnt="6">
        <dgm:presLayoutVars>
          <dgm:chMax val="0"/>
          <dgm:bulletEnabled val="1"/>
        </dgm:presLayoutVars>
      </dgm:prSet>
      <dgm:spPr/>
    </dgm:pt>
    <dgm:pt modelId="{82160810-3509-4738-9736-EEF93AB76F35}" type="pres">
      <dgm:prSet presAssocID="{168D91DD-98C8-4B58-BD25-6DB51F6CB5C3}" presName="spacer" presStyleCnt="0"/>
      <dgm:spPr/>
    </dgm:pt>
    <dgm:pt modelId="{72279B72-569B-4612-B380-B70F7326D577}" type="pres">
      <dgm:prSet presAssocID="{F5B61B7F-E4F0-4A3D-AE36-E8A69AA68006}" presName="parentText" presStyleLbl="node1" presStyleIdx="2" presStyleCnt="6">
        <dgm:presLayoutVars>
          <dgm:chMax val="0"/>
          <dgm:bulletEnabled val="1"/>
        </dgm:presLayoutVars>
      </dgm:prSet>
      <dgm:spPr/>
    </dgm:pt>
    <dgm:pt modelId="{9FDA66D9-68A6-4C4E-AFBB-190885E8F109}" type="pres">
      <dgm:prSet presAssocID="{467B3AE1-AF38-446C-99FD-DF625D95CD6D}" presName="spacer" presStyleCnt="0"/>
      <dgm:spPr/>
    </dgm:pt>
    <dgm:pt modelId="{6ADB03F0-CE0E-49E7-B530-3E04EE20F0F1}" type="pres">
      <dgm:prSet presAssocID="{CB44310C-C0ED-45BD-997A-6A9775C511E2}" presName="parentText" presStyleLbl="node1" presStyleIdx="3" presStyleCnt="6">
        <dgm:presLayoutVars>
          <dgm:chMax val="0"/>
          <dgm:bulletEnabled val="1"/>
        </dgm:presLayoutVars>
      </dgm:prSet>
      <dgm:spPr/>
    </dgm:pt>
    <dgm:pt modelId="{423244D8-C6DA-4F4C-A0E9-5C5EFDE91F26}" type="pres">
      <dgm:prSet presAssocID="{62AE7E9F-E894-4FF1-BBC1-819596534EDF}" presName="spacer" presStyleCnt="0"/>
      <dgm:spPr/>
    </dgm:pt>
    <dgm:pt modelId="{01B69144-2259-4411-AAAD-A6F07F5C73AD}" type="pres">
      <dgm:prSet presAssocID="{0EF436A8-F514-44A3-A1E9-0891CDA7C5BB}" presName="parentText" presStyleLbl="node1" presStyleIdx="4" presStyleCnt="6">
        <dgm:presLayoutVars>
          <dgm:chMax val="0"/>
          <dgm:bulletEnabled val="1"/>
        </dgm:presLayoutVars>
      </dgm:prSet>
      <dgm:spPr/>
    </dgm:pt>
    <dgm:pt modelId="{243590D1-BD02-44B3-ACEF-F25E7E3DEE51}" type="pres">
      <dgm:prSet presAssocID="{036B2D3A-5BB0-4C50-8CAA-2733B6F458CA}" presName="spacer" presStyleCnt="0"/>
      <dgm:spPr/>
    </dgm:pt>
    <dgm:pt modelId="{3AD95E2D-E9EE-46F3-914D-0F7EA901B2AE}" type="pres">
      <dgm:prSet presAssocID="{80C45B85-21A9-4321-8491-40C472774FFD}" presName="parentText" presStyleLbl="node1" presStyleIdx="5" presStyleCnt="6">
        <dgm:presLayoutVars>
          <dgm:chMax val="0"/>
          <dgm:bulletEnabled val="1"/>
        </dgm:presLayoutVars>
      </dgm:prSet>
      <dgm:spPr/>
    </dgm:pt>
  </dgm:ptLst>
  <dgm:cxnLst>
    <dgm:cxn modelId="{AD91E725-437A-4023-9064-EAD13D4B250D}" srcId="{7DFE7C1A-A7CC-4364-9CC7-4B65A8A4B3ED}" destId="{F5B61B7F-E4F0-4A3D-AE36-E8A69AA68006}" srcOrd="2" destOrd="0" parTransId="{54EF5638-CF3E-4AB4-A8D4-D6B41DA97EAE}" sibTransId="{467B3AE1-AF38-446C-99FD-DF625D95CD6D}"/>
    <dgm:cxn modelId="{4CEDDB3B-C49B-48EC-AB32-48359E14035A}" type="presOf" srcId="{F5B61B7F-E4F0-4A3D-AE36-E8A69AA68006}" destId="{72279B72-569B-4612-B380-B70F7326D577}" srcOrd="0" destOrd="0" presId="urn:microsoft.com/office/officeart/2005/8/layout/vList2"/>
    <dgm:cxn modelId="{5CBA755C-D992-4860-80CE-B3FD92D82CB6}" type="presOf" srcId="{C56D6B30-1764-45C6-858C-794BBF108B25}" destId="{804E7607-4F10-4605-9F72-95AEBF973D62}" srcOrd="0" destOrd="0" presId="urn:microsoft.com/office/officeart/2005/8/layout/vList2"/>
    <dgm:cxn modelId="{8555135E-FC9C-4330-AF7E-3B93E6B458FA}" srcId="{7DFE7C1A-A7CC-4364-9CC7-4B65A8A4B3ED}" destId="{80C45B85-21A9-4321-8491-40C472774FFD}" srcOrd="5" destOrd="0" parTransId="{205F6B86-6ACB-4F95-93A2-26F716DC893D}" sibTransId="{3A615DE1-C137-437E-BBB4-5E15508278C2}"/>
    <dgm:cxn modelId="{E26F6C4A-DF83-4870-AD10-D37BF0493E39}" srcId="{7DFE7C1A-A7CC-4364-9CC7-4B65A8A4B3ED}" destId="{CB44310C-C0ED-45BD-997A-6A9775C511E2}" srcOrd="3" destOrd="0" parTransId="{FB79B22E-5787-40BE-B7A8-692C81495D30}" sibTransId="{62AE7E9F-E894-4FF1-BBC1-819596534EDF}"/>
    <dgm:cxn modelId="{0F861789-09DA-4882-9711-F502C6BB2EC6}" type="presOf" srcId="{CA60AA2E-885B-45D0-9B58-DBAAEDCB0EDC}" destId="{37C688B4-FF84-4FEE-A514-1A1601B921FE}" srcOrd="0" destOrd="0" presId="urn:microsoft.com/office/officeart/2005/8/layout/vList2"/>
    <dgm:cxn modelId="{97CC7896-6F3A-4718-83EE-A252C7953CAB}" type="presOf" srcId="{80C45B85-21A9-4321-8491-40C472774FFD}" destId="{3AD95E2D-E9EE-46F3-914D-0F7EA901B2AE}" srcOrd="0" destOrd="0" presId="urn:microsoft.com/office/officeart/2005/8/layout/vList2"/>
    <dgm:cxn modelId="{E81707AB-ADC6-401D-B699-569AA752C3E5}" type="presOf" srcId="{7DFE7C1A-A7CC-4364-9CC7-4B65A8A4B3ED}" destId="{949DDC38-964F-4639-9E00-DB421DA95A83}" srcOrd="0" destOrd="0" presId="urn:microsoft.com/office/officeart/2005/8/layout/vList2"/>
    <dgm:cxn modelId="{A3CBEDBA-4668-4B04-966E-DCA118359C34}" srcId="{7DFE7C1A-A7CC-4364-9CC7-4B65A8A4B3ED}" destId="{C56D6B30-1764-45C6-858C-794BBF108B25}" srcOrd="0" destOrd="0" parTransId="{8578198B-8D1B-4D25-B553-5429CB5AD0D5}" sibTransId="{F517B270-FA46-4D5F-B8CE-6EF2CA0965A5}"/>
    <dgm:cxn modelId="{FB4AE1BE-312F-4E01-B6B9-FC1F139EC178}" type="presOf" srcId="{0EF436A8-F514-44A3-A1E9-0891CDA7C5BB}" destId="{01B69144-2259-4411-AAAD-A6F07F5C73AD}" srcOrd="0" destOrd="0" presId="urn:microsoft.com/office/officeart/2005/8/layout/vList2"/>
    <dgm:cxn modelId="{501019D7-C213-4D32-BBC7-37A44001BBCE}" srcId="{7DFE7C1A-A7CC-4364-9CC7-4B65A8A4B3ED}" destId="{CA60AA2E-885B-45D0-9B58-DBAAEDCB0EDC}" srcOrd="1" destOrd="0" parTransId="{17B2E774-91A0-4EAC-B129-A112FA4ED8BA}" sibTransId="{168D91DD-98C8-4B58-BD25-6DB51F6CB5C3}"/>
    <dgm:cxn modelId="{8FECAAE0-CF36-4CB6-8AC4-4E351252BC4E}" srcId="{7DFE7C1A-A7CC-4364-9CC7-4B65A8A4B3ED}" destId="{0EF436A8-F514-44A3-A1E9-0891CDA7C5BB}" srcOrd="4" destOrd="0" parTransId="{C1091559-478A-472B-80FA-75E1E2529470}" sibTransId="{036B2D3A-5BB0-4C50-8CAA-2733B6F458CA}"/>
    <dgm:cxn modelId="{3A4C2CF2-DEDE-45C6-8C8E-76AADA169619}" type="presOf" srcId="{CB44310C-C0ED-45BD-997A-6A9775C511E2}" destId="{6ADB03F0-CE0E-49E7-B530-3E04EE20F0F1}" srcOrd="0" destOrd="0" presId="urn:microsoft.com/office/officeart/2005/8/layout/vList2"/>
    <dgm:cxn modelId="{7806F1C4-D1A7-49E0-8AB2-CDA1F64320C0}" type="presParOf" srcId="{949DDC38-964F-4639-9E00-DB421DA95A83}" destId="{804E7607-4F10-4605-9F72-95AEBF973D62}" srcOrd="0" destOrd="0" presId="urn:microsoft.com/office/officeart/2005/8/layout/vList2"/>
    <dgm:cxn modelId="{592F9514-513F-4E34-93B5-DEBAE7088723}" type="presParOf" srcId="{949DDC38-964F-4639-9E00-DB421DA95A83}" destId="{04F7E3A1-5103-4395-844B-CF90D7F8B21F}" srcOrd="1" destOrd="0" presId="urn:microsoft.com/office/officeart/2005/8/layout/vList2"/>
    <dgm:cxn modelId="{6E8F1305-4456-4222-98B8-81EB2F54FB92}" type="presParOf" srcId="{949DDC38-964F-4639-9E00-DB421DA95A83}" destId="{37C688B4-FF84-4FEE-A514-1A1601B921FE}" srcOrd="2" destOrd="0" presId="urn:microsoft.com/office/officeart/2005/8/layout/vList2"/>
    <dgm:cxn modelId="{B06C21DB-A3BC-470D-8E4B-3779628ED712}" type="presParOf" srcId="{949DDC38-964F-4639-9E00-DB421DA95A83}" destId="{82160810-3509-4738-9736-EEF93AB76F35}" srcOrd="3" destOrd="0" presId="urn:microsoft.com/office/officeart/2005/8/layout/vList2"/>
    <dgm:cxn modelId="{7F4D432F-9B57-446D-A64A-91A5A0387C9D}" type="presParOf" srcId="{949DDC38-964F-4639-9E00-DB421DA95A83}" destId="{72279B72-569B-4612-B380-B70F7326D577}" srcOrd="4" destOrd="0" presId="urn:microsoft.com/office/officeart/2005/8/layout/vList2"/>
    <dgm:cxn modelId="{7D0D992D-FBE9-4D2B-AED2-4A9722E8A250}" type="presParOf" srcId="{949DDC38-964F-4639-9E00-DB421DA95A83}" destId="{9FDA66D9-68A6-4C4E-AFBB-190885E8F109}" srcOrd="5" destOrd="0" presId="urn:microsoft.com/office/officeart/2005/8/layout/vList2"/>
    <dgm:cxn modelId="{AB985BF4-805B-4A4F-A3B0-99E7C6ADA219}" type="presParOf" srcId="{949DDC38-964F-4639-9E00-DB421DA95A83}" destId="{6ADB03F0-CE0E-49E7-B530-3E04EE20F0F1}" srcOrd="6" destOrd="0" presId="urn:microsoft.com/office/officeart/2005/8/layout/vList2"/>
    <dgm:cxn modelId="{D2056FD9-FB7C-407D-958A-FD5B59F7417A}" type="presParOf" srcId="{949DDC38-964F-4639-9E00-DB421DA95A83}" destId="{423244D8-C6DA-4F4C-A0E9-5C5EFDE91F26}" srcOrd="7" destOrd="0" presId="urn:microsoft.com/office/officeart/2005/8/layout/vList2"/>
    <dgm:cxn modelId="{33BDBD19-6191-4B77-B2A3-2C24E253BB09}" type="presParOf" srcId="{949DDC38-964F-4639-9E00-DB421DA95A83}" destId="{01B69144-2259-4411-AAAD-A6F07F5C73AD}" srcOrd="8" destOrd="0" presId="urn:microsoft.com/office/officeart/2005/8/layout/vList2"/>
    <dgm:cxn modelId="{236ACE6F-7BE5-4CEC-9749-647B2B9D44F1}" type="presParOf" srcId="{949DDC38-964F-4639-9E00-DB421DA95A83}" destId="{243590D1-BD02-44B3-ACEF-F25E7E3DEE51}" srcOrd="9" destOrd="0" presId="urn:microsoft.com/office/officeart/2005/8/layout/vList2"/>
    <dgm:cxn modelId="{D2A4672E-85EE-4D58-BA31-B17C3A25D85E}" type="presParOf" srcId="{949DDC38-964F-4639-9E00-DB421DA95A83}" destId="{3AD95E2D-E9EE-46F3-914D-0F7EA901B2A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EC65327-DF3A-4F71-8638-A4ABF7BA9CC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752D9DA-A536-4827-96A5-25EF3F854831}">
      <dgm:prSet/>
      <dgm:spPr/>
      <dgm:t>
        <a:bodyPr/>
        <a:lstStyle/>
        <a:p>
          <a:r>
            <a:rPr lang="en-GB" b="0" i="0"/>
            <a:t>Brand identity focuses on:</a:t>
          </a:r>
          <a:endParaRPr lang="en-US"/>
        </a:p>
      </dgm:t>
    </dgm:pt>
    <dgm:pt modelId="{224F03DF-50D4-46C4-A642-A5A342DA915E}" type="parTrans" cxnId="{E5D25C54-0D85-464F-A78D-B4CEB4711CD3}">
      <dgm:prSet/>
      <dgm:spPr/>
      <dgm:t>
        <a:bodyPr/>
        <a:lstStyle/>
        <a:p>
          <a:endParaRPr lang="en-US"/>
        </a:p>
      </dgm:t>
    </dgm:pt>
    <dgm:pt modelId="{31837D6F-9B8B-4A5F-A340-469745C94DF0}" type="sibTrans" cxnId="{E5D25C54-0D85-464F-A78D-B4CEB4711CD3}">
      <dgm:prSet/>
      <dgm:spPr/>
      <dgm:t>
        <a:bodyPr/>
        <a:lstStyle/>
        <a:p>
          <a:endParaRPr lang="en-US"/>
        </a:p>
      </dgm:t>
    </dgm:pt>
    <dgm:pt modelId="{458E5664-2B40-4351-8717-8A5EA8EABE78}">
      <dgm:prSet/>
      <dgm:spPr/>
      <dgm:t>
        <a:bodyPr/>
        <a:lstStyle/>
        <a:p>
          <a:r>
            <a:rPr lang="en-GB" b="0" i="0"/>
            <a:t>Calm coastal colours</a:t>
          </a:r>
          <a:endParaRPr lang="en-US"/>
        </a:p>
      </dgm:t>
    </dgm:pt>
    <dgm:pt modelId="{FC8034EB-3AA2-493C-94E8-EA4154175642}" type="parTrans" cxnId="{11A870B2-E2CB-4313-A206-22F393699884}">
      <dgm:prSet/>
      <dgm:spPr/>
      <dgm:t>
        <a:bodyPr/>
        <a:lstStyle/>
        <a:p>
          <a:endParaRPr lang="en-US"/>
        </a:p>
      </dgm:t>
    </dgm:pt>
    <dgm:pt modelId="{6FB04151-92FA-4117-ADDC-91C3AB6B1357}" type="sibTrans" cxnId="{11A870B2-E2CB-4313-A206-22F393699884}">
      <dgm:prSet/>
      <dgm:spPr/>
      <dgm:t>
        <a:bodyPr/>
        <a:lstStyle/>
        <a:p>
          <a:endParaRPr lang="en-US"/>
        </a:p>
      </dgm:t>
    </dgm:pt>
    <dgm:pt modelId="{610E115A-9D73-404A-B166-8AD0DD89EA4B}">
      <dgm:prSet/>
      <dgm:spPr/>
      <dgm:t>
        <a:bodyPr/>
        <a:lstStyle/>
        <a:p>
          <a:r>
            <a:rPr lang="en-GB" b="0" i="0"/>
            <a:t>Wellness imagery</a:t>
          </a:r>
          <a:endParaRPr lang="en-US"/>
        </a:p>
      </dgm:t>
    </dgm:pt>
    <dgm:pt modelId="{69F31D41-AE48-4A37-A123-ED80580EC2A3}" type="parTrans" cxnId="{9E13A668-8ABF-4574-9579-F39EEE8B7465}">
      <dgm:prSet/>
      <dgm:spPr/>
      <dgm:t>
        <a:bodyPr/>
        <a:lstStyle/>
        <a:p>
          <a:endParaRPr lang="en-US"/>
        </a:p>
      </dgm:t>
    </dgm:pt>
    <dgm:pt modelId="{229B32BF-71A8-4511-97AB-BB4A4D2A99CA}" type="sibTrans" cxnId="{9E13A668-8ABF-4574-9579-F39EEE8B7465}">
      <dgm:prSet/>
      <dgm:spPr/>
      <dgm:t>
        <a:bodyPr/>
        <a:lstStyle/>
        <a:p>
          <a:endParaRPr lang="en-US"/>
        </a:p>
      </dgm:t>
    </dgm:pt>
    <dgm:pt modelId="{D17501C7-A17E-4B9B-90AA-501E95F96607}">
      <dgm:prSet/>
      <dgm:spPr/>
      <dgm:t>
        <a:bodyPr/>
        <a:lstStyle/>
        <a:p>
          <a:r>
            <a:rPr lang="en-GB" b="0" i="0"/>
            <a:t>Inclusive messaging</a:t>
          </a:r>
          <a:endParaRPr lang="en-US"/>
        </a:p>
      </dgm:t>
    </dgm:pt>
    <dgm:pt modelId="{1C378D13-6E5F-493B-B0CE-41864E8F4C03}" type="parTrans" cxnId="{0F9E32EE-D9C3-4489-ADF4-E55E6BC5FA0C}">
      <dgm:prSet/>
      <dgm:spPr/>
      <dgm:t>
        <a:bodyPr/>
        <a:lstStyle/>
        <a:p>
          <a:endParaRPr lang="en-US"/>
        </a:p>
      </dgm:t>
    </dgm:pt>
    <dgm:pt modelId="{28524FE8-D22F-42F0-BEF6-A96186FD7B84}" type="sibTrans" cxnId="{0F9E32EE-D9C3-4489-ADF4-E55E6BC5FA0C}">
      <dgm:prSet/>
      <dgm:spPr/>
      <dgm:t>
        <a:bodyPr/>
        <a:lstStyle/>
        <a:p>
          <a:endParaRPr lang="en-US"/>
        </a:p>
      </dgm:t>
    </dgm:pt>
    <dgm:pt modelId="{72A6B467-A527-4EA1-8080-8572E0AE8A8B}">
      <dgm:prSet/>
      <dgm:spPr/>
      <dgm:t>
        <a:bodyPr/>
        <a:lstStyle/>
        <a:p>
          <a:r>
            <a:rPr lang="en-GB" b="0" i="0"/>
            <a:t>Brand values:</a:t>
          </a:r>
          <a:endParaRPr lang="en-US"/>
        </a:p>
      </dgm:t>
    </dgm:pt>
    <dgm:pt modelId="{C9A68555-C5D4-4520-A995-AA7E7913E948}" type="parTrans" cxnId="{8026E3E9-E91C-4021-A254-A781A40E5240}">
      <dgm:prSet/>
      <dgm:spPr/>
      <dgm:t>
        <a:bodyPr/>
        <a:lstStyle/>
        <a:p>
          <a:endParaRPr lang="en-US"/>
        </a:p>
      </dgm:t>
    </dgm:pt>
    <dgm:pt modelId="{B25097B0-EE51-4ECA-A676-8602704FF4C5}" type="sibTrans" cxnId="{8026E3E9-E91C-4021-A254-A781A40E5240}">
      <dgm:prSet/>
      <dgm:spPr/>
      <dgm:t>
        <a:bodyPr/>
        <a:lstStyle/>
        <a:p>
          <a:endParaRPr lang="en-US"/>
        </a:p>
      </dgm:t>
    </dgm:pt>
    <dgm:pt modelId="{8A2C8529-F315-41EE-AA8C-9802FA902EFB}">
      <dgm:prSet/>
      <dgm:spPr/>
      <dgm:t>
        <a:bodyPr/>
        <a:lstStyle/>
        <a:p>
          <a:r>
            <a:rPr lang="en-GB" b="0" i="0"/>
            <a:t>Wellness</a:t>
          </a:r>
          <a:endParaRPr lang="en-US"/>
        </a:p>
      </dgm:t>
    </dgm:pt>
    <dgm:pt modelId="{26FDDC60-7CC5-40D3-BDFD-CB6BFBDF3CC1}" type="parTrans" cxnId="{F4F5C6DF-C946-4610-8C0C-2290461BDD18}">
      <dgm:prSet/>
      <dgm:spPr/>
      <dgm:t>
        <a:bodyPr/>
        <a:lstStyle/>
        <a:p>
          <a:endParaRPr lang="en-US"/>
        </a:p>
      </dgm:t>
    </dgm:pt>
    <dgm:pt modelId="{49F2821C-0792-4995-83F4-DCEC75BAE5DA}" type="sibTrans" cxnId="{F4F5C6DF-C946-4610-8C0C-2290461BDD18}">
      <dgm:prSet/>
      <dgm:spPr/>
      <dgm:t>
        <a:bodyPr/>
        <a:lstStyle/>
        <a:p>
          <a:endParaRPr lang="en-US"/>
        </a:p>
      </dgm:t>
    </dgm:pt>
    <dgm:pt modelId="{3D00F59D-389B-4E82-B31A-E02F0D1DF93E}">
      <dgm:prSet/>
      <dgm:spPr/>
      <dgm:t>
        <a:bodyPr/>
        <a:lstStyle/>
        <a:p>
          <a:r>
            <a:rPr lang="en-GB" b="0" i="0"/>
            <a:t>Safety</a:t>
          </a:r>
          <a:endParaRPr lang="en-US"/>
        </a:p>
      </dgm:t>
    </dgm:pt>
    <dgm:pt modelId="{02127AFD-5108-4BA1-BB6F-1A8F5C7C1D9A}" type="parTrans" cxnId="{CB77A934-5BC3-4E91-B307-F82D34116013}">
      <dgm:prSet/>
      <dgm:spPr/>
      <dgm:t>
        <a:bodyPr/>
        <a:lstStyle/>
        <a:p>
          <a:endParaRPr lang="en-US"/>
        </a:p>
      </dgm:t>
    </dgm:pt>
    <dgm:pt modelId="{83FB78B8-E082-4A61-89E3-864B4D1B2AE8}" type="sibTrans" cxnId="{CB77A934-5BC3-4E91-B307-F82D34116013}">
      <dgm:prSet/>
      <dgm:spPr/>
      <dgm:t>
        <a:bodyPr/>
        <a:lstStyle/>
        <a:p>
          <a:endParaRPr lang="en-US"/>
        </a:p>
      </dgm:t>
    </dgm:pt>
    <dgm:pt modelId="{9BFC285F-C544-4C5A-BA20-CC41F41C3FDC}">
      <dgm:prSet/>
      <dgm:spPr/>
      <dgm:t>
        <a:bodyPr/>
        <a:lstStyle/>
        <a:p>
          <a:r>
            <a:rPr lang="en-GB" b="0" i="0"/>
            <a:t>Community</a:t>
          </a:r>
          <a:endParaRPr lang="en-US"/>
        </a:p>
      </dgm:t>
    </dgm:pt>
    <dgm:pt modelId="{BFC233AB-96C5-4167-85EC-AEC006C52E1A}" type="parTrans" cxnId="{AA4BD83C-4C82-4952-A2F2-229E0FB64792}">
      <dgm:prSet/>
      <dgm:spPr/>
      <dgm:t>
        <a:bodyPr/>
        <a:lstStyle/>
        <a:p>
          <a:endParaRPr lang="en-US"/>
        </a:p>
      </dgm:t>
    </dgm:pt>
    <dgm:pt modelId="{82F02894-7BDF-4651-A135-C3EEF536D7BF}" type="sibTrans" cxnId="{AA4BD83C-4C82-4952-A2F2-229E0FB64792}">
      <dgm:prSet/>
      <dgm:spPr/>
      <dgm:t>
        <a:bodyPr/>
        <a:lstStyle/>
        <a:p>
          <a:endParaRPr lang="en-US"/>
        </a:p>
      </dgm:t>
    </dgm:pt>
    <dgm:pt modelId="{476D2458-3184-49B9-BBA2-60C7C22D0E4F}">
      <dgm:prSet/>
      <dgm:spPr/>
      <dgm:t>
        <a:bodyPr/>
        <a:lstStyle/>
        <a:p>
          <a:r>
            <a:rPr lang="en-GB" b="0" i="0"/>
            <a:t>Quality </a:t>
          </a:r>
          <a:endParaRPr lang="en-US"/>
        </a:p>
      </dgm:t>
    </dgm:pt>
    <dgm:pt modelId="{E50875EC-0554-4EFD-BDED-816F9818B09E}" type="parTrans" cxnId="{79206403-C866-45AB-AFBF-3839FF824C3B}">
      <dgm:prSet/>
      <dgm:spPr/>
      <dgm:t>
        <a:bodyPr/>
        <a:lstStyle/>
        <a:p>
          <a:endParaRPr lang="en-US"/>
        </a:p>
      </dgm:t>
    </dgm:pt>
    <dgm:pt modelId="{8ED6706C-1F16-445F-A553-96A7C9AE89F9}" type="sibTrans" cxnId="{79206403-C866-45AB-AFBF-3839FF824C3B}">
      <dgm:prSet/>
      <dgm:spPr/>
      <dgm:t>
        <a:bodyPr/>
        <a:lstStyle/>
        <a:p>
          <a:endParaRPr lang="en-US"/>
        </a:p>
      </dgm:t>
    </dgm:pt>
    <dgm:pt modelId="{CD91EC00-B5D0-4B16-A69A-A79A9CA88E6A}">
      <dgm:prSet/>
      <dgm:spPr/>
      <dgm:t>
        <a:bodyPr/>
        <a:lstStyle/>
        <a:p>
          <a:r>
            <a:rPr lang="en-GB" b="0" i="0"/>
            <a:t>In line with the café's USP: ''Wellness by the waves – safe, healthy, delicious''</a:t>
          </a:r>
          <a:endParaRPr lang="en-US"/>
        </a:p>
      </dgm:t>
    </dgm:pt>
    <dgm:pt modelId="{FB399F6C-20A1-46D2-9EEF-AA05F2D66749}" type="parTrans" cxnId="{3713E5A7-0590-4FEB-89D3-625D382614DE}">
      <dgm:prSet/>
      <dgm:spPr/>
      <dgm:t>
        <a:bodyPr/>
        <a:lstStyle/>
        <a:p>
          <a:endParaRPr lang="en-US"/>
        </a:p>
      </dgm:t>
    </dgm:pt>
    <dgm:pt modelId="{C8B83E29-6FA0-4BA9-B711-33386A483625}" type="sibTrans" cxnId="{3713E5A7-0590-4FEB-89D3-625D382614DE}">
      <dgm:prSet/>
      <dgm:spPr/>
      <dgm:t>
        <a:bodyPr/>
        <a:lstStyle/>
        <a:p>
          <a:endParaRPr lang="en-US"/>
        </a:p>
      </dgm:t>
    </dgm:pt>
    <dgm:pt modelId="{95E7C627-934D-4106-AE45-62E4372D73F7}" type="pres">
      <dgm:prSet presAssocID="{4EC65327-DF3A-4F71-8638-A4ABF7BA9CCD}" presName="linear" presStyleCnt="0">
        <dgm:presLayoutVars>
          <dgm:animLvl val="lvl"/>
          <dgm:resizeHandles val="exact"/>
        </dgm:presLayoutVars>
      </dgm:prSet>
      <dgm:spPr/>
    </dgm:pt>
    <dgm:pt modelId="{22DDF844-8CE7-40D2-97C5-A8D5807FE1C3}" type="pres">
      <dgm:prSet presAssocID="{7752D9DA-A536-4827-96A5-25EF3F854831}" presName="parentText" presStyleLbl="node1" presStyleIdx="0" presStyleCnt="3">
        <dgm:presLayoutVars>
          <dgm:chMax val="0"/>
          <dgm:bulletEnabled val="1"/>
        </dgm:presLayoutVars>
      </dgm:prSet>
      <dgm:spPr/>
    </dgm:pt>
    <dgm:pt modelId="{82792438-0E9A-4D04-92D5-D0EC76FD9B18}" type="pres">
      <dgm:prSet presAssocID="{7752D9DA-A536-4827-96A5-25EF3F854831}" presName="childText" presStyleLbl="revTx" presStyleIdx="0" presStyleCnt="2">
        <dgm:presLayoutVars>
          <dgm:bulletEnabled val="1"/>
        </dgm:presLayoutVars>
      </dgm:prSet>
      <dgm:spPr/>
    </dgm:pt>
    <dgm:pt modelId="{30EEB76F-DD86-4479-A0E6-473CBAF95D30}" type="pres">
      <dgm:prSet presAssocID="{72A6B467-A527-4EA1-8080-8572E0AE8A8B}" presName="parentText" presStyleLbl="node1" presStyleIdx="1" presStyleCnt="3">
        <dgm:presLayoutVars>
          <dgm:chMax val="0"/>
          <dgm:bulletEnabled val="1"/>
        </dgm:presLayoutVars>
      </dgm:prSet>
      <dgm:spPr/>
    </dgm:pt>
    <dgm:pt modelId="{AE352724-D447-4B74-9AF6-3139D80727B4}" type="pres">
      <dgm:prSet presAssocID="{72A6B467-A527-4EA1-8080-8572E0AE8A8B}" presName="childText" presStyleLbl="revTx" presStyleIdx="1" presStyleCnt="2">
        <dgm:presLayoutVars>
          <dgm:bulletEnabled val="1"/>
        </dgm:presLayoutVars>
      </dgm:prSet>
      <dgm:spPr/>
    </dgm:pt>
    <dgm:pt modelId="{A1085A04-C712-427F-8294-8A76884AC6F2}" type="pres">
      <dgm:prSet presAssocID="{CD91EC00-B5D0-4B16-A69A-A79A9CA88E6A}" presName="parentText" presStyleLbl="node1" presStyleIdx="2" presStyleCnt="3">
        <dgm:presLayoutVars>
          <dgm:chMax val="0"/>
          <dgm:bulletEnabled val="1"/>
        </dgm:presLayoutVars>
      </dgm:prSet>
      <dgm:spPr/>
    </dgm:pt>
  </dgm:ptLst>
  <dgm:cxnLst>
    <dgm:cxn modelId="{79206403-C866-45AB-AFBF-3839FF824C3B}" srcId="{72A6B467-A527-4EA1-8080-8572E0AE8A8B}" destId="{476D2458-3184-49B9-BBA2-60C7C22D0E4F}" srcOrd="3" destOrd="0" parTransId="{E50875EC-0554-4EFD-BDED-816F9818B09E}" sibTransId="{8ED6706C-1F16-445F-A553-96A7C9AE89F9}"/>
    <dgm:cxn modelId="{0D044D16-833B-4D1F-B6AC-25DEC4205B40}" type="presOf" srcId="{72A6B467-A527-4EA1-8080-8572E0AE8A8B}" destId="{30EEB76F-DD86-4479-A0E6-473CBAF95D30}" srcOrd="0" destOrd="0" presId="urn:microsoft.com/office/officeart/2005/8/layout/vList2"/>
    <dgm:cxn modelId="{91E4161E-7ACA-4A2E-8D3E-C27206E67B48}" type="presOf" srcId="{458E5664-2B40-4351-8717-8A5EA8EABE78}" destId="{82792438-0E9A-4D04-92D5-D0EC76FD9B18}" srcOrd="0" destOrd="0" presId="urn:microsoft.com/office/officeart/2005/8/layout/vList2"/>
    <dgm:cxn modelId="{CB77A934-5BC3-4E91-B307-F82D34116013}" srcId="{72A6B467-A527-4EA1-8080-8572E0AE8A8B}" destId="{3D00F59D-389B-4E82-B31A-E02F0D1DF93E}" srcOrd="1" destOrd="0" parTransId="{02127AFD-5108-4BA1-BB6F-1A8F5C7C1D9A}" sibTransId="{83FB78B8-E082-4A61-89E3-864B4D1B2AE8}"/>
    <dgm:cxn modelId="{AA4BD83C-4C82-4952-A2F2-229E0FB64792}" srcId="{72A6B467-A527-4EA1-8080-8572E0AE8A8B}" destId="{9BFC285F-C544-4C5A-BA20-CC41F41C3FDC}" srcOrd="2" destOrd="0" parTransId="{BFC233AB-96C5-4167-85EC-AEC006C52E1A}" sibTransId="{82F02894-7BDF-4651-A135-C3EEF536D7BF}"/>
    <dgm:cxn modelId="{D0833A40-6F53-410B-9595-C9ED5D279217}" type="presOf" srcId="{CD91EC00-B5D0-4B16-A69A-A79A9CA88E6A}" destId="{A1085A04-C712-427F-8294-8A76884AC6F2}" srcOrd="0" destOrd="0" presId="urn:microsoft.com/office/officeart/2005/8/layout/vList2"/>
    <dgm:cxn modelId="{8BE21D44-EEF5-4C84-BF31-79AA19A6CFFB}" type="presOf" srcId="{4EC65327-DF3A-4F71-8638-A4ABF7BA9CCD}" destId="{95E7C627-934D-4106-AE45-62E4372D73F7}" srcOrd="0" destOrd="0" presId="urn:microsoft.com/office/officeart/2005/8/layout/vList2"/>
    <dgm:cxn modelId="{9E13A668-8ABF-4574-9579-F39EEE8B7465}" srcId="{7752D9DA-A536-4827-96A5-25EF3F854831}" destId="{610E115A-9D73-404A-B166-8AD0DD89EA4B}" srcOrd="1" destOrd="0" parTransId="{69F31D41-AE48-4A37-A123-ED80580EC2A3}" sibTransId="{229B32BF-71A8-4511-97AB-BB4A4D2A99CA}"/>
    <dgm:cxn modelId="{7A66246C-8FC4-4297-A6B3-6B96155AAACC}" type="presOf" srcId="{7752D9DA-A536-4827-96A5-25EF3F854831}" destId="{22DDF844-8CE7-40D2-97C5-A8D5807FE1C3}" srcOrd="0" destOrd="0" presId="urn:microsoft.com/office/officeart/2005/8/layout/vList2"/>
    <dgm:cxn modelId="{23CD696E-BD80-4C60-B72C-72D5F46109A5}" type="presOf" srcId="{8A2C8529-F315-41EE-AA8C-9802FA902EFB}" destId="{AE352724-D447-4B74-9AF6-3139D80727B4}" srcOrd="0" destOrd="0" presId="urn:microsoft.com/office/officeart/2005/8/layout/vList2"/>
    <dgm:cxn modelId="{E5D25C54-0D85-464F-A78D-B4CEB4711CD3}" srcId="{4EC65327-DF3A-4F71-8638-A4ABF7BA9CCD}" destId="{7752D9DA-A536-4827-96A5-25EF3F854831}" srcOrd="0" destOrd="0" parTransId="{224F03DF-50D4-46C4-A642-A5A342DA915E}" sibTransId="{31837D6F-9B8B-4A5F-A340-469745C94DF0}"/>
    <dgm:cxn modelId="{80528883-255D-42B4-97CA-3A9667558CD7}" type="presOf" srcId="{D17501C7-A17E-4B9B-90AA-501E95F96607}" destId="{82792438-0E9A-4D04-92D5-D0EC76FD9B18}" srcOrd="0" destOrd="2" presId="urn:microsoft.com/office/officeart/2005/8/layout/vList2"/>
    <dgm:cxn modelId="{9A478392-330F-4AA0-B193-C2B48FE46BCD}" type="presOf" srcId="{9BFC285F-C544-4C5A-BA20-CC41F41C3FDC}" destId="{AE352724-D447-4B74-9AF6-3139D80727B4}" srcOrd="0" destOrd="2" presId="urn:microsoft.com/office/officeart/2005/8/layout/vList2"/>
    <dgm:cxn modelId="{3713E5A7-0590-4FEB-89D3-625D382614DE}" srcId="{4EC65327-DF3A-4F71-8638-A4ABF7BA9CCD}" destId="{CD91EC00-B5D0-4B16-A69A-A79A9CA88E6A}" srcOrd="2" destOrd="0" parTransId="{FB399F6C-20A1-46D2-9EEF-AA05F2D66749}" sibTransId="{C8B83E29-6FA0-4BA9-B711-33386A483625}"/>
    <dgm:cxn modelId="{11A870B2-E2CB-4313-A206-22F393699884}" srcId="{7752D9DA-A536-4827-96A5-25EF3F854831}" destId="{458E5664-2B40-4351-8717-8A5EA8EABE78}" srcOrd="0" destOrd="0" parTransId="{FC8034EB-3AA2-493C-94E8-EA4154175642}" sibTransId="{6FB04151-92FA-4117-ADDC-91C3AB6B1357}"/>
    <dgm:cxn modelId="{AD6433B3-8929-47C4-9C93-972A61523186}" type="presOf" srcId="{610E115A-9D73-404A-B166-8AD0DD89EA4B}" destId="{82792438-0E9A-4D04-92D5-D0EC76FD9B18}" srcOrd="0" destOrd="1" presId="urn:microsoft.com/office/officeart/2005/8/layout/vList2"/>
    <dgm:cxn modelId="{52D345D4-D843-418F-B368-5D70ECFE651A}" type="presOf" srcId="{476D2458-3184-49B9-BBA2-60C7C22D0E4F}" destId="{AE352724-D447-4B74-9AF6-3139D80727B4}" srcOrd="0" destOrd="3" presId="urn:microsoft.com/office/officeart/2005/8/layout/vList2"/>
    <dgm:cxn modelId="{F4F5C6DF-C946-4610-8C0C-2290461BDD18}" srcId="{72A6B467-A527-4EA1-8080-8572E0AE8A8B}" destId="{8A2C8529-F315-41EE-AA8C-9802FA902EFB}" srcOrd="0" destOrd="0" parTransId="{26FDDC60-7CC5-40D3-BDFD-CB6BFBDF3CC1}" sibTransId="{49F2821C-0792-4995-83F4-DCEC75BAE5DA}"/>
    <dgm:cxn modelId="{8026E3E9-E91C-4021-A254-A781A40E5240}" srcId="{4EC65327-DF3A-4F71-8638-A4ABF7BA9CCD}" destId="{72A6B467-A527-4EA1-8080-8572E0AE8A8B}" srcOrd="1" destOrd="0" parTransId="{C9A68555-C5D4-4520-A995-AA7E7913E948}" sibTransId="{B25097B0-EE51-4ECA-A676-8602704FF4C5}"/>
    <dgm:cxn modelId="{580266EC-2732-46C8-9541-483B450E9855}" type="presOf" srcId="{3D00F59D-389B-4E82-B31A-E02F0D1DF93E}" destId="{AE352724-D447-4B74-9AF6-3139D80727B4}" srcOrd="0" destOrd="1" presId="urn:microsoft.com/office/officeart/2005/8/layout/vList2"/>
    <dgm:cxn modelId="{0F9E32EE-D9C3-4489-ADF4-E55E6BC5FA0C}" srcId="{7752D9DA-A536-4827-96A5-25EF3F854831}" destId="{D17501C7-A17E-4B9B-90AA-501E95F96607}" srcOrd="2" destOrd="0" parTransId="{1C378D13-6E5F-493B-B0CE-41864E8F4C03}" sibTransId="{28524FE8-D22F-42F0-BEF6-A96186FD7B84}"/>
    <dgm:cxn modelId="{1CC76B15-BAF0-4E1F-A974-9045700E8E51}" type="presParOf" srcId="{95E7C627-934D-4106-AE45-62E4372D73F7}" destId="{22DDF844-8CE7-40D2-97C5-A8D5807FE1C3}" srcOrd="0" destOrd="0" presId="urn:microsoft.com/office/officeart/2005/8/layout/vList2"/>
    <dgm:cxn modelId="{D07B7E63-CBA8-41C4-8427-A5D862DB2456}" type="presParOf" srcId="{95E7C627-934D-4106-AE45-62E4372D73F7}" destId="{82792438-0E9A-4D04-92D5-D0EC76FD9B18}" srcOrd="1" destOrd="0" presId="urn:microsoft.com/office/officeart/2005/8/layout/vList2"/>
    <dgm:cxn modelId="{598888D8-B275-4A09-A092-B3FD841A91DB}" type="presParOf" srcId="{95E7C627-934D-4106-AE45-62E4372D73F7}" destId="{30EEB76F-DD86-4479-A0E6-473CBAF95D30}" srcOrd="2" destOrd="0" presId="urn:microsoft.com/office/officeart/2005/8/layout/vList2"/>
    <dgm:cxn modelId="{8EB91A48-466E-4900-BC30-F71D68A3CA9E}" type="presParOf" srcId="{95E7C627-934D-4106-AE45-62E4372D73F7}" destId="{AE352724-D447-4B74-9AF6-3139D80727B4}" srcOrd="3" destOrd="0" presId="urn:microsoft.com/office/officeart/2005/8/layout/vList2"/>
    <dgm:cxn modelId="{54A9B904-AD04-43BA-9D3D-55E7F7565DA9}" type="presParOf" srcId="{95E7C627-934D-4106-AE45-62E4372D73F7}" destId="{A1085A04-C712-427F-8294-8A76884AC6F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8950AD-946A-46F7-9115-6745F876AAD2}">
      <dsp:nvSpPr>
        <dsp:cNvPr id="0" name=""/>
        <dsp:cNvSpPr/>
      </dsp:nvSpPr>
      <dsp:spPr>
        <a:xfrm>
          <a:off x="0" y="252740"/>
          <a:ext cx="4638903" cy="2167200"/>
        </a:xfrm>
        <a:prstGeom prst="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0030" tIns="333248" rIns="360030"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dirty="0"/>
            <a:t>Allergy-conscious baking practices</a:t>
          </a:r>
          <a:endParaRPr lang="en-US" sz="1600" kern="1200" dirty="0"/>
        </a:p>
        <a:p>
          <a:pPr marL="171450" lvl="1" indent="-171450" algn="l" defTabSz="711200">
            <a:lnSpc>
              <a:spcPct val="90000"/>
            </a:lnSpc>
            <a:spcBef>
              <a:spcPct val="0"/>
            </a:spcBef>
            <a:spcAft>
              <a:spcPct val="15000"/>
            </a:spcAft>
            <a:buChar char="•"/>
          </a:pPr>
          <a:r>
            <a:rPr lang="en-GB" sz="1600" kern="1200" dirty="0"/>
            <a:t>Wellness-driven menu options</a:t>
          </a:r>
          <a:endParaRPr lang="en-US" sz="1600" kern="1200" dirty="0"/>
        </a:p>
        <a:p>
          <a:pPr marL="171450" lvl="1" indent="-171450" algn="l" defTabSz="711200" rtl="0">
            <a:lnSpc>
              <a:spcPct val="90000"/>
            </a:lnSpc>
            <a:spcBef>
              <a:spcPct val="0"/>
            </a:spcBef>
            <a:spcAft>
              <a:spcPct val="15000"/>
            </a:spcAft>
            <a:buChar char="•"/>
          </a:pPr>
          <a:r>
            <a:rPr lang="en-GB" sz="1600" kern="1200" dirty="0">
              <a:latin typeface="Century Gothic" panose="020B0502020202020204"/>
            </a:rPr>
            <a:t>Customer-centered approach</a:t>
          </a:r>
        </a:p>
        <a:p>
          <a:pPr marL="171450" lvl="1" indent="-171450" algn="l" defTabSz="711200">
            <a:lnSpc>
              <a:spcPct val="90000"/>
            </a:lnSpc>
            <a:spcBef>
              <a:spcPct val="0"/>
            </a:spcBef>
            <a:spcAft>
              <a:spcPct val="15000"/>
            </a:spcAft>
            <a:buChar char="•"/>
          </a:pPr>
          <a:r>
            <a:rPr lang="en-GB" sz="1600" kern="1200" dirty="0"/>
            <a:t>Inclusive and safe environment</a:t>
          </a:r>
          <a:endParaRPr lang="en-US" sz="1600" kern="1200" dirty="0"/>
        </a:p>
        <a:p>
          <a:pPr marL="171450" lvl="1" indent="-171450" algn="l" defTabSz="711200">
            <a:lnSpc>
              <a:spcPct val="90000"/>
            </a:lnSpc>
            <a:spcBef>
              <a:spcPct val="0"/>
            </a:spcBef>
            <a:spcAft>
              <a:spcPct val="15000"/>
            </a:spcAft>
            <a:buChar char="•"/>
          </a:pPr>
          <a:r>
            <a:rPr lang="en-GB" sz="1600" kern="1200" dirty="0"/>
            <a:t>Fresh baked goods prepared by trained baker</a:t>
          </a:r>
          <a:endParaRPr lang="en-US" sz="1600" kern="1200" dirty="0"/>
        </a:p>
        <a:p>
          <a:pPr marL="171450" lvl="1" indent="-171450" algn="l" defTabSz="711200">
            <a:lnSpc>
              <a:spcPct val="90000"/>
            </a:lnSpc>
            <a:spcBef>
              <a:spcPct val="0"/>
            </a:spcBef>
            <a:spcAft>
              <a:spcPct val="15000"/>
            </a:spcAft>
            <a:buChar char="•"/>
          </a:pPr>
          <a:r>
            <a:rPr lang="en-GB" sz="1600" kern="1200" dirty="0"/>
            <a:t>Coastal café experience</a:t>
          </a:r>
          <a:endParaRPr lang="en-US" sz="1600" kern="1200" dirty="0"/>
        </a:p>
      </dsp:txBody>
      <dsp:txXfrm>
        <a:off x="0" y="252740"/>
        <a:ext cx="4638903" cy="2167200"/>
      </dsp:txXfrm>
    </dsp:sp>
    <dsp:sp modelId="{EF4CEB24-0692-4ECC-BDEA-30AB48F64018}">
      <dsp:nvSpPr>
        <dsp:cNvPr id="0" name=""/>
        <dsp:cNvSpPr/>
      </dsp:nvSpPr>
      <dsp:spPr>
        <a:xfrm>
          <a:off x="231945" y="16580"/>
          <a:ext cx="3247232" cy="47232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738" tIns="0" rIns="122738" bIns="0" numCol="1" spcCol="1270" anchor="ctr" anchorCtr="0">
          <a:noAutofit/>
        </a:bodyPr>
        <a:lstStyle/>
        <a:p>
          <a:pPr marL="0" lvl="0" indent="0" algn="l" defTabSz="711200">
            <a:lnSpc>
              <a:spcPct val="90000"/>
            </a:lnSpc>
            <a:spcBef>
              <a:spcPct val="0"/>
            </a:spcBef>
            <a:spcAft>
              <a:spcPct val="35000"/>
            </a:spcAft>
            <a:buNone/>
          </a:pPr>
          <a:r>
            <a:rPr lang="en-GB" sz="1600" kern="1200" dirty="0"/>
            <a:t>What makes us different:</a:t>
          </a:r>
          <a:endParaRPr lang="en-US" sz="1600" kern="1200" dirty="0"/>
        </a:p>
      </dsp:txBody>
      <dsp:txXfrm>
        <a:off x="255002" y="39637"/>
        <a:ext cx="3201118" cy="426206"/>
      </dsp:txXfrm>
    </dsp:sp>
    <dsp:sp modelId="{267C745E-887A-4DB0-AF10-3325892FE77A}">
      <dsp:nvSpPr>
        <dsp:cNvPr id="0" name=""/>
        <dsp:cNvSpPr/>
      </dsp:nvSpPr>
      <dsp:spPr>
        <a:xfrm>
          <a:off x="0" y="2742500"/>
          <a:ext cx="4638903" cy="1436400"/>
        </a:xfrm>
        <a:prstGeom prst="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0030" tIns="333248" rIns="360030"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dirty="0"/>
            <a:t>People with dietary restrictions</a:t>
          </a:r>
          <a:endParaRPr lang="en-US" sz="1600" kern="1200" dirty="0"/>
        </a:p>
        <a:p>
          <a:pPr marL="171450" lvl="1" indent="-171450" algn="l" defTabSz="711200">
            <a:lnSpc>
              <a:spcPct val="90000"/>
            </a:lnSpc>
            <a:spcBef>
              <a:spcPct val="0"/>
            </a:spcBef>
            <a:spcAft>
              <a:spcPct val="15000"/>
            </a:spcAft>
            <a:buChar char="•"/>
          </a:pPr>
          <a:r>
            <a:rPr lang="en-GB" sz="1600" kern="1200" dirty="0"/>
            <a:t>Health-conscious consumers</a:t>
          </a:r>
          <a:endParaRPr lang="en-US" sz="1600" kern="1200" dirty="0"/>
        </a:p>
        <a:p>
          <a:pPr marL="171450" lvl="1" indent="-171450" algn="l" defTabSz="711200">
            <a:lnSpc>
              <a:spcPct val="90000"/>
            </a:lnSpc>
            <a:spcBef>
              <a:spcPct val="0"/>
            </a:spcBef>
            <a:spcAft>
              <a:spcPct val="15000"/>
            </a:spcAft>
            <a:buChar char="•"/>
          </a:pPr>
          <a:r>
            <a:rPr lang="en-GB" sz="1600" kern="1200" dirty="0"/>
            <a:t>Tourists visiting Swansea</a:t>
          </a:r>
          <a:endParaRPr lang="en-US" sz="1600" kern="1200" dirty="0"/>
        </a:p>
        <a:p>
          <a:pPr marL="171450" lvl="1" indent="-171450" algn="l" defTabSz="711200">
            <a:lnSpc>
              <a:spcPct val="90000"/>
            </a:lnSpc>
            <a:spcBef>
              <a:spcPct val="0"/>
            </a:spcBef>
            <a:spcAft>
              <a:spcPct val="15000"/>
            </a:spcAft>
            <a:buChar char="•"/>
          </a:pPr>
          <a:r>
            <a:rPr lang="en-GB" sz="1600" kern="1200" dirty="0"/>
            <a:t>Local community </a:t>
          </a:r>
          <a:endParaRPr lang="en-US" sz="1600" kern="1200" dirty="0"/>
        </a:p>
      </dsp:txBody>
      <dsp:txXfrm>
        <a:off x="0" y="2742500"/>
        <a:ext cx="4638903" cy="1436400"/>
      </dsp:txXfrm>
    </dsp:sp>
    <dsp:sp modelId="{9FD0A1F6-E255-4250-8F6E-CA6866B5D202}">
      <dsp:nvSpPr>
        <dsp:cNvPr id="0" name=""/>
        <dsp:cNvSpPr/>
      </dsp:nvSpPr>
      <dsp:spPr>
        <a:xfrm>
          <a:off x="231945" y="2506340"/>
          <a:ext cx="3247232" cy="47232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738" tIns="0" rIns="122738" bIns="0" numCol="1" spcCol="1270" anchor="ctr" anchorCtr="0">
          <a:noAutofit/>
        </a:bodyPr>
        <a:lstStyle/>
        <a:p>
          <a:pPr marL="0" lvl="0" indent="0" algn="l" defTabSz="711200">
            <a:lnSpc>
              <a:spcPct val="90000"/>
            </a:lnSpc>
            <a:spcBef>
              <a:spcPct val="0"/>
            </a:spcBef>
            <a:spcAft>
              <a:spcPct val="35000"/>
            </a:spcAft>
            <a:buNone/>
          </a:pPr>
          <a:r>
            <a:rPr lang="en-GB" sz="1600" kern="1200" dirty="0"/>
            <a:t>Target customers:</a:t>
          </a:r>
          <a:endParaRPr lang="en-US" sz="1600" kern="1200" dirty="0"/>
        </a:p>
      </dsp:txBody>
      <dsp:txXfrm>
        <a:off x="255002" y="2529397"/>
        <a:ext cx="3201118" cy="4262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05FCBB-1332-4D30-8A8F-808FD1F2742A}">
      <dsp:nvSpPr>
        <dsp:cNvPr id="0" name=""/>
        <dsp:cNvSpPr/>
      </dsp:nvSpPr>
      <dsp:spPr>
        <a:xfrm>
          <a:off x="0" y="118843"/>
          <a:ext cx="8946541" cy="4557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The UK café industry continues to grow.</a:t>
          </a:r>
          <a:endParaRPr lang="en-US" sz="1900" kern="1200" dirty="0"/>
        </a:p>
      </dsp:txBody>
      <dsp:txXfrm>
        <a:off x="22246" y="141089"/>
        <a:ext cx="8902049" cy="411223"/>
      </dsp:txXfrm>
    </dsp:sp>
    <dsp:sp modelId="{2C51AE1E-47C9-45CC-B152-F81E0F13D92E}">
      <dsp:nvSpPr>
        <dsp:cNvPr id="0" name=""/>
        <dsp:cNvSpPr/>
      </dsp:nvSpPr>
      <dsp:spPr>
        <a:xfrm>
          <a:off x="0" y="629278"/>
          <a:ext cx="8946541" cy="4557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Key trends: </a:t>
          </a:r>
          <a:endParaRPr lang="en-US" sz="1900" kern="1200" dirty="0"/>
        </a:p>
      </dsp:txBody>
      <dsp:txXfrm>
        <a:off x="22246" y="651524"/>
        <a:ext cx="8902049" cy="411223"/>
      </dsp:txXfrm>
    </dsp:sp>
    <dsp:sp modelId="{8E19F9D8-3B44-465A-8677-3E0EFD800BF6}">
      <dsp:nvSpPr>
        <dsp:cNvPr id="0" name=""/>
        <dsp:cNvSpPr/>
      </dsp:nvSpPr>
      <dsp:spPr>
        <a:xfrm>
          <a:off x="0" y="1084993"/>
          <a:ext cx="8946541" cy="1258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4053"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b="0" i="0" kern="1200" dirty="0"/>
            <a:t>Growing demand for healthy food options</a:t>
          </a:r>
          <a:endParaRPr lang="en-US" sz="1500" kern="1200" dirty="0"/>
        </a:p>
        <a:p>
          <a:pPr marL="114300" lvl="1" indent="-114300" algn="l" defTabSz="666750">
            <a:lnSpc>
              <a:spcPct val="90000"/>
            </a:lnSpc>
            <a:spcBef>
              <a:spcPct val="0"/>
            </a:spcBef>
            <a:spcAft>
              <a:spcPct val="20000"/>
            </a:spcAft>
            <a:buChar char="•"/>
          </a:pPr>
          <a:r>
            <a:rPr lang="en-GB" sz="1500" b="0" i="0" kern="1200" dirty="0"/>
            <a:t>Rising awareness of food allergies</a:t>
          </a:r>
          <a:endParaRPr lang="en-US" sz="1500" kern="1200" dirty="0"/>
        </a:p>
        <a:p>
          <a:pPr marL="114300" lvl="1" indent="-114300" algn="l" defTabSz="666750" rtl="0">
            <a:lnSpc>
              <a:spcPct val="90000"/>
            </a:lnSpc>
            <a:spcBef>
              <a:spcPct val="0"/>
            </a:spcBef>
            <a:spcAft>
              <a:spcPct val="20000"/>
            </a:spcAft>
            <a:buChar char="•"/>
          </a:pPr>
          <a:r>
            <a:rPr lang="en-GB" sz="1500" b="0" i="0" kern="1200" dirty="0">
              <a:latin typeface="Century Gothic" panose="020B0502020202020204"/>
            </a:rPr>
            <a:t>Increase in sales of free-from food products</a:t>
          </a:r>
        </a:p>
        <a:p>
          <a:pPr marL="114300" lvl="1" indent="-114300" algn="l" defTabSz="666750">
            <a:lnSpc>
              <a:spcPct val="90000"/>
            </a:lnSpc>
            <a:spcBef>
              <a:spcPct val="0"/>
            </a:spcBef>
            <a:spcAft>
              <a:spcPct val="20000"/>
            </a:spcAft>
            <a:buChar char="•"/>
          </a:pPr>
          <a:r>
            <a:rPr lang="en-GB" sz="1500" b="0" i="0" kern="1200" dirty="0"/>
            <a:t>Increasing interest in wellness lifestyles</a:t>
          </a:r>
          <a:endParaRPr lang="en-US" sz="1500" kern="1200" dirty="0"/>
        </a:p>
        <a:p>
          <a:pPr marL="114300" lvl="1" indent="-114300" algn="l" defTabSz="666750">
            <a:lnSpc>
              <a:spcPct val="90000"/>
            </a:lnSpc>
            <a:spcBef>
              <a:spcPct val="0"/>
            </a:spcBef>
            <a:spcAft>
              <a:spcPct val="20000"/>
            </a:spcAft>
            <a:buChar char="•"/>
          </a:pPr>
          <a:r>
            <a:rPr lang="en-GB" sz="1500" b="0" i="0" kern="1200" dirty="0"/>
            <a:t>Consumers prioritising ethical and inclusive businesses</a:t>
          </a:r>
          <a:endParaRPr lang="en-US" sz="1500" kern="1200" dirty="0"/>
        </a:p>
      </dsp:txBody>
      <dsp:txXfrm>
        <a:off x="0" y="1084993"/>
        <a:ext cx="8946541" cy="1258560"/>
      </dsp:txXfrm>
    </dsp:sp>
    <dsp:sp modelId="{DC3224C6-2BBA-4DCF-AED5-2BE7F6398608}">
      <dsp:nvSpPr>
        <dsp:cNvPr id="0" name=""/>
        <dsp:cNvSpPr/>
      </dsp:nvSpPr>
      <dsp:spPr>
        <a:xfrm>
          <a:off x="0" y="2343553"/>
          <a:ext cx="8946541" cy="4557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The UK coffee shop market is worth £15+ billion and continues to expand</a:t>
          </a:r>
          <a:endParaRPr lang="en-US" sz="1900" kern="1200" dirty="0"/>
        </a:p>
      </dsp:txBody>
      <dsp:txXfrm>
        <a:off x="22246" y="2365799"/>
        <a:ext cx="8902049" cy="411223"/>
      </dsp:txXfrm>
    </dsp:sp>
    <dsp:sp modelId="{B353D810-3B04-4A60-A709-9E66DD67B244}">
      <dsp:nvSpPr>
        <dsp:cNvPr id="0" name=""/>
        <dsp:cNvSpPr/>
      </dsp:nvSpPr>
      <dsp:spPr>
        <a:xfrm>
          <a:off x="0" y="2853988"/>
          <a:ext cx="8946541" cy="4557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Swansea Beach is a strong location due to:</a:t>
          </a:r>
          <a:endParaRPr lang="en-US" sz="1900" kern="1200" dirty="0"/>
        </a:p>
      </dsp:txBody>
      <dsp:txXfrm>
        <a:off x="22246" y="2876234"/>
        <a:ext cx="8902049" cy="411223"/>
      </dsp:txXfrm>
    </dsp:sp>
    <dsp:sp modelId="{5177D539-897C-41BD-BC2E-6261708873F1}">
      <dsp:nvSpPr>
        <dsp:cNvPr id="0" name=""/>
        <dsp:cNvSpPr/>
      </dsp:nvSpPr>
      <dsp:spPr>
        <a:xfrm>
          <a:off x="0" y="3309702"/>
          <a:ext cx="8946541" cy="766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4053"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b="0" i="0" kern="1200" dirty="0"/>
            <a:t>Tourism</a:t>
          </a:r>
          <a:endParaRPr lang="en-US" sz="1500" kern="1200" dirty="0"/>
        </a:p>
        <a:p>
          <a:pPr marL="114300" lvl="1" indent="-114300" algn="l" defTabSz="666750" rtl="0">
            <a:lnSpc>
              <a:spcPct val="90000"/>
            </a:lnSpc>
            <a:spcBef>
              <a:spcPct val="0"/>
            </a:spcBef>
            <a:spcAft>
              <a:spcPct val="20000"/>
            </a:spcAft>
            <a:buChar char="•"/>
          </a:pPr>
          <a:r>
            <a:rPr lang="en-GB" sz="1500" b="0" i="0" kern="1200" dirty="0"/>
            <a:t>Coastal </a:t>
          </a:r>
          <a:r>
            <a:rPr lang="en-GB" sz="1500" b="0" i="0" kern="1200" dirty="0">
              <a:latin typeface="Century Gothic" panose="020B0502020202020204"/>
            </a:rPr>
            <a:t>foot</a:t>
          </a:r>
          <a:r>
            <a:rPr lang="en-GB" sz="1500" kern="1200" dirty="0">
              <a:latin typeface="Century Gothic" panose="020B0502020202020204"/>
            </a:rPr>
            <a:t> traffic</a:t>
          </a:r>
          <a:endParaRPr lang="en-US" sz="1500" kern="1200" dirty="0"/>
        </a:p>
        <a:p>
          <a:pPr marL="114300" lvl="1" indent="-114300" algn="l" defTabSz="666750">
            <a:lnSpc>
              <a:spcPct val="90000"/>
            </a:lnSpc>
            <a:spcBef>
              <a:spcPct val="0"/>
            </a:spcBef>
            <a:spcAft>
              <a:spcPct val="20000"/>
            </a:spcAft>
            <a:buChar char="•"/>
          </a:pPr>
          <a:r>
            <a:rPr lang="en-GB" sz="1500" b="0" i="0" kern="1200" dirty="0"/>
            <a:t>Local community</a:t>
          </a:r>
          <a:endParaRPr lang="en-US" sz="1500" kern="1200" dirty="0"/>
        </a:p>
      </dsp:txBody>
      <dsp:txXfrm>
        <a:off x="0" y="3309702"/>
        <a:ext cx="8946541" cy="766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523FB1-34F4-455D-B680-D447B2413C12}">
      <dsp:nvSpPr>
        <dsp:cNvPr id="0" name=""/>
        <dsp:cNvSpPr/>
      </dsp:nvSpPr>
      <dsp:spPr>
        <a:xfrm>
          <a:off x="904971" y="585"/>
          <a:ext cx="3579808" cy="2147884"/>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1. </a:t>
          </a:r>
          <a:r>
            <a:rPr lang="en-US" sz="1300" u="sng" kern="1200" dirty="0"/>
            <a:t>Survey </a:t>
          </a:r>
          <a:r>
            <a:rPr lang="en-US" sz="1300" kern="1200" dirty="0"/>
            <a:t>(n=420)</a:t>
          </a:r>
          <a:br>
            <a:rPr lang="en-US" sz="1300" kern="1200" dirty="0"/>
          </a:br>
          <a:r>
            <a:rPr lang="en-US" sz="1300" kern="1200" dirty="0"/>
            <a:t>71% said they or someone they </a:t>
          </a:r>
          <a:r>
            <a:rPr lang="en-US" sz="1300" kern="1200" dirty="0">
              <a:latin typeface="Century Gothic" panose="020B0502020202020204"/>
            </a:rPr>
            <a:t>know</a:t>
          </a:r>
          <a:r>
            <a:rPr lang="en-US" sz="1300" kern="1200" dirty="0"/>
            <a:t> has a food allergy, dietary restriction or health based dietary choice</a:t>
          </a:r>
          <a:endParaRPr lang="en-US" sz="1300" b="1" kern="1200" dirty="0"/>
        </a:p>
      </dsp:txBody>
      <dsp:txXfrm>
        <a:off x="904971" y="585"/>
        <a:ext cx="3579808" cy="2147884"/>
      </dsp:txXfrm>
    </dsp:sp>
    <dsp:sp modelId="{49474D43-06C8-41E6-9CF5-98544ADFE7F9}">
      <dsp:nvSpPr>
        <dsp:cNvPr id="0" name=""/>
        <dsp:cNvSpPr/>
      </dsp:nvSpPr>
      <dsp:spPr>
        <a:xfrm>
          <a:off x="4842760" y="585"/>
          <a:ext cx="3579808" cy="2147884"/>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2. </a:t>
          </a:r>
          <a:r>
            <a:rPr lang="en-US" sz="1300" u="sng" kern="1200" dirty="0"/>
            <a:t>Focus groups</a:t>
          </a:r>
          <a:r>
            <a:rPr lang="en-US" sz="1300" kern="1200" dirty="0"/>
            <a:t> (6-8 </a:t>
          </a:r>
          <a:r>
            <a:rPr lang="en-US" sz="1300" kern="1200" dirty="0">
              <a:latin typeface="Century Gothic" panose="020B0502020202020204"/>
            </a:rPr>
            <a:t>participants</a:t>
          </a:r>
          <a:r>
            <a:rPr lang="en-US" sz="1300" kern="1200" dirty="0"/>
            <a:t> per session, 60 minutes):</a:t>
          </a:r>
          <a:br>
            <a:rPr lang="en-US" sz="1300" kern="1200" dirty="0"/>
          </a:br>
          <a:r>
            <a:rPr lang="en-US" sz="1300" kern="1200" dirty="0"/>
            <a:t>- participants included adults, parents of children with food allergies, vegans and health conscious consumers in Swansea</a:t>
          </a:r>
          <a:br>
            <a:rPr lang="en-US" sz="1300" kern="1200" dirty="0"/>
          </a:br>
          <a:r>
            <a:rPr lang="en-US" sz="1300" kern="1200" dirty="0"/>
            <a:t>- strong concern about cross-contamination and allergen safety</a:t>
          </a:r>
          <a:br>
            <a:rPr lang="en-US" sz="1300" kern="1200" dirty="0"/>
          </a:br>
          <a:r>
            <a:rPr lang="en-US" sz="1300" kern="1200" dirty="0"/>
            <a:t>- many participants expressed willingness to pay a premium for safe and inclusive options</a:t>
          </a:r>
          <a:br>
            <a:rPr lang="en-US" sz="1300" kern="1200" dirty="0"/>
          </a:br>
          <a:endParaRPr lang="en-US" sz="1300" kern="1200" dirty="0"/>
        </a:p>
      </dsp:txBody>
      <dsp:txXfrm>
        <a:off x="4842760" y="585"/>
        <a:ext cx="3579808" cy="2147884"/>
      </dsp:txXfrm>
    </dsp:sp>
    <dsp:sp modelId="{88D72B70-8A9E-49F4-881A-50BDA3BBE7EB}">
      <dsp:nvSpPr>
        <dsp:cNvPr id="0" name=""/>
        <dsp:cNvSpPr/>
      </dsp:nvSpPr>
      <dsp:spPr>
        <a:xfrm>
          <a:off x="2873866" y="2506451"/>
          <a:ext cx="3579808" cy="2147884"/>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dirty="0"/>
            <a:t>Key insight:</a:t>
          </a:r>
          <a:br>
            <a:rPr lang="en-US" sz="1300" b="1" kern="1200" dirty="0"/>
          </a:br>
          <a:r>
            <a:rPr lang="en-US" sz="1300" kern="1200" dirty="0"/>
            <a:t>There is a clear local demand for safe, inclusive café environments, where customers with dietary needs feel confident eating.</a:t>
          </a:r>
          <a:br>
            <a:rPr lang="en-US" sz="1300" kern="1200" dirty="0"/>
          </a:br>
          <a:br>
            <a:rPr lang="en-US" sz="1300" kern="1200" dirty="0"/>
          </a:br>
          <a:endParaRPr lang="en-US" sz="1300" kern="1200" dirty="0"/>
        </a:p>
      </dsp:txBody>
      <dsp:txXfrm>
        <a:off x="2873866" y="2506451"/>
        <a:ext cx="3579808" cy="21478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E7607-4F10-4605-9F72-95AEBF973D62}">
      <dsp:nvSpPr>
        <dsp:cNvPr id="0" name=""/>
        <dsp:cNvSpPr/>
      </dsp:nvSpPr>
      <dsp:spPr>
        <a:xfrm>
          <a:off x="0" y="112048"/>
          <a:ext cx="5614987" cy="715052"/>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Startup investment: £40,000</a:t>
          </a:r>
          <a:endParaRPr lang="en-US" sz="1800" kern="1200"/>
        </a:p>
      </dsp:txBody>
      <dsp:txXfrm>
        <a:off x="34906" y="146954"/>
        <a:ext cx="5545175" cy="645240"/>
      </dsp:txXfrm>
    </dsp:sp>
    <dsp:sp modelId="{37C688B4-FF84-4FEE-A514-1A1601B921FE}">
      <dsp:nvSpPr>
        <dsp:cNvPr id="0" name=""/>
        <dsp:cNvSpPr/>
      </dsp:nvSpPr>
      <dsp:spPr>
        <a:xfrm>
          <a:off x="0" y="878940"/>
          <a:ext cx="5614987" cy="715052"/>
        </a:xfrm>
        <a:prstGeom prst="roundRect">
          <a:avLst/>
        </a:prstGeom>
        <a:solidFill>
          <a:schemeClr val="accent2">
            <a:hueOff val="270963"/>
            <a:satOff val="-1326"/>
            <a:lumOff val="74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Startup costs used: £25,000</a:t>
          </a:r>
          <a:endParaRPr lang="en-US" sz="1800" kern="1200"/>
        </a:p>
      </dsp:txBody>
      <dsp:txXfrm>
        <a:off x="34906" y="913846"/>
        <a:ext cx="5545175" cy="645240"/>
      </dsp:txXfrm>
    </dsp:sp>
    <dsp:sp modelId="{72279B72-569B-4612-B380-B70F7326D577}">
      <dsp:nvSpPr>
        <dsp:cNvPr id="0" name=""/>
        <dsp:cNvSpPr/>
      </dsp:nvSpPr>
      <dsp:spPr>
        <a:xfrm>
          <a:off x="0" y="1645833"/>
          <a:ext cx="5614987" cy="715052"/>
        </a:xfrm>
        <a:prstGeom prst="roundRect">
          <a:avLst/>
        </a:prstGeom>
        <a:solidFill>
          <a:schemeClr val="accent2">
            <a:hueOff val="541926"/>
            <a:satOff val="-2653"/>
            <a:lumOff val="149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Monthly running costs: £10,500</a:t>
          </a:r>
          <a:endParaRPr lang="en-US" sz="1800" kern="1200"/>
        </a:p>
      </dsp:txBody>
      <dsp:txXfrm>
        <a:off x="34906" y="1680739"/>
        <a:ext cx="5545175" cy="645240"/>
      </dsp:txXfrm>
    </dsp:sp>
    <dsp:sp modelId="{6ADB03F0-CE0E-49E7-B530-3E04EE20F0F1}">
      <dsp:nvSpPr>
        <dsp:cNvPr id="0" name=""/>
        <dsp:cNvSpPr/>
      </dsp:nvSpPr>
      <dsp:spPr>
        <a:xfrm>
          <a:off x="0" y="2412726"/>
          <a:ext cx="5614987" cy="715052"/>
        </a:xfrm>
        <a:prstGeom prst="roundRect">
          <a:avLst/>
        </a:prstGeom>
        <a:solidFill>
          <a:schemeClr val="accent2">
            <a:hueOff val="812888"/>
            <a:satOff val="-3979"/>
            <a:lumOff val="223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Break-even achieved: Month 6</a:t>
          </a:r>
          <a:endParaRPr lang="en-US" sz="1800" kern="1200"/>
        </a:p>
      </dsp:txBody>
      <dsp:txXfrm>
        <a:off x="34906" y="2447632"/>
        <a:ext cx="5545175" cy="645240"/>
      </dsp:txXfrm>
    </dsp:sp>
    <dsp:sp modelId="{01B69144-2259-4411-AAAD-A6F07F5C73AD}">
      <dsp:nvSpPr>
        <dsp:cNvPr id="0" name=""/>
        <dsp:cNvSpPr/>
      </dsp:nvSpPr>
      <dsp:spPr>
        <a:xfrm>
          <a:off x="0" y="3179619"/>
          <a:ext cx="5614987" cy="715052"/>
        </a:xfrm>
        <a:prstGeom prst="roundRect">
          <a:avLst/>
        </a:prstGeom>
        <a:solidFill>
          <a:schemeClr val="accent2">
            <a:hueOff val="1083851"/>
            <a:satOff val="-5306"/>
            <a:lumOff val="298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End of Year 1 profit: £46,300</a:t>
          </a:r>
          <a:endParaRPr lang="en-US" sz="1800" kern="1200"/>
        </a:p>
      </dsp:txBody>
      <dsp:txXfrm>
        <a:off x="34906" y="3214525"/>
        <a:ext cx="5545175" cy="645240"/>
      </dsp:txXfrm>
    </dsp:sp>
    <dsp:sp modelId="{3AD95E2D-E9EE-46F3-914D-0F7EA901B2AE}">
      <dsp:nvSpPr>
        <dsp:cNvPr id="0" name=""/>
        <dsp:cNvSpPr/>
      </dsp:nvSpPr>
      <dsp:spPr>
        <a:xfrm>
          <a:off x="0" y="3946512"/>
          <a:ext cx="5614987" cy="715052"/>
        </a:xfrm>
        <a:prstGeom prst="roundRect">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business has already </a:t>
          </a:r>
          <a:r>
            <a:rPr lang="en-GB" sz="1800" b="1" kern="1200"/>
            <a:t>proven financial viability</a:t>
          </a:r>
          <a:r>
            <a:rPr lang="en-GB" sz="1800" kern="1200"/>
            <a:t>, reducing investor risk.</a:t>
          </a:r>
          <a:endParaRPr lang="en-US" sz="1800" kern="1200"/>
        </a:p>
      </dsp:txBody>
      <dsp:txXfrm>
        <a:off x="34906" y="3981418"/>
        <a:ext cx="5545175" cy="6452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DDF844-8CE7-40D2-97C5-A8D5807FE1C3}">
      <dsp:nvSpPr>
        <dsp:cNvPr id="0" name=""/>
        <dsp:cNvSpPr/>
      </dsp:nvSpPr>
      <dsp:spPr>
        <a:xfrm>
          <a:off x="0" y="216363"/>
          <a:ext cx="4638903" cy="70156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Brand identity focuses on:</a:t>
          </a:r>
          <a:endParaRPr lang="en-US" sz="1800" kern="1200"/>
        </a:p>
      </dsp:txBody>
      <dsp:txXfrm>
        <a:off x="34247" y="250610"/>
        <a:ext cx="4570409" cy="633067"/>
      </dsp:txXfrm>
    </dsp:sp>
    <dsp:sp modelId="{82792438-0E9A-4D04-92D5-D0EC76FD9B18}">
      <dsp:nvSpPr>
        <dsp:cNvPr id="0" name=""/>
        <dsp:cNvSpPr/>
      </dsp:nvSpPr>
      <dsp:spPr>
        <a:xfrm>
          <a:off x="0" y="917924"/>
          <a:ext cx="4638903" cy="707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285"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b="0" i="0" kern="1200"/>
            <a:t>Calm coastal colours</a:t>
          </a:r>
          <a:endParaRPr lang="en-US" sz="1400" kern="1200"/>
        </a:p>
        <a:p>
          <a:pPr marL="114300" lvl="1" indent="-114300" algn="l" defTabSz="622300">
            <a:lnSpc>
              <a:spcPct val="90000"/>
            </a:lnSpc>
            <a:spcBef>
              <a:spcPct val="0"/>
            </a:spcBef>
            <a:spcAft>
              <a:spcPct val="20000"/>
            </a:spcAft>
            <a:buChar char="•"/>
          </a:pPr>
          <a:r>
            <a:rPr lang="en-GB" sz="1400" b="0" i="0" kern="1200"/>
            <a:t>Wellness imagery</a:t>
          </a:r>
          <a:endParaRPr lang="en-US" sz="1400" kern="1200"/>
        </a:p>
        <a:p>
          <a:pPr marL="114300" lvl="1" indent="-114300" algn="l" defTabSz="622300">
            <a:lnSpc>
              <a:spcPct val="90000"/>
            </a:lnSpc>
            <a:spcBef>
              <a:spcPct val="0"/>
            </a:spcBef>
            <a:spcAft>
              <a:spcPct val="20000"/>
            </a:spcAft>
            <a:buChar char="•"/>
          </a:pPr>
          <a:r>
            <a:rPr lang="en-GB" sz="1400" b="0" i="0" kern="1200"/>
            <a:t>Inclusive messaging</a:t>
          </a:r>
          <a:endParaRPr lang="en-US" sz="1400" kern="1200"/>
        </a:p>
      </dsp:txBody>
      <dsp:txXfrm>
        <a:off x="0" y="917924"/>
        <a:ext cx="4638903" cy="707940"/>
      </dsp:txXfrm>
    </dsp:sp>
    <dsp:sp modelId="{30EEB76F-DD86-4479-A0E6-473CBAF95D30}">
      <dsp:nvSpPr>
        <dsp:cNvPr id="0" name=""/>
        <dsp:cNvSpPr/>
      </dsp:nvSpPr>
      <dsp:spPr>
        <a:xfrm>
          <a:off x="0" y="1625864"/>
          <a:ext cx="4638903" cy="70156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Brand values:</a:t>
          </a:r>
          <a:endParaRPr lang="en-US" sz="1800" kern="1200"/>
        </a:p>
      </dsp:txBody>
      <dsp:txXfrm>
        <a:off x="34247" y="1660111"/>
        <a:ext cx="4570409" cy="633067"/>
      </dsp:txXfrm>
    </dsp:sp>
    <dsp:sp modelId="{AE352724-D447-4B74-9AF6-3139D80727B4}">
      <dsp:nvSpPr>
        <dsp:cNvPr id="0" name=""/>
        <dsp:cNvSpPr/>
      </dsp:nvSpPr>
      <dsp:spPr>
        <a:xfrm>
          <a:off x="0" y="2327426"/>
          <a:ext cx="4638903" cy="950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285"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b="0" i="0" kern="1200"/>
            <a:t>Wellness</a:t>
          </a:r>
          <a:endParaRPr lang="en-US" sz="1400" kern="1200"/>
        </a:p>
        <a:p>
          <a:pPr marL="114300" lvl="1" indent="-114300" algn="l" defTabSz="622300">
            <a:lnSpc>
              <a:spcPct val="90000"/>
            </a:lnSpc>
            <a:spcBef>
              <a:spcPct val="0"/>
            </a:spcBef>
            <a:spcAft>
              <a:spcPct val="20000"/>
            </a:spcAft>
            <a:buChar char="•"/>
          </a:pPr>
          <a:r>
            <a:rPr lang="en-GB" sz="1400" b="0" i="0" kern="1200"/>
            <a:t>Safety</a:t>
          </a:r>
          <a:endParaRPr lang="en-US" sz="1400" kern="1200"/>
        </a:p>
        <a:p>
          <a:pPr marL="114300" lvl="1" indent="-114300" algn="l" defTabSz="622300">
            <a:lnSpc>
              <a:spcPct val="90000"/>
            </a:lnSpc>
            <a:spcBef>
              <a:spcPct val="0"/>
            </a:spcBef>
            <a:spcAft>
              <a:spcPct val="20000"/>
            </a:spcAft>
            <a:buChar char="•"/>
          </a:pPr>
          <a:r>
            <a:rPr lang="en-GB" sz="1400" b="0" i="0" kern="1200"/>
            <a:t>Community</a:t>
          </a:r>
          <a:endParaRPr lang="en-US" sz="1400" kern="1200"/>
        </a:p>
        <a:p>
          <a:pPr marL="114300" lvl="1" indent="-114300" algn="l" defTabSz="622300">
            <a:lnSpc>
              <a:spcPct val="90000"/>
            </a:lnSpc>
            <a:spcBef>
              <a:spcPct val="0"/>
            </a:spcBef>
            <a:spcAft>
              <a:spcPct val="20000"/>
            </a:spcAft>
            <a:buChar char="•"/>
          </a:pPr>
          <a:r>
            <a:rPr lang="en-GB" sz="1400" b="0" i="0" kern="1200"/>
            <a:t>Quality </a:t>
          </a:r>
          <a:endParaRPr lang="en-US" sz="1400" kern="1200"/>
        </a:p>
      </dsp:txBody>
      <dsp:txXfrm>
        <a:off x="0" y="2327426"/>
        <a:ext cx="4638903" cy="950130"/>
      </dsp:txXfrm>
    </dsp:sp>
    <dsp:sp modelId="{A1085A04-C712-427F-8294-8A76884AC6F2}">
      <dsp:nvSpPr>
        <dsp:cNvPr id="0" name=""/>
        <dsp:cNvSpPr/>
      </dsp:nvSpPr>
      <dsp:spPr>
        <a:xfrm>
          <a:off x="0" y="3277556"/>
          <a:ext cx="4638903" cy="70156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In line with the café's USP: ''Wellness by the waves – safe, healthy, delicious''</a:t>
          </a:r>
          <a:endParaRPr lang="en-US" sz="1800" kern="1200"/>
        </a:p>
      </dsp:txBody>
      <dsp:txXfrm>
        <a:off x="34247" y="3311803"/>
        <a:ext cx="4570409" cy="633067"/>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3/8/2026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4589652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3/8/2026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782015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11046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3/8/2026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06340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3/8/2026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833781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3/8/2026</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973825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3/8/2026</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638498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3/8/2026</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1648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854661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824342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442521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8521073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649837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3/8/2026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228565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3/8/2026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21655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014109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81318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3/8/2026</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2037317232"/>
      </p:ext>
    </p:extLst>
  </p:cSld>
  <p:clrMap bg1="dk1" tx1="lt1" bg2="dk2" tx2="lt2" accent1="accent1" accent2="accent2" accent3="accent3" accent4="accent4" accent5="accent5" accent6="accent6" hlink="hlink" folHlink="folHlink"/>
  <p:sldLayoutIdLst>
    <p:sldLayoutId id="2147484051" r:id="rId1"/>
    <p:sldLayoutId id="2147484052" r:id="rId2"/>
    <p:sldLayoutId id="2147484053" r:id="rId3"/>
    <p:sldLayoutId id="2147484054" r:id="rId4"/>
    <p:sldLayoutId id="2147484055" r:id="rId5"/>
    <p:sldLayoutId id="2147484056" r:id="rId6"/>
    <p:sldLayoutId id="2147484057" r:id="rId7"/>
    <p:sldLayoutId id="2147484058" r:id="rId8"/>
    <p:sldLayoutId id="2147484059" r:id="rId9"/>
    <p:sldLayoutId id="2147484060" r:id="rId10"/>
    <p:sldLayoutId id="2147484061" r:id="rId11"/>
    <p:sldLayoutId id="2147484062" r:id="rId12"/>
    <p:sldLayoutId id="2147484063" r:id="rId13"/>
    <p:sldLayoutId id="2147484064" r:id="rId14"/>
    <p:sldLayoutId id="2147484065" r:id="rId15"/>
    <p:sldLayoutId id="2147484066" r:id="rId16"/>
    <p:sldLayoutId id="2147484067"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jpe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1.png"/><Relationship Id="rId7"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2.png"/><Relationship Id="rId7" Type="http://schemas.openxmlformats.org/officeDocument/2006/relationships/diagramColors" Target="../diagrams/colors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2.png"/><Relationship Id="rId7"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www.theblueangelcafe.com" TargetMode="External"/><Relationship Id="rId3" Type="http://schemas.openxmlformats.org/officeDocument/2006/relationships/hyperlink" Target="https://www.foodmanufacture.co.uk" TargetMode="External"/><Relationship Id="rId7" Type="http://schemas.openxmlformats.org/officeDocument/2006/relationships/hyperlink" Target="https://www.talkingretail.com" TargetMode="External"/><Relationship Id="rId2" Type="http://schemas.openxmlformats.org/officeDocument/2006/relationships/hyperlink" Target="https://www.coffeeshopstartups.com" TargetMode="External"/><Relationship Id="rId1" Type="http://schemas.openxmlformats.org/officeDocument/2006/relationships/slideLayout" Target="../slideLayouts/slideLayout2.xml"/><Relationship Id="rId6" Type="http://schemas.openxmlformats.org/officeDocument/2006/relationships/hyperlink" Target="https://www.statista.com" TargetMode="External"/><Relationship Id="rId5" Type="http://schemas.openxmlformats.org/officeDocument/2006/relationships/hyperlink" Target="https://www.specialityfoodmagazine.com" TargetMode="External"/><Relationship Id="rId4" Type="http://schemas.openxmlformats.org/officeDocument/2006/relationships/hyperlink" Target="https://www.highspeedtraining.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742108" y="1454964"/>
            <a:ext cx="4802191" cy="3308840"/>
          </a:xfrm>
        </p:spPr>
        <p:txBody>
          <a:bodyPr>
            <a:normAutofit/>
          </a:bodyPr>
          <a:lstStyle/>
          <a:p>
            <a:pPr>
              <a:lnSpc>
                <a:spcPct val="90000"/>
              </a:lnSpc>
            </a:pPr>
            <a:r>
              <a:rPr lang="en-GB" sz="1800" b="1" dirty="0"/>
              <a:t>The cuppa &amp; cake fix</a:t>
            </a:r>
            <a:br>
              <a:rPr lang="en-GB" sz="1800" dirty="0"/>
            </a:br>
            <a:br>
              <a:rPr lang="en-GB" sz="1800" dirty="0"/>
            </a:br>
            <a:r>
              <a:rPr lang="en-GB" sz="1800" i="1" dirty="0"/>
              <a:t>Wellness by the waves – safe, healthy, delicious.</a:t>
            </a:r>
            <a:br>
              <a:rPr lang="en-GB" sz="1800" i="1" dirty="0"/>
            </a:br>
            <a:br>
              <a:rPr lang="en-GB" sz="1800" i="1" dirty="0"/>
            </a:br>
            <a:br>
              <a:rPr lang="en-GB" sz="1800" dirty="0"/>
            </a:br>
            <a:r>
              <a:rPr lang="en-GB" sz="1800" b="0" dirty="0"/>
              <a:t>Angel Investment Proposal</a:t>
            </a:r>
            <a:br>
              <a:rPr lang="en-GB" sz="1800" b="0" dirty="0"/>
            </a:br>
            <a:r>
              <a:rPr lang="en-GB" sz="1800" b="0" dirty="0"/>
              <a:t>Presented by: Ionut </a:t>
            </a:r>
            <a:r>
              <a:rPr lang="en-GB" sz="1800" b="0" err="1"/>
              <a:t>Humulescu</a:t>
            </a:r>
            <a:br>
              <a:rPr lang="en-GB" sz="1800" b="0" dirty="0"/>
            </a:br>
            <a:r>
              <a:rPr lang="en-GB" sz="1800" b="0" dirty="0"/>
              <a:t>Location: Mumbles Road, Swansea</a:t>
            </a:r>
            <a:br>
              <a:rPr lang="en-GB" sz="1800" b="0" dirty="0"/>
            </a:br>
            <a:br>
              <a:rPr lang="en-GB" sz="1800" b="0" dirty="0"/>
            </a:br>
            <a:endParaRPr lang="en-GB" sz="1800" i="1"/>
          </a:p>
        </p:txBody>
      </p:sp>
      <p:pic>
        <p:nvPicPr>
          <p:cNvPr id="5" name="Picture 4" descr="A logo for a bakery&#10;&#10;AI-generated content may be incorrect.">
            <a:extLst>
              <a:ext uri="{FF2B5EF4-FFF2-40B4-BE49-F238E27FC236}">
                <a16:creationId xmlns:a16="http://schemas.microsoft.com/office/drawing/2014/main" id="{25AD442A-8DFC-44C0-68B5-389CE43D6FB4}"/>
              </a:ext>
            </a:extLst>
          </p:cNvPr>
          <p:cNvPicPr>
            <a:picLocks noChangeAspect="1"/>
          </p:cNvPicPr>
          <p:nvPr/>
        </p:nvPicPr>
        <p:blipFill>
          <a:blip r:embed="rId3"/>
          <a:srcRect t="3506"/>
          <a:stretch>
            <a:fillRect/>
          </a:stretch>
        </p:blipFill>
        <p:spPr>
          <a:xfrm>
            <a:off x="-1" y="10"/>
            <a:ext cx="6094407"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 name="Picture 50" descr="Coffee and a croissant">
            <a:extLst>
              <a:ext uri="{FF2B5EF4-FFF2-40B4-BE49-F238E27FC236}">
                <a16:creationId xmlns:a16="http://schemas.microsoft.com/office/drawing/2014/main" id="{894B2615-E99F-C0DA-91ED-9FE427986735}"/>
              </a:ext>
            </a:extLst>
          </p:cNvPr>
          <p:cNvPicPr>
            <a:picLocks noChangeAspect="1"/>
          </p:cNvPicPr>
          <p:nvPr/>
        </p:nvPicPr>
        <p:blipFill>
          <a:blip r:embed="rId2">
            <a:alphaModFix amt="35000"/>
          </a:blip>
          <a:srcRect t="15078" r="-2" b="648"/>
          <a:stretch>
            <a:fillRect/>
          </a:stretch>
        </p:blipFill>
        <p:spPr>
          <a:xfrm>
            <a:off x="20" y="-1"/>
            <a:ext cx="12191980" cy="6858000"/>
          </a:xfrm>
          <a:prstGeom prst="rect">
            <a:avLst/>
          </a:prstGeom>
        </p:spPr>
      </p:pic>
      <p:sp>
        <p:nvSpPr>
          <p:cNvPr id="2" name="Title 1">
            <a:extLst>
              <a:ext uri="{FF2B5EF4-FFF2-40B4-BE49-F238E27FC236}">
                <a16:creationId xmlns:a16="http://schemas.microsoft.com/office/drawing/2014/main" id="{C61776CE-3766-E49C-8F20-B6DD16F56E09}"/>
              </a:ext>
            </a:extLst>
          </p:cNvPr>
          <p:cNvSpPr>
            <a:spLocks noGrp="1"/>
          </p:cNvSpPr>
          <p:nvPr>
            <p:ph type="title"/>
          </p:nvPr>
        </p:nvSpPr>
        <p:spPr>
          <a:xfrm>
            <a:off x="646111" y="452718"/>
            <a:ext cx="9404723" cy="1400530"/>
          </a:xfrm>
        </p:spPr>
        <p:txBody>
          <a:bodyPr>
            <a:normAutofit/>
          </a:bodyPr>
          <a:lstStyle/>
          <a:p>
            <a:r>
              <a:rPr lang="en-GB"/>
              <a:t>Business overview</a:t>
            </a:r>
          </a:p>
        </p:txBody>
      </p:sp>
      <p:sp>
        <p:nvSpPr>
          <p:cNvPr id="52" name="Rectangle 51">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57D6867-6452-D34D-EFB7-AA658A118895}"/>
              </a:ext>
            </a:extLst>
          </p:cNvPr>
          <p:cNvSpPr>
            <a:spLocks noGrp="1"/>
          </p:cNvSpPr>
          <p:nvPr>
            <p:ph idx="1"/>
          </p:nvPr>
        </p:nvSpPr>
        <p:spPr>
          <a:xfrm>
            <a:off x="1103312" y="2052918"/>
            <a:ext cx="8946541" cy="4195481"/>
          </a:xfrm>
        </p:spPr>
        <p:txBody>
          <a:bodyPr vert="horz" lIns="91440" tIns="45720" rIns="91440" bIns="45720" rtlCol="0">
            <a:normAutofit/>
          </a:bodyPr>
          <a:lstStyle/>
          <a:p>
            <a:pPr>
              <a:lnSpc>
                <a:spcPct val="90000"/>
              </a:lnSpc>
              <a:buFont typeface="Wingdings"/>
              <a:buChar char="Ø"/>
            </a:pPr>
            <a:r>
              <a:rPr lang="en-GB" b="1"/>
              <a:t>The cuppa &amp; cake fix</a:t>
            </a:r>
            <a:r>
              <a:rPr lang="en-GB"/>
              <a:t> is an inclusive coffee shop located on Mumbles Road in Swansea, designed to provide a safe, welcoming café experience for customers with food allergies, health-based dietary requirements and wellness-focused lifestyles.</a:t>
            </a:r>
            <a:endParaRPr lang="en-US"/>
          </a:p>
          <a:p>
            <a:pPr>
              <a:lnSpc>
                <a:spcPct val="90000"/>
              </a:lnSpc>
              <a:buSzPct val="114999"/>
              <a:buFont typeface="Wingdings"/>
              <a:buChar char="Ø"/>
            </a:pPr>
            <a:r>
              <a:rPr lang="en-GB"/>
              <a:t>Our café combines high quality coffee, safe baking practices and wellness-driven menu options in a coastal community environment.</a:t>
            </a:r>
          </a:p>
          <a:p>
            <a:pPr>
              <a:lnSpc>
                <a:spcPct val="90000"/>
              </a:lnSpc>
              <a:buSzPct val="114999"/>
              <a:buFont typeface="Wingdings"/>
              <a:buChar char="Ø"/>
            </a:pPr>
            <a:r>
              <a:rPr lang="en-GB"/>
              <a:t>Key facts: </a:t>
            </a:r>
          </a:p>
          <a:p>
            <a:pPr marL="0" indent="0">
              <a:lnSpc>
                <a:spcPct val="90000"/>
              </a:lnSpc>
              <a:buNone/>
            </a:pPr>
            <a:r>
              <a:rPr lang="en-GB"/>
              <a:t>Founded: </a:t>
            </a:r>
            <a:r>
              <a:rPr lang="en-GB" b="1"/>
              <a:t>2025</a:t>
            </a:r>
          </a:p>
          <a:p>
            <a:pPr marL="0" indent="0">
              <a:lnSpc>
                <a:spcPct val="90000"/>
              </a:lnSpc>
              <a:buNone/>
            </a:pPr>
            <a:r>
              <a:rPr lang="en-GB"/>
              <a:t>Legal Structure: </a:t>
            </a:r>
            <a:r>
              <a:rPr lang="en-GB" b="1"/>
              <a:t>Private Limited Company</a:t>
            </a:r>
            <a:r>
              <a:rPr lang="en-GB"/>
              <a:t> (Ltd)</a:t>
            </a:r>
          </a:p>
          <a:p>
            <a:pPr marL="0" indent="0">
              <a:lnSpc>
                <a:spcPct val="90000"/>
              </a:lnSpc>
              <a:buNone/>
            </a:pPr>
            <a:r>
              <a:rPr lang="en-GB"/>
              <a:t>Staff: </a:t>
            </a:r>
            <a:r>
              <a:rPr lang="en-GB" b="1"/>
              <a:t>4 part-time employees</a:t>
            </a:r>
          </a:p>
          <a:p>
            <a:pPr marL="0" indent="0">
              <a:lnSpc>
                <a:spcPct val="90000"/>
              </a:lnSpc>
              <a:buNone/>
            </a:pPr>
            <a:r>
              <a:rPr lang="en-GB"/>
              <a:t>Location: </a:t>
            </a:r>
            <a:r>
              <a:rPr lang="en-GB" b="1"/>
              <a:t>Mumbles Road, Swansea</a:t>
            </a:r>
          </a:p>
          <a:p>
            <a:pPr marL="0" indent="0">
              <a:lnSpc>
                <a:spcPct val="90000"/>
              </a:lnSpc>
              <a:buNone/>
            </a:pPr>
            <a:endParaRPr lang="en-GB"/>
          </a:p>
        </p:txBody>
      </p:sp>
    </p:spTree>
    <p:extLst>
      <p:ext uri="{BB962C8B-B14F-4D97-AF65-F5344CB8AC3E}">
        <p14:creationId xmlns:p14="http://schemas.microsoft.com/office/powerpoint/2010/main" val="23675593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D5B91-AC60-3D39-B1D3-3FE8D872B244}"/>
              </a:ext>
            </a:extLst>
          </p:cNvPr>
          <p:cNvSpPr>
            <a:spLocks noGrp="1"/>
          </p:cNvSpPr>
          <p:nvPr>
            <p:ph type="title"/>
          </p:nvPr>
        </p:nvSpPr>
        <p:spPr>
          <a:xfrm>
            <a:off x="5411931" y="452718"/>
            <a:ext cx="4638903" cy="1400530"/>
          </a:xfrm>
        </p:spPr>
        <p:txBody>
          <a:bodyPr>
            <a:normAutofit/>
          </a:bodyPr>
          <a:lstStyle/>
          <a:p>
            <a:r>
              <a:rPr lang="en-GB" dirty="0">
                <a:cs typeface="Arial"/>
              </a:rPr>
              <a:t>Mission statement</a:t>
            </a:r>
            <a:endParaRPr lang="en-GB"/>
          </a:p>
        </p:txBody>
      </p:sp>
      <p:sp>
        <p:nvSpPr>
          <p:cNvPr id="3" name="Content Placeholder 2">
            <a:extLst>
              <a:ext uri="{FF2B5EF4-FFF2-40B4-BE49-F238E27FC236}">
                <a16:creationId xmlns:a16="http://schemas.microsoft.com/office/drawing/2014/main" id="{A76762F0-A060-EB72-2F16-707AAE3012A3}"/>
              </a:ext>
            </a:extLst>
          </p:cNvPr>
          <p:cNvSpPr>
            <a:spLocks noGrp="1"/>
          </p:cNvSpPr>
          <p:nvPr>
            <p:ph idx="1"/>
          </p:nvPr>
        </p:nvSpPr>
        <p:spPr>
          <a:xfrm>
            <a:off x="5410950" y="2052918"/>
            <a:ext cx="4638903" cy="4195481"/>
          </a:xfrm>
        </p:spPr>
        <p:txBody>
          <a:bodyPr>
            <a:normAutofit/>
          </a:bodyPr>
          <a:lstStyle/>
          <a:p>
            <a:pPr marL="6350" indent="0">
              <a:lnSpc>
                <a:spcPct val="90000"/>
              </a:lnSpc>
              <a:buNone/>
            </a:pPr>
            <a:r>
              <a:rPr lang="en-GB" sz="1700" i="1">
                <a:cs typeface="Arial"/>
              </a:rPr>
              <a:t>''The cuppa &amp; cake fix is striving to redefine the café experience by combining wellness, safety and exceptional taste, creating an inclusive space by the sea, where every customer  feels confident, valued and nourished''</a:t>
            </a:r>
          </a:p>
          <a:p>
            <a:pPr marL="6350" indent="0">
              <a:lnSpc>
                <a:spcPct val="90000"/>
              </a:lnSpc>
              <a:buNone/>
            </a:pPr>
            <a:endParaRPr lang="en-GB" sz="1700" i="1">
              <a:cs typeface="Arial"/>
            </a:endParaRPr>
          </a:p>
          <a:p>
            <a:pPr marL="6350" indent="0">
              <a:lnSpc>
                <a:spcPct val="90000"/>
              </a:lnSpc>
              <a:buNone/>
            </a:pPr>
            <a:r>
              <a:rPr lang="en-GB" sz="1700">
                <a:cs typeface="Arial"/>
              </a:rPr>
              <a:t>Our mission focuses on: </a:t>
            </a:r>
          </a:p>
          <a:p>
            <a:pPr marL="344170" indent="-337820">
              <a:lnSpc>
                <a:spcPct val="90000"/>
              </a:lnSpc>
              <a:buFont typeface="Calibri" panose="05000000000000000000" pitchFamily="2" charset="2"/>
              <a:buChar char="-"/>
            </a:pPr>
            <a:r>
              <a:rPr lang="en-GB" sz="1700">
                <a:cs typeface="Arial"/>
              </a:rPr>
              <a:t>Inclusivity</a:t>
            </a:r>
          </a:p>
          <a:p>
            <a:pPr marL="344170" indent="-337820">
              <a:lnSpc>
                <a:spcPct val="90000"/>
              </a:lnSpc>
              <a:buFont typeface="Calibri" panose="05000000000000000000" pitchFamily="2" charset="2"/>
              <a:buChar char="-"/>
            </a:pPr>
            <a:r>
              <a:rPr lang="en-GB" sz="1700">
                <a:cs typeface="Arial"/>
              </a:rPr>
              <a:t>Health and wellness</a:t>
            </a:r>
          </a:p>
          <a:p>
            <a:pPr marL="344170" indent="-337820">
              <a:lnSpc>
                <a:spcPct val="90000"/>
              </a:lnSpc>
              <a:buFont typeface="Calibri" panose="05000000000000000000" pitchFamily="2" charset="2"/>
              <a:buChar char="-"/>
            </a:pPr>
            <a:r>
              <a:rPr lang="en-GB" sz="1700">
                <a:cs typeface="Arial"/>
              </a:rPr>
              <a:t>Food safety</a:t>
            </a:r>
          </a:p>
          <a:p>
            <a:pPr marL="344170" indent="-337820">
              <a:lnSpc>
                <a:spcPct val="90000"/>
              </a:lnSpc>
              <a:buFont typeface="Calibri" panose="05000000000000000000" pitchFamily="2" charset="2"/>
              <a:buChar char="-"/>
            </a:pPr>
            <a:r>
              <a:rPr lang="en-GB" sz="1700">
                <a:cs typeface="Arial"/>
              </a:rPr>
              <a:t>Community connection</a:t>
            </a:r>
          </a:p>
        </p:txBody>
      </p:sp>
      <p:pic>
        <p:nvPicPr>
          <p:cNvPr id="4" name="Picture 3" descr="A glass of green drink&#10;&#10;AI-generated content may be incorrect.">
            <a:extLst>
              <a:ext uri="{FF2B5EF4-FFF2-40B4-BE49-F238E27FC236}">
                <a16:creationId xmlns:a16="http://schemas.microsoft.com/office/drawing/2014/main" id="{49E80ED1-FA4C-7330-74E9-3AAB89E4E58D}"/>
              </a:ext>
            </a:extLst>
          </p:cNvPr>
          <p:cNvPicPr>
            <a:picLocks noChangeAspect="1"/>
          </p:cNvPicPr>
          <p:nvPr/>
        </p:nvPicPr>
        <p:blipFill>
          <a:blip r:embed="rId3"/>
          <a:srcRect t="23191" r="-2" b="7856"/>
          <a:stretch>
            <a:fillRect/>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Tree>
    <p:extLst>
      <p:ext uri="{BB962C8B-B14F-4D97-AF65-F5344CB8AC3E}">
        <p14:creationId xmlns:p14="http://schemas.microsoft.com/office/powerpoint/2010/main" val="701541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57" name="Rectangle 5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F87F6A-F0B5-51E7-9CA4-8641952CF688}"/>
              </a:ext>
            </a:extLst>
          </p:cNvPr>
          <p:cNvSpPr>
            <a:spLocks noGrp="1"/>
          </p:cNvSpPr>
          <p:nvPr>
            <p:ph type="title"/>
          </p:nvPr>
        </p:nvSpPr>
        <p:spPr>
          <a:xfrm>
            <a:off x="5411931" y="452718"/>
            <a:ext cx="4638903" cy="1400530"/>
          </a:xfrm>
        </p:spPr>
        <p:txBody>
          <a:bodyPr>
            <a:normAutofit/>
          </a:bodyPr>
          <a:lstStyle/>
          <a:p>
            <a:pPr>
              <a:lnSpc>
                <a:spcPct val="90000"/>
              </a:lnSpc>
            </a:pPr>
            <a:r>
              <a:rPr lang="en-GB" sz="2600">
                <a:cs typeface="Arial"/>
              </a:rPr>
              <a:t>Unique Selling Proposition</a:t>
            </a:r>
            <a:br>
              <a:rPr lang="en-GB" sz="2600">
                <a:cs typeface="Arial"/>
              </a:rPr>
            </a:br>
            <a:r>
              <a:rPr lang="en-GB" sz="2600" i="1">
                <a:cs typeface="Arial"/>
              </a:rPr>
              <a:t>''Wellness by the waves – safe, healthy, delicious''</a:t>
            </a:r>
          </a:p>
        </p:txBody>
      </p:sp>
      <p:sp>
        <p:nvSpPr>
          <p:cNvPr id="5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9" name="Picture 8" descr="A green cup with a leaf design in it&#10;&#10;AI-generated content may be incorrect.">
            <a:extLst>
              <a:ext uri="{FF2B5EF4-FFF2-40B4-BE49-F238E27FC236}">
                <a16:creationId xmlns:a16="http://schemas.microsoft.com/office/drawing/2014/main" id="{11DAE286-588B-527A-37FF-A0516A7AA620}"/>
              </a:ext>
            </a:extLst>
          </p:cNvPr>
          <p:cNvPicPr>
            <a:picLocks noChangeAspect="1"/>
          </p:cNvPicPr>
          <p:nvPr/>
        </p:nvPicPr>
        <p:blipFill>
          <a:blip r:embed="rId3"/>
          <a:srcRect l="37494" r="20992" b="1"/>
          <a:stretch>
            <a:fillRect/>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61" name="Rectangle 60">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1" name="Content Placeholder 2">
            <a:extLst>
              <a:ext uri="{FF2B5EF4-FFF2-40B4-BE49-F238E27FC236}">
                <a16:creationId xmlns:a16="http://schemas.microsoft.com/office/drawing/2014/main" id="{383BDFDF-93B9-634D-B5C4-963D8862C79D}"/>
              </a:ext>
            </a:extLst>
          </p:cNvPr>
          <p:cNvGraphicFramePr>
            <a:graphicFrameLocks noGrp="1"/>
          </p:cNvGraphicFramePr>
          <p:nvPr>
            <p:ph idx="1"/>
            <p:extLst>
              <p:ext uri="{D42A27DB-BD31-4B8C-83A1-F6EECF244321}">
                <p14:modId xmlns:p14="http://schemas.microsoft.com/office/powerpoint/2010/main" val="2798788743"/>
              </p:ext>
            </p:extLst>
          </p:nvPr>
        </p:nvGraphicFramePr>
        <p:xfrm>
          <a:off x="5410950" y="2052918"/>
          <a:ext cx="4638903" cy="41954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12915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Picture 3" descr="A cup of coffee and croissant on a table&#10;&#10;AI-generated content may be incorrect.">
            <a:extLst>
              <a:ext uri="{FF2B5EF4-FFF2-40B4-BE49-F238E27FC236}">
                <a16:creationId xmlns:a16="http://schemas.microsoft.com/office/drawing/2014/main" id="{F9132902-E83E-7178-B15F-21C7FF40CAAF}"/>
              </a:ext>
            </a:extLst>
          </p:cNvPr>
          <p:cNvPicPr>
            <a:picLocks noChangeAspect="1"/>
          </p:cNvPicPr>
          <p:nvPr/>
        </p:nvPicPr>
        <p:blipFill>
          <a:blip r:embed="rId3">
            <a:alphaModFix/>
          </a:blip>
          <a:srcRect t="12523" b="2891"/>
          <a:stretch>
            <a:fillRect/>
          </a:stretch>
        </p:blipFill>
        <p:spPr>
          <a:xfrm>
            <a:off x="20" y="10"/>
            <a:ext cx="12191980" cy="6857990"/>
          </a:xfrm>
          <a:prstGeom prst="rect">
            <a:avLst/>
          </a:prstGeom>
        </p:spPr>
      </p:pic>
      <p:sp>
        <p:nvSpPr>
          <p:cNvPr id="7" name="Rectangle 6">
            <a:extLst>
              <a:ext uri="{FF2B5EF4-FFF2-40B4-BE49-F238E27FC236}">
                <a16:creationId xmlns:a16="http://schemas.microsoft.com/office/drawing/2014/main" id="{4F571EA7-BDC6-4E6F-A47A-B5D39E5E7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3316" y="0"/>
            <a:ext cx="7770296"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D45FA7F-BC58-9AD9-C65D-1B7CD5529FD0}"/>
              </a:ext>
            </a:extLst>
          </p:cNvPr>
          <p:cNvSpPr>
            <a:spLocks noGrp="1"/>
          </p:cNvSpPr>
          <p:nvPr>
            <p:ph type="title"/>
          </p:nvPr>
        </p:nvSpPr>
        <p:spPr>
          <a:xfrm>
            <a:off x="3491931" y="295728"/>
            <a:ext cx="6557921" cy="767688"/>
          </a:xfrm>
        </p:spPr>
        <p:txBody>
          <a:bodyPr anchor="b">
            <a:normAutofit/>
          </a:bodyPr>
          <a:lstStyle/>
          <a:p>
            <a:r>
              <a:rPr lang="en-GB" sz="2800"/>
              <a:t>Product &amp; service description</a:t>
            </a:r>
          </a:p>
        </p:txBody>
      </p:sp>
      <p:sp>
        <p:nvSpPr>
          <p:cNvPr id="13" name="Rectangle 12">
            <a:extLst>
              <a:ext uri="{FF2B5EF4-FFF2-40B4-BE49-F238E27FC236}">
                <a16:creationId xmlns:a16="http://schemas.microsoft.com/office/drawing/2014/main" id="{526152D8-615F-4A5A-886D-E14B136CD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2800" y="1295400"/>
            <a:ext cx="7772400"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BBEF33-9995-8F74-1B73-1358A0A38967}"/>
              </a:ext>
            </a:extLst>
          </p:cNvPr>
          <p:cNvSpPr>
            <a:spLocks noGrp="1"/>
          </p:cNvSpPr>
          <p:nvPr>
            <p:ph idx="1"/>
          </p:nvPr>
        </p:nvSpPr>
        <p:spPr>
          <a:xfrm>
            <a:off x="3491932" y="1447800"/>
            <a:ext cx="6557921" cy="4800599"/>
          </a:xfrm>
        </p:spPr>
        <p:txBody>
          <a:bodyPr vert="horz" lIns="91440" tIns="45720" rIns="91440" bIns="45720" rtlCol="0" anchor="t">
            <a:normAutofit/>
          </a:bodyPr>
          <a:lstStyle/>
          <a:p>
            <a:pPr marL="0" indent="0">
              <a:lnSpc>
                <a:spcPct val="90000"/>
              </a:lnSpc>
              <a:buNone/>
            </a:pPr>
            <a:r>
              <a:rPr lang="en-GB" sz="1500"/>
              <a:t>Products: </a:t>
            </a:r>
            <a:endParaRPr lang="en-US" sz="1500"/>
          </a:p>
          <a:p>
            <a:pPr>
              <a:lnSpc>
                <a:spcPct val="90000"/>
              </a:lnSpc>
              <a:buClr>
                <a:srgbClr val="8AD0D6"/>
              </a:buClr>
              <a:buFont typeface="Calibri" charset="2"/>
              <a:buChar char="-"/>
            </a:pPr>
            <a:r>
              <a:rPr lang="en-GB" sz="1500"/>
              <a:t>Speciality coffee, herbal teas and hot drinks alternatives</a:t>
            </a:r>
          </a:p>
          <a:p>
            <a:pPr>
              <a:lnSpc>
                <a:spcPct val="90000"/>
              </a:lnSpc>
              <a:buClr>
                <a:srgbClr val="8AD0D6"/>
              </a:buClr>
              <a:buFont typeface="Calibri" charset="2"/>
              <a:buChar char="-"/>
            </a:pPr>
            <a:r>
              <a:rPr lang="en-GB" sz="1500"/>
              <a:t>Gluten free baked goods</a:t>
            </a:r>
          </a:p>
          <a:p>
            <a:pPr>
              <a:lnSpc>
                <a:spcPct val="90000"/>
              </a:lnSpc>
              <a:buClr>
                <a:srgbClr val="8AD0D6"/>
              </a:buClr>
              <a:buFont typeface="Calibri" charset="2"/>
              <a:buChar char="-"/>
            </a:pPr>
            <a:r>
              <a:rPr lang="en-GB" sz="1500"/>
              <a:t>Vegan cakes </a:t>
            </a:r>
          </a:p>
          <a:p>
            <a:pPr>
              <a:lnSpc>
                <a:spcPct val="90000"/>
              </a:lnSpc>
              <a:buClr>
                <a:srgbClr val="8AD0D6"/>
              </a:buClr>
              <a:buFont typeface="Calibri" charset="2"/>
              <a:buChar char="-"/>
            </a:pPr>
            <a:r>
              <a:rPr lang="en-GB" sz="1500"/>
              <a:t>Low sugar deserts</a:t>
            </a:r>
          </a:p>
          <a:p>
            <a:pPr>
              <a:lnSpc>
                <a:spcPct val="90000"/>
              </a:lnSpc>
              <a:buClr>
                <a:srgbClr val="8AD0D6"/>
              </a:buClr>
              <a:buFont typeface="Calibri" charset="2"/>
              <a:buChar char="-"/>
            </a:pPr>
            <a:r>
              <a:rPr lang="en-GB" sz="1500"/>
              <a:t>Healthy breakfast options</a:t>
            </a:r>
          </a:p>
          <a:p>
            <a:pPr marL="0" indent="0">
              <a:lnSpc>
                <a:spcPct val="90000"/>
              </a:lnSpc>
              <a:buClr>
                <a:srgbClr val="8AD0D6"/>
              </a:buClr>
              <a:buNone/>
            </a:pPr>
            <a:r>
              <a:rPr lang="en-GB" sz="1500"/>
              <a:t>Services:</a:t>
            </a:r>
          </a:p>
          <a:p>
            <a:pPr>
              <a:lnSpc>
                <a:spcPct val="90000"/>
              </a:lnSpc>
              <a:buFont typeface="Calibri" charset="2"/>
              <a:buChar char="-"/>
            </a:pPr>
            <a:r>
              <a:rPr lang="en-GB" sz="1500"/>
              <a:t>Inclusive café experience</a:t>
            </a:r>
          </a:p>
          <a:p>
            <a:pPr>
              <a:lnSpc>
                <a:spcPct val="90000"/>
              </a:lnSpc>
              <a:buClr>
                <a:srgbClr val="8AD0D6"/>
              </a:buClr>
              <a:buFont typeface="Calibri" charset="2"/>
              <a:buChar char="-"/>
            </a:pPr>
            <a:r>
              <a:rPr lang="en-GB" sz="1500"/>
              <a:t>Allergy-conscious food preparation</a:t>
            </a:r>
          </a:p>
          <a:p>
            <a:pPr>
              <a:lnSpc>
                <a:spcPct val="90000"/>
              </a:lnSpc>
              <a:buClr>
                <a:srgbClr val="8AD0D6"/>
              </a:buClr>
              <a:buFont typeface="Calibri" charset="2"/>
              <a:buChar char="-"/>
            </a:pPr>
            <a:r>
              <a:rPr lang="en-GB" sz="1500"/>
              <a:t>Comfortable wellness-focused atmosphere</a:t>
            </a:r>
          </a:p>
          <a:p>
            <a:pPr>
              <a:lnSpc>
                <a:spcPct val="90000"/>
              </a:lnSpc>
              <a:buClr>
                <a:srgbClr val="8AD0D6"/>
              </a:buClr>
              <a:buFont typeface="Calibri" charset="2"/>
              <a:buChar char="-"/>
            </a:pPr>
            <a:r>
              <a:rPr lang="en-GB" sz="1500"/>
              <a:t>Community space</a:t>
            </a:r>
          </a:p>
          <a:p>
            <a:pPr marL="0" indent="0">
              <a:lnSpc>
                <a:spcPct val="90000"/>
              </a:lnSpc>
              <a:buClr>
                <a:srgbClr val="8AD0D6"/>
              </a:buClr>
              <a:buNone/>
            </a:pPr>
            <a:r>
              <a:rPr lang="en-GB" sz="1500"/>
              <a:t>Future products:</a:t>
            </a:r>
          </a:p>
          <a:p>
            <a:pPr>
              <a:lnSpc>
                <a:spcPct val="90000"/>
              </a:lnSpc>
              <a:buFont typeface="Calibri" charset="2"/>
              <a:buChar char="-"/>
            </a:pPr>
            <a:r>
              <a:rPr lang="en-GB" sz="1500"/>
              <a:t>Protein energy snacks</a:t>
            </a:r>
          </a:p>
          <a:p>
            <a:pPr>
              <a:lnSpc>
                <a:spcPct val="90000"/>
              </a:lnSpc>
              <a:buClr>
                <a:srgbClr val="8AD0D6"/>
              </a:buClr>
              <a:buFont typeface="Calibri" charset="2"/>
              <a:buChar char="-"/>
            </a:pPr>
            <a:r>
              <a:rPr lang="en-GB" sz="1500"/>
              <a:t>Smoothies</a:t>
            </a:r>
          </a:p>
          <a:p>
            <a:pPr marL="0" indent="0">
              <a:lnSpc>
                <a:spcPct val="90000"/>
              </a:lnSpc>
              <a:buClr>
                <a:srgbClr val="8AD0D6"/>
              </a:buClr>
              <a:buNone/>
            </a:pPr>
            <a:endParaRPr lang="en-GB" sz="1500"/>
          </a:p>
          <a:p>
            <a:pPr>
              <a:lnSpc>
                <a:spcPct val="90000"/>
              </a:lnSpc>
              <a:buClr>
                <a:srgbClr val="8AD0D6"/>
              </a:buClr>
              <a:buFont typeface="Calibri" charset="2"/>
              <a:buChar char="-"/>
            </a:pPr>
            <a:endParaRPr lang="en-GB" sz="1500"/>
          </a:p>
          <a:p>
            <a:pPr>
              <a:lnSpc>
                <a:spcPct val="90000"/>
              </a:lnSpc>
              <a:buClr>
                <a:srgbClr val="8AD0D6"/>
              </a:buClr>
              <a:buFont typeface="Calibri" charset="2"/>
              <a:buChar char="-"/>
            </a:pPr>
            <a:endParaRPr lang="en-GB" sz="1500"/>
          </a:p>
          <a:p>
            <a:pPr>
              <a:lnSpc>
                <a:spcPct val="90000"/>
              </a:lnSpc>
              <a:buClr>
                <a:srgbClr val="8AD0D6"/>
              </a:buClr>
              <a:buFont typeface="Calibri" charset="2"/>
              <a:buChar char="-"/>
            </a:pPr>
            <a:endParaRPr lang="en-GB" sz="1500"/>
          </a:p>
        </p:txBody>
      </p:sp>
    </p:spTree>
    <p:extLst>
      <p:ext uri="{BB962C8B-B14F-4D97-AF65-F5344CB8AC3E}">
        <p14:creationId xmlns:p14="http://schemas.microsoft.com/office/powerpoint/2010/main" val="35781190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Picture 3" descr="A map with a location pin&#10;&#10;AI-generated content may be incorrect.">
            <a:extLst>
              <a:ext uri="{FF2B5EF4-FFF2-40B4-BE49-F238E27FC236}">
                <a16:creationId xmlns:a16="http://schemas.microsoft.com/office/drawing/2014/main" id="{0E7CAD7B-9204-40F3-CA53-5F280B404B40}"/>
              </a:ext>
            </a:extLst>
          </p:cNvPr>
          <p:cNvPicPr>
            <a:picLocks noChangeAspect="1"/>
          </p:cNvPicPr>
          <p:nvPr/>
        </p:nvPicPr>
        <p:blipFill>
          <a:blip r:embed="rId3">
            <a:duotone>
              <a:prstClr val="black"/>
              <a:schemeClr val="accent5">
                <a:tint val="45000"/>
                <a:satMod val="400000"/>
              </a:schemeClr>
            </a:duotone>
            <a:alphaModFix amt="15000"/>
          </a:blip>
          <a:srcRect b="7025"/>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99DE2C8-C789-CDD2-1F90-0B0D28EC4681}"/>
              </a:ext>
            </a:extLst>
          </p:cNvPr>
          <p:cNvSpPr>
            <a:spLocks noGrp="1"/>
          </p:cNvSpPr>
          <p:nvPr>
            <p:ph type="title"/>
          </p:nvPr>
        </p:nvSpPr>
        <p:spPr>
          <a:xfrm>
            <a:off x="646111" y="452718"/>
            <a:ext cx="9404723" cy="1400530"/>
          </a:xfrm>
        </p:spPr>
        <p:txBody>
          <a:bodyPr>
            <a:normAutofit/>
          </a:bodyPr>
          <a:lstStyle/>
          <a:p>
            <a:r>
              <a:rPr lang="en-GB"/>
              <a:t>Market opportunity</a:t>
            </a:r>
          </a:p>
        </p:txBody>
      </p:sp>
      <p:sp>
        <p:nvSpPr>
          <p:cNvPr id="80" name="Rectangle 79">
            <a:extLst>
              <a:ext uri="{FF2B5EF4-FFF2-40B4-BE49-F238E27FC236}">
                <a16:creationId xmlns:a16="http://schemas.microsoft.com/office/drawing/2014/main" id="{909FE742-1A27-4AEF-B5F0-F8C383EAB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7" name="Content Placeholder 2">
            <a:extLst>
              <a:ext uri="{FF2B5EF4-FFF2-40B4-BE49-F238E27FC236}">
                <a16:creationId xmlns:a16="http://schemas.microsoft.com/office/drawing/2014/main" id="{375CA54A-C1D7-CF58-9347-8EA0EBDB881A}"/>
              </a:ext>
            </a:extLst>
          </p:cNvPr>
          <p:cNvGraphicFramePr>
            <a:graphicFrameLocks noGrp="1"/>
          </p:cNvGraphicFramePr>
          <p:nvPr>
            <p:ph idx="1"/>
            <p:extLst>
              <p:ext uri="{D42A27DB-BD31-4B8C-83A1-F6EECF244321}">
                <p14:modId xmlns:p14="http://schemas.microsoft.com/office/powerpoint/2010/main" val="1931060406"/>
              </p:ext>
            </p:extLst>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255778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83" name="Picture 282" descr="Qualitative Research Focus Groups Tips For Conducting Online">
            <a:extLst>
              <a:ext uri="{FF2B5EF4-FFF2-40B4-BE49-F238E27FC236}">
                <a16:creationId xmlns:a16="http://schemas.microsoft.com/office/drawing/2014/main" id="{02E7CB31-9AC1-E95D-7F23-7CA9AE60B6B3}"/>
              </a:ext>
            </a:extLst>
          </p:cNvPr>
          <p:cNvPicPr>
            <a:picLocks noChangeAspect="1"/>
          </p:cNvPicPr>
          <p:nvPr/>
        </p:nvPicPr>
        <p:blipFill>
          <a:blip r:embed="rId3">
            <a:duotone>
              <a:prstClr val="black"/>
              <a:schemeClr val="accent5">
                <a:tint val="45000"/>
                <a:satMod val="400000"/>
              </a:schemeClr>
            </a:duotone>
            <a:alphaModFix amt="15000"/>
          </a:blip>
          <a:srcRect t="5357" b="5357"/>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0A1BAA59-8C19-9FD5-0F81-EFADF01400E6}"/>
              </a:ext>
            </a:extLst>
          </p:cNvPr>
          <p:cNvSpPr>
            <a:spLocks noGrp="1"/>
          </p:cNvSpPr>
          <p:nvPr>
            <p:ph type="title"/>
          </p:nvPr>
        </p:nvSpPr>
        <p:spPr>
          <a:xfrm>
            <a:off x="646111" y="452718"/>
            <a:ext cx="9404723" cy="1400530"/>
          </a:xfrm>
        </p:spPr>
        <p:txBody>
          <a:bodyPr>
            <a:normAutofit fontScale="90000"/>
          </a:bodyPr>
          <a:lstStyle/>
          <a:p>
            <a:pPr>
              <a:lnSpc>
                <a:spcPct val="90000"/>
              </a:lnSpc>
            </a:pPr>
            <a:r>
              <a:rPr lang="en-GB" sz="3100" dirty="0"/>
              <a:t>Growing demand for inclusive food &amp; drink options</a:t>
            </a:r>
            <a:br>
              <a:rPr lang="en-GB" sz="3100" dirty="0"/>
            </a:br>
            <a:br>
              <a:rPr lang="en-GB" sz="3100" dirty="0"/>
            </a:br>
            <a:r>
              <a:rPr lang="en-GB" sz="2900" i="1" dirty="0"/>
              <a:t>Key insights from primary research</a:t>
            </a:r>
          </a:p>
        </p:txBody>
      </p:sp>
      <p:sp>
        <p:nvSpPr>
          <p:cNvPr id="324" name="Rectangle 323">
            <a:extLst>
              <a:ext uri="{FF2B5EF4-FFF2-40B4-BE49-F238E27FC236}">
                <a16:creationId xmlns:a16="http://schemas.microsoft.com/office/drawing/2014/main" id="{909FE742-1A27-4AEF-B5F0-F8C383EAB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1" name="Content Placeholder 2">
            <a:extLst>
              <a:ext uri="{FF2B5EF4-FFF2-40B4-BE49-F238E27FC236}">
                <a16:creationId xmlns:a16="http://schemas.microsoft.com/office/drawing/2014/main" id="{1EE4BA07-50B0-A837-4FA2-D39F20044C93}"/>
              </a:ext>
            </a:extLst>
          </p:cNvPr>
          <p:cNvGraphicFramePr>
            <a:graphicFrameLocks noGrp="1"/>
          </p:cNvGraphicFramePr>
          <p:nvPr>
            <p:ph idx="1"/>
            <p:extLst>
              <p:ext uri="{D42A27DB-BD31-4B8C-83A1-F6EECF244321}">
                <p14:modId xmlns:p14="http://schemas.microsoft.com/office/powerpoint/2010/main" val="813474778"/>
              </p:ext>
            </p:extLst>
          </p:nvPr>
        </p:nvGraphicFramePr>
        <p:xfrm>
          <a:off x="1103312" y="1851212"/>
          <a:ext cx="9327541" cy="46549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407872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513A09-B096-BAE7-8923-9018F70C583B}"/>
              </a:ext>
            </a:extLst>
          </p:cNvPr>
          <p:cNvSpPr>
            <a:spLocks noGrp="1"/>
          </p:cNvSpPr>
          <p:nvPr>
            <p:ph type="title"/>
          </p:nvPr>
        </p:nvSpPr>
        <p:spPr>
          <a:xfrm>
            <a:off x="5411931" y="452718"/>
            <a:ext cx="4638903" cy="1400530"/>
          </a:xfrm>
        </p:spPr>
        <p:txBody>
          <a:bodyPr>
            <a:normAutofit/>
          </a:bodyPr>
          <a:lstStyle/>
          <a:p>
            <a:r>
              <a:rPr lang="en-GB" sz="3900"/>
              <a:t>A growing market opportunity</a:t>
            </a:r>
          </a:p>
        </p:txBody>
      </p:sp>
      <p:sp>
        <p:nvSpPr>
          <p:cNvPr id="1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Close-up of a coffee cup on a table">
            <a:extLst>
              <a:ext uri="{FF2B5EF4-FFF2-40B4-BE49-F238E27FC236}">
                <a16:creationId xmlns:a16="http://schemas.microsoft.com/office/drawing/2014/main" id="{0266F7CC-A519-15F7-2F2E-54EFC3B2FCE7}"/>
              </a:ext>
            </a:extLst>
          </p:cNvPr>
          <p:cNvPicPr>
            <a:picLocks noChangeAspect="1"/>
          </p:cNvPicPr>
          <p:nvPr/>
        </p:nvPicPr>
        <p:blipFill>
          <a:blip r:embed="rId3"/>
          <a:srcRect l="39526" r="12070" b="-1"/>
          <a:stretch>
            <a:fillRect/>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23" name="Rectangle 2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D322772-038E-E06F-277A-01D17EF5354F}"/>
              </a:ext>
            </a:extLst>
          </p:cNvPr>
          <p:cNvSpPr>
            <a:spLocks noGrp="1"/>
          </p:cNvSpPr>
          <p:nvPr>
            <p:ph idx="1"/>
          </p:nvPr>
        </p:nvSpPr>
        <p:spPr>
          <a:xfrm>
            <a:off x="5612656" y="1851212"/>
            <a:ext cx="5512962" cy="4643716"/>
          </a:xfrm>
        </p:spPr>
        <p:txBody>
          <a:bodyPr vert="horz" lIns="91440" tIns="45720" rIns="91440" bIns="45720" rtlCol="0" anchor="t">
            <a:noAutofit/>
          </a:bodyPr>
          <a:lstStyle/>
          <a:p>
            <a:pPr marL="0" indent="0">
              <a:lnSpc>
                <a:spcPct val="90000"/>
              </a:lnSpc>
              <a:buNone/>
            </a:pPr>
            <a:r>
              <a:rPr lang="en-GB" sz="1700" dirty="0"/>
              <a:t>C</a:t>
            </a:r>
            <a:r>
              <a:rPr lang="en-GB" sz="1700" dirty="0">
                <a:latin typeface="Century Gothic"/>
                <a:ea typeface="Calibri"/>
                <a:cs typeface="Calibri"/>
              </a:rPr>
              <a:t>ompetitor analysis is essential for identifying market gaps and differentiation opportunities.</a:t>
            </a:r>
            <a:endParaRPr lang="en-US" sz="1700">
              <a:latin typeface="Century Gothic"/>
              <a:ea typeface="Calibri"/>
              <a:cs typeface="Calibri"/>
            </a:endParaRPr>
          </a:p>
          <a:p>
            <a:pPr marL="0" indent="0">
              <a:lnSpc>
                <a:spcPct val="90000"/>
              </a:lnSpc>
              <a:buNone/>
            </a:pPr>
            <a:r>
              <a:rPr lang="en-GB" sz="1700" dirty="0">
                <a:latin typeface="Century Gothic"/>
                <a:ea typeface="Calibri"/>
                <a:cs typeface="Calibri"/>
              </a:rPr>
              <a:t>Analysis on Swansea coffee shops had the following findings:</a:t>
            </a:r>
          </a:p>
          <a:p>
            <a:pPr>
              <a:lnSpc>
                <a:spcPct val="90000"/>
              </a:lnSpc>
              <a:buFont typeface="Calibri" charset="2"/>
              <a:buChar char="-"/>
            </a:pPr>
            <a:r>
              <a:rPr lang="en-GB" sz="1700" dirty="0">
                <a:latin typeface="Century Gothic"/>
                <a:ea typeface="Calibri"/>
                <a:cs typeface="Calibri"/>
              </a:rPr>
              <a:t>Most cafés offer limited allergen-friendly or plant-based options</a:t>
            </a:r>
          </a:p>
          <a:p>
            <a:pPr>
              <a:lnSpc>
                <a:spcPct val="90000"/>
              </a:lnSpc>
              <a:buClr>
                <a:srgbClr val="8AD0D6"/>
              </a:buClr>
              <a:buFont typeface="Calibri" charset="2"/>
              <a:buChar char="-"/>
            </a:pPr>
            <a:r>
              <a:rPr lang="en-GB" sz="1700" dirty="0">
                <a:latin typeface="Century Gothic"/>
                <a:ea typeface="Calibri"/>
                <a:cs typeface="Calibri"/>
              </a:rPr>
              <a:t>Few clearly address cross-contamination or inclusive branding</a:t>
            </a:r>
          </a:p>
          <a:p>
            <a:pPr>
              <a:lnSpc>
                <a:spcPct val="90000"/>
              </a:lnSpc>
              <a:buClr>
                <a:srgbClr val="8AD0D6"/>
              </a:buClr>
              <a:buFont typeface="Calibri" charset="2"/>
              <a:buChar char="-"/>
            </a:pPr>
            <a:r>
              <a:rPr lang="en-GB" sz="1700" dirty="0">
                <a:latin typeface="Century Gothic"/>
                <a:ea typeface="Calibri"/>
                <a:cs typeface="Calibri"/>
              </a:rPr>
              <a:t>Social media analysis shows strong engagement with plant-based products, but limited focus on allergen inclusivity</a:t>
            </a:r>
          </a:p>
          <a:p>
            <a:pPr marL="0" indent="0">
              <a:lnSpc>
                <a:spcPct val="90000"/>
              </a:lnSpc>
              <a:buClr>
                <a:srgbClr val="8AD0D6"/>
              </a:buClr>
              <a:buNone/>
            </a:pPr>
            <a:r>
              <a:rPr lang="en-GB" sz="1700" b="1" dirty="0">
                <a:latin typeface="Century Gothic"/>
                <a:ea typeface="Calibri"/>
                <a:cs typeface="Calibri"/>
              </a:rPr>
              <a:t>Key opportunity: </a:t>
            </a:r>
          </a:p>
          <a:p>
            <a:pPr marL="0" indent="0">
              <a:lnSpc>
                <a:spcPct val="90000"/>
              </a:lnSpc>
              <a:buClr>
                <a:srgbClr val="8AD0D6"/>
              </a:buClr>
              <a:buNone/>
            </a:pPr>
            <a:r>
              <a:rPr lang="en-GB" sz="1700" dirty="0">
                <a:latin typeface="Century Gothic"/>
                <a:ea typeface="Calibri"/>
                <a:cs typeface="Calibri"/>
              </a:rPr>
              <a:t>Position The cuppa &amp; cake fix as the first dedicated inclusive coffee shop on Swansea beach, attracting both local customers and visitors seeking safe food options.</a:t>
            </a:r>
          </a:p>
        </p:txBody>
      </p:sp>
    </p:spTree>
    <p:extLst>
      <p:ext uri="{BB962C8B-B14F-4D97-AF65-F5344CB8AC3E}">
        <p14:creationId xmlns:p14="http://schemas.microsoft.com/office/powerpoint/2010/main" val="1289938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73E4F-C007-F9E4-6CA1-FD5DD44EA49F}"/>
              </a:ext>
            </a:extLst>
          </p:cNvPr>
          <p:cNvSpPr>
            <a:spLocks noGrp="1"/>
          </p:cNvSpPr>
          <p:nvPr>
            <p:ph type="title"/>
          </p:nvPr>
        </p:nvSpPr>
        <p:spPr>
          <a:xfrm>
            <a:off x="646112" y="452718"/>
            <a:ext cx="4165580" cy="1400530"/>
          </a:xfrm>
        </p:spPr>
        <p:txBody>
          <a:bodyPr>
            <a:normAutofit/>
          </a:bodyPr>
          <a:lstStyle/>
          <a:p>
            <a:pPr>
              <a:lnSpc>
                <a:spcPct val="90000"/>
              </a:lnSpc>
            </a:pPr>
            <a:r>
              <a:rPr lang="en-GB" sz="2900"/>
              <a:t>Secondary market research</a:t>
            </a:r>
            <a:br>
              <a:rPr lang="en-GB" sz="2900"/>
            </a:br>
            <a:endParaRPr lang="en-GB" sz="2900"/>
          </a:p>
        </p:txBody>
      </p:sp>
      <p:sp>
        <p:nvSpPr>
          <p:cNvPr id="50" name="Freeform: Shape 40">
            <a:extLst>
              <a:ext uri="{FF2B5EF4-FFF2-40B4-BE49-F238E27FC236}">
                <a16:creationId xmlns:a16="http://schemas.microsoft.com/office/drawing/2014/main" id="{DBAF956B-591A-4461-BB3C-79AA176B09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7191 h 6985200"/>
              <a:gd name="connsiteX6" fmla="*/ 1 w 6858001"/>
              <a:gd name="connsiteY6" fmla="*/ 887191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7191"/>
                </a:lnTo>
                <a:lnTo>
                  <a:pt x="1" y="887191"/>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sp>
      <p:sp>
        <p:nvSpPr>
          <p:cNvPr id="51" name="Freeform 23">
            <a:extLst>
              <a:ext uri="{FF2B5EF4-FFF2-40B4-BE49-F238E27FC236}">
                <a16:creationId xmlns:a16="http://schemas.microsoft.com/office/drawing/2014/main" id="{E8895FAA-0D03-43F6-9594-A8733552E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a:extLst>
              <a:ext uri="{FF2B5EF4-FFF2-40B4-BE49-F238E27FC236}">
                <a16:creationId xmlns:a16="http://schemas.microsoft.com/office/drawing/2014/main" id="{616B307B-40F9-F928-B9AF-1E874DF1ED52}"/>
              </a:ext>
            </a:extLst>
          </p:cNvPr>
          <p:cNvPicPr>
            <a:picLocks noChangeAspect="1"/>
          </p:cNvPicPr>
          <p:nvPr/>
        </p:nvPicPr>
        <p:blipFill>
          <a:blip r:embed="rId3"/>
          <a:stretch>
            <a:fillRect/>
          </a:stretch>
        </p:blipFill>
        <p:spPr>
          <a:xfrm>
            <a:off x="6193754" y="580465"/>
            <a:ext cx="5542135" cy="4463640"/>
          </a:xfrm>
          <a:prstGeom prst="rect">
            <a:avLst/>
          </a:prstGeom>
          <a:effectLst/>
        </p:spPr>
      </p:pic>
      <p:sp>
        <p:nvSpPr>
          <p:cNvPr id="52" name="Rectangle 51">
            <a:extLst>
              <a:ext uri="{FF2B5EF4-FFF2-40B4-BE49-F238E27FC236}">
                <a16:creationId xmlns:a16="http://schemas.microsoft.com/office/drawing/2014/main" id="{918FB696-BC5E-43A4-9768-4BB5278B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BD70BCB-9616-4C63-F349-664DA2396640}"/>
              </a:ext>
            </a:extLst>
          </p:cNvPr>
          <p:cNvSpPr>
            <a:spLocks noGrp="1"/>
          </p:cNvSpPr>
          <p:nvPr>
            <p:ph idx="1"/>
          </p:nvPr>
        </p:nvSpPr>
        <p:spPr>
          <a:xfrm>
            <a:off x="646113" y="1481418"/>
            <a:ext cx="4165146" cy="5103157"/>
          </a:xfrm>
        </p:spPr>
        <p:txBody>
          <a:bodyPr vert="horz" lIns="91440" tIns="45720" rIns="91440" bIns="45720" rtlCol="0" anchor="t">
            <a:noAutofit/>
          </a:bodyPr>
          <a:lstStyle/>
          <a:p>
            <a:pPr marL="0" indent="0">
              <a:lnSpc>
                <a:spcPct val="90000"/>
              </a:lnSpc>
              <a:buNone/>
            </a:pPr>
            <a:r>
              <a:rPr lang="en-GB" sz="1400" b="1" dirty="0"/>
              <a:t>Secondary research on UK coffee shop trends and free-from market trends had the following findings: </a:t>
            </a:r>
            <a:endParaRPr lang="en-US" sz="1400" b="1" dirty="0"/>
          </a:p>
          <a:p>
            <a:pPr marL="457200" indent="-457200">
              <a:lnSpc>
                <a:spcPct val="90000"/>
              </a:lnSpc>
              <a:buFont typeface="Wingdings" charset="2"/>
              <a:buChar char="Ø"/>
            </a:pPr>
            <a:r>
              <a:rPr lang="en-GB" sz="1400" dirty="0"/>
              <a:t>UK ''free-from'' food market is worth £3.5bn;</a:t>
            </a:r>
          </a:p>
          <a:p>
            <a:pPr marL="457200" indent="-457200">
              <a:lnSpc>
                <a:spcPct val="90000"/>
              </a:lnSpc>
              <a:buClr>
                <a:srgbClr val="F7F7F7"/>
              </a:buClr>
              <a:buFont typeface="Wingdings" charset="2"/>
              <a:buChar char="Ø"/>
            </a:pPr>
            <a:r>
              <a:rPr lang="en-GB" sz="1400" dirty="0"/>
              <a:t>Demand for plant-based and allergen friendly menus continues to grow in UK coffee shops;</a:t>
            </a:r>
          </a:p>
          <a:p>
            <a:pPr marL="0" indent="0">
              <a:lnSpc>
                <a:spcPct val="90000"/>
              </a:lnSpc>
              <a:buClr>
                <a:srgbClr val="8AD0D6"/>
              </a:buClr>
              <a:buNone/>
            </a:pPr>
            <a:r>
              <a:rPr lang="en-GB" sz="1400" b="1" dirty="0"/>
              <a:t>Allergy and health statistics:  </a:t>
            </a:r>
            <a:r>
              <a:rPr lang="en-GB" sz="1400" dirty="0"/>
              <a:t>                         -&gt; </a:t>
            </a:r>
            <a:endParaRPr lang="en-US" sz="1400" dirty="0"/>
          </a:p>
          <a:p>
            <a:pPr marL="457200" indent="-457200">
              <a:lnSpc>
                <a:spcPct val="90000"/>
              </a:lnSpc>
              <a:buClr>
                <a:srgbClr val="F7F7F7"/>
              </a:buClr>
              <a:buFont typeface="Wingdings" charset="2"/>
              <a:buChar char="Ø"/>
            </a:pPr>
            <a:r>
              <a:rPr lang="en-GB" sz="1400" dirty="0"/>
              <a:t>a High Speed Training Food Allergen Report (n=2,134) found:</a:t>
            </a:r>
            <a:endParaRPr lang="en-US" sz="1400" dirty="0"/>
          </a:p>
          <a:p>
            <a:pPr marL="0" indent="0">
              <a:lnSpc>
                <a:spcPct val="90000"/>
              </a:lnSpc>
              <a:buClr>
                <a:srgbClr val="F7F7F7"/>
              </a:buClr>
              <a:buNone/>
            </a:pPr>
            <a:r>
              <a:rPr lang="en-GB" sz="1400" dirty="0"/>
              <a:t>  - 32% have a food allergy or know someone who does;</a:t>
            </a:r>
            <a:endParaRPr lang="en-US" sz="1400" dirty="0"/>
          </a:p>
          <a:p>
            <a:pPr marL="0" indent="0">
              <a:lnSpc>
                <a:spcPct val="90000"/>
              </a:lnSpc>
              <a:buNone/>
            </a:pPr>
            <a:r>
              <a:rPr lang="en-GB" sz="1400" dirty="0"/>
              <a:t> - 61% believe food businesses do not do enough to cater for allergies.</a:t>
            </a:r>
            <a:endParaRPr lang="en-GB" dirty="0"/>
          </a:p>
          <a:p>
            <a:pPr marL="0" indent="0">
              <a:lnSpc>
                <a:spcPct val="90000"/>
              </a:lnSpc>
              <a:buNone/>
            </a:pPr>
            <a:endParaRPr lang="en-GB" sz="1400" b="1" dirty="0"/>
          </a:p>
          <a:p>
            <a:pPr marL="0" indent="0">
              <a:lnSpc>
                <a:spcPct val="90000"/>
              </a:lnSpc>
              <a:buNone/>
            </a:pPr>
            <a:r>
              <a:rPr lang="en-GB" sz="1400" b="1" dirty="0"/>
              <a:t>Key insight: </a:t>
            </a:r>
            <a:endParaRPr lang="en-GB" dirty="0"/>
          </a:p>
          <a:p>
            <a:pPr marL="0" indent="0">
              <a:lnSpc>
                <a:spcPct val="90000"/>
              </a:lnSpc>
              <a:buNone/>
            </a:pPr>
            <a:r>
              <a:rPr lang="en-GB" sz="1400" dirty="0"/>
              <a:t>A clear gap in the Swansea coffee shop market for a café that prioritises allergy safety, inclusive menus and transparency </a:t>
            </a:r>
          </a:p>
        </p:txBody>
      </p:sp>
      <p:pic>
        <p:nvPicPr>
          <p:cNvPr id="5" name="Picture 4" descr="A blue and white logo&#10;&#10;AI-generated content may be incorrect.">
            <a:extLst>
              <a:ext uri="{FF2B5EF4-FFF2-40B4-BE49-F238E27FC236}">
                <a16:creationId xmlns:a16="http://schemas.microsoft.com/office/drawing/2014/main" id="{E3707C88-5B38-379F-9FBF-819408702BB5}"/>
              </a:ext>
            </a:extLst>
          </p:cNvPr>
          <p:cNvPicPr>
            <a:picLocks noChangeAspect="1"/>
          </p:cNvPicPr>
          <p:nvPr/>
        </p:nvPicPr>
        <p:blipFill>
          <a:blip r:embed="rId4"/>
          <a:stretch>
            <a:fillRect/>
          </a:stretch>
        </p:blipFill>
        <p:spPr>
          <a:xfrm>
            <a:off x="6195263" y="5040516"/>
            <a:ext cx="1650677" cy="667824"/>
          </a:xfrm>
          <a:prstGeom prst="rect">
            <a:avLst/>
          </a:prstGeom>
          <a:effectLst/>
        </p:spPr>
      </p:pic>
    </p:spTree>
    <p:extLst>
      <p:ext uri="{BB962C8B-B14F-4D97-AF65-F5344CB8AC3E}">
        <p14:creationId xmlns:p14="http://schemas.microsoft.com/office/powerpoint/2010/main" val="2353201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E2BB78-F57A-9ADB-16EF-68E371EF7B16}"/>
              </a:ext>
            </a:extLst>
          </p:cNvPr>
          <p:cNvSpPr>
            <a:spLocks noGrp="1"/>
          </p:cNvSpPr>
          <p:nvPr>
            <p:ph type="title"/>
          </p:nvPr>
        </p:nvSpPr>
        <p:spPr>
          <a:xfrm>
            <a:off x="648929" y="1063417"/>
            <a:ext cx="3505495" cy="4675396"/>
          </a:xfrm>
        </p:spPr>
        <p:txBody>
          <a:bodyPr vert="horz" lIns="91440" tIns="45720" rIns="91440" bIns="45720" rtlCol="0" anchor="ctr">
            <a:normAutofit/>
          </a:bodyPr>
          <a:lstStyle/>
          <a:p>
            <a:r>
              <a:rPr lang="en-US" b="0" i="0" kern="1200">
                <a:solidFill>
                  <a:srgbClr val="F2F2F2"/>
                </a:solidFill>
                <a:latin typeface="+mj-lt"/>
                <a:ea typeface="+mj-ea"/>
                <a:cs typeface="+mj-cs"/>
              </a:rPr>
              <a:t>SWOT Analysis</a:t>
            </a:r>
          </a:p>
        </p:txBody>
      </p:sp>
      <p:sp>
        <p:nvSpPr>
          <p:cNvPr id="33" name="Rectangle 32">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4"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4">
            <a:extLst>
              <a:ext uri="{FF2B5EF4-FFF2-40B4-BE49-F238E27FC236}">
                <a16:creationId xmlns:a16="http://schemas.microsoft.com/office/drawing/2014/main" id="{7870A3C2-5E30-22BC-590C-750224DACE60}"/>
              </a:ext>
            </a:extLst>
          </p:cNvPr>
          <p:cNvGraphicFramePr>
            <a:graphicFrameLocks noGrp="1"/>
          </p:cNvGraphicFramePr>
          <p:nvPr>
            <p:ph idx="1"/>
            <p:extLst>
              <p:ext uri="{D42A27DB-BD31-4B8C-83A1-F6EECF244321}">
                <p14:modId xmlns:p14="http://schemas.microsoft.com/office/powerpoint/2010/main" val="1396363603"/>
              </p:ext>
            </p:extLst>
          </p:nvPr>
        </p:nvGraphicFramePr>
        <p:xfrm>
          <a:off x="5608638" y="1111135"/>
          <a:ext cx="5614988" cy="4481746"/>
        </p:xfrm>
        <a:graphic>
          <a:graphicData uri="http://schemas.openxmlformats.org/drawingml/2006/table">
            <a:tbl>
              <a:tblPr firstRow="1" bandRow="1">
                <a:noFill/>
                <a:tableStyleId>{5C22544A-7EE6-4342-B048-85BDC9FD1C3A}</a:tableStyleId>
              </a:tblPr>
              <a:tblGrid>
                <a:gridCol w="2740216">
                  <a:extLst>
                    <a:ext uri="{9D8B030D-6E8A-4147-A177-3AD203B41FA5}">
                      <a16:colId xmlns:a16="http://schemas.microsoft.com/office/drawing/2014/main" val="4242116307"/>
                    </a:ext>
                  </a:extLst>
                </a:gridCol>
                <a:gridCol w="2874772">
                  <a:extLst>
                    <a:ext uri="{9D8B030D-6E8A-4147-A177-3AD203B41FA5}">
                      <a16:colId xmlns:a16="http://schemas.microsoft.com/office/drawing/2014/main" val="2315494749"/>
                    </a:ext>
                  </a:extLst>
                </a:gridCol>
              </a:tblGrid>
              <a:tr h="418495">
                <a:tc>
                  <a:txBody>
                    <a:bodyPr/>
                    <a:lstStyle/>
                    <a:p>
                      <a:pPr algn="l" rtl="0" fontAlgn="base">
                        <a:lnSpc>
                          <a:spcPts val="1569"/>
                        </a:lnSpc>
                        <a:buNone/>
                      </a:pPr>
                      <a:r>
                        <a:rPr lang="en-GB" sz="1700" b="1" i="0" u="none" strike="noStrike" cap="none" spc="0" dirty="0">
                          <a:solidFill>
                            <a:schemeClr val="tx1"/>
                          </a:solidFill>
                          <a:effectLst/>
                          <a:latin typeface="Aptos"/>
                        </a:rPr>
                        <a:t>Strengths </a:t>
                      </a:r>
                      <a:r>
                        <a:rPr lang="en-GB" sz="1700" b="1" i="0" cap="none" spc="0" dirty="0">
                          <a:solidFill>
                            <a:schemeClr val="tx1"/>
                          </a:solidFill>
                          <a:effectLst/>
                          <a:latin typeface="Aptos"/>
                        </a:rPr>
                        <a:t> </a:t>
                      </a:r>
                    </a:p>
                  </a:txBody>
                  <a:tcPr marL="68951" marR="10261" marT="19701" marB="147751" anchor="b">
                    <a:lnL w="12700" cmpd="sng">
                      <a:noFill/>
                    </a:lnL>
                    <a:lnR w="12700" cmpd="sng">
                      <a:noFill/>
                    </a:lnR>
                    <a:lnT w="9525" cap="flat" cmpd="sng" algn="ctr">
                      <a:noFill/>
                      <a:prstDash val="solid"/>
                    </a:lnT>
                    <a:lnB w="38100" cmpd="sng">
                      <a:noFill/>
                    </a:lnB>
                    <a:noFill/>
                  </a:tcPr>
                </a:tc>
                <a:tc>
                  <a:txBody>
                    <a:bodyPr/>
                    <a:lstStyle/>
                    <a:p>
                      <a:pPr algn="l" rtl="0" fontAlgn="base">
                        <a:lnSpc>
                          <a:spcPts val="1569"/>
                        </a:lnSpc>
                        <a:buNone/>
                      </a:pPr>
                      <a:r>
                        <a:rPr lang="en-GB" sz="1700" b="1" i="0" u="none" strike="noStrike" cap="none" spc="0" dirty="0">
                          <a:solidFill>
                            <a:schemeClr val="tx1"/>
                          </a:solidFill>
                          <a:effectLst/>
                          <a:latin typeface="Aptos"/>
                        </a:rPr>
                        <a:t>Weaknesses</a:t>
                      </a:r>
                      <a:r>
                        <a:rPr lang="en-GB" sz="1700" b="1" i="0" cap="none" spc="0" dirty="0">
                          <a:solidFill>
                            <a:schemeClr val="tx1"/>
                          </a:solidFill>
                          <a:effectLst/>
                          <a:latin typeface="Aptos"/>
                        </a:rPr>
                        <a:t> </a:t>
                      </a:r>
                    </a:p>
                  </a:txBody>
                  <a:tcPr marL="68951" marR="10261" marT="19701" marB="147751"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3254742266"/>
                  </a:ext>
                </a:extLst>
              </a:tr>
              <a:tr h="404335">
                <a:tc>
                  <a:txBody>
                    <a:bodyPr/>
                    <a:lstStyle/>
                    <a:p>
                      <a:pPr algn="l" rtl="0" fontAlgn="base">
                        <a:lnSpc>
                          <a:spcPts val="1569"/>
                        </a:lnSpc>
                        <a:buNone/>
                      </a:pPr>
                      <a:r>
                        <a:rPr lang="en-GB" sz="1300" b="0" i="0" u="none" strike="noStrike" cap="none" spc="0" dirty="0">
                          <a:solidFill>
                            <a:schemeClr val="tx1"/>
                          </a:solidFill>
                          <a:effectLst/>
                          <a:latin typeface="Aptos"/>
                        </a:rPr>
                        <a:t>Unique Selling Proposition</a:t>
                      </a:r>
                      <a:r>
                        <a:rPr lang="en-GB" sz="1300" b="0" i="0" cap="none" spc="0" dirty="0">
                          <a:solidFill>
                            <a:schemeClr val="tx1"/>
                          </a:solidFill>
                          <a:effectLst/>
                          <a:latin typeface="Aptos"/>
                        </a:rPr>
                        <a:t> </a:t>
                      </a:r>
                    </a:p>
                  </a:txBody>
                  <a:tcPr marL="68951" marR="10261" marT="19701" marB="147751" anchor="b">
                    <a:lnL w="9525" cap="flat" cmpd="sng" algn="ctr">
                      <a:solidFill>
                        <a:schemeClr val="tx1"/>
                      </a:solidFill>
                      <a:prstDash val="solid"/>
                    </a:lnL>
                    <a:lnR w="12700" cmpd="sng">
                      <a:noFill/>
                      <a:prstDash val="solid"/>
                    </a:lnR>
                    <a:lnT w="38100" cmpd="sng">
                      <a:noFill/>
                    </a:lnT>
                    <a:lnB w="9525" cap="flat" cmpd="sng" algn="ctr">
                      <a:noFill/>
                      <a:prstDash val="solid"/>
                    </a:lnB>
                    <a:noFill/>
                  </a:tcPr>
                </a:tc>
                <a:tc>
                  <a:txBody>
                    <a:bodyPr/>
                    <a:lstStyle/>
                    <a:p>
                      <a:pPr algn="l" rtl="0" fontAlgn="base">
                        <a:lnSpc>
                          <a:spcPts val="1569"/>
                        </a:lnSpc>
                        <a:buNone/>
                      </a:pPr>
                      <a:r>
                        <a:rPr lang="en-GB" sz="1300" b="0" i="0" u="none" strike="noStrike" cap="none" spc="0" dirty="0">
                          <a:solidFill>
                            <a:schemeClr val="tx1"/>
                          </a:solidFill>
                          <a:effectLst/>
                          <a:latin typeface="Aptos"/>
                        </a:rPr>
                        <a:t>Higher ingredient costs</a:t>
                      </a:r>
                      <a:r>
                        <a:rPr lang="en-GB" sz="1300" b="0" i="0" cap="none" spc="0" dirty="0">
                          <a:solidFill>
                            <a:schemeClr val="tx1"/>
                          </a:solidFill>
                          <a:effectLst/>
                          <a:latin typeface="Aptos"/>
                        </a:rPr>
                        <a:t> </a:t>
                      </a:r>
                    </a:p>
                  </a:txBody>
                  <a:tcPr marL="68951" marR="10261" marT="19701" marB="147751" anchor="b">
                    <a:lnL w="12700" cmpd="sng">
                      <a:noFill/>
                      <a:prstDash val="solid"/>
                    </a:lnL>
                    <a:lnR w="12700" cmpd="sng">
                      <a:noFill/>
                      <a:prstDash val="solid"/>
                    </a:lnR>
                    <a:lnT w="38100" cmpd="sng">
                      <a:noFill/>
                    </a:lnT>
                    <a:lnB w="9525" cap="flat" cmpd="sng" algn="ctr">
                      <a:noFill/>
                      <a:prstDash val="solid"/>
                    </a:lnB>
                    <a:noFill/>
                  </a:tcPr>
                </a:tc>
                <a:extLst>
                  <a:ext uri="{0D108BD9-81ED-4DB2-BD59-A6C34878D82A}">
                    <a16:rowId xmlns:a16="http://schemas.microsoft.com/office/drawing/2014/main" val="1331114825"/>
                  </a:ext>
                </a:extLst>
              </a:tr>
              <a:tr h="404335">
                <a:tc>
                  <a:txBody>
                    <a:bodyPr/>
                    <a:lstStyle/>
                    <a:p>
                      <a:pPr algn="l" rtl="0" fontAlgn="base">
                        <a:lnSpc>
                          <a:spcPts val="1569"/>
                        </a:lnSpc>
                        <a:buNone/>
                      </a:pPr>
                      <a:r>
                        <a:rPr lang="en-GB" sz="1300" b="0" i="0" u="none" strike="noStrike" cap="none" spc="0" dirty="0">
                          <a:solidFill>
                            <a:schemeClr val="tx1"/>
                          </a:solidFill>
                          <a:effectLst/>
                          <a:latin typeface="Aptos"/>
                        </a:rPr>
                        <a:t>Engaged marketing strategy</a:t>
                      </a:r>
                      <a:r>
                        <a:rPr lang="en-GB" sz="1300" b="0" i="0" cap="none" spc="0" dirty="0">
                          <a:solidFill>
                            <a:schemeClr val="tx1"/>
                          </a:solidFill>
                          <a:effectLst/>
                          <a:latin typeface="Aptos"/>
                        </a:rPr>
                        <a:t> </a:t>
                      </a:r>
                    </a:p>
                  </a:txBody>
                  <a:tcPr marL="68951" marR="10261" marT="19701" marB="147751" anchor="b">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rtl="0" fontAlgn="base">
                        <a:lnSpc>
                          <a:spcPts val="1569"/>
                        </a:lnSpc>
                        <a:buNone/>
                      </a:pPr>
                      <a:r>
                        <a:rPr lang="en-GB" sz="1300" b="0" i="0" u="none" strike="noStrike" cap="none" spc="0" dirty="0">
                          <a:solidFill>
                            <a:schemeClr val="tx1"/>
                          </a:solidFill>
                          <a:effectLst/>
                          <a:latin typeface="Aptos"/>
                        </a:rPr>
                        <a:t>Limited staffing</a:t>
                      </a:r>
                      <a:r>
                        <a:rPr lang="en-GB" sz="1300" b="0" i="0" cap="none" spc="0" dirty="0">
                          <a:solidFill>
                            <a:schemeClr val="tx1"/>
                          </a:solidFill>
                          <a:effectLst/>
                          <a:latin typeface="Aptos"/>
                        </a:rPr>
                        <a:t> </a:t>
                      </a:r>
                    </a:p>
                  </a:txBody>
                  <a:tcPr marL="68951" marR="10261" marT="19701" marB="147751"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542955406"/>
                  </a:ext>
                </a:extLst>
              </a:tr>
              <a:tr h="404335">
                <a:tc>
                  <a:txBody>
                    <a:bodyPr/>
                    <a:lstStyle/>
                    <a:p>
                      <a:pPr algn="l" rtl="0" fontAlgn="base">
                        <a:lnSpc>
                          <a:spcPts val="1569"/>
                        </a:lnSpc>
                        <a:buNone/>
                      </a:pPr>
                      <a:r>
                        <a:rPr lang="en-GB" sz="1300" b="0" i="0" u="none" strike="noStrike" cap="none" spc="0" dirty="0">
                          <a:solidFill>
                            <a:schemeClr val="tx1"/>
                          </a:solidFill>
                          <a:effectLst/>
                          <a:latin typeface="Aptos"/>
                        </a:rPr>
                        <a:t>Prime Location</a:t>
                      </a:r>
                      <a:r>
                        <a:rPr lang="en-GB" sz="1300" b="0" i="0" cap="none" spc="0" dirty="0">
                          <a:solidFill>
                            <a:schemeClr val="tx1"/>
                          </a:solidFill>
                          <a:effectLst/>
                          <a:latin typeface="Aptos"/>
                        </a:rPr>
                        <a:t> </a:t>
                      </a:r>
                    </a:p>
                  </a:txBody>
                  <a:tcPr marL="68951" marR="10261" marT="19701" marB="147751" anchor="b">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algn="l" rtl="0" fontAlgn="base">
                        <a:lnSpc>
                          <a:spcPts val="1569"/>
                        </a:lnSpc>
                        <a:buNone/>
                      </a:pPr>
                      <a:r>
                        <a:rPr lang="en-GB" sz="1300" b="0" i="0" u="none" strike="noStrike" cap="none" spc="0" dirty="0">
                          <a:solidFill>
                            <a:schemeClr val="tx1"/>
                          </a:solidFill>
                          <a:effectLst/>
                          <a:latin typeface="Aptos"/>
                        </a:rPr>
                        <a:t>Niche market limitation</a:t>
                      </a:r>
                      <a:r>
                        <a:rPr lang="en-GB" sz="1300" b="0" i="0" cap="none" spc="0" dirty="0">
                          <a:solidFill>
                            <a:schemeClr val="tx1"/>
                          </a:solidFill>
                          <a:effectLst/>
                          <a:latin typeface="Aptos"/>
                        </a:rPr>
                        <a:t> </a:t>
                      </a:r>
                    </a:p>
                  </a:txBody>
                  <a:tcPr marL="68951" marR="10261" marT="19701" marB="147751" anchor="b">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4146834025"/>
                  </a:ext>
                </a:extLst>
              </a:tr>
              <a:tr h="404335">
                <a:tc>
                  <a:txBody>
                    <a:bodyPr/>
                    <a:lstStyle/>
                    <a:p>
                      <a:pPr algn="l" rtl="0" fontAlgn="base">
                        <a:lnSpc>
                          <a:spcPts val="1569"/>
                        </a:lnSpc>
                        <a:buNone/>
                      </a:pPr>
                      <a:r>
                        <a:rPr lang="en-GB" sz="1300" b="0" i="0" u="none" strike="noStrike" cap="none" spc="0" dirty="0">
                          <a:solidFill>
                            <a:schemeClr val="tx1"/>
                          </a:solidFill>
                          <a:effectLst/>
                          <a:latin typeface="Aptos"/>
                        </a:rPr>
                        <a:t>Small, dedicated team</a:t>
                      </a:r>
                      <a:r>
                        <a:rPr lang="en-GB" sz="1300" b="0" i="0" cap="none" spc="0" dirty="0">
                          <a:solidFill>
                            <a:schemeClr val="tx1"/>
                          </a:solidFill>
                          <a:effectLst/>
                          <a:latin typeface="Aptos"/>
                        </a:rPr>
                        <a:t> </a:t>
                      </a:r>
                    </a:p>
                  </a:txBody>
                  <a:tcPr marL="68951" marR="10261" marT="19701" marB="147751" anchor="b">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rtl="0" fontAlgn="base">
                        <a:lnSpc>
                          <a:spcPts val="1569"/>
                        </a:lnSpc>
                        <a:buNone/>
                      </a:pPr>
                      <a:r>
                        <a:rPr lang="en-GB" sz="1300" b="0" i="0" u="none" strike="noStrike" cap="none" spc="0" dirty="0">
                          <a:solidFill>
                            <a:schemeClr val="tx1"/>
                          </a:solidFill>
                          <a:effectLst/>
                          <a:latin typeface="Aptos"/>
                        </a:rPr>
                        <a:t>Seasonal location dependency</a:t>
                      </a:r>
                      <a:r>
                        <a:rPr lang="en-GB" sz="1300" b="0" i="0" cap="none" spc="0" dirty="0">
                          <a:solidFill>
                            <a:schemeClr val="tx1"/>
                          </a:solidFill>
                          <a:effectLst/>
                          <a:latin typeface="Aptos"/>
                        </a:rPr>
                        <a:t> </a:t>
                      </a:r>
                    </a:p>
                  </a:txBody>
                  <a:tcPr marL="68951" marR="10261" marT="19701" marB="147751"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555955007"/>
                  </a:ext>
                </a:extLst>
              </a:tr>
              <a:tr h="418495">
                <a:tc>
                  <a:txBody>
                    <a:bodyPr/>
                    <a:lstStyle/>
                    <a:p>
                      <a:pPr algn="l" rtl="0" fontAlgn="base">
                        <a:lnSpc>
                          <a:spcPts val="1569"/>
                        </a:lnSpc>
                        <a:buNone/>
                      </a:pPr>
                      <a:r>
                        <a:rPr lang="en-GB" sz="1700" b="1" i="0" u="none" strike="noStrike" cap="none" spc="0" dirty="0">
                          <a:solidFill>
                            <a:schemeClr val="tx1"/>
                          </a:solidFill>
                          <a:effectLst/>
                          <a:latin typeface="Aptos"/>
                        </a:rPr>
                        <a:t>Opportunities</a:t>
                      </a:r>
                      <a:r>
                        <a:rPr lang="en-GB" sz="1700" b="1" i="0" cap="none" spc="0" dirty="0">
                          <a:solidFill>
                            <a:schemeClr val="tx1"/>
                          </a:solidFill>
                          <a:effectLst/>
                          <a:latin typeface="Aptos"/>
                        </a:rPr>
                        <a:t> </a:t>
                      </a:r>
                    </a:p>
                  </a:txBody>
                  <a:tcPr marL="68951" marR="10261" marT="19701" marB="147751" anchor="b">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algn="l" rtl="0" fontAlgn="base">
                        <a:lnSpc>
                          <a:spcPts val="1569"/>
                        </a:lnSpc>
                        <a:buNone/>
                      </a:pPr>
                      <a:r>
                        <a:rPr lang="en-GB" sz="1700" b="1" i="0" u="none" strike="noStrike" cap="none" spc="0" dirty="0">
                          <a:solidFill>
                            <a:schemeClr val="tx1"/>
                          </a:solidFill>
                          <a:effectLst/>
                          <a:latin typeface="Aptos"/>
                        </a:rPr>
                        <a:t>Threats</a:t>
                      </a:r>
                      <a:r>
                        <a:rPr lang="en-GB" sz="1700" b="1" i="0" cap="none" spc="0" dirty="0">
                          <a:solidFill>
                            <a:schemeClr val="tx1"/>
                          </a:solidFill>
                          <a:effectLst/>
                          <a:latin typeface="Aptos"/>
                        </a:rPr>
                        <a:t> </a:t>
                      </a:r>
                    </a:p>
                  </a:txBody>
                  <a:tcPr marL="68951" marR="10261" marT="19701" marB="147751" anchor="b">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3992852062"/>
                  </a:ext>
                </a:extLst>
              </a:tr>
              <a:tr h="609373">
                <a:tc>
                  <a:txBody>
                    <a:bodyPr/>
                    <a:lstStyle/>
                    <a:p>
                      <a:pPr algn="l" rtl="0" fontAlgn="base">
                        <a:lnSpc>
                          <a:spcPts val="1569"/>
                        </a:lnSpc>
                        <a:buNone/>
                      </a:pPr>
                      <a:r>
                        <a:rPr lang="en-GB" sz="1300" b="0" i="0" u="none" strike="noStrike" cap="none" spc="0" dirty="0">
                          <a:solidFill>
                            <a:schemeClr val="tx1"/>
                          </a:solidFill>
                          <a:effectLst/>
                          <a:latin typeface="Aptos"/>
                        </a:rPr>
                        <a:t>Growing demand for allergy-friendly and plant-based options</a:t>
                      </a:r>
                      <a:r>
                        <a:rPr lang="en-GB" sz="1300" b="0" i="0" cap="none" spc="0" dirty="0">
                          <a:solidFill>
                            <a:schemeClr val="tx1"/>
                          </a:solidFill>
                          <a:effectLst/>
                          <a:latin typeface="Aptos"/>
                        </a:rPr>
                        <a:t> </a:t>
                      </a:r>
                    </a:p>
                  </a:txBody>
                  <a:tcPr marL="68951" marR="10261" marT="19701" marB="147751" anchor="b">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rtl="0" fontAlgn="base">
                        <a:lnSpc>
                          <a:spcPts val="1569"/>
                        </a:lnSpc>
                        <a:buNone/>
                      </a:pPr>
                      <a:r>
                        <a:rPr lang="en-GB" sz="1300" b="0" i="0" u="none" strike="noStrike" cap="none" spc="0" dirty="0">
                          <a:solidFill>
                            <a:schemeClr val="tx1"/>
                          </a:solidFill>
                          <a:effectLst/>
                          <a:latin typeface="Aptos"/>
                        </a:rPr>
                        <a:t>Competition from established coffee shops</a:t>
                      </a:r>
                      <a:r>
                        <a:rPr lang="en-GB" sz="1300" b="0" i="0" cap="none" spc="0" dirty="0">
                          <a:solidFill>
                            <a:schemeClr val="tx1"/>
                          </a:solidFill>
                          <a:effectLst/>
                          <a:latin typeface="Aptos"/>
                        </a:rPr>
                        <a:t> </a:t>
                      </a:r>
                    </a:p>
                  </a:txBody>
                  <a:tcPr marL="68951" marR="10261" marT="19701" marB="147751"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90363029"/>
                  </a:ext>
                </a:extLst>
              </a:tr>
              <a:tr h="609373">
                <a:tc>
                  <a:txBody>
                    <a:bodyPr/>
                    <a:lstStyle/>
                    <a:p>
                      <a:pPr algn="l" rtl="0" fontAlgn="base">
                        <a:lnSpc>
                          <a:spcPts val="1569"/>
                        </a:lnSpc>
                        <a:buNone/>
                      </a:pPr>
                      <a:r>
                        <a:rPr lang="en-GB" sz="1300" b="0" i="0" u="none" strike="noStrike" cap="none" spc="0" dirty="0">
                          <a:solidFill>
                            <a:schemeClr val="tx1"/>
                          </a:solidFill>
                          <a:effectLst/>
                          <a:latin typeface="Aptos"/>
                        </a:rPr>
                        <a:t>Menu expansion and seasonal offerings</a:t>
                      </a:r>
                      <a:r>
                        <a:rPr lang="en-GB" sz="1300" b="0" i="0" cap="none" spc="0" dirty="0">
                          <a:solidFill>
                            <a:schemeClr val="tx1"/>
                          </a:solidFill>
                          <a:effectLst/>
                          <a:latin typeface="Aptos"/>
                        </a:rPr>
                        <a:t> </a:t>
                      </a:r>
                    </a:p>
                  </a:txBody>
                  <a:tcPr marL="68951" marR="10261" marT="19701" marB="147751" anchor="b">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algn="l" rtl="0" fontAlgn="base">
                        <a:lnSpc>
                          <a:spcPts val="1569"/>
                        </a:lnSpc>
                        <a:buNone/>
                      </a:pPr>
                      <a:r>
                        <a:rPr lang="en-GB" sz="1300" b="0" i="0" u="none" strike="noStrike" cap="none" spc="0" dirty="0">
                          <a:solidFill>
                            <a:schemeClr val="tx1"/>
                          </a:solidFill>
                          <a:effectLst/>
                          <a:latin typeface="Aptos"/>
                        </a:rPr>
                        <a:t>Rising costs for speciality ingredients</a:t>
                      </a:r>
                      <a:r>
                        <a:rPr lang="en-GB" sz="1300" b="0" i="0" cap="none" spc="0" dirty="0">
                          <a:solidFill>
                            <a:schemeClr val="tx1"/>
                          </a:solidFill>
                          <a:effectLst/>
                          <a:latin typeface="Aptos"/>
                        </a:rPr>
                        <a:t> </a:t>
                      </a:r>
                    </a:p>
                  </a:txBody>
                  <a:tcPr marL="68951" marR="10261" marT="19701" marB="147751" anchor="b">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1407935229"/>
                  </a:ext>
                </a:extLst>
              </a:tr>
              <a:tr h="404335">
                <a:tc>
                  <a:txBody>
                    <a:bodyPr/>
                    <a:lstStyle/>
                    <a:p>
                      <a:pPr algn="l" rtl="0" fontAlgn="base">
                        <a:lnSpc>
                          <a:spcPts val="1569"/>
                        </a:lnSpc>
                        <a:buNone/>
                      </a:pPr>
                      <a:r>
                        <a:rPr lang="en-GB" sz="1300" b="0" i="0" u="none" strike="noStrike" cap="none" spc="0" dirty="0">
                          <a:solidFill>
                            <a:schemeClr val="tx1"/>
                          </a:solidFill>
                          <a:effectLst/>
                          <a:latin typeface="Aptos"/>
                        </a:rPr>
                        <a:t>Online presence and delivery</a:t>
                      </a:r>
                      <a:r>
                        <a:rPr lang="en-GB" sz="1300" b="0" i="0" cap="none" spc="0" dirty="0">
                          <a:solidFill>
                            <a:schemeClr val="tx1"/>
                          </a:solidFill>
                          <a:effectLst/>
                          <a:latin typeface="Aptos"/>
                        </a:rPr>
                        <a:t> </a:t>
                      </a:r>
                    </a:p>
                  </a:txBody>
                  <a:tcPr marL="68951" marR="10261" marT="19701" marB="147751" anchor="b">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rtl="0" fontAlgn="base">
                        <a:lnSpc>
                          <a:spcPts val="1569"/>
                        </a:lnSpc>
                        <a:buNone/>
                      </a:pPr>
                      <a:r>
                        <a:rPr lang="en-GB" sz="1300" b="0" i="0" u="none" strike="noStrike" cap="none" spc="0" dirty="0">
                          <a:solidFill>
                            <a:schemeClr val="tx1"/>
                          </a:solidFill>
                          <a:effectLst/>
                          <a:latin typeface="Aptos"/>
                        </a:rPr>
                        <a:t>Changing regulations</a:t>
                      </a:r>
                      <a:r>
                        <a:rPr lang="en-GB" sz="1300" b="0" i="0" cap="none" spc="0" dirty="0">
                          <a:solidFill>
                            <a:schemeClr val="tx1"/>
                          </a:solidFill>
                          <a:effectLst/>
                          <a:latin typeface="Aptos"/>
                        </a:rPr>
                        <a:t> </a:t>
                      </a:r>
                    </a:p>
                  </a:txBody>
                  <a:tcPr marL="68951" marR="10261" marT="19701" marB="147751"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695265283"/>
                  </a:ext>
                </a:extLst>
              </a:tr>
              <a:tr h="404335">
                <a:tc>
                  <a:txBody>
                    <a:bodyPr/>
                    <a:lstStyle/>
                    <a:p>
                      <a:pPr algn="l" rtl="0" fontAlgn="base">
                        <a:lnSpc>
                          <a:spcPts val="1569"/>
                        </a:lnSpc>
                        <a:buNone/>
                      </a:pPr>
                      <a:r>
                        <a:rPr lang="en-GB" sz="1300" b="0" i="0" u="none" strike="noStrike" cap="none" spc="0" dirty="0">
                          <a:solidFill>
                            <a:schemeClr val="tx1"/>
                          </a:solidFill>
                          <a:effectLst/>
                          <a:latin typeface="Aptos"/>
                        </a:rPr>
                        <a:t>Community partnerships and events</a:t>
                      </a:r>
                      <a:r>
                        <a:rPr lang="en-GB" sz="1300" b="0" i="0" cap="none" spc="0" dirty="0">
                          <a:solidFill>
                            <a:schemeClr val="tx1"/>
                          </a:solidFill>
                          <a:effectLst/>
                          <a:latin typeface="Aptos"/>
                        </a:rPr>
                        <a:t> </a:t>
                      </a:r>
                    </a:p>
                  </a:txBody>
                  <a:tcPr marL="68951" marR="10261" marT="19701" marB="147751" anchor="b">
                    <a:lnL w="9525"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lgn="l" rtl="0" fontAlgn="base">
                        <a:lnSpc>
                          <a:spcPts val="1569"/>
                        </a:lnSpc>
                        <a:buNone/>
                      </a:pPr>
                      <a:r>
                        <a:rPr lang="en-GB" sz="1300" b="0" i="0" u="none" strike="noStrike" cap="none" spc="0" dirty="0">
                          <a:solidFill>
                            <a:schemeClr val="tx1"/>
                          </a:solidFill>
                          <a:effectLst/>
                          <a:latin typeface="Aptos"/>
                        </a:rPr>
                        <a:t>Economic uncertainty</a:t>
                      </a:r>
                      <a:r>
                        <a:rPr lang="en-GB" sz="1300" b="0" i="0" cap="none" spc="0" dirty="0">
                          <a:solidFill>
                            <a:schemeClr val="tx1"/>
                          </a:solidFill>
                          <a:effectLst/>
                          <a:latin typeface="Aptos"/>
                        </a:rPr>
                        <a:t> </a:t>
                      </a:r>
                    </a:p>
                  </a:txBody>
                  <a:tcPr marL="68951" marR="10261" marT="19701" marB="147751" anchor="b">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694715823"/>
                  </a:ext>
                </a:extLst>
              </a:tr>
            </a:tbl>
          </a:graphicData>
        </a:graphic>
      </p:graphicFrame>
    </p:spTree>
    <p:extLst>
      <p:ext uri="{BB962C8B-B14F-4D97-AF65-F5344CB8AC3E}">
        <p14:creationId xmlns:p14="http://schemas.microsoft.com/office/powerpoint/2010/main" val="3024311485"/>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18DC08-ECC7-9D50-91E9-AAAF7BE55123}"/>
              </a:ext>
            </a:extLst>
          </p:cNvPr>
          <p:cNvSpPr>
            <a:spLocks noGrp="1"/>
          </p:cNvSpPr>
          <p:nvPr>
            <p:ph type="title"/>
          </p:nvPr>
        </p:nvSpPr>
        <p:spPr>
          <a:xfrm>
            <a:off x="648929" y="1063417"/>
            <a:ext cx="3505495" cy="4675396"/>
          </a:xfrm>
        </p:spPr>
        <p:txBody>
          <a:bodyPr anchor="ctr">
            <a:normAutofit/>
          </a:bodyPr>
          <a:lstStyle/>
          <a:p>
            <a:r>
              <a:rPr lang="en-GB" sz="3900">
                <a:solidFill>
                  <a:srgbClr val="F2F2F2"/>
                </a:solidFill>
              </a:rPr>
              <a:t>Business performance – Year 1</a:t>
            </a:r>
          </a:p>
        </p:txBody>
      </p:sp>
      <p:sp>
        <p:nvSpPr>
          <p:cNvPr id="14" name="Rectangle 13">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7" name="Content Placeholder 2">
            <a:extLst>
              <a:ext uri="{FF2B5EF4-FFF2-40B4-BE49-F238E27FC236}">
                <a16:creationId xmlns:a16="http://schemas.microsoft.com/office/drawing/2014/main" id="{8AEFD983-388D-3CFE-03D5-2978634836C0}"/>
              </a:ext>
            </a:extLst>
          </p:cNvPr>
          <p:cNvGraphicFramePr>
            <a:graphicFrameLocks noGrp="1"/>
          </p:cNvGraphicFramePr>
          <p:nvPr>
            <p:ph idx="1"/>
            <p:extLst>
              <p:ext uri="{D42A27DB-BD31-4B8C-83A1-F6EECF244321}">
                <p14:modId xmlns:p14="http://schemas.microsoft.com/office/powerpoint/2010/main" val="1863004172"/>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1662698"/>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3"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solidFill>
                <a:schemeClr val="tx1">
                  <a:alpha val="20000"/>
                </a:schemeClr>
              </a:solidFill>
            </a:endParaRPr>
          </a:p>
        </p:txBody>
      </p:sp>
      <p:sp>
        <p:nvSpPr>
          <p:cNvPr id="44" name="Freeform: Shape 48">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effectLst/>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EE327CD-9CA9-51CF-1946-1CFE826FAF62}"/>
              </a:ext>
            </a:extLst>
          </p:cNvPr>
          <p:cNvSpPr>
            <a:spLocks noGrp="1"/>
          </p:cNvSpPr>
          <p:nvPr>
            <p:ph type="title"/>
          </p:nvPr>
        </p:nvSpPr>
        <p:spPr>
          <a:xfrm>
            <a:off x="653143" y="1645920"/>
            <a:ext cx="3522879" cy="4470821"/>
          </a:xfrm>
        </p:spPr>
        <p:txBody>
          <a:bodyPr>
            <a:normAutofit/>
          </a:bodyPr>
          <a:lstStyle/>
          <a:p>
            <a:pPr algn="r"/>
            <a:r>
              <a:rPr lang="en-GB">
                <a:solidFill>
                  <a:srgbClr val="FFFFFF"/>
                </a:solidFill>
              </a:rPr>
              <a:t>Business aims</a:t>
            </a:r>
          </a:p>
        </p:txBody>
      </p:sp>
      <p:sp>
        <p:nvSpPr>
          <p:cNvPr id="40" name="Content Placeholder 2">
            <a:extLst>
              <a:ext uri="{FF2B5EF4-FFF2-40B4-BE49-F238E27FC236}">
                <a16:creationId xmlns:a16="http://schemas.microsoft.com/office/drawing/2014/main" id="{8808CE75-A3A2-63E0-0AE1-6912FDED1F98}"/>
              </a:ext>
            </a:extLst>
          </p:cNvPr>
          <p:cNvSpPr>
            <a:spLocks noGrp="1"/>
          </p:cNvSpPr>
          <p:nvPr>
            <p:ph idx="1"/>
          </p:nvPr>
        </p:nvSpPr>
        <p:spPr>
          <a:xfrm>
            <a:off x="5204109" y="1645920"/>
            <a:ext cx="5919503" cy="4470821"/>
          </a:xfrm>
        </p:spPr>
        <p:txBody>
          <a:bodyPr vert="horz" lIns="91440" tIns="45720" rIns="91440" bIns="45720" rtlCol="0">
            <a:normAutofit/>
          </a:bodyPr>
          <a:lstStyle/>
          <a:p>
            <a:pPr marL="0" indent="0">
              <a:buNone/>
            </a:pPr>
            <a:r>
              <a:rPr lang="en-GB" i="1" dirty="0"/>
              <a:t>The aim of The cuppa &amp; cake fix is to</a:t>
            </a:r>
            <a:r>
              <a:rPr lang="en-GB" dirty="0"/>
              <a:t> </a:t>
            </a:r>
            <a:r>
              <a:rPr lang="en-GB" i="1" dirty="0"/>
              <a:t>provide a welcoming, inclusive and wellness-focused café experience that supports health-conscious lifestyles and builds a strong community space.</a:t>
            </a:r>
            <a:endParaRPr lang="en-US"/>
          </a:p>
          <a:p>
            <a:pPr marL="0" indent="0">
              <a:buNone/>
            </a:pPr>
            <a:endParaRPr lang="en-GB" i="1"/>
          </a:p>
          <a:p>
            <a:pPr marL="0" indent="0">
              <a:buNone/>
            </a:pPr>
            <a:r>
              <a:rPr lang="en-GB" dirty="0"/>
              <a:t>Long term vision:</a:t>
            </a:r>
            <a:endParaRPr lang="en-GB"/>
          </a:p>
          <a:p>
            <a:pPr marL="305435" indent="-305435">
              <a:buFont typeface="Wingdings" charset="2"/>
              <a:buChar char="Ø"/>
            </a:pPr>
            <a:r>
              <a:rPr lang="en-GB" dirty="0"/>
              <a:t>Become the leading wellness café brand in Swansea</a:t>
            </a:r>
            <a:endParaRPr lang="en-GB"/>
          </a:p>
          <a:p>
            <a:pPr marL="305435" indent="-305435">
              <a:buFont typeface="Wingdings" charset="2"/>
              <a:buChar char="Ø"/>
            </a:pPr>
            <a:r>
              <a:rPr lang="en-GB" dirty="0"/>
              <a:t>Expand into multiple locations</a:t>
            </a:r>
            <a:endParaRPr lang="en-GB"/>
          </a:p>
          <a:p>
            <a:pPr marL="305435" indent="-305435">
              <a:buFont typeface="Wingdings" charset="2"/>
              <a:buChar char="Ø"/>
            </a:pPr>
            <a:r>
              <a:rPr lang="en-GB" dirty="0"/>
              <a:t>Build a recognisable health-focused café brand </a:t>
            </a:r>
            <a:endParaRPr lang="en-GB"/>
          </a:p>
        </p:txBody>
      </p:sp>
    </p:spTree>
    <p:extLst>
      <p:ext uri="{BB962C8B-B14F-4D97-AF65-F5344CB8AC3E}">
        <p14:creationId xmlns:p14="http://schemas.microsoft.com/office/powerpoint/2010/main" val="2071648478"/>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5A5E0-C2D8-FB8A-521B-D27F81740976}"/>
              </a:ext>
            </a:extLst>
          </p:cNvPr>
          <p:cNvSpPr>
            <a:spLocks noGrp="1"/>
          </p:cNvSpPr>
          <p:nvPr>
            <p:ph type="title"/>
          </p:nvPr>
        </p:nvSpPr>
        <p:spPr>
          <a:xfrm>
            <a:off x="5282381" y="629266"/>
            <a:ext cx="4767471" cy="1641986"/>
          </a:xfrm>
        </p:spPr>
        <p:txBody>
          <a:bodyPr>
            <a:normAutofit/>
          </a:bodyPr>
          <a:lstStyle/>
          <a:p>
            <a:r>
              <a:rPr lang="en-GB" dirty="0"/>
              <a:t>SMART objectives</a:t>
            </a:r>
            <a:br>
              <a:rPr lang="en-GB" dirty="0"/>
            </a:br>
            <a:endParaRPr lang="en-GB" dirty="0"/>
          </a:p>
        </p:txBody>
      </p:sp>
      <p:sp>
        <p:nvSpPr>
          <p:cNvPr id="3" name="Content Placeholder 2">
            <a:extLst>
              <a:ext uri="{FF2B5EF4-FFF2-40B4-BE49-F238E27FC236}">
                <a16:creationId xmlns:a16="http://schemas.microsoft.com/office/drawing/2014/main" id="{561F8141-A823-BE15-706D-51270B2942EF}"/>
              </a:ext>
            </a:extLst>
          </p:cNvPr>
          <p:cNvSpPr>
            <a:spLocks noGrp="1"/>
          </p:cNvSpPr>
          <p:nvPr>
            <p:ph idx="1"/>
          </p:nvPr>
        </p:nvSpPr>
        <p:spPr>
          <a:xfrm>
            <a:off x="5282381" y="2438400"/>
            <a:ext cx="4767471" cy="3809999"/>
          </a:xfrm>
        </p:spPr>
        <p:txBody>
          <a:bodyPr vert="horz" lIns="91440" tIns="45720" rIns="91440" bIns="45720" rtlCol="0">
            <a:normAutofit/>
          </a:bodyPr>
          <a:lstStyle/>
          <a:p>
            <a:pPr marL="457200" indent="-457200">
              <a:lnSpc>
                <a:spcPct val="90000"/>
              </a:lnSpc>
              <a:buAutoNum type="arabicPeriod"/>
            </a:pPr>
            <a:r>
              <a:rPr lang="en-US" dirty="0"/>
              <a:t>Brand Awareness – increase social media followers by 25% in Year 1</a:t>
            </a:r>
            <a:endParaRPr lang="en-US"/>
          </a:p>
          <a:p>
            <a:pPr marL="457200" indent="-457200">
              <a:lnSpc>
                <a:spcPct val="90000"/>
              </a:lnSpc>
              <a:buClr>
                <a:srgbClr val="8AD0D6"/>
              </a:buClr>
              <a:buAutoNum type="arabicPeriod"/>
            </a:pPr>
            <a:r>
              <a:rPr lang="en-US" dirty="0"/>
              <a:t>Customer satisfaction -  maintain over 90% satisfaction rating</a:t>
            </a:r>
            <a:endParaRPr lang="en-US"/>
          </a:p>
          <a:p>
            <a:pPr marL="457200" indent="-457200">
              <a:lnSpc>
                <a:spcPct val="90000"/>
              </a:lnSpc>
              <a:buClr>
                <a:srgbClr val="8AD0D6"/>
              </a:buClr>
              <a:buAutoNum type="arabicPeriod"/>
            </a:pPr>
            <a:r>
              <a:rPr lang="en-US" dirty="0"/>
              <a:t>Menu expansion – introduce 2-3 new products every quarter based on trends and customer feedback</a:t>
            </a:r>
            <a:endParaRPr lang="en-US"/>
          </a:p>
          <a:p>
            <a:pPr marL="457200" indent="-457200">
              <a:lnSpc>
                <a:spcPct val="90000"/>
              </a:lnSpc>
              <a:buClr>
                <a:srgbClr val="8AD0D6"/>
              </a:buClr>
              <a:buAutoNum type="arabicPeriod"/>
            </a:pPr>
            <a:r>
              <a:rPr lang="en-US" dirty="0"/>
              <a:t>Revenue growth -  generate £45,000 profit at the end of Year 1</a:t>
            </a:r>
          </a:p>
          <a:p>
            <a:pPr marL="0" indent="0">
              <a:lnSpc>
                <a:spcPct val="90000"/>
              </a:lnSpc>
              <a:buClr>
                <a:srgbClr val="8AD0D6"/>
              </a:buClr>
              <a:buNone/>
            </a:pPr>
            <a:endParaRPr lang="en-US"/>
          </a:p>
        </p:txBody>
      </p:sp>
      <p:pic>
        <p:nvPicPr>
          <p:cNvPr id="5" name="Picture 4" descr="White percentage symbol on red background">
            <a:extLst>
              <a:ext uri="{FF2B5EF4-FFF2-40B4-BE49-F238E27FC236}">
                <a16:creationId xmlns:a16="http://schemas.microsoft.com/office/drawing/2014/main" id="{381BDA45-3D62-491B-A138-C87AC4D7B7AD}"/>
              </a:ext>
            </a:extLst>
          </p:cNvPr>
          <p:cNvPicPr>
            <a:picLocks noChangeAspect="1"/>
          </p:cNvPicPr>
          <p:nvPr/>
        </p:nvPicPr>
        <p:blipFill>
          <a:blip r:embed="rId3"/>
          <a:srcRect l="44850" r="10106" b="-3"/>
          <a:stretch>
            <a:fillRect/>
          </a:stretch>
        </p:blipFill>
        <p:spPr>
          <a:xfrm>
            <a:off x="-1" y="10"/>
            <a:ext cx="4634680" cy="6857990"/>
          </a:xfrm>
          <a:prstGeom prst="rect">
            <a:avLst/>
          </a:prstGeom>
        </p:spPr>
      </p:pic>
    </p:spTree>
    <p:extLst>
      <p:ext uri="{BB962C8B-B14F-4D97-AF65-F5344CB8AC3E}">
        <p14:creationId xmlns:p14="http://schemas.microsoft.com/office/powerpoint/2010/main" val="15023819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976AE-6C30-AF6B-3CFD-522D8C13D035}"/>
              </a:ext>
            </a:extLst>
          </p:cNvPr>
          <p:cNvSpPr>
            <a:spLocks noGrp="1"/>
          </p:cNvSpPr>
          <p:nvPr>
            <p:ph type="title"/>
          </p:nvPr>
        </p:nvSpPr>
        <p:spPr>
          <a:xfrm>
            <a:off x="5282381" y="629266"/>
            <a:ext cx="4767471" cy="1641986"/>
          </a:xfrm>
        </p:spPr>
        <p:txBody>
          <a:bodyPr>
            <a:normAutofit/>
          </a:bodyPr>
          <a:lstStyle/>
          <a:p>
            <a:r>
              <a:rPr lang="en-GB" sz="3900"/>
              <a:t>Marketing strategy (12 months)</a:t>
            </a:r>
          </a:p>
        </p:txBody>
      </p:sp>
      <p:sp>
        <p:nvSpPr>
          <p:cNvPr id="3" name="Content Placeholder 2">
            <a:extLst>
              <a:ext uri="{FF2B5EF4-FFF2-40B4-BE49-F238E27FC236}">
                <a16:creationId xmlns:a16="http://schemas.microsoft.com/office/drawing/2014/main" id="{56F8265D-1663-6A59-FAED-E23DB8806F53}"/>
              </a:ext>
            </a:extLst>
          </p:cNvPr>
          <p:cNvSpPr>
            <a:spLocks noGrp="1"/>
          </p:cNvSpPr>
          <p:nvPr>
            <p:ph idx="1"/>
          </p:nvPr>
        </p:nvSpPr>
        <p:spPr>
          <a:xfrm>
            <a:off x="5282381" y="2438400"/>
            <a:ext cx="4767471" cy="3809999"/>
          </a:xfrm>
        </p:spPr>
        <p:txBody>
          <a:bodyPr vert="horz" lIns="91440" tIns="45720" rIns="91440" bIns="45720" rtlCol="0" anchor="t">
            <a:normAutofit/>
          </a:bodyPr>
          <a:lstStyle/>
          <a:p>
            <a:pPr marL="0" indent="0">
              <a:buNone/>
            </a:pPr>
            <a:r>
              <a:rPr lang="en-GB" sz="1900" b="1" dirty="0"/>
              <a:t>Goal: to build social awareness and customer loyalty</a:t>
            </a:r>
            <a:endParaRPr lang="en-US" sz="1900" b="1" dirty="0"/>
          </a:p>
          <a:p>
            <a:pPr marL="0" indent="0">
              <a:buNone/>
            </a:pPr>
            <a:r>
              <a:rPr lang="en-GB" sz="1900" dirty="0"/>
              <a:t>Marketing channels:</a:t>
            </a:r>
          </a:p>
          <a:p>
            <a:pPr marL="457200" indent="-457200">
              <a:buAutoNum type="arabicPeriod"/>
            </a:pPr>
            <a:r>
              <a:rPr lang="en-GB" sz="1900" dirty="0"/>
              <a:t>Social media: Facebook, Tik Tok</a:t>
            </a:r>
          </a:p>
          <a:p>
            <a:pPr marL="457200" indent="-457200">
              <a:buClr>
                <a:srgbClr val="8AD0D6"/>
              </a:buClr>
              <a:buAutoNum type="arabicPeriod"/>
            </a:pPr>
            <a:r>
              <a:rPr lang="en-GB" sz="1900" dirty="0"/>
              <a:t>Local marketing: flyers, partnerships with gyms</a:t>
            </a:r>
          </a:p>
          <a:p>
            <a:pPr marL="457200" indent="-457200">
              <a:buClr>
                <a:srgbClr val="8AD0D6"/>
              </a:buClr>
              <a:buAutoNum type="arabicPeriod"/>
            </a:pPr>
            <a:r>
              <a:rPr lang="en-GB" sz="1900" dirty="0"/>
              <a:t>Community engagement: Loyalty scheme, local wellness workshops</a:t>
            </a:r>
          </a:p>
          <a:p>
            <a:pPr marL="457200" indent="-457200">
              <a:buClr>
                <a:srgbClr val="8AD0D6"/>
              </a:buClr>
              <a:buAutoNum type="arabicPeriod"/>
            </a:pPr>
            <a:r>
              <a:rPr lang="en-GB" sz="1900" dirty="0"/>
              <a:t>Digital marketing: Google reviews, social media ads, celebrity visits</a:t>
            </a:r>
          </a:p>
          <a:p>
            <a:pPr marL="457200" indent="-457200">
              <a:buClr>
                <a:srgbClr val="8AD0D6"/>
              </a:buClr>
              <a:buAutoNum type="arabicPeriod"/>
            </a:pPr>
            <a:endParaRPr lang="en-GB" sz="1900"/>
          </a:p>
        </p:txBody>
      </p:sp>
      <p:pic>
        <p:nvPicPr>
          <p:cNvPr id="5" name="Picture 4" descr="Drawings on colourful paper">
            <a:extLst>
              <a:ext uri="{FF2B5EF4-FFF2-40B4-BE49-F238E27FC236}">
                <a16:creationId xmlns:a16="http://schemas.microsoft.com/office/drawing/2014/main" id="{134391A6-3429-8293-EB9A-0E4B7B9A3392}"/>
              </a:ext>
            </a:extLst>
          </p:cNvPr>
          <p:cNvPicPr>
            <a:picLocks noChangeAspect="1"/>
          </p:cNvPicPr>
          <p:nvPr/>
        </p:nvPicPr>
        <p:blipFill>
          <a:blip r:embed="rId3"/>
          <a:srcRect l="14486" r="40470" b="-3"/>
          <a:stretch>
            <a:fillRect/>
          </a:stretch>
        </p:blipFill>
        <p:spPr>
          <a:xfrm>
            <a:off x="-1" y="10"/>
            <a:ext cx="4634680" cy="6857990"/>
          </a:xfrm>
          <a:prstGeom prst="rect">
            <a:avLst/>
          </a:prstGeom>
        </p:spPr>
      </p:pic>
    </p:spTree>
    <p:extLst>
      <p:ext uri="{BB962C8B-B14F-4D97-AF65-F5344CB8AC3E}">
        <p14:creationId xmlns:p14="http://schemas.microsoft.com/office/powerpoint/2010/main" val="40482741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3CE61-C769-F896-ADF3-A53391E15CD8}"/>
              </a:ext>
            </a:extLst>
          </p:cNvPr>
          <p:cNvSpPr>
            <a:spLocks noGrp="1"/>
          </p:cNvSpPr>
          <p:nvPr>
            <p:ph type="title"/>
          </p:nvPr>
        </p:nvSpPr>
        <p:spPr>
          <a:xfrm>
            <a:off x="5411931" y="452718"/>
            <a:ext cx="4638903" cy="1400530"/>
          </a:xfrm>
        </p:spPr>
        <p:txBody>
          <a:bodyPr>
            <a:normAutofit/>
          </a:bodyPr>
          <a:lstStyle/>
          <a:p>
            <a:r>
              <a:rPr lang="en-GB" dirty="0"/>
              <a:t>Branding</a:t>
            </a:r>
          </a:p>
        </p:txBody>
      </p:sp>
      <p:graphicFrame>
        <p:nvGraphicFramePr>
          <p:cNvPr id="16" name="Content Placeholder 2">
            <a:extLst>
              <a:ext uri="{FF2B5EF4-FFF2-40B4-BE49-F238E27FC236}">
                <a16:creationId xmlns:a16="http://schemas.microsoft.com/office/drawing/2014/main" id="{414610B8-F451-C124-74B8-702FC148E2B9}"/>
              </a:ext>
            </a:extLst>
          </p:cNvPr>
          <p:cNvGraphicFramePr>
            <a:graphicFrameLocks noGrp="1"/>
          </p:cNvGraphicFramePr>
          <p:nvPr>
            <p:ph idx="1"/>
          </p:nvPr>
        </p:nvGraphicFramePr>
        <p:xfrm>
          <a:off x="5410950" y="2052918"/>
          <a:ext cx="4638903" cy="4195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2581794C-D068-6674-0983-9E5C2C3797B0}"/>
              </a:ext>
            </a:extLst>
          </p:cNvPr>
          <p:cNvPicPr>
            <a:picLocks noChangeAspect="1"/>
          </p:cNvPicPr>
          <p:nvPr/>
        </p:nvPicPr>
        <p:blipFill>
          <a:blip r:embed="rId8"/>
          <a:srcRect l="29688" r="34053" b="-4"/>
          <a:stretch>
            <a:fillRect/>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Tree>
    <p:extLst>
      <p:ext uri="{BB962C8B-B14F-4D97-AF65-F5344CB8AC3E}">
        <p14:creationId xmlns:p14="http://schemas.microsoft.com/office/powerpoint/2010/main" val="28962438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C7E7F-E27A-D51E-21EC-A2FEB79E1DF8}"/>
              </a:ext>
            </a:extLst>
          </p:cNvPr>
          <p:cNvSpPr>
            <a:spLocks noGrp="1"/>
          </p:cNvSpPr>
          <p:nvPr>
            <p:ph type="title"/>
          </p:nvPr>
        </p:nvSpPr>
        <p:spPr/>
        <p:txBody>
          <a:bodyPr/>
          <a:lstStyle/>
          <a:p>
            <a:r>
              <a:rPr lang="en-GB" dirty="0"/>
              <a:t>Marketing tools</a:t>
            </a:r>
          </a:p>
        </p:txBody>
      </p:sp>
      <p:sp>
        <p:nvSpPr>
          <p:cNvPr id="3" name="Content Placeholder 2">
            <a:extLst>
              <a:ext uri="{FF2B5EF4-FFF2-40B4-BE49-F238E27FC236}">
                <a16:creationId xmlns:a16="http://schemas.microsoft.com/office/drawing/2014/main" id="{CD8E457A-F520-A712-C319-80FF07C185F0}"/>
              </a:ext>
            </a:extLst>
          </p:cNvPr>
          <p:cNvSpPr>
            <a:spLocks noGrp="1"/>
          </p:cNvSpPr>
          <p:nvPr>
            <p:ph idx="1"/>
          </p:nvPr>
        </p:nvSpPr>
        <p:spPr/>
        <p:txBody>
          <a:bodyPr vert="horz" lIns="91440" tIns="45720" rIns="91440" bIns="45720" rtlCol="0" anchor="t">
            <a:normAutofit/>
          </a:bodyPr>
          <a:lstStyle/>
          <a:p>
            <a:pPr marL="0" indent="0">
              <a:buNone/>
            </a:pPr>
            <a:r>
              <a:rPr lang="en-GB" sz="2200" b="1" dirty="0"/>
              <a:t>Loyalty cards </a:t>
            </a:r>
          </a:p>
          <a:p>
            <a:pPr marL="0" indent="0">
              <a:buNone/>
            </a:pPr>
            <a:endParaRPr lang="en-GB" dirty="0"/>
          </a:p>
          <a:p>
            <a:pPr marL="0" indent="0">
              <a:buNone/>
            </a:pPr>
            <a:endParaRPr lang="en-GB" dirty="0"/>
          </a:p>
          <a:p>
            <a:pPr marL="0" indent="0">
              <a:buNone/>
            </a:pPr>
            <a:endParaRPr lang="en-GB" dirty="0"/>
          </a:p>
        </p:txBody>
      </p:sp>
      <p:pic>
        <p:nvPicPr>
          <p:cNvPr id="5" name="Picture 4" descr="A logo for a bakery&#10;&#10;AI-generated content may be incorrect.">
            <a:extLst>
              <a:ext uri="{FF2B5EF4-FFF2-40B4-BE49-F238E27FC236}">
                <a16:creationId xmlns:a16="http://schemas.microsoft.com/office/drawing/2014/main" id="{F6EC8F4E-CD9D-9F8D-9DED-54F483DFADE1}"/>
              </a:ext>
            </a:extLst>
          </p:cNvPr>
          <p:cNvPicPr>
            <a:picLocks noChangeAspect="1"/>
          </p:cNvPicPr>
          <p:nvPr/>
        </p:nvPicPr>
        <p:blipFill>
          <a:blip r:embed="rId2"/>
          <a:stretch>
            <a:fillRect/>
          </a:stretch>
        </p:blipFill>
        <p:spPr>
          <a:xfrm>
            <a:off x="1465427" y="2521319"/>
            <a:ext cx="4634501" cy="2577361"/>
          </a:xfrm>
          <a:prstGeom prst="rect">
            <a:avLst/>
          </a:prstGeom>
        </p:spPr>
      </p:pic>
      <p:pic>
        <p:nvPicPr>
          <p:cNvPr id="7" name="Content Placeholder 3" descr="A group of coffee cups&#10;&#10;AI-generated content may be incorrect.">
            <a:extLst>
              <a:ext uri="{FF2B5EF4-FFF2-40B4-BE49-F238E27FC236}">
                <a16:creationId xmlns:a16="http://schemas.microsoft.com/office/drawing/2014/main" id="{68F6C2B0-EC69-C35E-6006-C16BA5D73C77}"/>
              </a:ext>
            </a:extLst>
          </p:cNvPr>
          <p:cNvPicPr>
            <a:picLocks noChangeAspect="1"/>
          </p:cNvPicPr>
          <p:nvPr/>
        </p:nvPicPr>
        <p:blipFill>
          <a:blip r:embed="rId3"/>
          <a:stretch>
            <a:fillRect/>
          </a:stretch>
        </p:blipFill>
        <p:spPr>
          <a:xfrm>
            <a:off x="6195190" y="2532436"/>
            <a:ext cx="4598749" cy="2569924"/>
          </a:xfrm>
          <a:prstGeom prst="rect">
            <a:avLst/>
          </a:prstGeom>
        </p:spPr>
      </p:pic>
    </p:spTree>
    <p:extLst>
      <p:ext uri="{BB962C8B-B14F-4D97-AF65-F5344CB8AC3E}">
        <p14:creationId xmlns:p14="http://schemas.microsoft.com/office/powerpoint/2010/main" val="40616745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51" name="Picture 150">
            <a:extLst>
              <a:ext uri="{FF2B5EF4-FFF2-40B4-BE49-F238E27FC236}">
                <a16:creationId xmlns:a16="http://schemas.microsoft.com/office/drawing/2014/main" id="{412E3267-7ABE-412B-8580-47EC0D1F61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2" name="Picture 151">
            <a:extLst>
              <a:ext uri="{FF2B5EF4-FFF2-40B4-BE49-F238E27FC236}">
                <a16:creationId xmlns:a16="http://schemas.microsoft.com/office/drawing/2014/main" id="{20B62C5A-2250-4380-AB23-DB87446CCED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3" name="Oval 152">
            <a:extLst>
              <a:ext uri="{FF2B5EF4-FFF2-40B4-BE49-F238E27FC236}">
                <a16:creationId xmlns:a16="http://schemas.microsoft.com/office/drawing/2014/main" id="{D42CF425-7213-4F89-B0FF-4C2BDDD9C6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4" name="Picture 153">
            <a:extLst>
              <a:ext uri="{FF2B5EF4-FFF2-40B4-BE49-F238E27FC236}">
                <a16:creationId xmlns:a16="http://schemas.microsoft.com/office/drawing/2014/main" id="{D35DA97D-88F8-4249-B650-4FC9FD50A3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55" name="Picture 154">
            <a:extLst>
              <a:ext uri="{FF2B5EF4-FFF2-40B4-BE49-F238E27FC236}">
                <a16:creationId xmlns:a16="http://schemas.microsoft.com/office/drawing/2014/main" id="{43F38673-6E30-4BAE-AC67-0B283EBF42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56" name="Rectangle 155">
            <a:extLst>
              <a:ext uri="{FF2B5EF4-FFF2-40B4-BE49-F238E27FC236}">
                <a16:creationId xmlns:a16="http://schemas.microsoft.com/office/drawing/2014/main" id="{202A25CB-1ED1-4C87-AB49-8D3BC684D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13B1E1A-ED61-EF65-7431-27888A8A0B11}"/>
              </a:ext>
            </a:extLst>
          </p:cNvPr>
          <p:cNvSpPr>
            <a:spLocks noGrp="1"/>
          </p:cNvSpPr>
          <p:nvPr>
            <p:ph type="title"/>
          </p:nvPr>
        </p:nvSpPr>
        <p:spPr>
          <a:xfrm>
            <a:off x="8210623" y="1447800"/>
            <a:ext cx="3333676" cy="3096987"/>
          </a:xfrm>
        </p:spPr>
        <p:txBody>
          <a:bodyPr vert="horz" lIns="91440" tIns="45720" rIns="91440" bIns="45720" rtlCol="0" anchor="b">
            <a:normAutofit/>
          </a:bodyPr>
          <a:lstStyle/>
          <a:p>
            <a:pPr>
              <a:lnSpc>
                <a:spcPct val="90000"/>
              </a:lnSpc>
            </a:pPr>
            <a:r>
              <a:rPr lang="en-US" sz="4600"/>
              <a:t>Social media marketing: Facebook </a:t>
            </a:r>
          </a:p>
        </p:txBody>
      </p:sp>
      <p:sp>
        <p:nvSpPr>
          <p:cNvPr id="157" name="Rectangle 156">
            <a:extLst>
              <a:ext uri="{FF2B5EF4-FFF2-40B4-BE49-F238E27FC236}">
                <a16:creationId xmlns:a16="http://schemas.microsoft.com/office/drawing/2014/main" id="{B4898637-DD82-4AEA-82DD-A915BEAF3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Rounded Rectangle 27">
            <a:extLst>
              <a:ext uri="{FF2B5EF4-FFF2-40B4-BE49-F238E27FC236}">
                <a16:creationId xmlns:a16="http://schemas.microsoft.com/office/drawing/2014/main" id="{CD2137A1-C1D9-4E90-834D-11431A124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591673"/>
            <a:ext cx="6272784" cy="562624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ollage of food in a jar&#10;&#10;AI-generated content may be incorrect.">
            <a:extLst>
              <a:ext uri="{FF2B5EF4-FFF2-40B4-BE49-F238E27FC236}">
                <a16:creationId xmlns:a16="http://schemas.microsoft.com/office/drawing/2014/main" id="{9AE3B7B9-A5A9-9767-86FE-4B917B6DCE3B}"/>
              </a:ext>
            </a:extLst>
          </p:cNvPr>
          <p:cNvPicPr>
            <a:picLocks noChangeAspect="1"/>
          </p:cNvPicPr>
          <p:nvPr/>
        </p:nvPicPr>
        <p:blipFill>
          <a:blip r:embed="rId7"/>
          <a:stretch>
            <a:fillRect/>
          </a:stretch>
        </p:blipFill>
        <p:spPr>
          <a:xfrm>
            <a:off x="1148643" y="1078987"/>
            <a:ext cx="2511874" cy="4651619"/>
          </a:xfrm>
          <a:prstGeom prst="rect">
            <a:avLst/>
          </a:prstGeom>
          <a:effectLst/>
        </p:spPr>
      </p:pic>
      <p:pic>
        <p:nvPicPr>
          <p:cNvPr id="7" name="Picture 6" descr="A close up of a pastry&#10;&#10;AI-generated content may be incorrect.">
            <a:extLst>
              <a:ext uri="{FF2B5EF4-FFF2-40B4-BE49-F238E27FC236}">
                <a16:creationId xmlns:a16="http://schemas.microsoft.com/office/drawing/2014/main" id="{813D7D35-6C3B-243F-3A47-2B3D140DE7C0}"/>
              </a:ext>
            </a:extLst>
          </p:cNvPr>
          <p:cNvPicPr>
            <a:picLocks noChangeAspect="1"/>
          </p:cNvPicPr>
          <p:nvPr/>
        </p:nvPicPr>
        <p:blipFill>
          <a:blip r:embed="rId8"/>
          <a:srcRect l="941" t="-287" b="-565"/>
          <a:stretch>
            <a:fillRect/>
          </a:stretch>
        </p:blipFill>
        <p:spPr>
          <a:xfrm>
            <a:off x="3899921" y="1078987"/>
            <a:ext cx="2512907" cy="4651619"/>
          </a:xfrm>
          <a:prstGeom prst="rect">
            <a:avLst/>
          </a:prstGeom>
          <a:effectLst/>
        </p:spPr>
      </p:pic>
    </p:spTree>
    <p:extLst>
      <p:ext uri="{BB962C8B-B14F-4D97-AF65-F5344CB8AC3E}">
        <p14:creationId xmlns:p14="http://schemas.microsoft.com/office/powerpoint/2010/main" val="8292762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29787B81-C7DF-412B-A405-EF4454012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iagram of human resource management&#10;&#10;AI-generated content may be incorrect.">
            <a:extLst>
              <a:ext uri="{FF2B5EF4-FFF2-40B4-BE49-F238E27FC236}">
                <a16:creationId xmlns:a16="http://schemas.microsoft.com/office/drawing/2014/main" id="{91C82943-D847-3256-5F91-5C1521B3A2FC}"/>
              </a:ext>
            </a:extLst>
          </p:cNvPr>
          <p:cNvPicPr>
            <a:picLocks noChangeAspect="1"/>
          </p:cNvPicPr>
          <p:nvPr/>
        </p:nvPicPr>
        <p:blipFill>
          <a:blip r:embed="rId2">
            <a:alphaModFix amt="35000"/>
          </a:blip>
          <a:srcRect t="5056" b="19944"/>
          <a:stretch>
            <a:fillRect/>
          </a:stretch>
        </p:blipFill>
        <p:spPr>
          <a:xfrm>
            <a:off x="20" y="-1"/>
            <a:ext cx="12191980" cy="6858000"/>
          </a:xfrm>
          <a:prstGeom prst="rect">
            <a:avLst/>
          </a:prstGeom>
        </p:spPr>
      </p:pic>
      <p:sp>
        <p:nvSpPr>
          <p:cNvPr id="2" name="Title 1">
            <a:extLst>
              <a:ext uri="{FF2B5EF4-FFF2-40B4-BE49-F238E27FC236}">
                <a16:creationId xmlns:a16="http://schemas.microsoft.com/office/drawing/2014/main" id="{49EA22DB-8C3C-13C2-216E-0D4F8C6E4314}"/>
              </a:ext>
            </a:extLst>
          </p:cNvPr>
          <p:cNvSpPr>
            <a:spLocks noGrp="1"/>
          </p:cNvSpPr>
          <p:nvPr>
            <p:ph type="title"/>
          </p:nvPr>
        </p:nvSpPr>
        <p:spPr>
          <a:xfrm>
            <a:off x="646111" y="452718"/>
            <a:ext cx="9404723" cy="1400530"/>
          </a:xfrm>
        </p:spPr>
        <p:txBody>
          <a:bodyPr>
            <a:normAutofit/>
          </a:bodyPr>
          <a:lstStyle/>
          <a:p>
            <a:r>
              <a:rPr lang="en-GB"/>
              <a:t>HRM Strategy</a:t>
            </a:r>
          </a:p>
        </p:txBody>
      </p:sp>
      <p:sp>
        <p:nvSpPr>
          <p:cNvPr id="3" name="Content Placeholder 2">
            <a:extLst>
              <a:ext uri="{FF2B5EF4-FFF2-40B4-BE49-F238E27FC236}">
                <a16:creationId xmlns:a16="http://schemas.microsoft.com/office/drawing/2014/main" id="{02F02B9A-7117-6D3A-52E9-D143D345E970}"/>
              </a:ext>
            </a:extLst>
          </p:cNvPr>
          <p:cNvSpPr>
            <a:spLocks noGrp="1"/>
          </p:cNvSpPr>
          <p:nvPr>
            <p:ph idx="1"/>
          </p:nvPr>
        </p:nvSpPr>
        <p:spPr>
          <a:xfrm>
            <a:off x="1103312" y="2052918"/>
            <a:ext cx="8946541" cy="4195481"/>
          </a:xfrm>
        </p:spPr>
        <p:txBody>
          <a:bodyPr vert="horz" lIns="91440" tIns="45720" rIns="91440" bIns="45720" rtlCol="0" anchor="t">
            <a:normAutofit fontScale="92500" lnSpcReduction="10000"/>
          </a:bodyPr>
          <a:lstStyle/>
          <a:p>
            <a:pPr marL="0" indent="0">
              <a:buNone/>
            </a:pPr>
            <a:r>
              <a:rPr lang="en-GB" sz="1900" dirty="0"/>
              <a:t>Current team: Baker; Front of House assistant; 2 baristas</a:t>
            </a:r>
            <a:endParaRPr lang="en-US" sz="1900" dirty="0"/>
          </a:p>
          <a:p>
            <a:pPr marL="0" indent="0">
              <a:buClr>
                <a:srgbClr val="8AD0D6"/>
              </a:buClr>
              <a:buNone/>
            </a:pPr>
            <a:r>
              <a:rPr lang="en-GB" sz="1900" dirty="0"/>
              <a:t>HR focus:</a:t>
            </a:r>
          </a:p>
          <a:p>
            <a:pPr>
              <a:buClr>
                <a:srgbClr val="8AD0D6"/>
              </a:buClr>
              <a:buFont typeface="Wingdings" charset="2"/>
              <a:buChar char="Ø"/>
            </a:pPr>
            <a:r>
              <a:rPr lang="en-GB" sz="1900" dirty="0"/>
              <a:t>Inclusive workplace culture</a:t>
            </a:r>
          </a:p>
          <a:p>
            <a:pPr>
              <a:buFont typeface="Wingdings" charset="2"/>
              <a:buChar char="Ø"/>
            </a:pPr>
            <a:r>
              <a:rPr lang="en-GB" sz="1900" dirty="0"/>
              <a:t>Food safety training</a:t>
            </a:r>
          </a:p>
          <a:p>
            <a:pPr>
              <a:buFont typeface="Wingdings" charset="2"/>
              <a:buChar char="Ø"/>
            </a:pPr>
            <a:r>
              <a:rPr lang="en-GB" sz="1900" dirty="0"/>
              <a:t>Customer safety training</a:t>
            </a:r>
          </a:p>
          <a:p>
            <a:pPr marL="0" indent="0">
              <a:buNone/>
            </a:pPr>
            <a:r>
              <a:rPr lang="en-GB" sz="1900" dirty="0"/>
              <a:t>Expansion plans include:</a:t>
            </a:r>
          </a:p>
          <a:p>
            <a:pPr>
              <a:buClr>
                <a:srgbClr val="8AD0D6"/>
              </a:buClr>
              <a:buFont typeface="Wingdings" charset="2"/>
              <a:buChar char="Ø"/>
            </a:pPr>
            <a:r>
              <a:rPr lang="en-GB" sz="1900" dirty="0"/>
              <a:t>Additional barista</a:t>
            </a:r>
          </a:p>
          <a:p>
            <a:pPr>
              <a:buClr>
                <a:srgbClr val="8AD0D6"/>
              </a:buClr>
              <a:buFont typeface="Wingdings" charset="2"/>
              <a:buChar char="Ø"/>
            </a:pPr>
            <a:r>
              <a:rPr lang="en-GB" sz="1900" dirty="0"/>
              <a:t>Second baker</a:t>
            </a:r>
            <a:endParaRPr lang="en-GB" dirty="0"/>
          </a:p>
          <a:p>
            <a:pPr>
              <a:buClr>
                <a:srgbClr val="8AD0D6"/>
              </a:buClr>
              <a:buFont typeface="Wingdings" charset="2"/>
              <a:buChar char="Ø"/>
            </a:pPr>
            <a:r>
              <a:rPr lang="en-GB" sz="1900" dirty="0"/>
              <a:t>Marketing assistant</a:t>
            </a:r>
            <a:endParaRPr lang="en-GB" dirty="0"/>
          </a:p>
          <a:p>
            <a:pPr marL="0" indent="0">
              <a:buNone/>
            </a:pPr>
            <a:endParaRPr lang="en-GB" sz="1900" dirty="0"/>
          </a:p>
          <a:p>
            <a:pPr marL="0" indent="0">
              <a:buNone/>
            </a:pPr>
            <a:r>
              <a:rPr lang="en-GB" b="1" dirty="0"/>
              <a:t>Goal: to maintain high service standards and consistent product quality</a:t>
            </a:r>
          </a:p>
        </p:txBody>
      </p:sp>
    </p:spTree>
    <p:extLst>
      <p:ext uri="{BB962C8B-B14F-4D97-AF65-F5344CB8AC3E}">
        <p14:creationId xmlns:p14="http://schemas.microsoft.com/office/powerpoint/2010/main" val="1441572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aph">
            <a:extLst>
              <a:ext uri="{FF2B5EF4-FFF2-40B4-BE49-F238E27FC236}">
                <a16:creationId xmlns:a16="http://schemas.microsoft.com/office/drawing/2014/main" id="{3A6AA3AF-D7E7-6B76-98E3-A51A819CB726}"/>
              </a:ext>
            </a:extLst>
          </p:cNvPr>
          <p:cNvPicPr>
            <a:picLocks noChangeAspect="1"/>
          </p:cNvPicPr>
          <p:nvPr/>
        </p:nvPicPr>
        <p:blipFill>
          <a:blip r:embed="rId2">
            <a:alphaModFix amt="35000"/>
          </a:blip>
          <a:srcRect t="3676" b="6324"/>
          <a:stretch>
            <a:fillRect/>
          </a:stretch>
        </p:blipFill>
        <p:spPr>
          <a:xfrm>
            <a:off x="20" y="-1"/>
            <a:ext cx="12191980" cy="6858000"/>
          </a:xfrm>
          <a:prstGeom prst="rect">
            <a:avLst/>
          </a:prstGeom>
        </p:spPr>
      </p:pic>
      <p:sp>
        <p:nvSpPr>
          <p:cNvPr id="2" name="Title 1">
            <a:extLst>
              <a:ext uri="{FF2B5EF4-FFF2-40B4-BE49-F238E27FC236}">
                <a16:creationId xmlns:a16="http://schemas.microsoft.com/office/drawing/2014/main" id="{CA033BE4-BBE4-673C-AF5D-F69510A92374}"/>
              </a:ext>
            </a:extLst>
          </p:cNvPr>
          <p:cNvSpPr>
            <a:spLocks noGrp="1"/>
          </p:cNvSpPr>
          <p:nvPr>
            <p:ph type="title"/>
          </p:nvPr>
        </p:nvSpPr>
        <p:spPr>
          <a:xfrm>
            <a:off x="646111" y="452718"/>
            <a:ext cx="9404723" cy="1400530"/>
          </a:xfrm>
        </p:spPr>
        <p:txBody>
          <a:bodyPr>
            <a:normAutofit/>
          </a:bodyPr>
          <a:lstStyle/>
          <a:p>
            <a:r>
              <a:rPr lang="en-GB" dirty="0"/>
              <a:t>Expansion strategy (months 12-24)</a:t>
            </a:r>
          </a:p>
        </p:txBody>
      </p:sp>
      <p:sp>
        <p:nvSpPr>
          <p:cNvPr id="33" name="Rectangle 32">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224AD53-16D7-4DBD-EF99-FCC67BACAE07}"/>
              </a:ext>
            </a:extLst>
          </p:cNvPr>
          <p:cNvSpPr>
            <a:spLocks noGrp="1"/>
          </p:cNvSpPr>
          <p:nvPr>
            <p:ph idx="1"/>
          </p:nvPr>
        </p:nvSpPr>
        <p:spPr>
          <a:xfrm>
            <a:off x="1103312" y="2052918"/>
            <a:ext cx="8946541" cy="4195481"/>
          </a:xfrm>
        </p:spPr>
        <p:txBody>
          <a:bodyPr vert="horz" lIns="91440" tIns="45720" rIns="91440" bIns="45720" rtlCol="0" anchor="t">
            <a:normAutofit/>
          </a:bodyPr>
          <a:lstStyle/>
          <a:p>
            <a:pPr marL="0" indent="0">
              <a:buNone/>
            </a:pPr>
            <a:r>
              <a:rPr lang="en-GB" dirty="0"/>
              <a:t>Rather than opening a second location immediately, </a:t>
            </a:r>
            <a:r>
              <a:rPr lang="en-GB" b="1" dirty="0"/>
              <a:t>the investment will be used to improve the existing business, expand the menu and build a stronger brand presence.</a:t>
            </a:r>
          </a:p>
          <a:p>
            <a:pPr marL="0" indent="0">
              <a:buNone/>
            </a:pPr>
            <a:r>
              <a:rPr lang="en-GB" dirty="0"/>
              <a:t>This approach reduces operational risks while increasing profitability. </a:t>
            </a:r>
          </a:p>
          <a:p>
            <a:pPr marL="0" indent="0">
              <a:buNone/>
            </a:pPr>
            <a:r>
              <a:rPr lang="en-GB" dirty="0"/>
              <a:t>How the £100k will be used:</a:t>
            </a:r>
          </a:p>
          <a:p>
            <a:pPr marL="457200" indent="-457200">
              <a:buAutoNum type="arabicPeriod"/>
            </a:pPr>
            <a:r>
              <a:rPr lang="en-GB" dirty="0">
                <a:latin typeface="Century Gothic"/>
                <a:ea typeface="Roboto"/>
                <a:cs typeface="Roboto"/>
              </a:rPr>
              <a:t>Café expansion &amp; interior upgrade</a:t>
            </a:r>
          </a:p>
          <a:p>
            <a:pPr marL="457200" indent="-457200">
              <a:buClr>
                <a:srgbClr val="8AD0D6"/>
              </a:buClr>
              <a:buAutoNum type="arabicPeriod"/>
            </a:pPr>
            <a:r>
              <a:rPr lang="en-GB" dirty="0">
                <a:latin typeface="Century Gothic"/>
                <a:ea typeface="Roboto"/>
                <a:cs typeface="Roboto"/>
              </a:rPr>
              <a:t>Kitchen upgrade</a:t>
            </a:r>
          </a:p>
          <a:p>
            <a:pPr marL="457200" indent="-457200">
              <a:buClr>
                <a:srgbClr val="8AD0D6"/>
              </a:buClr>
              <a:buAutoNum type="arabicPeriod"/>
            </a:pPr>
            <a:r>
              <a:rPr lang="en-GB" dirty="0">
                <a:latin typeface="Century Gothic"/>
                <a:ea typeface="Roboto"/>
                <a:cs typeface="Roboto"/>
              </a:rPr>
              <a:t>Digital &amp; Marketing growth</a:t>
            </a:r>
          </a:p>
          <a:p>
            <a:pPr marL="457200" indent="-457200">
              <a:buClr>
                <a:srgbClr val="8AD0D6"/>
              </a:buClr>
              <a:buAutoNum type="arabicPeriod"/>
            </a:pPr>
            <a:r>
              <a:rPr lang="en-GB" dirty="0">
                <a:latin typeface="Century Gothic"/>
                <a:ea typeface="Roboto"/>
                <a:cs typeface="Roboto"/>
              </a:rPr>
              <a:t>Community wellness events</a:t>
            </a:r>
          </a:p>
          <a:p>
            <a:pPr marL="457200" indent="-457200">
              <a:buClr>
                <a:srgbClr val="8AD0D6"/>
              </a:buClr>
              <a:buAutoNum type="arabicPeriod"/>
            </a:pPr>
            <a:r>
              <a:rPr lang="en-GB" dirty="0">
                <a:latin typeface="Century Gothic"/>
                <a:ea typeface="Roboto"/>
                <a:cs typeface="Roboto"/>
              </a:rPr>
              <a:t>Staff development &amp; recruitment</a:t>
            </a:r>
          </a:p>
        </p:txBody>
      </p:sp>
    </p:spTree>
    <p:extLst>
      <p:ext uri="{BB962C8B-B14F-4D97-AF65-F5344CB8AC3E}">
        <p14:creationId xmlns:p14="http://schemas.microsoft.com/office/powerpoint/2010/main" val="37747030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9787B81-C7DF-412B-A405-EF4454012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White table and chairs set">
            <a:extLst>
              <a:ext uri="{FF2B5EF4-FFF2-40B4-BE49-F238E27FC236}">
                <a16:creationId xmlns:a16="http://schemas.microsoft.com/office/drawing/2014/main" id="{AC834E45-A630-0F23-9B62-56CF2A80B647}"/>
              </a:ext>
            </a:extLst>
          </p:cNvPr>
          <p:cNvPicPr>
            <a:picLocks noChangeAspect="1"/>
          </p:cNvPicPr>
          <p:nvPr/>
        </p:nvPicPr>
        <p:blipFill>
          <a:blip r:embed="rId2">
            <a:alphaModFix amt="35000"/>
          </a:blip>
          <a:srcRect t="20403" r="-2" b="3955"/>
          <a:stretch>
            <a:fillRect/>
          </a:stretch>
        </p:blipFill>
        <p:spPr>
          <a:xfrm>
            <a:off x="20" y="-1"/>
            <a:ext cx="12191980" cy="6858000"/>
          </a:xfrm>
          <a:prstGeom prst="rect">
            <a:avLst/>
          </a:prstGeom>
        </p:spPr>
      </p:pic>
      <p:sp>
        <p:nvSpPr>
          <p:cNvPr id="2" name="Title 1">
            <a:extLst>
              <a:ext uri="{FF2B5EF4-FFF2-40B4-BE49-F238E27FC236}">
                <a16:creationId xmlns:a16="http://schemas.microsoft.com/office/drawing/2014/main" id="{6775A1B5-B21E-FAF1-823F-C6ECFD09E4BE}"/>
              </a:ext>
            </a:extLst>
          </p:cNvPr>
          <p:cNvSpPr>
            <a:spLocks noGrp="1"/>
          </p:cNvSpPr>
          <p:nvPr>
            <p:ph type="title"/>
          </p:nvPr>
        </p:nvSpPr>
        <p:spPr>
          <a:xfrm>
            <a:off x="646111" y="452718"/>
            <a:ext cx="9404723" cy="1400530"/>
          </a:xfrm>
        </p:spPr>
        <p:txBody>
          <a:bodyPr>
            <a:normAutofit/>
          </a:bodyPr>
          <a:lstStyle/>
          <a:p>
            <a:r>
              <a:rPr lang="en-GB" dirty="0"/>
              <a:t>Café expansion &amp; interior upgrade: £30,000</a:t>
            </a:r>
          </a:p>
        </p:txBody>
      </p:sp>
      <p:sp>
        <p:nvSpPr>
          <p:cNvPr id="3" name="Content Placeholder 2">
            <a:extLst>
              <a:ext uri="{FF2B5EF4-FFF2-40B4-BE49-F238E27FC236}">
                <a16:creationId xmlns:a16="http://schemas.microsoft.com/office/drawing/2014/main" id="{0FDA6862-C5E0-BB51-010A-DBC7714D9F7B}"/>
              </a:ext>
            </a:extLst>
          </p:cNvPr>
          <p:cNvSpPr>
            <a:spLocks noGrp="1"/>
          </p:cNvSpPr>
          <p:nvPr>
            <p:ph idx="1"/>
          </p:nvPr>
        </p:nvSpPr>
        <p:spPr>
          <a:xfrm>
            <a:off x="1103312" y="2052918"/>
            <a:ext cx="8946541" cy="4195481"/>
          </a:xfrm>
        </p:spPr>
        <p:txBody>
          <a:bodyPr vert="horz" lIns="91440" tIns="45720" rIns="91440" bIns="45720" rtlCol="0" anchor="t">
            <a:normAutofit/>
          </a:bodyPr>
          <a:lstStyle/>
          <a:p>
            <a:pPr marL="0" indent="0">
              <a:lnSpc>
                <a:spcPct val="90000"/>
              </a:lnSpc>
              <a:buNone/>
            </a:pPr>
            <a:r>
              <a:rPr lang="en-GB" dirty="0"/>
              <a:t>Investment will include:</a:t>
            </a:r>
            <a:endParaRPr lang="en-US"/>
          </a:p>
          <a:p>
            <a:pPr>
              <a:lnSpc>
                <a:spcPct val="90000"/>
              </a:lnSpc>
              <a:buFont typeface="Wingdings" charset="2"/>
              <a:buChar char="Ø"/>
            </a:pPr>
            <a:r>
              <a:rPr lang="en-GB" dirty="0"/>
              <a:t>Additional seating</a:t>
            </a:r>
            <a:endParaRPr lang="en-GB"/>
          </a:p>
          <a:p>
            <a:pPr>
              <a:lnSpc>
                <a:spcPct val="90000"/>
              </a:lnSpc>
              <a:buClr>
                <a:srgbClr val="8AD0D6"/>
              </a:buClr>
              <a:buFont typeface="Wingdings" charset="2"/>
              <a:buChar char="Ø"/>
            </a:pPr>
            <a:r>
              <a:rPr lang="en-GB" dirty="0"/>
              <a:t>Outdoor seating area</a:t>
            </a:r>
            <a:endParaRPr lang="en-GB"/>
          </a:p>
          <a:p>
            <a:pPr>
              <a:lnSpc>
                <a:spcPct val="90000"/>
              </a:lnSpc>
              <a:buClr>
                <a:srgbClr val="8AD0D6"/>
              </a:buClr>
              <a:buFont typeface="Wingdings" charset="2"/>
              <a:buChar char="Ø"/>
            </a:pPr>
            <a:r>
              <a:rPr lang="en-GB" dirty="0"/>
              <a:t>Interior refurbishment</a:t>
            </a:r>
            <a:endParaRPr lang="en-GB"/>
          </a:p>
          <a:p>
            <a:pPr>
              <a:lnSpc>
                <a:spcPct val="90000"/>
              </a:lnSpc>
              <a:buClr>
                <a:srgbClr val="8AD0D6"/>
              </a:buClr>
              <a:buFont typeface="Wingdings" charset="2"/>
              <a:buChar char="Ø"/>
            </a:pPr>
            <a:r>
              <a:rPr lang="en-GB" dirty="0"/>
              <a:t>Accessibility improvements</a:t>
            </a:r>
            <a:endParaRPr lang="en-GB"/>
          </a:p>
          <a:p>
            <a:pPr>
              <a:lnSpc>
                <a:spcPct val="90000"/>
              </a:lnSpc>
              <a:buClr>
                <a:srgbClr val="8AD0D6"/>
              </a:buClr>
              <a:buFont typeface="Wingdings" charset="2"/>
              <a:buChar char="Ø"/>
            </a:pPr>
            <a:r>
              <a:rPr lang="en-GB" dirty="0"/>
              <a:t>Display counters for baked goods</a:t>
            </a:r>
            <a:endParaRPr lang="en-GB"/>
          </a:p>
          <a:p>
            <a:pPr marL="0" indent="0">
              <a:lnSpc>
                <a:spcPct val="90000"/>
              </a:lnSpc>
              <a:buClr>
                <a:srgbClr val="8AD0D6"/>
              </a:buClr>
              <a:buNone/>
            </a:pPr>
            <a:endParaRPr lang="en-GB"/>
          </a:p>
          <a:p>
            <a:pPr marL="0" indent="0">
              <a:lnSpc>
                <a:spcPct val="90000"/>
              </a:lnSpc>
              <a:buNone/>
            </a:pPr>
            <a:r>
              <a:rPr lang="en-GB" dirty="0"/>
              <a:t>Desired outcome:</a:t>
            </a:r>
            <a:endParaRPr lang="en-GB"/>
          </a:p>
          <a:p>
            <a:pPr>
              <a:lnSpc>
                <a:spcPct val="90000"/>
              </a:lnSpc>
              <a:buFont typeface="Wingdings" charset="2"/>
              <a:buChar char="Ø"/>
            </a:pPr>
            <a:r>
              <a:rPr lang="en-GB" dirty="0"/>
              <a:t>Higher daily sales</a:t>
            </a:r>
          </a:p>
          <a:p>
            <a:pPr>
              <a:lnSpc>
                <a:spcPct val="90000"/>
              </a:lnSpc>
              <a:buClr>
                <a:srgbClr val="8AD0D6"/>
              </a:buClr>
              <a:buFont typeface="Wingdings" charset="2"/>
              <a:buChar char="Ø"/>
            </a:pPr>
            <a:r>
              <a:rPr lang="en-GB" dirty="0"/>
              <a:t>Increased customer capacity</a:t>
            </a:r>
            <a:endParaRPr lang="en-GB"/>
          </a:p>
          <a:p>
            <a:pPr marL="0" indent="0">
              <a:lnSpc>
                <a:spcPct val="90000"/>
              </a:lnSpc>
              <a:buClr>
                <a:srgbClr val="8AD0D6"/>
              </a:buClr>
              <a:buNone/>
            </a:pPr>
            <a:endParaRPr lang="en-GB"/>
          </a:p>
        </p:txBody>
      </p:sp>
    </p:spTree>
    <p:extLst>
      <p:ext uri="{BB962C8B-B14F-4D97-AF65-F5344CB8AC3E}">
        <p14:creationId xmlns:p14="http://schemas.microsoft.com/office/powerpoint/2010/main" val="24013329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1" name="Picture 40" descr="3D blue concept kitchen">
            <a:extLst>
              <a:ext uri="{FF2B5EF4-FFF2-40B4-BE49-F238E27FC236}">
                <a16:creationId xmlns:a16="http://schemas.microsoft.com/office/drawing/2014/main" id="{3EB93DAE-112F-2F89-9F99-67D104EE8AAE}"/>
              </a:ext>
            </a:extLst>
          </p:cNvPr>
          <p:cNvPicPr>
            <a:picLocks noChangeAspect="1"/>
          </p:cNvPicPr>
          <p:nvPr/>
        </p:nvPicPr>
        <p:blipFill>
          <a:blip r:embed="rId3">
            <a:alphaModFix/>
          </a:blip>
          <a:srcRect l="11111"/>
          <a:stretch>
            <a:fillRect/>
          </a:stretch>
        </p:blipFill>
        <p:spPr>
          <a:xfrm>
            <a:off x="20" y="10"/>
            <a:ext cx="12191980" cy="6857990"/>
          </a:xfrm>
          <a:prstGeom prst="rect">
            <a:avLst/>
          </a:prstGeom>
        </p:spPr>
      </p:pic>
      <p:sp>
        <p:nvSpPr>
          <p:cNvPr id="46" name="Rectangle 45">
            <a:extLst>
              <a:ext uri="{FF2B5EF4-FFF2-40B4-BE49-F238E27FC236}">
                <a16:creationId xmlns:a16="http://schemas.microsoft.com/office/drawing/2014/main" id="{4F571EA7-BDC6-4E6F-A47A-B5D39E5E7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3316" y="0"/>
            <a:ext cx="7770296"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977F467-078E-AAD9-F77E-7D6AC2F1B6B5}"/>
              </a:ext>
            </a:extLst>
          </p:cNvPr>
          <p:cNvSpPr>
            <a:spLocks noGrp="1"/>
          </p:cNvSpPr>
          <p:nvPr>
            <p:ph type="title"/>
          </p:nvPr>
        </p:nvSpPr>
        <p:spPr>
          <a:xfrm>
            <a:off x="3491931" y="295728"/>
            <a:ext cx="6557921" cy="767688"/>
          </a:xfrm>
        </p:spPr>
        <p:txBody>
          <a:bodyPr anchor="b">
            <a:normAutofit/>
          </a:bodyPr>
          <a:lstStyle/>
          <a:p>
            <a:r>
              <a:rPr lang="en-GB" sz="2800"/>
              <a:t>Kitchen upgrade: £20,000</a:t>
            </a:r>
          </a:p>
        </p:txBody>
      </p:sp>
      <p:sp>
        <p:nvSpPr>
          <p:cNvPr id="48" name="Rectangle 47">
            <a:extLst>
              <a:ext uri="{FF2B5EF4-FFF2-40B4-BE49-F238E27FC236}">
                <a16:creationId xmlns:a16="http://schemas.microsoft.com/office/drawing/2014/main" id="{526152D8-615F-4A5A-886D-E14B136CD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2800" y="1295400"/>
            <a:ext cx="7772400"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FAF09D-9C84-977B-CADA-62FF5394CCE5}"/>
              </a:ext>
            </a:extLst>
          </p:cNvPr>
          <p:cNvSpPr>
            <a:spLocks noGrp="1"/>
          </p:cNvSpPr>
          <p:nvPr>
            <p:ph idx="1"/>
          </p:nvPr>
        </p:nvSpPr>
        <p:spPr>
          <a:xfrm>
            <a:off x="3491932" y="1447800"/>
            <a:ext cx="6557921" cy="4800599"/>
          </a:xfrm>
        </p:spPr>
        <p:txBody>
          <a:bodyPr vert="horz" lIns="91440" tIns="45720" rIns="91440" bIns="45720" rtlCol="0" anchor="t">
            <a:normAutofit/>
          </a:bodyPr>
          <a:lstStyle/>
          <a:p>
            <a:pPr marL="0" indent="0">
              <a:buNone/>
            </a:pPr>
            <a:r>
              <a:rPr lang="en-GB" sz="1800"/>
              <a:t>New equipment: </a:t>
            </a:r>
          </a:p>
          <a:p>
            <a:pPr>
              <a:buFont typeface="Calibri" charset="2"/>
              <a:buChar char="-"/>
            </a:pPr>
            <a:r>
              <a:rPr lang="en-GB" sz="1800"/>
              <a:t>Commercial ovens</a:t>
            </a:r>
          </a:p>
          <a:p>
            <a:pPr>
              <a:buClr>
                <a:srgbClr val="8AD0D6"/>
              </a:buClr>
              <a:buFont typeface="Calibri" charset="2"/>
              <a:buChar char="-"/>
            </a:pPr>
            <a:r>
              <a:rPr lang="en-GB" sz="1800"/>
              <a:t>Additional baking equipment</a:t>
            </a:r>
          </a:p>
          <a:p>
            <a:pPr>
              <a:buClr>
                <a:srgbClr val="8AD0D6"/>
              </a:buClr>
              <a:buFont typeface="Calibri" charset="2"/>
              <a:buChar char="-"/>
            </a:pPr>
            <a:r>
              <a:rPr lang="en-GB" sz="1800"/>
              <a:t>Storage refrigeration</a:t>
            </a:r>
          </a:p>
          <a:p>
            <a:pPr>
              <a:buClr>
                <a:srgbClr val="8AD0D6"/>
              </a:buClr>
              <a:buFont typeface="Calibri" charset="2"/>
              <a:buChar char="-"/>
            </a:pPr>
            <a:r>
              <a:rPr lang="en-GB" sz="1800"/>
              <a:t>Extra preparation equipment</a:t>
            </a:r>
          </a:p>
          <a:p>
            <a:pPr marL="0" indent="0">
              <a:buClr>
                <a:srgbClr val="8AD0D6"/>
              </a:buClr>
              <a:buNone/>
            </a:pPr>
            <a:endParaRPr lang="en-GB" sz="1800"/>
          </a:p>
          <a:p>
            <a:pPr marL="0" indent="0">
              <a:buClr>
                <a:srgbClr val="8AD0D6"/>
              </a:buClr>
              <a:buNone/>
            </a:pPr>
            <a:r>
              <a:rPr lang="en-GB" sz="1800"/>
              <a:t>Desired outcome:</a:t>
            </a:r>
          </a:p>
          <a:p>
            <a:pPr>
              <a:buFont typeface="Calibri" charset="2"/>
              <a:buChar char="-"/>
            </a:pPr>
            <a:r>
              <a:rPr lang="en-GB" sz="1800"/>
              <a:t>Higher production levels</a:t>
            </a:r>
          </a:p>
          <a:p>
            <a:pPr>
              <a:buClr>
                <a:srgbClr val="8AD0D6"/>
              </a:buClr>
              <a:buFont typeface="Calibri" charset="2"/>
              <a:buChar char="-"/>
            </a:pPr>
            <a:r>
              <a:rPr lang="en-GB" sz="1800"/>
              <a:t>Ability to supply local businesses</a:t>
            </a:r>
          </a:p>
          <a:p>
            <a:pPr marL="0" indent="0">
              <a:buClr>
                <a:srgbClr val="8AD0D6"/>
              </a:buClr>
              <a:buNone/>
            </a:pPr>
            <a:endParaRPr lang="en-GB" sz="1800"/>
          </a:p>
        </p:txBody>
      </p:sp>
    </p:spTree>
    <p:extLst>
      <p:ext uri="{BB962C8B-B14F-4D97-AF65-F5344CB8AC3E}">
        <p14:creationId xmlns:p14="http://schemas.microsoft.com/office/powerpoint/2010/main" val="6885538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descr="Mobile device with apps">
            <a:extLst>
              <a:ext uri="{FF2B5EF4-FFF2-40B4-BE49-F238E27FC236}">
                <a16:creationId xmlns:a16="http://schemas.microsoft.com/office/drawing/2014/main" id="{387F68DB-0923-543B-876C-2C2490CCF4CB}"/>
              </a:ext>
            </a:extLst>
          </p:cNvPr>
          <p:cNvPicPr>
            <a:picLocks noChangeAspect="1"/>
          </p:cNvPicPr>
          <p:nvPr/>
        </p:nvPicPr>
        <p:blipFill>
          <a:blip r:embed="rId2">
            <a:alphaModFix amt="35000"/>
          </a:blip>
          <a:srcRect r="-2" b="-2"/>
          <a:stretch>
            <a:fillRect/>
          </a:stretch>
        </p:blipFill>
        <p:spPr>
          <a:xfrm>
            <a:off x="20" y="-1"/>
            <a:ext cx="12191980" cy="6858000"/>
          </a:xfrm>
          <a:prstGeom prst="rect">
            <a:avLst/>
          </a:prstGeom>
        </p:spPr>
      </p:pic>
      <p:sp>
        <p:nvSpPr>
          <p:cNvPr id="2" name="Title 1">
            <a:extLst>
              <a:ext uri="{FF2B5EF4-FFF2-40B4-BE49-F238E27FC236}">
                <a16:creationId xmlns:a16="http://schemas.microsoft.com/office/drawing/2014/main" id="{20D75AB6-AAAC-341F-E1C1-4DD1924A0E4C}"/>
              </a:ext>
            </a:extLst>
          </p:cNvPr>
          <p:cNvSpPr>
            <a:spLocks noGrp="1"/>
          </p:cNvSpPr>
          <p:nvPr>
            <p:ph type="title"/>
          </p:nvPr>
        </p:nvSpPr>
        <p:spPr>
          <a:xfrm>
            <a:off x="646111" y="452718"/>
            <a:ext cx="9404723" cy="1400530"/>
          </a:xfrm>
        </p:spPr>
        <p:txBody>
          <a:bodyPr>
            <a:normAutofit/>
          </a:bodyPr>
          <a:lstStyle/>
          <a:p>
            <a:r>
              <a:rPr lang="en-GB" dirty="0"/>
              <a:t>Digital &amp; Marketing growth: £15,000</a:t>
            </a:r>
          </a:p>
        </p:txBody>
      </p:sp>
      <p:sp>
        <p:nvSpPr>
          <p:cNvPr id="20" name="Rectangle 19">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612425E-67E3-C82B-0122-663D132ED151}"/>
              </a:ext>
            </a:extLst>
          </p:cNvPr>
          <p:cNvSpPr>
            <a:spLocks noGrp="1"/>
          </p:cNvSpPr>
          <p:nvPr>
            <p:ph idx="1"/>
          </p:nvPr>
        </p:nvSpPr>
        <p:spPr>
          <a:xfrm>
            <a:off x="1103312" y="2052918"/>
            <a:ext cx="8946541" cy="4195481"/>
          </a:xfrm>
        </p:spPr>
        <p:txBody>
          <a:bodyPr vert="horz" lIns="91440" tIns="45720" rIns="91440" bIns="45720" rtlCol="0" anchor="t">
            <a:normAutofit/>
          </a:bodyPr>
          <a:lstStyle/>
          <a:p>
            <a:pPr marL="0" indent="0">
              <a:buNone/>
            </a:pPr>
            <a:r>
              <a:rPr lang="en-GB" b="1" dirty="0"/>
              <a:t>Goal: to increase customer base and build strong brand recognition</a:t>
            </a:r>
          </a:p>
          <a:p>
            <a:pPr marL="0" indent="0">
              <a:buNone/>
            </a:pPr>
            <a:endParaRPr lang="en-GB" b="1" dirty="0"/>
          </a:p>
          <a:p>
            <a:pPr marL="0" indent="0">
              <a:buNone/>
            </a:pPr>
            <a:r>
              <a:rPr lang="en-GB" dirty="0"/>
              <a:t>Marketing activities to increase brand recognition include:</a:t>
            </a:r>
          </a:p>
          <a:p>
            <a:pPr>
              <a:buFont typeface="Wingdings" charset="2"/>
              <a:buChar char="Ø"/>
            </a:pPr>
            <a:r>
              <a:rPr lang="en-GB" dirty="0"/>
              <a:t>Website with online ordering</a:t>
            </a:r>
          </a:p>
          <a:p>
            <a:pPr>
              <a:buClr>
                <a:srgbClr val="8AD0D6"/>
              </a:buClr>
              <a:buFont typeface="Wingdings" charset="2"/>
              <a:buChar char="Ø"/>
            </a:pPr>
            <a:r>
              <a:rPr lang="en-GB" dirty="0"/>
              <a:t>Social media advertising</a:t>
            </a:r>
          </a:p>
          <a:p>
            <a:pPr>
              <a:buClr>
                <a:srgbClr val="8AD0D6"/>
              </a:buClr>
              <a:buFont typeface="Wingdings" charset="2"/>
              <a:buChar char="Ø"/>
            </a:pPr>
            <a:r>
              <a:rPr lang="en-GB" dirty="0"/>
              <a:t>Professional photography &amp; video</a:t>
            </a:r>
          </a:p>
          <a:p>
            <a:pPr>
              <a:buClr>
                <a:srgbClr val="8AD0D6"/>
              </a:buClr>
              <a:buFont typeface="Wingdings" charset="2"/>
              <a:buChar char="Ø"/>
            </a:pPr>
            <a:r>
              <a:rPr lang="en-GB" dirty="0"/>
              <a:t>Influencer partnerships</a:t>
            </a:r>
          </a:p>
          <a:p>
            <a:pPr marL="0" indent="0">
              <a:buClr>
                <a:srgbClr val="8AD0D6"/>
              </a:buClr>
              <a:buNone/>
            </a:pPr>
            <a:endParaRPr lang="en-GB" dirty="0"/>
          </a:p>
        </p:txBody>
      </p:sp>
    </p:spTree>
    <p:extLst>
      <p:ext uri="{BB962C8B-B14F-4D97-AF65-F5344CB8AC3E}">
        <p14:creationId xmlns:p14="http://schemas.microsoft.com/office/powerpoint/2010/main" val="19583288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5339B7-095C-EA13-C645-BFA1A9DA5D27}"/>
              </a:ext>
            </a:extLst>
          </p:cNvPr>
          <p:cNvSpPr>
            <a:spLocks noGrp="1"/>
          </p:cNvSpPr>
          <p:nvPr>
            <p:ph type="title"/>
          </p:nvPr>
        </p:nvSpPr>
        <p:spPr>
          <a:xfrm>
            <a:off x="648930" y="629266"/>
            <a:ext cx="6188190" cy="1622321"/>
          </a:xfrm>
        </p:spPr>
        <p:txBody>
          <a:bodyPr>
            <a:normAutofit/>
          </a:bodyPr>
          <a:lstStyle/>
          <a:p>
            <a:r>
              <a:rPr lang="en-GB">
                <a:solidFill>
                  <a:srgbClr val="EBEBEB"/>
                </a:solidFill>
              </a:rPr>
              <a:t>Community wellness events: £10,000</a:t>
            </a:r>
          </a:p>
        </p:txBody>
      </p:sp>
      <p:sp>
        <p:nvSpPr>
          <p:cNvPr id="31" name="Content Placeholder 2">
            <a:extLst>
              <a:ext uri="{FF2B5EF4-FFF2-40B4-BE49-F238E27FC236}">
                <a16:creationId xmlns:a16="http://schemas.microsoft.com/office/drawing/2014/main" id="{7FCCDA50-09DD-36D5-B9E2-9BE2F13C8EF6}"/>
              </a:ext>
            </a:extLst>
          </p:cNvPr>
          <p:cNvSpPr>
            <a:spLocks noGrp="1"/>
          </p:cNvSpPr>
          <p:nvPr>
            <p:ph idx="1"/>
          </p:nvPr>
        </p:nvSpPr>
        <p:spPr>
          <a:xfrm>
            <a:off x="648930" y="2438400"/>
            <a:ext cx="6188189" cy="3785419"/>
          </a:xfrm>
        </p:spPr>
        <p:txBody>
          <a:bodyPr vert="horz" lIns="91440" tIns="45720" rIns="91440" bIns="45720" rtlCol="0" anchor="t">
            <a:normAutofit/>
          </a:bodyPr>
          <a:lstStyle/>
          <a:p>
            <a:pPr marL="0" indent="0">
              <a:buNone/>
            </a:pPr>
            <a:r>
              <a:rPr lang="en-GB" dirty="0">
                <a:solidFill>
                  <a:srgbClr val="FFFFFF"/>
                </a:solidFill>
              </a:rPr>
              <a:t>To strengthen the café's community identity, </a:t>
            </a:r>
            <a:r>
              <a:rPr lang="en-GB" b="1" dirty="0">
                <a:solidFill>
                  <a:srgbClr val="FFFFFF"/>
                </a:solidFill>
              </a:rPr>
              <a:t>The cuppa &amp; cake fix</a:t>
            </a:r>
            <a:r>
              <a:rPr lang="en-GB" dirty="0">
                <a:solidFill>
                  <a:srgbClr val="FFFFFF"/>
                </a:solidFill>
              </a:rPr>
              <a:t> will host events such as:</a:t>
            </a:r>
          </a:p>
          <a:p>
            <a:pPr marL="457200" indent="-457200">
              <a:buAutoNum type="arabicPeriod"/>
            </a:pPr>
            <a:r>
              <a:rPr lang="en-GB" dirty="0">
                <a:solidFill>
                  <a:srgbClr val="FFFFFF"/>
                </a:solidFill>
              </a:rPr>
              <a:t>Nutrition workshops</a:t>
            </a:r>
          </a:p>
          <a:p>
            <a:pPr marL="457200" indent="-457200">
              <a:buClr>
                <a:srgbClr val="8AD0D6"/>
              </a:buClr>
              <a:buAutoNum type="arabicPeriod"/>
            </a:pPr>
            <a:r>
              <a:rPr lang="en-GB" dirty="0">
                <a:solidFill>
                  <a:srgbClr val="FFFFFF"/>
                </a:solidFill>
              </a:rPr>
              <a:t>Wellness mornings</a:t>
            </a:r>
          </a:p>
          <a:p>
            <a:pPr marL="457200" indent="-457200">
              <a:buClr>
                <a:srgbClr val="8AD0D6"/>
              </a:buClr>
              <a:buAutoNum type="arabicPeriod"/>
            </a:pPr>
            <a:r>
              <a:rPr lang="en-GB" dirty="0">
                <a:solidFill>
                  <a:srgbClr val="FFFFFF"/>
                </a:solidFill>
              </a:rPr>
              <a:t>Coffee tasting sessions</a:t>
            </a:r>
          </a:p>
          <a:p>
            <a:pPr marL="457200" indent="-457200">
              <a:buClr>
                <a:srgbClr val="8AD0D6"/>
              </a:buClr>
              <a:buAutoNum type="arabicPeriod"/>
            </a:pPr>
            <a:r>
              <a:rPr lang="en-GB" dirty="0">
                <a:solidFill>
                  <a:srgbClr val="FFFFFF"/>
                </a:solidFill>
              </a:rPr>
              <a:t>Allergy awareness events </a:t>
            </a:r>
          </a:p>
          <a:p>
            <a:pPr marL="0" indent="0">
              <a:buClr>
                <a:srgbClr val="8AD0D6"/>
              </a:buClr>
              <a:buNone/>
            </a:pPr>
            <a:r>
              <a:rPr lang="en-GB" dirty="0">
                <a:solidFill>
                  <a:srgbClr val="FFFFFF"/>
                </a:solidFill>
              </a:rPr>
              <a:t>These events will foster customer loyalty and increase brand visibility, while building a genuine connection with the local community.</a:t>
            </a:r>
          </a:p>
          <a:p>
            <a:pPr marL="457200" indent="-457200">
              <a:buClr>
                <a:srgbClr val="8AD0D6"/>
              </a:buClr>
              <a:buAutoNum type="arabicPeriod"/>
            </a:pPr>
            <a:endParaRPr lang="en-GB">
              <a:solidFill>
                <a:srgbClr val="FFFFFF"/>
              </a:solidFill>
            </a:endParaRPr>
          </a:p>
        </p:txBody>
      </p:sp>
      <p:sp>
        <p:nvSpPr>
          <p:cNvPr id="3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33" name="Picture 32" descr="Cups of coffee">
            <a:extLst>
              <a:ext uri="{FF2B5EF4-FFF2-40B4-BE49-F238E27FC236}">
                <a16:creationId xmlns:a16="http://schemas.microsoft.com/office/drawing/2014/main" id="{C60FB33E-3F34-A742-90FA-BC212A8E1ADD}"/>
              </a:ext>
            </a:extLst>
          </p:cNvPr>
          <p:cNvPicPr>
            <a:picLocks noChangeAspect="1"/>
          </p:cNvPicPr>
          <p:nvPr/>
        </p:nvPicPr>
        <p:blipFill>
          <a:blip r:embed="rId3"/>
          <a:srcRect l="21795" r="29967" b="-4"/>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25389787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4"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6" name="Freeform: Shape 25">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C7BC3C3-511C-E631-A469-92A3945AF33B}"/>
              </a:ext>
            </a:extLst>
          </p:cNvPr>
          <p:cNvSpPr>
            <a:spLocks noGrp="1"/>
          </p:cNvSpPr>
          <p:nvPr>
            <p:ph type="title"/>
          </p:nvPr>
        </p:nvSpPr>
        <p:spPr>
          <a:xfrm>
            <a:off x="653143" y="1645920"/>
            <a:ext cx="3522879" cy="4470821"/>
          </a:xfrm>
        </p:spPr>
        <p:txBody>
          <a:bodyPr>
            <a:normAutofit/>
          </a:bodyPr>
          <a:lstStyle/>
          <a:p>
            <a:pPr algn="r"/>
            <a:r>
              <a:rPr lang="en-GB" sz="3600">
                <a:solidFill>
                  <a:schemeClr val="bg2"/>
                </a:solidFill>
              </a:rPr>
              <a:t>Staff development: £15,000</a:t>
            </a:r>
          </a:p>
        </p:txBody>
      </p:sp>
      <p:sp>
        <p:nvSpPr>
          <p:cNvPr id="33" name="Content Placeholder 2">
            <a:extLst>
              <a:ext uri="{FF2B5EF4-FFF2-40B4-BE49-F238E27FC236}">
                <a16:creationId xmlns:a16="http://schemas.microsoft.com/office/drawing/2014/main" id="{42B03DC4-4F03-7A22-2C6C-4E03C8CAE999}"/>
              </a:ext>
            </a:extLst>
          </p:cNvPr>
          <p:cNvSpPr>
            <a:spLocks noGrp="1"/>
          </p:cNvSpPr>
          <p:nvPr>
            <p:ph idx="1"/>
          </p:nvPr>
        </p:nvSpPr>
        <p:spPr>
          <a:xfrm>
            <a:off x="5204109" y="1645920"/>
            <a:ext cx="6269434" cy="4470821"/>
          </a:xfrm>
        </p:spPr>
        <p:txBody>
          <a:bodyPr vert="horz" lIns="91440" tIns="45720" rIns="91440" bIns="45720" rtlCol="0" anchor="t">
            <a:normAutofit/>
          </a:bodyPr>
          <a:lstStyle/>
          <a:p>
            <a:pPr marL="0" indent="0">
              <a:buNone/>
            </a:pPr>
            <a:r>
              <a:rPr lang="en-GB" dirty="0"/>
              <a:t>To support growth, The cuppa &amp; cake fix will hire additional staff.</a:t>
            </a:r>
          </a:p>
          <a:p>
            <a:pPr marL="0" indent="0">
              <a:buNone/>
            </a:pPr>
            <a:endParaRPr lang="en-GB"/>
          </a:p>
          <a:p>
            <a:pPr marL="0" indent="0">
              <a:buNone/>
            </a:pPr>
            <a:r>
              <a:rPr lang="en-GB" dirty="0"/>
              <a:t>Potential hires:</a:t>
            </a:r>
          </a:p>
          <a:p>
            <a:pPr>
              <a:buFont typeface="Wingdings" charset="2"/>
              <a:buChar char="Ø"/>
            </a:pPr>
            <a:r>
              <a:rPr lang="en-GB" dirty="0"/>
              <a:t>Additional barista</a:t>
            </a:r>
          </a:p>
          <a:p>
            <a:pPr>
              <a:buClr>
                <a:srgbClr val="8AD0D6"/>
              </a:buClr>
              <a:buFont typeface="Wingdings" charset="2"/>
              <a:buChar char="Ø"/>
            </a:pPr>
            <a:r>
              <a:rPr lang="en-GB" dirty="0"/>
              <a:t>Additional baker</a:t>
            </a:r>
          </a:p>
          <a:p>
            <a:pPr>
              <a:buClr>
                <a:srgbClr val="8AD0D6"/>
              </a:buClr>
              <a:buFont typeface="Wingdings" charset="2"/>
              <a:buChar char="Ø"/>
            </a:pPr>
            <a:r>
              <a:rPr lang="en-GB" dirty="0"/>
              <a:t>Part-time marketing assistant</a:t>
            </a:r>
          </a:p>
          <a:p>
            <a:pPr marL="0" indent="0">
              <a:buClr>
                <a:srgbClr val="8AD0D6"/>
              </a:buClr>
              <a:buNone/>
            </a:pPr>
            <a:endParaRPr lang="en-GB"/>
          </a:p>
          <a:p>
            <a:pPr marL="0" indent="0">
              <a:buNone/>
            </a:pPr>
            <a:r>
              <a:rPr lang="en-GB" dirty="0"/>
              <a:t>To support staff development, training in </a:t>
            </a:r>
            <a:r>
              <a:rPr lang="en-GB" i="1" dirty="0"/>
              <a:t>customer service</a:t>
            </a:r>
            <a:r>
              <a:rPr lang="en-GB" dirty="0"/>
              <a:t> and </a:t>
            </a:r>
            <a:r>
              <a:rPr lang="en-GB" i="1" dirty="0"/>
              <a:t>food allergy safety</a:t>
            </a:r>
            <a:r>
              <a:rPr lang="en-GB" dirty="0"/>
              <a:t> will also be provided.</a:t>
            </a:r>
          </a:p>
        </p:txBody>
      </p:sp>
    </p:spTree>
    <p:extLst>
      <p:ext uri="{BB962C8B-B14F-4D97-AF65-F5344CB8AC3E}">
        <p14:creationId xmlns:p14="http://schemas.microsoft.com/office/powerpoint/2010/main" val="37107758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70BDA80-627C-422A-AFFD-B7F1DC0F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3313" cy="6858000"/>
          </a:xfrm>
          <a:prstGeom prst="rect">
            <a:avLst/>
          </a:prstGeom>
          <a:solidFill>
            <a:schemeClr val="accent1"/>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 name="Title 1">
            <a:extLst>
              <a:ext uri="{FF2B5EF4-FFF2-40B4-BE49-F238E27FC236}">
                <a16:creationId xmlns:a16="http://schemas.microsoft.com/office/drawing/2014/main" id="{F7FC47F3-31EB-77BE-864C-01D70E76C4A5}"/>
              </a:ext>
            </a:extLst>
          </p:cNvPr>
          <p:cNvSpPr>
            <a:spLocks noGrp="1"/>
          </p:cNvSpPr>
          <p:nvPr>
            <p:ph type="title"/>
          </p:nvPr>
        </p:nvSpPr>
        <p:spPr>
          <a:xfrm>
            <a:off x="646111" y="690879"/>
            <a:ext cx="3682049" cy="5557519"/>
          </a:xfrm>
        </p:spPr>
        <p:txBody>
          <a:bodyPr anchor="ctr">
            <a:normAutofit/>
          </a:bodyPr>
          <a:lstStyle/>
          <a:p>
            <a:pPr algn="r"/>
            <a:r>
              <a:rPr lang="en-GB">
                <a:solidFill>
                  <a:srgbClr val="FFFFFF"/>
                </a:solidFill>
              </a:rPr>
              <a:t>Working capital: £10,000</a:t>
            </a:r>
          </a:p>
        </p:txBody>
      </p:sp>
      <p:sp>
        <p:nvSpPr>
          <p:cNvPr id="3" name="Content Placeholder 2">
            <a:extLst>
              <a:ext uri="{FF2B5EF4-FFF2-40B4-BE49-F238E27FC236}">
                <a16:creationId xmlns:a16="http://schemas.microsoft.com/office/drawing/2014/main" id="{F5801955-BBC3-2E02-1253-39F956E0A33F}"/>
              </a:ext>
            </a:extLst>
          </p:cNvPr>
          <p:cNvSpPr>
            <a:spLocks noGrp="1"/>
          </p:cNvSpPr>
          <p:nvPr>
            <p:ph idx="1"/>
          </p:nvPr>
        </p:nvSpPr>
        <p:spPr>
          <a:xfrm>
            <a:off x="5101999" y="690880"/>
            <a:ext cx="4947854" cy="5557519"/>
          </a:xfrm>
        </p:spPr>
        <p:txBody>
          <a:bodyPr vert="horz" lIns="91440" tIns="45720" rIns="91440" bIns="45720" rtlCol="0" anchor="ctr">
            <a:normAutofit/>
          </a:bodyPr>
          <a:lstStyle/>
          <a:p>
            <a:pPr marL="0" indent="0">
              <a:buNone/>
            </a:pPr>
            <a:r>
              <a:rPr lang="en-GB" dirty="0"/>
              <a:t>This will represent reserve funds to support:</a:t>
            </a:r>
            <a:endParaRPr lang="en-US" dirty="0"/>
          </a:p>
          <a:p>
            <a:pPr>
              <a:buFont typeface="Wingdings" charset="2"/>
              <a:buChar char="Ø"/>
            </a:pPr>
            <a:r>
              <a:rPr lang="en-GB" dirty="0"/>
              <a:t>Inventory growth</a:t>
            </a:r>
          </a:p>
          <a:p>
            <a:pPr>
              <a:buClr>
                <a:srgbClr val="8AD0D6"/>
              </a:buClr>
              <a:buFont typeface="Wingdings" charset="2"/>
              <a:buChar char="Ø"/>
            </a:pPr>
            <a:r>
              <a:rPr lang="en-GB" dirty="0"/>
              <a:t>Seasonal fluctuations</a:t>
            </a:r>
          </a:p>
          <a:p>
            <a:pPr>
              <a:buClr>
                <a:srgbClr val="8AD0D6"/>
              </a:buClr>
              <a:buFont typeface="Wingdings" charset="2"/>
              <a:buChar char="Ø"/>
            </a:pPr>
            <a:r>
              <a:rPr lang="en-GB" dirty="0"/>
              <a:t>New product testing</a:t>
            </a:r>
          </a:p>
        </p:txBody>
      </p:sp>
    </p:spTree>
    <p:extLst>
      <p:ext uri="{BB962C8B-B14F-4D97-AF65-F5344CB8AC3E}">
        <p14:creationId xmlns:p14="http://schemas.microsoft.com/office/powerpoint/2010/main" val="13420681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76FB0-0108-992C-88F6-6E23EE8E9949}"/>
              </a:ext>
            </a:extLst>
          </p:cNvPr>
          <p:cNvSpPr>
            <a:spLocks noGrp="1"/>
          </p:cNvSpPr>
          <p:nvPr>
            <p:ph type="title"/>
          </p:nvPr>
        </p:nvSpPr>
        <p:spPr>
          <a:xfrm>
            <a:off x="646111" y="452718"/>
            <a:ext cx="9404723" cy="1400530"/>
          </a:xfrm>
        </p:spPr>
        <p:txBody>
          <a:bodyPr>
            <a:normAutofit/>
          </a:bodyPr>
          <a:lstStyle/>
          <a:p>
            <a:r>
              <a:rPr lang="en-GB" dirty="0"/>
              <a:t>References</a:t>
            </a:r>
            <a:endParaRPr lang="en-US" dirty="0"/>
          </a:p>
        </p:txBody>
      </p:sp>
      <p:sp>
        <p:nvSpPr>
          <p:cNvPr id="3" name="Content Placeholder 2">
            <a:extLst>
              <a:ext uri="{FF2B5EF4-FFF2-40B4-BE49-F238E27FC236}">
                <a16:creationId xmlns:a16="http://schemas.microsoft.com/office/drawing/2014/main" id="{D8DB7E65-7196-7D30-001C-CBC5F8DFC72D}"/>
              </a:ext>
            </a:extLst>
          </p:cNvPr>
          <p:cNvSpPr>
            <a:spLocks noGrp="1"/>
          </p:cNvSpPr>
          <p:nvPr>
            <p:ph idx="1"/>
          </p:nvPr>
        </p:nvSpPr>
        <p:spPr>
          <a:xfrm>
            <a:off x="1103312" y="1520562"/>
            <a:ext cx="8946541" cy="4727837"/>
          </a:xfrm>
        </p:spPr>
        <p:txBody>
          <a:bodyPr vert="horz" lIns="91440" tIns="45720" rIns="91440" bIns="45720" rtlCol="0" anchor="t">
            <a:normAutofit fontScale="85000" lnSpcReduction="20000"/>
          </a:bodyPr>
          <a:lstStyle/>
          <a:p>
            <a:pPr marL="457200" indent="-457200">
              <a:lnSpc>
                <a:spcPct val="90000"/>
              </a:lnSpc>
              <a:buAutoNum type="arabicPeriod"/>
            </a:pPr>
            <a:r>
              <a:rPr lang="en-GB" sz="1700" dirty="0"/>
              <a:t>Allegra World Coffee Portal (2023). </a:t>
            </a:r>
            <a:r>
              <a:rPr lang="en-GB" sz="1700" i="1" dirty="0"/>
              <a:t>UK Coffee shop market report. </a:t>
            </a:r>
            <a:r>
              <a:rPr lang="en-GB" sz="1700" dirty="0"/>
              <a:t>London: Allegra Group.</a:t>
            </a:r>
            <a:endParaRPr lang="en-US" sz="1700" dirty="0"/>
          </a:p>
          <a:p>
            <a:pPr marL="457200" indent="-457200">
              <a:lnSpc>
                <a:spcPct val="90000"/>
              </a:lnSpc>
              <a:buClr>
                <a:srgbClr val="8AD0D6"/>
              </a:buClr>
              <a:buAutoNum type="arabicPeriod"/>
            </a:pPr>
            <a:r>
              <a:rPr lang="en-GB" sz="1700" dirty="0"/>
              <a:t>Burns, P. (2016). </a:t>
            </a:r>
            <a:r>
              <a:rPr lang="en-GB" sz="1700" i="1" dirty="0"/>
              <a:t>Entrepreneurship  and small business. </a:t>
            </a:r>
            <a:r>
              <a:rPr lang="en-GB" sz="1700" dirty="0"/>
              <a:t>London: Palgrave.</a:t>
            </a:r>
          </a:p>
          <a:p>
            <a:pPr marL="457200" indent="-457200">
              <a:lnSpc>
                <a:spcPct val="90000"/>
              </a:lnSpc>
              <a:buClr>
                <a:srgbClr val="8AD0D6"/>
              </a:buClr>
              <a:buAutoNum type="arabicPeriod"/>
            </a:pPr>
            <a:r>
              <a:rPr lang="en-GB" sz="1700" dirty="0"/>
              <a:t>Coffee Shop Startups (2026). </a:t>
            </a:r>
            <a:r>
              <a:rPr lang="en-GB" sz="1700" i="1" dirty="0"/>
              <a:t>How to make your coffee shop different. </a:t>
            </a:r>
            <a:r>
              <a:rPr lang="en-GB" sz="1700" dirty="0"/>
              <a:t>Available at: </a:t>
            </a:r>
            <a:r>
              <a:rPr lang="en-GB" sz="1700" dirty="0">
                <a:hlinkClick r:id="rId2"/>
              </a:rPr>
              <a:t>https://www.coffeeshopstartups.com</a:t>
            </a:r>
            <a:r>
              <a:rPr lang="en-GB" sz="1700" dirty="0"/>
              <a:t> </a:t>
            </a:r>
          </a:p>
          <a:p>
            <a:pPr marL="457200" indent="-457200">
              <a:lnSpc>
                <a:spcPct val="90000"/>
              </a:lnSpc>
              <a:buClr>
                <a:srgbClr val="8AD0D6"/>
              </a:buClr>
              <a:buAutoNum type="arabicPeriod"/>
            </a:pPr>
            <a:r>
              <a:rPr lang="en-GB" sz="1700" dirty="0"/>
              <a:t>Food Manufacture (2024). </a:t>
            </a:r>
            <a:r>
              <a:rPr lang="en-GB" sz="1700" i="1" dirty="0"/>
              <a:t>2.4m adults suffer from food allergies</a:t>
            </a:r>
            <a:r>
              <a:rPr lang="en-GB" sz="1700" dirty="0"/>
              <a:t>. Available at: </a:t>
            </a:r>
            <a:r>
              <a:rPr lang="en-GB" sz="1700" dirty="0">
                <a:hlinkClick r:id="rId3"/>
              </a:rPr>
              <a:t>https://www.foodmanufacture.co.uk</a:t>
            </a:r>
            <a:r>
              <a:rPr lang="en-GB" sz="1700" dirty="0"/>
              <a:t> </a:t>
            </a:r>
          </a:p>
          <a:p>
            <a:pPr marL="457200" indent="-457200">
              <a:lnSpc>
                <a:spcPct val="90000"/>
              </a:lnSpc>
              <a:buClr>
                <a:srgbClr val="8AD0D6"/>
              </a:buClr>
              <a:buAutoNum type="arabicPeriod"/>
            </a:pPr>
            <a:r>
              <a:rPr lang="en-GB" sz="1700" dirty="0"/>
              <a:t>High Speed Training (2024). </a:t>
            </a:r>
            <a:r>
              <a:rPr lang="en-GB" sz="1700" i="1" dirty="0"/>
              <a:t>Safe to serve: public wants more allergy awareness in eateries. </a:t>
            </a:r>
            <a:r>
              <a:rPr lang="en-GB" sz="1700" dirty="0"/>
              <a:t>Available at: </a:t>
            </a:r>
            <a:r>
              <a:rPr lang="en-GB" sz="1700" dirty="0">
                <a:hlinkClick r:id="rId4"/>
              </a:rPr>
              <a:t>https://www.highspeedtraining.co.uk</a:t>
            </a:r>
            <a:endParaRPr lang="en-GB" sz="1700" dirty="0"/>
          </a:p>
          <a:p>
            <a:pPr marL="457200" indent="-457200">
              <a:lnSpc>
                <a:spcPct val="90000"/>
              </a:lnSpc>
              <a:buClr>
                <a:srgbClr val="8AD0D6"/>
              </a:buClr>
              <a:buAutoNum type="arabicPeriod"/>
            </a:pPr>
            <a:r>
              <a:rPr lang="en-GB" sz="1700" dirty="0"/>
              <a:t>Johnson, G., Scholes, K., and Whittington R. (2020). </a:t>
            </a:r>
            <a:r>
              <a:rPr lang="en-GB" sz="1700" i="1" dirty="0"/>
              <a:t>Exploring strategy. </a:t>
            </a:r>
            <a:r>
              <a:rPr lang="en-GB" sz="1700" dirty="0"/>
              <a:t>12th </a:t>
            </a:r>
            <a:r>
              <a:rPr lang="en-GB" sz="1700" err="1"/>
              <a:t>edn</a:t>
            </a:r>
            <a:r>
              <a:rPr lang="en-GB" sz="1700" dirty="0"/>
              <a:t>. Harlow: Pearson Education. </a:t>
            </a:r>
          </a:p>
          <a:p>
            <a:pPr marL="457200" indent="-457200">
              <a:lnSpc>
                <a:spcPct val="90000"/>
              </a:lnSpc>
              <a:buClr>
                <a:srgbClr val="8AD0D6"/>
              </a:buClr>
              <a:buAutoNum type="arabicPeriod"/>
            </a:pPr>
            <a:r>
              <a:rPr lang="en-GB" sz="1700" dirty="0"/>
              <a:t>Kottler, P. and Keller, K. (2016). </a:t>
            </a:r>
            <a:r>
              <a:rPr lang="en-GB" sz="1700" i="1" dirty="0"/>
              <a:t>Marketing management. </a:t>
            </a:r>
            <a:r>
              <a:rPr lang="en-GB" sz="1700" dirty="0"/>
              <a:t>15th </a:t>
            </a:r>
            <a:r>
              <a:rPr lang="en-GB" sz="1700" dirty="0" err="1"/>
              <a:t>edn</a:t>
            </a:r>
            <a:r>
              <a:rPr lang="en-GB" sz="1700" dirty="0"/>
              <a:t>. Pearson.</a:t>
            </a:r>
          </a:p>
          <a:p>
            <a:pPr marL="457200" indent="-457200">
              <a:lnSpc>
                <a:spcPct val="90000"/>
              </a:lnSpc>
              <a:buClr>
                <a:srgbClr val="8AD0D6"/>
              </a:buClr>
              <a:buAutoNum type="arabicPeriod"/>
            </a:pPr>
            <a:r>
              <a:rPr lang="en-GB" sz="1700" dirty="0"/>
              <a:t>Mintel (2023). </a:t>
            </a:r>
            <a:r>
              <a:rPr lang="en-GB" sz="1700" i="1" dirty="0"/>
              <a:t>Healthy eating trends in the UK. </a:t>
            </a:r>
            <a:r>
              <a:rPr lang="en-GB" sz="1700" dirty="0"/>
              <a:t>London: Mintel.</a:t>
            </a:r>
          </a:p>
          <a:p>
            <a:pPr marL="457200" indent="-457200">
              <a:lnSpc>
                <a:spcPct val="90000"/>
              </a:lnSpc>
              <a:buClr>
                <a:srgbClr val="8AD0D6"/>
              </a:buClr>
              <a:buAutoNum type="arabicPeriod"/>
            </a:pPr>
            <a:r>
              <a:rPr lang="en-GB" sz="1700" dirty="0"/>
              <a:t>Speciality Food Magazine (2025). </a:t>
            </a:r>
            <a:r>
              <a:rPr lang="en-GB" sz="1700" i="1" dirty="0"/>
              <a:t>26 café trends you need to know in 2025. </a:t>
            </a:r>
            <a:r>
              <a:rPr lang="en-GB" sz="1700" dirty="0"/>
              <a:t>Available at: </a:t>
            </a:r>
            <a:r>
              <a:rPr lang="en-GB" sz="1700" dirty="0">
                <a:hlinkClick r:id="rId5"/>
              </a:rPr>
              <a:t>https://www.specialityfoodmagazine.com</a:t>
            </a:r>
            <a:r>
              <a:rPr lang="en-GB" sz="1700" dirty="0"/>
              <a:t> </a:t>
            </a:r>
          </a:p>
          <a:p>
            <a:pPr marL="457200" indent="-457200">
              <a:lnSpc>
                <a:spcPct val="90000"/>
              </a:lnSpc>
              <a:buClr>
                <a:srgbClr val="8AD0D6"/>
              </a:buClr>
              <a:buAutoNum type="arabicPeriod"/>
            </a:pPr>
            <a:r>
              <a:rPr lang="en-GB" sz="1700" dirty="0"/>
              <a:t>Statista (2024). </a:t>
            </a:r>
            <a:r>
              <a:rPr lang="en-GB" sz="1700" i="1" dirty="0"/>
              <a:t>UK Coffee industry value</a:t>
            </a:r>
            <a:r>
              <a:rPr lang="en-GB" sz="1700" dirty="0"/>
              <a:t>. Available at: </a:t>
            </a:r>
            <a:r>
              <a:rPr lang="en-GB" sz="1700" dirty="0">
                <a:hlinkClick r:id="rId6"/>
              </a:rPr>
              <a:t>https://www.statista.com</a:t>
            </a:r>
            <a:endParaRPr lang="en-GB" sz="1700" dirty="0"/>
          </a:p>
          <a:p>
            <a:pPr marL="457200" indent="-457200">
              <a:lnSpc>
                <a:spcPct val="90000"/>
              </a:lnSpc>
              <a:buClr>
                <a:srgbClr val="8AD0D6"/>
              </a:buClr>
              <a:buAutoNum type="arabicPeriod"/>
            </a:pPr>
            <a:r>
              <a:rPr lang="en-GB" sz="1700"/>
              <a:t>Talking Retail (2025). </a:t>
            </a:r>
            <a:r>
              <a:rPr lang="en-GB" sz="1700" i="1"/>
              <a:t>Free from boom. In focus: speciality diets. </a:t>
            </a:r>
            <a:r>
              <a:rPr lang="en-GB" sz="1700"/>
              <a:t>Available at: </a:t>
            </a:r>
            <a:r>
              <a:rPr lang="en-GB" sz="1700" dirty="0">
                <a:hlinkClick r:id="rId7"/>
              </a:rPr>
              <a:t>https://www.talkingretail.com</a:t>
            </a:r>
            <a:r>
              <a:rPr lang="en-GB" sz="1700" dirty="0"/>
              <a:t> </a:t>
            </a:r>
          </a:p>
          <a:p>
            <a:pPr marL="457200" indent="-457200">
              <a:lnSpc>
                <a:spcPct val="90000"/>
              </a:lnSpc>
              <a:buClr>
                <a:srgbClr val="8AD0D6"/>
              </a:buClr>
              <a:buAutoNum type="arabicPeriod"/>
            </a:pPr>
            <a:r>
              <a:rPr lang="en-GB" sz="1700" dirty="0"/>
              <a:t>The Blue Angel Café (2025). </a:t>
            </a:r>
            <a:r>
              <a:rPr lang="en-GB" sz="1700" i="1" dirty="0"/>
              <a:t>Building a café community: tips for local business owners. </a:t>
            </a:r>
            <a:r>
              <a:rPr lang="en-GB" sz="1700" dirty="0"/>
              <a:t>Available at: </a:t>
            </a:r>
            <a:r>
              <a:rPr lang="en-GB" sz="1700" dirty="0">
                <a:hlinkClick r:id="rId8"/>
              </a:rPr>
              <a:t>https://www.theblueangelcafe.com</a:t>
            </a:r>
            <a:r>
              <a:rPr lang="en-GB" sz="1700" dirty="0"/>
              <a:t> </a:t>
            </a:r>
          </a:p>
          <a:p>
            <a:pPr marL="0" indent="0">
              <a:lnSpc>
                <a:spcPct val="90000"/>
              </a:lnSpc>
              <a:buNone/>
            </a:pPr>
            <a:endParaRPr lang="en-GB" sz="1700"/>
          </a:p>
        </p:txBody>
      </p:sp>
    </p:spTree>
    <p:extLst>
      <p:ext uri="{BB962C8B-B14F-4D97-AF65-F5344CB8AC3E}">
        <p14:creationId xmlns:p14="http://schemas.microsoft.com/office/powerpoint/2010/main" val="13878708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26</Slides>
  <Notes>0</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Ion</vt:lpstr>
      <vt:lpstr>The cuppa &amp; cake fix  Wellness by the waves – safe, healthy, delicious.   Angel Investment Proposal Presented by: Ionut Humulescu Location: Mumbles Road, Swansea  </vt:lpstr>
      <vt:lpstr>Business overview</vt:lpstr>
      <vt:lpstr>Mission statement</vt:lpstr>
      <vt:lpstr>Unique Selling Proposition ''Wellness by the waves – safe, healthy, delicious''</vt:lpstr>
      <vt:lpstr>Product &amp; service description</vt:lpstr>
      <vt:lpstr>Market opportunity</vt:lpstr>
      <vt:lpstr>Growing demand for inclusive food &amp; drink options  Key insights from primary research</vt:lpstr>
      <vt:lpstr>A growing market opportunity</vt:lpstr>
      <vt:lpstr>Secondary market research </vt:lpstr>
      <vt:lpstr>SWOT Analysis</vt:lpstr>
      <vt:lpstr>Business performance – Year 1</vt:lpstr>
      <vt:lpstr>Business aims</vt:lpstr>
      <vt:lpstr>SMART objectives </vt:lpstr>
      <vt:lpstr>Marketing strategy (12 months)</vt:lpstr>
      <vt:lpstr>Branding</vt:lpstr>
      <vt:lpstr>Marketing tools</vt:lpstr>
      <vt:lpstr>Social media marketing: Facebook </vt:lpstr>
      <vt:lpstr>HRM Strategy</vt:lpstr>
      <vt:lpstr>Expansion strategy (months 12-24)</vt:lpstr>
      <vt:lpstr>Café expansion &amp; interior upgrade: £30,000</vt:lpstr>
      <vt:lpstr>Kitchen upgrade: £20,000</vt:lpstr>
      <vt:lpstr>Digital &amp; Marketing growth: £15,000</vt:lpstr>
      <vt:lpstr>Community wellness events: £10,000</vt:lpstr>
      <vt:lpstr>Staff development: £15,000</vt:lpstr>
      <vt:lpstr>Working capital: £10,000</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1497</cp:revision>
  <dcterms:created xsi:type="dcterms:W3CDTF">2026-03-06T13:47:50Z</dcterms:created>
  <dcterms:modified xsi:type="dcterms:W3CDTF">2026-03-08T23:16:12Z</dcterms:modified>
</cp:coreProperties>
</file>