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2" r:id="rId1"/>
    <p:sldMasterId id="2147483935" r:id="rId2"/>
  </p:sldMasterIdLst>
  <p:notesMasterIdLst>
    <p:notesMasterId r:id="rId43"/>
  </p:notesMasterIdLst>
  <p:handoutMasterIdLst>
    <p:handoutMasterId r:id="rId44"/>
  </p:handoutMasterIdLst>
  <p:sldIdLst>
    <p:sldId id="342" r:id="rId3"/>
    <p:sldId id="258" r:id="rId4"/>
    <p:sldId id="343" r:id="rId5"/>
    <p:sldId id="344" r:id="rId6"/>
    <p:sldId id="345" r:id="rId7"/>
    <p:sldId id="391" r:id="rId8"/>
    <p:sldId id="392" r:id="rId9"/>
    <p:sldId id="346" r:id="rId10"/>
    <p:sldId id="347" r:id="rId11"/>
    <p:sldId id="348" r:id="rId12"/>
    <p:sldId id="349" r:id="rId13"/>
    <p:sldId id="350" r:id="rId14"/>
    <p:sldId id="351" r:id="rId15"/>
    <p:sldId id="352" r:id="rId16"/>
    <p:sldId id="353" r:id="rId17"/>
    <p:sldId id="354" r:id="rId18"/>
    <p:sldId id="356" r:id="rId19"/>
    <p:sldId id="355" r:id="rId20"/>
    <p:sldId id="357" r:id="rId21"/>
    <p:sldId id="359" r:id="rId22"/>
    <p:sldId id="360" r:id="rId23"/>
    <p:sldId id="361" r:id="rId24"/>
    <p:sldId id="362" r:id="rId25"/>
    <p:sldId id="363" r:id="rId26"/>
    <p:sldId id="364" r:id="rId27"/>
    <p:sldId id="365" r:id="rId28"/>
    <p:sldId id="366" r:id="rId29"/>
    <p:sldId id="367" r:id="rId30"/>
    <p:sldId id="368" r:id="rId31"/>
    <p:sldId id="369" r:id="rId32"/>
    <p:sldId id="370" r:id="rId33"/>
    <p:sldId id="372" r:id="rId34"/>
    <p:sldId id="373" r:id="rId35"/>
    <p:sldId id="378" r:id="rId36"/>
    <p:sldId id="374" r:id="rId37"/>
    <p:sldId id="375" r:id="rId38"/>
    <p:sldId id="379" r:id="rId39"/>
    <p:sldId id="394" r:id="rId40"/>
    <p:sldId id="377" r:id="rId41"/>
    <p:sldId id="393" r:id="rId42"/>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8E0385-72AB-480F-A836-5193F3806B37}" v="1" dt="2025-09-17T13:27:14.8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2150" autoAdjust="0"/>
  </p:normalViewPr>
  <p:slideViewPr>
    <p:cSldViewPr>
      <p:cViewPr varScale="1">
        <p:scale>
          <a:sx n="65" d="100"/>
          <a:sy n="65" d="100"/>
        </p:scale>
        <p:origin x="1530"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7F60486B-3D34-42E1-955B-129B4F4844F1}"/>
    <pc:docChg chg="modSld">
      <pc:chgData name="Alison Rees-Edwards" userId="6ddc9a34-5fd4-438d-87b4-9c8b83b97512" providerId="ADAL" clId="{7F60486B-3D34-42E1-955B-129B4F4844F1}" dt="2025-08-27T10:28:57.044" v="2" actId="14100"/>
      <pc:docMkLst>
        <pc:docMk/>
      </pc:docMkLst>
      <pc:sldChg chg="modSp mod">
        <pc:chgData name="Alison Rees-Edwards" userId="6ddc9a34-5fd4-438d-87b4-9c8b83b97512" providerId="ADAL" clId="{7F60486B-3D34-42E1-955B-129B4F4844F1}" dt="2025-08-27T10:28:57.044" v="2" actId="14100"/>
        <pc:sldMkLst>
          <pc:docMk/>
          <pc:sldMk cId="2898903577" sldId="343"/>
        </pc:sldMkLst>
        <pc:spChg chg="mod">
          <ac:chgData name="Alison Rees-Edwards" userId="6ddc9a34-5fd4-438d-87b4-9c8b83b97512" providerId="ADAL" clId="{7F60486B-3D34-42E1-955B-129B4F4844F1}" dt="2025-08-27T10:28:57.044" v="2" actId="14100"/>
          <ac:spMkLst>
            <pc:docMk/>
            <pc:sldMk cId="2898903577" sldId="343"/>
            <ac:spMk id="2" creationId="{374ACCE0-8976-086F-66A7-1BCADAC579B6}"/>
          </ac:spMkLst>
        </pc:spChg>
      </pc:sldChg>
    </pc:docChg>
  </pc:docChgLst>
  <pc:docChgLst>
    <pc:chgData name="Alison Rees-Edwards" userId="6ddc9a34-5fd4-438d-87b4-9c8b83b97512" providerId="ADAL" clId="{6C8E0385-72AB-480F-A836-5193F3806B37}"/>
    <pc:docChg chg="addSld delSld modSld">
      <pc:chgData name="Alison Rees-Edwards" userId="6ddc9a34-5fd4-438d-87b4-9c8b83b97512" providerId="ADAL" clId="{6C8E0385-72AB-480F-A836-5193F3806B37}" dt="2025-09-17T13:27:19.341" v="1" actId="2696"/>
      <pc:docMkLst>
        <pc:docMk/>
      </pc:docMkLst>
      <pc:sldChg chg="del">
        <pc:chgData name="Alison Rees-Edwards" userId="6ddc9a34-5fd4-438d-87b4-9c8b83b97512" providerId="ADAL" clId="{6C8E0385-72AB-480F-A836-5193F3806B37}" dt="2025-09-17T13:27:19.341" v="1" actId="2696"/>
        <pc:sldMkLst>
          <pc:docMk/>
          <pc:sldMk cId="220702634" sldId="376"/>
        </pc:sldMkLst>
      </pc:sldChg>
      <pc:sldChg chg="add">
        <pc:chgData name="Alison Rees-Edwards" userId="6ddc9a34-5fd4-438d-87b4-9c8b83b97512" providerId="ADAL" clId="{6C8E0385-72AB-480F-A836-5193F3806B37}" dt="2025-09-17T13:27:14.800" v="0"/>
        <pc:sldMkLst>
          <pc:docMk/>
          <pc:sldMk cId="3365599471" sldId="39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1" name="Rectangle 3"/>
          <p:cNvSpPr>
            <a:spLocks noGrp="1" noChangeArrowheads="1"/>
          </p:cNvSpPr>
          <p:nvPr>
            <p:ph type="dt" sz="quarter"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12292" name="Rectangle 4"/>
          <p:cNvSpPr>
            <a:spLocks noGrp="1" noChangeArrowheads="1"/>
          </p:cNvSpPr>
          <p:nvPr>
            <p:ph type="ftr" sz="quarter" idx="2"/>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3" name="Rectangle 5"/>
          <p:cNvSpPr>
            <a:spLocks noGrp="1" noChangeArrowheads="1"/>
          </p:cNvSpPr>
          <p:nvPr>
            <p:ph type="sldNum" sz="quarter" idx="3"/>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0B712D0-103B-444A-8106-412CE57F1A53}" type="slidenum">
              <a:rPr lang="en-GB" altLang="cy-GB"/>
              <a:pPr>
                <a:defRPr/>
              </a:pPr>
              <a:t>‹#›</a:t>
            </a:fld>
            <a:endParaRPr lang="en-GB" altLang="cy-GB"/>
          </a:p>
        </p:txBody>
      </p:sp>
    </p:spTree>
    <p:extLst>
      <p:ext uri="{BB962C8B-B14F-4D97-AF65-F5344CB8AC3E}">
        <p14:creationId xmlns:p14="http://schemas.microsoft.com/office/powerpoint/2010/main" val="3806243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1" name="Rectangle 3"/>
          <p:cNvSpPr>
            <a:spLocks noGrp="1" noChangeArrowheads="1"/>
          </p:cNvSpPr>
          <p:nvPr>
            <p:ph type="dt"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13316"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p:cNvSpPr>
            <a:spLocks noGrp="1" noChangeArrowheads="1"/>
          </p:cNvSpPr>
          <p:nvPr>
            <p:ph type="body" sz="quarter" idx="3"/>
          </p:nvPr>
        </p:nvSpPr>
        <p:spPr bwMode="auto">
          <a:xfrm>
            <a:off x="666909" y="4632960"/>
            <a:ext cx="5335270" cy="438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17414" name="Rectangle 6"/>
          <p:cNvSpPr>
            <a:spLocks noGrp="1" noChangeArrowheads="1"/>
          </p:cNvSpPr>
          <p:nvPr>
            <p:ph type="ftr" sz="quarter" idx="4"/>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5" name="Rectangle 7"/>
          <p:cNvSpPr>
            <a:spLocks noGrp="1" noChangeArrowheads="1"/>
          </p:cNvSpPr>
          <p:nvPr>
            <p:ph type="sldNum" sz="quarter" idx="5"/>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5C22DE99-E6D4-4469-86B6-550F0AA9348C}" type="slidenum">
              <a:rPr lang="en-GB" altLang="cy-GB"/>
              <a:pPr>
                <a:defRPr/>
              </a:pPr>
              <a:t>‹#›</a:t>
            </a:fld>
            <a:endParaRPr lang="en-GB" altLang="cy-GB"/>
          </a:p>
        </p:txBody>
      </p:sp>
    </p:spTree>
    <p:extLst>
      <p:ext uri="{BB962C8B-B14F-4D97-AF65-F5344CB8AC3E}">
        <p14:creationId xmlns:p14="http://schemas.microsoft.com/office/powerpoint/2010/main" val="98079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8</a:t>
            </a:fld>
            <a:endParaRPr lang="en-GB" altLang="cy-GB"/>
          </a:p>
        </p:txBody>
      </p:sp>
    </p:spTree>
    <p:extLst>
      <p:ext uri="{BB962C8B-B14F-4D97-AF65-F5344CB8AC3E}">
        <p14:creationId xmlns:p14="http://schemas.microsoft.com/office/powerpoint/2010/main" val="2657925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11</a:t>
            </a:fld>
            <a:endParaRPr lang="en-GB" altLang="cy-GB"/>
          </a:p>
        </p:txBody>
      </p:sp>
    </p:spTree>
    <p:extLst>
      <p:ext uri="{BB962C8B-B14F-4D97-AF65-F5344CB8AC3E}">
        <p14:creationId xmlns:p14="http://schemas.microsoft.com/office/powerpoint/2010/main" val="39286616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12</a:t>
            </a:fld>
            <a:endParaRPr lang="en-GB" altLang="cy-GB"/>
          </a:p>
        </p:txBody>
      </p:sp>
    </p:spTree>
    <p:extLst>
      <p:ext uri="{BB962C8B-B14F-4D97-AF65-F5344CB8AC3E}">
        <p14:creationId xmlns:p14="http://schemas.microsoft.com/office/powerpoint/2010/main" val="853795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13</a:t>
            </a:fld>
            <a:endParaRPr lang="en-GB" altLang="cy-GB"/>
          </a:p>
        </p:txBody>
      </p:sp>
    </p:spTree>
    <p:extLst>
      <p:ext uri="{BB962C8B-B14F-4D97-AF65-F5344CB8AC3E}">
        <p14:creationId xmlns:p14="http://schemas.microsoft.com/office/powerpoint/2010/main" val="172653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14</a:t>
            </a:fld>
            <a:endParaRPr lang="en-GB" altLang="cy-GB"/>
          </a:p>
        </p:txBody>
      </p:sp>
    </p:spTree>
    <p:extLst>
      <p:ext uri="{BB962C8B-B14F-4D97-AF65-F5344CB8AC3E}">
        <p14:creationId xmlns:p14="http://schemas.microsoft.com/office/powerpoint/2010/main" val="795227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19</a:t>
            </a:fld>
            <a:endParaRPr lang="en-GB" altLang="cy-GB"/>
          </a:p>
        </p:txBody>
      </p:sp>
    </p:spTree>
    <p:extLst>
      <p:ext uri="{BB962C8B-B14F-4D97-AF65-F5344CB8AC3E}">
        <p14:creationId xmlns:p14="http://schemas.microsoft.com/office/powerpoint/2010/main" val="27273240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20</a:t>
            </a:fld>
            <a:endParaRPr lang="en-GB" altLang="cy-GB"/>
          </a:p>
        </p:txBody>
      </p:sp>
    </p:spTree>
    <p:extLst>
      <p:ext uri="{BB962C8B-B14F-4D97-AF65-F5344CB8AC3E}">
        <p14:creationId xmlns:p14="http://schemas.microsoft.com/office/powerpoint/2010/main" val="3891670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23</a:t>
            </a:fld>
            <a:endParaRPr lang="en-GB" altLang="cy-GB"/>
          </a:p>
        </p:txBody>
      </p:sp>
    </p:spTree>
    <p:extLst>
      <p:ext uri="{BB962C8B-B14F-4D97-AF65-F5344CB8AC3E}">
        <p14:creationId xmlns:p14="http://schemas.microsoft.com/office/powerpoint/2010/main" val="34355481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26</a:t>
            </a:fld>
            <a:endParaRPr lang="en-GB" altLang="cy-GB"/>
          </a:p>
        </p:txBody>
      </p:sp>
    </p:spTree>
    <p:extLst>
      <p:ext uri="{BB962C8B-B14F-4D97-AF65-F5344CB8AC3E}">
        <p14:creationId xmlns:p14="http://schemas.microsoft.com/office/powerpoint/2010/main" val="1961337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27</a:t>
            </a:fld>
            <a:endParaRPr lang="en-GB" altLang="cy-GB"/>
          </a:p>
        </p:txBody>
      </p:sp>
    </p:spTree>
    <p:extLst>
      <p:ext uri="{BB962C8B-B14F-4D97-AF65-F5344CB8AC3E}">
        <p14:creationId xmlns:p14="http://schemas.microsoft.com/office/powerpoint/2010/main" val="16769836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28</a:t>
            </a:fld>
            <a:endParaRPr lang="en-GB" altLang="cy-GB"/>
          </a:p>
        </p:txBody>
      </p:sp>
    </p:spTree>
    <p:extLst>
      <p:ext uri="{BB962C8B-B14F-4D97-AF65-F5344CB8AC3E}">
        <p14:creationId xmlns:p14="http://schemas.microsoft.com/office/powerpoint/2010/main" val="29117177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31</a:t>
            </a:fld>
            <a:endParaRPr lang="en-GB" altLang="cy-GB"/>
          </a:p>
        </p:txBody>
      </p:sp>
    </p:spTree>
    <p:extLst>
      <p:ext uri="{BB962C8B-B14F-4D97-AF65-F5344CB8AC3E}">
        <p14:creationId xmlns:p14="http://schemas.microsoft.com/office/powerpoint/2010/main" val="39865830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32</a:t>
            </a:fld>
            <a:endParaRPr lang="en-GB" altLang="cy-GB"/>
          </a:p>
        </p:txBody>
      </p:sp>
    </p:spTree>
    <p:extLst>
      <p:ext uri="{BB962C8B-B14F-4D97-AF65-F5344CB8AC3E}">
        <p14:creationId xmlns:p14="http://schemas.microsoft.com/office/powerpoint/2010/main" val="38182352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34</a:t>
            </a:fld>
            <a:endParaRPr lang="en-GB" altLang="cy-GB"/>
          </a:p>
        </p:txBody>
      </p:sp>
    </p:spTree>
    <p:extLst>
      <p:ext uri="{BB962C8B-B14F-4D97-AF65-F5344CB8AC3E}">
        <p14:creationId xmlns:p14="http://schemas.microsoft.com/office/powerpoint/2010/main" val="32250177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35</a:t>
            </a:fld>
            <a:endParaRPr lang="en-GB" altLang="cy-GB"/>
          </a:p>
        </p:txBody>
      </p:sp>
    </p:spTree>
    <p:extLst>
      <p:ext uri="{BB962C8B-B14F-4D97-AF65-F5344CB8AC3E}">
        <p14:creationId xmlns:p14="http://schemas.microsoft.com/office/powerpoint/2010/main" val="29924056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37</a:t>
            </a:fld>
            <a:endParaRPr lang="en-GB" altLang="cy-GB"/>
          </a:p>
        </p:txBody>
      </p:sp>
    </p:spTree>
    <p:extLst>
      <p:ext uri="{BB962C8B-B14F-4D97-AF65-F5344CB8AC3E}">
        <p14:creationId xmlns:p14="http://schemas.microsoft.com/office/powerpoint/2010/main" val="835736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cy-GB" altLang="cy-GB" dirty="0">
                <a:latin typeface="Arial" panose="020B0604020202020204" pitchFamily="34" charset="0"/>
              </a:rPr>
              <a:t>Up to </a:t>
            </a:r>
            <a:r>
              <a:rPr lang="cy-GB" altLang="cy-GB" dirty="0" err="1">
                <a:latin typeface="Arial" panose="020B0604020202020204" pitchFamily="34" charset="0"/>
              </a:rPr>
              <a:t>you</a:t>
            </a:r>
            <a:r>
              <a:rPr lang="cy-GB" altLang="cy-GB" dirty="0">
                <a:latin typeface="Arial" panose="020B0604020202020204" pitchFamily="34" charset="0"/>
              </a:rPr>
              <a:t> – </a:t>
            </a:r>
            <a:r>
              <a:rPr lang="cy-GB" altLang="cy-GB" dirty="0" err="1">
                <a:latin typeface="Arial" panose="020B0604020202020204" pitchFamily="34" charset="0"/>
              </a:rPr>
              <a:t>students</a:t>
            </a:r>
            <a:r>
              <a:rPr lang="cy-GB" altLang="cy-GB" dirty="0">
                <a:latin typeface="Arial" panose="020B0604020202020204" pitchFamily="34" charset="0"/>
              </a:rPr>
              <a:t> can </a:t>
            </a:r>
            <a:r>
              <a:rPr lang="cy-GB" altLang="cy-GB" dirty="0" err="1">
                <a:latin typeface="Arial" panose="020B0604020202020204" pitchFamily="34" charset="0"/>
              </a:rPr>
              <a:t>either</a:t>
            </a:r>
            <a:r>
              <a:rPr lang="cy-GB" altLang="cy-GB" dirty="0">
                <a:latin typeface="Arial" panose="020B0604020202020204" pitchFamily="34" charset="0"/>
              </a:rPr>
              <a:t> </a:t>
            </a:r>
            <a:r>
              <a:rPr lang="cy-GB" altLang="cy-GB" dirty="0" err="1">
                <a:latin typeface="Arial" panose="020B0604020202020204" pitchFamily="34" charset="0"/>
              </a:rPr>
              <a:t>work</a:t>
            </a:r>
            <a:r>
              <a:rPr lang="cy-GB" altLang="cy-GB" dirty="0">
                <a:latin typeface="Arial" panose="020B0604020202020204" pitchFamily="34" charset="0"/>
              </a:rPr>
              <a:t> </a:t>
            </a:r>
            <a:r>
              <a:rPr lang="cy-GB" altLang="cy-GB" dirty="0" err="1">
                <a:latin typeface="Arial" panose="020B0604020202020204" pitchFamily="34" charset="0"/>
              </a:rPr>
              <a:t>independently</a:t>
            </a:r>
            <a:r>
              <a:rPr lang="cy-GB" altLang="cy-GB" dirty="0">
                <a:latin typeface="Arial" panose="020B0604020202020204" pitchFamily="34" charset="0"/>
              </a:rPr>
              <a:t> or </a:t>
            </a:r>
            <a:r>
              <a:rPr lang="cy-GB" altLang="cy-GB" dirty="0" err="1">
                <a:latin typeface="Arial" panose="020B0604020202020204" pitchFamily="34" charset="0"/>
              </a:rPr>
              <a:t>in</a:t>
            </a:r>
            <a:r>
              <a:rPr lang="cy-GB" altLang="cy-GB" dirty="0">
                <a:latin typeface="Arial" panose="020B0604020202020204" pitchFamily="34" charset="0"/>
              </a:rPr>
              <a:t> </a:t>
            </a:r>
            <a:r>
              <a:rPr lang="cy-GB" altLang="cy-GB" dirty="0" err="1">
                <a:latin typeface="Arial" panose="020B0604020202020204" pitchFamily="34" charset="0"/>
              </a:rPr>
              <a:t>pairs</a:t>
            </a:r>
            <a:r>
              <a:rPr lang="cy-GB" altLang="cy-GB" dirty="0">
                <a:latin typeface="Arial" panose="020B0604020202020204" pitchFamily="34" charset="0"/>
              </a:rPr>
              <a:t>/</a:t>
            </a:r>
            <a:r>
              <a:rPr lang="cy-GB" altLang="cy-GB" dirty="0" err="1">
                <a:latin typeface="Arial" panose="020B0604020202020204" pitchFamily="34" charset="0"/>
              </a:rPr>
              <a:t>small</a:t>
            </a:r>
            <a:r>
              <a:rPr lang="cy-GB" altLang="cy-GB" dirty="0">
                <a:latin typeface="Arial" panose="020B0604020202020204" pitchFamily="34" charset="0"/>
              </a:rPr>
              <a:t> </a:t>
            </a:r>
            <a:r>
              <a:rPr lang="cy-GB" altLang="cy-GB" dirty="0" err="1">
                <a:latin typeface="Arial" panose="020B0604020202020204" pitchFamily="34" charset="0"/>
              </a:rPr>
              <a:t>groups</a:t>
            </a:r>
            <a:r>
              <a:rPr lang="cy-GB" altLang="cy-GB" dirty="0">
                <a:latin typeface="Arial" panose="020B0604020202020204" pitchFamily="34" charset="0"/>
              </a:rPr>
              <a:t> for the </a:t>
            </a:r>
            <a:r>
              <a:rPr lang="cy-GB" altLang="cy-GB" dirty="0" err="1">
                <a:latin typeface="Arial" panose="020B0604020202020204" pitchFamily="34" charset="0"/>
              </a:rPr>
              <a:t>task</a:t>
            </a:r>
            <a:endParaRPr lang="cy-GB" altLang="cy-GB" dirty="0">
              <a:latin typeface="Arial" panose="020B0604020202020204" pitchFamily="34" charset="0"/>
            </a:endParaRPr>
          </a:p>
          <a:p>
            <a:pPr eaLnBrk="1" hangingPunct="1"/>
            <a:endParaRPr lang="cy-GB" altLang="cy-GB" dirty="0">
              <a:latin typeface="Arial" panose="020B0604020202020204" pitchFamily="34" charset="0"/>
            </a:endParaRPr>
          </a:p>
          <a:p>
            <a:pPr eaLnBrk="1" hangingPunct="1"/>
            <a:r>
              <a:rPr lang="cy-GB" altLang="cy-GB" dirty="0" err="1">
                <a:latin typeface="Arial" panose="020B0604020202020204" pitchFamily="34" charset="0"/>
              </a:rPr>
              <a:t>They</a:t>
            </a:r>
            <a:r>
              <a:rPr lang="cy-GB" altLang="cy-GB" dirty="0">
                <a:latin typeface="Arial" panose="020B0604020202020204" pitchFamily="34" charset="0"/>
              </a:rPr>
              <a:t> </a:t>
            </a:r>
            <a:r>
              <a:rPr lang="cy-GB" altLang="cy-GB" dirty="0" err="1">
                <a:latin typeface="Arial" panose="020B0604020202020204" pitchFamily="34" charset="0"/>
              </a:rPr>
              <a:t>need</a:t>
            </a:r>
            <a:r>
              <a:rPr lang="cy-GB" altLang="cy-GB" dirty="0">
                <a:latin typeface="Arial" panose="020B0604020202020204" pitchFamily="34" charset="0"/>
              </a:rPr>
              <a:t> to </a:t>
            </a:r>
            <a:r>
              <a:rPr lang="cy-GB" altLang="cy-GB" dirty="0" err="1">
                <a:latin typeface="Arial" panose="020B0604020202020204" pitchFamily="34" charset="0"/>
              </a:rPr>
              <a:t>prepare</a:t>
            </a:r>
            <a:r>
              <a:rPr lang="cy-GB" altLang="cy-GB" dirty="0">
                <a:latin typeface="Arial" panose="020B0604020202020204" pitchFamily="34" charset="0"/>
              </a:rPr>
              <a:t> a </a:t>
            </a:r>
            <a:r>
              <a:rPr lang="cy-GB" altLang="cy-GB" dirty="0" err="1">
                <a:latin typeface="Arial" panose="020B0604020202020204" pitchFamily="34" charset="0"/>
              </a:rPr>
              <a:t>brief</a:t>
            </a:r>
            <a:r>
              <a:rPr lang="cy-GB" altLang="cy-GB" dirty="0">
                <a:latin typeface="Arial" panose="020B0604020202020204" pitchFamily="34" charset="0"/>
              </a:rPr>
              <a:t> </a:t>
            </a:r>
            <a:r>
              <a:rPr lang="cy-GB" altLang="cy-GB" dirty="0" err="1">
                <a:latin typeface="Arial" panose="020B0604020202020204" pitchFamily="34" charset="0"/>
              </a:rPr>
              <a:t>overview</a:t>
            </a:r>
            <a:r>
              <a:rPr lang="cy-GB" altLang="cy-GB" dirty="0">
                <a:latin typeface="Arial" panose="020B0604020202020204" pitchFamily="34" charset="0"/>
              </a:rPr>
              <a:t> of </a:t>
            </a:r>
            <a:r>
              <a:rPr lang="cy-GB" altLang="cy-GB" dirty="0" err="1">
                <a:latin typeface="Arial" panose="020B0604020202020204" pitchFamily="34" charset="0"/>
              </a:rPr>
              <a:t>their</a:t>
            </a:r>
            <a:r>
              <a:rPr lang="cy-GB" altLang="cy-GB" dirty="0">
                <a:latin typeface="Arial" panose="020B0604020202020204" pitchFamily="34" charset="0"/>
              </a:rPr>
              <a:t> </a:t>
            </a:r>
            <a:r>
              <a:rPr lang="cy-GB" altLang="cy-GB" dirty="0" err="1">
                <a:latin typeface="Arial" panose="020B0604020202020204" pitchFamily="34" charset="0"/>
              </a:rPr>
              <a:t>theories</a:t>
            </a:r>
            <a:r>
              <a:rPr lang="cy-GB" altLang="cy-GB" dirty="0">
                <a:latin typeface="Arial" panose="020B0604020202020204" pitchFamily="34" charset="0"/>
              </a:rPr>
              <a:t> to </a:t>
            </a:r>
            <a:r>
              <a:rPr lang="cy-GB" altLang="cy-GB" dirty="0" err="1">
                <a:latin typeface="Arial" panose="020B0604020202020204" pitchFamily="34" charset="0"/>
              </a:rPr>
              <a:t>feed</a:t>
            </a:r>
            <a:r>
              <a:rPr lang="cy-GB" altLang="cy-GB" dirty="0">
                <a:latin typeface="Arial" panose="020B0604020202020204" pitchFamily="34" charset="0"/>
              </a:rPr>
              <a:t> </a:t>
            </a:r>
            <a:r>
              <a:rPr lang="cy-GB" altLang="cy-GB" dirty="0" err="1">
                <a:latin typeface="Arial" panose="020B0604020202020204" pitchFamily="34" charset="0"/>
              </a:rPr>
              <a:t>back</a:t>
            </a:r>
            <a:r>
              <a:rPr lang="cy-GB" altLang="cy-GB" dirty="0">
                <a:latin typeface="Arial" panose="020B0604020202020204" pitchFamily="34" charset="0"/>
              </a:rPr>
              <a:t> to </a:t>
            </a:r>
            <a:r>
              <a:rPr lang="cy-GB" altLang="cy-GB" dirty="0" err="1">
                <a:latin typeface="Arial" panose="020B0604020202020204" pitchFamily="34" charset="0"/>
              </a:rPr>
              <a:t>their</a:t>
            </a:r>
            <a:r>
              <a:rPr lang="cy-GB" altLang="cy-GB" dirty="0">
                <a:latin typeface="Arial" panose="020B0604020202020204" pitchFamily="34" charset="0"/>
              </a:rPr>
              <a:t> </a:t>
            </a:r>
            <a:r>
              <a:rPr lang="cy-GB" altLang="cy-GB" dirty="0" err="1">
                <a:latin typeface="Arial" panose="020B0604020202020204" pitchFamily="34" charset="0"/>
              </a:rPr>
              <a:t>group</a:t>
            </a:r>
            <a:r>
              <a:rPr lang="cy-GB" altLang="cy-GB" dirty="0">
                <a:latin typeface="Arial" panose="020B0604020202020204" pitchFamily="34" charset="0"/>
              </a:rPr>
              <a:t> </a:t>
            </a:r>
            <a:r>
              <a:rPr lang="cy-GB" altLang="cy-GB" dirty="0" err="1">
                <a:latin typeface="Arial" panose="020B0604020202020204" pitchFamily="34" charset="0"/>
              </a:rPr>
              <a:t>next</a:t>
            </a:r>
            <a:r>
              <a:rPr lang="cy-GB" altLang="cy-GB" dirty="0">
                <a:latin typeface="Arial" panose="020B0604020202020204" pitchFamily="34" charset="0"/>
              </a:rPr>
              <a:t> </a:t>
            </a:r>
            <a:r>
              <a:rPr lang="cy-GB" altLang="cy-GB" dirty="0" err="1">
                <a:latin typeface="Arial" panose="020B0604020202020204" pitchFamily="34" charset="0"/>
              </a:rPr>
              <a:t>week</a:t>
            </a:r>
            <a:r>
              <a:rPr lang="cy-GB" altLang="cy-GB" dirty="0">
                <a:latin typeface="Arial" panose="020B0604020202020204" pitchFamily="34" charset="0"/>
              </a:rPr>
              <a:t>.</a:t>
            </a:r>
          </a:p>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38</a:t>
            </a:fld>
            <a:endParaRPr lang="en-GB" altLang="cy-GB"/>
          </a:p>
        </p:txBody>
      </p:sp>
    </p:spTree>
    <p:extLst>
      <p:ext uri="{BB962C8B-B14F-4D97-AF65-F5344CB8AC3E}">
        <p14:creationId xmlns:p14="http://schemas.microsoft.com/office/powerpoint/2010/main" val="485117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38199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541645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111999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8843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358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28892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71817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4013219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810859291"/>
      </p:ext>
    </p:extLst>
  </p:cSld>
  <p:clrMap bg1="lt1" tx1="dk1" bg2="lt2" tx2="dk2" accent1="accent1" accent2="accent2" accent3="accent3" accent4="accent4" accent5="accent5" accent6="accent6" hlink="hlink" folHlink="folHlink"/>
  <p:sldLayoutIdLst>
    <p:sldLayoutId id="2147483933" r:id="rId1"/>
    <p:sldLayoutId id="214748393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329007071"/>
      </p:ext>
    </p:extLst>
  </p:cSld>
  <p:clrMap bg1="lt1" tx1="dk1" bg2="lt2" tx2="dk2" accent1="accent1" accent2="accent2" accent3="accent3" accent4="accent4" accent5="accent5" accent6="accent6" hlink="hlink" folHlink="folHlink"/>
  <p:sldLayoutIdLst>
    <p:sldLayoutId id="2147483936" r:id="rId1"/>
    <p:sldLayoutId id="2147483937" r:id="rId2"/>
    <p:sldLayoutId id="2147483938" r:id="rId3"/>
    <p:sldLayoutId id="2147483939" r:id="rId4"/>
    <p:sldLayoutId id="2147483940" r:id="rId5"/>
    <p:sldLayoutId id="214748394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xml"/><Relationship Id="rId1" Type="http://schemas.openxmlformats.org/officeDocument/2006/relationships/video" Target="https://www.youtube.com/embed/CQwWI5-rzH8?feature=oembed" TargetMode="External"/><Relationship Id="rId5" Type="http://schemas.openxmlformats.org/officeDocument/2006/relationships/image" Target="../media/image6.jpeg"/><Relationship Id="rId4" Type="http://schemas.openxmlformats.org/officeDocument/2006/relationships/hyperlink" Target="https://www.youtube.com/watch?v=CQwWI5-rzH8"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5.xml"/><Relationship Id="rId1" Type="http://schemas.openxmlformats.org/officeDocument/2006/relationships/video" Target="https://www.youtube.com/embed/wOx50owZLyA?feature=oembed" TargetMode="External"/><Relationship Id="rId5" Type="http://schemas.openxmlformats.org/officeDocument/2006/relationships/image" Target="../media/image7.jpeg"/><Relationship Id="rId4" Type="http://schemas.openxmlformats.org/officeDocument/2006/relationships/hyperlink" Target="https://www.youtube.com/watch?v=wOx50owZLyA"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xml"/><Relationship Id="rId1" Type="http://schemas.openxmlformats.org/officeDocument/2006/relationships/video" Target="https://www.youtube.com/embed/VjZolHCrC8E?feature=oembed" TargetMode="External"/><Relationship Id="rId5" Type="http://schemas.openxmlformats.org/officeDocument/2006/relationships/image" Target="../media/image8.jpeg"/><Relationship Id="rId4" Type="http://schemas.openxmlformats.org/officeDocument/2006/relationships/hyperlink" Target="https://www.youtube.com/watch?v=VjZolHCrC8E"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video" Target="https://www.youtube.com/embed/w1A2jqNwhkA?feature=oembed" TargetMode="External"/><Relationship Id="rId5" Type="http://schemas.openxmlformats.org/officeDocument/2006/relationships/image" Target="../media/image9.jpeg"/><Relationship Id="rId4" Type="http://schemas.openxmlformats.org/officeDocument/2006/relationships/hyperlink" Target="https://www.youtube.com/watch?v=w1A2jqNwhkA"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hyperlink" Target="https://liberalarts.stou.ac.th/wp-content/uploads/2021/08/2-Genie-and-language-development-2.docx.pdf" TargetMode="External"/><Relationship Id="rId2" Type="http://schemas.openxmlformats.org/officeDocument/2006/relationships/hyperlink" Target="https://linguistics.ucla.edu/people/curtiss/1974%20-%20The%20development%20of%20language%20in%20Genie.pdf" TargetMode="Externa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hyperlink" Target="https://doi.org/10.1016/j.dr.2018.05.002" TargetMode="External"/><Relationship Id="rId2" Type="http://schemas.openxmlformats.org/officeDocument/2006/relationships/hyperlink" Target="https://doi.org/10.1016/j.cogdev.2015.09.004"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600" b="1" dirty="0"/>
              <a:t>ECEY5004C </a:t>
            </a:r>
            <a:br>
              <a:rPr lang="en-GB" sz="3600" dirty="0"/>
            </a:br>
            <a:r>
              <a:rPr lang="en-GB" sz="3600" dirty="0"/>
              <a:t>Iaith a </a:t>
            </a:r>
            <a:r>
              <a:rPr lang="en-GB" sz="3600" dirty="0" err="1"/>
              <a:t>Llythrennedd</a:t>
            </a:r>
            <a:r>
              <a:rPr lang="en-GB" sz="3600" dirty="0"/>
              <a:t> </a:t>
            </a:r>
            <a:r>
              <a:rPr lang="en-GB" sz="3600" dirty="0" err="1"/>
              <a:t>yn</a:t>
            </a:r>
            <a:r>
              <a:rPr lang="en-GB" sz="3600" dirty="0"/>
              <a:t> yr Oes </a:t>
            </a:r>
            <a:r>
              <a:rPr lang="en-GB" sz="3600" dirty="0" err="1"/>
              <a:t>Ddigidol</a:t>
            </a:r>
            <a:r>
              <a:rPr lang="en-GB" sz="3600" dirty="0"/>
              <a:t> </a:t>
            </a:r>
            <a:br>
              <a:rPr lang="en-GB" sz="3600" dirty="0"/>
            </a:br>
            <a:br>
              <a:rPr lang="en-GB" sz="3600" dirty="0"/>
            </a:br>
            <a:br>
              <a:rPr lang="en-GB" sz="3600" dirty="0"/>
            </a:br>
            <a:r>
              <a:rPr lang="cy-GB" altLang="cy-GB" sz="3600" dirty="0">
                <a:latin typeface="Arial" panose="020B0604020202020204" pitchFamily="34" charset="0"/>
              </a:rPr>
              <a:t>Datblygiad iaith 3-7 oed</a:t>
            </a:r>
            <a:br>
              <a:rPr lang="cy-GB" altLang="cy-GB" sz="3600" dirty="0">
                <a:latin typeface="Arial" panose="020B0604020202020204" pitchFamily="34" charset="0"/>
              </a:rPr>
            </a:b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5"/>
            <a:ext cx="4509654"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ECEY5004</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and Literacy in the Digital Age</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development 3-7 years</a:t>
            </a:r>
          </a:p>
          <a:p>
            <a:endParaRPr lang="en-GB" dirty="0"/>
          </a:p>
        </p:txBody>
      </p:sp>
    </p:spTree>
    <p:extLst>
      <p:ext uri="{BB962C8B-B14F-4D97-AF65-F5344CB8AC3E}">
        <p14:creationId xmlns:p14="http://schemas.microsoft.com/office/powerpoint/2010/main" val="391752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pPr eaLnBrk="1" hangingPunct="1"/>
            <a:r>
              <a:rPr lang="cy-GB" altLang="cy-GB" dirty="0">
                <a:solidFill>
                  <a:srgbClr val="000000"/>
                </a:solidFill>
                <a:latin typeface="Arial" panose="020B0604020202020204" pitchFamily="34" charset="0"/>
              </a:rPr>
              <a:t>Cwestiynu;</a:t>
            </a:r>
          </a:p>
          <a:p>
            <a:pPr eaLnBrk="1" hangingPunct="1"/>
            <a:r>
              <a:rPr lang="cy-GB" altLang="cy-GB" dirty="0">
                <a:latin typeface="Arial" panose="020B0604020202020204" pitchFamily="34" charset="0"/>
              </a:rPr>
              <a:t>Dadansoddi sgwrs;</a:t>
            </a:r>
          </a:p>
          <a:p>
            <a:pPr eaLnBrk="1" hangingPunct="1"/>
            <a:r>
              <a:rPr lang="cy-GB" altLang="cy-GB" dirty="0">
                <a:latin typeface="Arial" panose="020B0604020202020204" pitchFamily="34" charset="0"/>
              </a:rPr>
              <a:t>Tlodi’r symbyliad;</a:t>
            </a:r>
          </a:p>
          <a:p>
            <a:pPr eaLnBrk="1" hangingPunct="1"/>
            <a:r>
              <a:rPr lang="cy-GB" altLang="cy-GB" dirty="0">
                <a:latin typeface="Arial" panose="020B0604020202020204" pitchFamily="34" charset="0"/>
              </a:rPr>
              <a:t>Plant gwyllt (</a:t>
            </a:r>
            <a:r>
              <a:rPr lang="cy-GB" altLang="cy-GB" dirty="0" err="1">
                <a:latin typeface="Arial" panose="020B0604020202020204" pitchFamily="34" charset="0"/>
              </a:rPr>
              <a:t>feral</a:t>
            </a:r>
            <a:r>
              <a:rPr lang="cy-GB" altLang="cy-GB" dirty="0">
                <a:latin typeface="Arial" panose="020B0604020202020204" pitchFamily="34" charset="0"/>
              </a:rPr>
              <a:t>).</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eaLnBrk="1" hangingPunct="1">
              <a:defRPr/>
            </a:pPr>
            <a:r>
              <a:rPr lang="en-GB" altLang="cy-GB" dirty="0">
                <a:solidFill>
                  <a:srgbClr val="0070C0"/>
                </a:solidFill>
                <a:latin typeface="Arial" panose="020B0604020202020204" pitchFamily="34" charset="0"/>
              </a:rPr>
              <a:t>Questioning;</a:t>
            </a:r>
          </a:p>
          <a:p>
            <a:pPr eaLnBrk="1" hangingPunct="1">
              <a:defRPr/>
            </a:pPr>
            <a:r>
              <a:rPr lang="en-GB" altLang="cy-GB" dirty="0">
                <a:solidFill>
                  <a:srgbClr val="0070C0"/>
                </a:solidFill>
                <a:latin typeface="Arial" panose="020B0604020202020204" pitchFamily="34" charset="0"/>
              </a:rPr>
              <a:t>Discourse analysis;</a:t>
            </a:r>
          </a:p>
          <a:p>
            <a:pPr eaLnBrk="1" hangingPunct="1">
              <a:defRPr/>
            </a:pPr>
            <a:r>
              <a:rPr lang="en-US" altLang="cy-GB" dirty="0">
                <a:solidFill>
                  <a:srgbClr val="0070C0"/>
                </a:solidFill>
                <a:latin typeface="Arial" panose="020B0604020202020204" pitchFamily="34" charset="0"/>
              </a:rPr>
              <a:t>Poverty of the stimulus;</a:t>
            </a:r>
          </a:p>
          <a:p>
            <a:pPr eaLnBrk="1" hangingPunct="1">
              <a:defRPr/>
            </a:pPr>
            <a:r>
              <a:rPr lang="en-US" altLang="cy-GB" dirty="0">
                <a:solidFill>
                  <a:srgbClr val="0070C0"/>
                </a:solidFill>
                <a:latin typeface="Arial" panose="020B0604020202020204" pitchFamily="34" charset="0"/>
              </a:rPr>
              <a:t>Feral children.</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ACCE0-8976-086F-66A7-1BCADAC579B6}"/>
              </a:ext>
            </a:extLst>
          </p:cNvPr>
          <p:cNvSpPr>
            <a:spLocks noGrp="1"/>
          </p:cNvSpPr>
          <p:nvPr>
            <p:ph type="title"/>
          </p:nvPr>
        </p:nvSpPr>
        <p:spPr>
          <a:xfrm>
            <a:off x="179512" y="365125"/>
            <a:ext cx="8784976" cy="1325563"/>
          </a:xfrm>
        </p:spPr>
        <p:txBody>
          <a:bodyPr>
            <a:noAutofit/>
          </a:bodyPr>
          <a:lstStyle/>
          <a:p>
            <a:pPr algn="ctr"/>
            <a:r>
              <a:rPr lang="en-GB" sz="3600" dirty="0" err="1">
                <a:latin typeface="Arial" panose="020B0604020202020204" pitchFamily="34" charset="0"/>
              </a:rPr>
              <a:t>Cymwyseddau</a:t>
            </a:r>
            <a:r>
              <a:rPr lang="en-GB" sz="3600" dirty="0">
                <a:latin typeface="Arial" panose="020B0604020202020204" pitchFamily="34" charset="0"/>
              </a:rPr>
              <a:t> </a:t>
            </a:r>
            <a:r>
              <a:rPr lang="en-GB" sz="3600" dirty="0" err="1">
                <a:latin typeface="Arial" panose="020B0604020202020204" pitchFamily="34" charset="0"/>
              </a:rPr>
              <a:t>trosglwyddadwy</a:t>
            </a:r>
            <a:r>
              <a:rPr lang="en-GB" sz="3600" dirty="0">
                <a:latin typeface="Arial" panose="020B0604020202020204" pitchFamily="34" charset="0"/>
              </a:rPr>
              <a:t> </a:t>
            </a:r>
            <a:r>
              <a:rPr lang="en-GB" sz="3600" dirty="0" err="1">
                <a:latin typeface="Arial" panose="020B0604020202020204" pitchFamily="34" charset="0"/>
              </a:rPr>
              <a:t>lefel</a:t>
            </a:r>
            <a:r>
              <a:rPr lang="en-GB" sz="3600" dirty="0">
                <a:latin typeface="Arial" panose="020B0604020202020204" pitchFamily="34" charset="0"/>
              </a:rPr>
              <a:t> </a:t>
            </a:r>
            <a:r>
              <a:rPr lang="en-GB" sz="3600" dirty="0" err="1">
                <a:latin typeface="Arial" panose="020B0604020202020204" pitchFamily="34" charset="0"/>
              </a:rPr>
              <a:t>uwch</a:t>
            </a:r>
            <a:br>
              <a:rPr lang="en-GB" sz="3600" dirty="0">
                <a:latin typeface="Arial" panose="020B0604020202020204" pitchFamily="34" charset="0"/>
              </a:rPr>
            </a:br>
            <a:r>
              <a:rPr lang="en-GB" sz="3600" dirty="0">
                <a:solidFill>
                  <a:srgbClr val="0070C0"/>
                </a:solidFill>
                <a:latin typeface="Arial" panose="020B0604020202020204" pitchFamily="34" charset="0"/>
              </a:rPr>
              <a:t>High-level transferable competencies</a:t>
            </a:r>
            <a:endParaRPr lang="en-GB" sz="3600" dirty="0"/>
          </a:p>
        </p:txBody>
      </p:sp>
      <p:sp>
        <p:nvSpPr>
          <p:cNvPr id="3" name="Content Placeholder 2">
            <a:extLst>
              <a:ext uri="{FF2B5EF4-FFF2-40B4-BE49-F238E27FC236}">
                <a16:creationId xmlns:a16="http://schemas.microsoft.com/office/drawing/2014/main" id="{E126CD06-6C83-06F5-7BFC-6F6436EBA72C}"/>
              </a:ext>
            </a:extLst>
          </p:cNvPr>
          <p:cNvSpPr>
            <a:spLocks noGrp="1"/>
          </p:cNvSpPr>
          <p:nvPr>
            <p:ph sz="half" idx="1"/>
          </p:nvPr>
        </p:nvSpPr>
        <p:spPr/>
        <p:txBody>
          <a:bodyPr/>
          <a:lstStyle/>
          <a:p>
            <a:r>
              <a:rPr lang="en-GB" dirty="0">
                <a:latin typeface="Arial" panose="020B0604020202020204" pitchFamily="34" charset="0"/>
              </a:rPr>
              <a:t>Trefnu;</a:t>
            </a:r>
          </a:p>
          <a:p>
            <a:r>
              <a:rPr lang="en-GB" dirty="0" err="1">
                <a:latin typeface="Arial" panose="020B0604020202020204" pitchFamily="34" charset="0"/>
              </a:rPr>
              <a:t>Cynllunio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a:t>
            </a:r>
          </a:p>
          <a:p>
            <a:r>
              <a:rPr lang="en-GB" dirty="0" err="1">
                <a:latin typeface="Arial" panose="020B0604020202020204" pitchFamily="34" charset="0"/>
              </a:rPr>
              <a:t>Cymryd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endParaRPr lang="en-US" dirty="0">
              <a:latin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68585B7A-EDE0-FC35-B609-B0BAD5D545E9}"/>
              </a:ext>
            </a:extLst>
          </p:cNvPr>
          <p:cNvSpPr>
            <a:spLocks noGrp="1"/>
          </p:cNvSpPr>
          <p:nvPr>
            <p:ph sz="half" idx="2"/>
          </p:nvPr>
        </p:nvSpPr>
        <p:spPr/>
        <p:txBody>
          <a:bodyPr/>
          <a:lstStyle/>
          <a:p>
            <a:r>
              <a:rPr lang="en-GB" dirty="0">
                <a:solidFill>
                  <a:srgbClr val="0070C0"/>
                </a:solidFill>
                <a:latin typeface="Arial" panose="020B0604020202020204" pitchFamily="34" charset="0"/>
              </a:rPr>
              <a:t>Organisation;</a:t>
            </a:r>
          </a:p>
          <a:p>
            <a:r>
              <a:rPr lang="en-GB" dirty="0">
                <a:solidFill>
                  <a:srgbClr val="0070C0"/>
                </a:solidFill>
                <a:latin typeface="Arial" panose="020B0604020202020204" pitchFamily="34" charset="0"/>
              </a:rPr>
              <a:t>Planning;</a:t>
            </a:r>
          </a:p>
          <a:p>
            <a:r>
              <a:rPr lang="en-GB" dirty="0">
                <a:solidFill>
                  <a:srgbClr val="0070C0"/>
                </a:solidFill>
                <a:latin typeface="Arial" panose="020B0604020202020204" pitchFamily="34" charset="0"/>
              </a:rPr>
              <a:t>Researching;</a:t>
            </a:r>
          </a:p>
          <a:p>
            <a:r>
              <a:rPr lang="en-GB" dirty="0">
                <a:solidFill>
                  <a:srgbClr val="0070C0"/>
                </a:solidFill>
                <a:latin typeface="Arial" panose="020B0604020202020204" pitchFamily="34" charset="0"/>
              </a:rPr>
              <a:t>Note taking.</a:t>
            </a:r>
          </a:p>
          <a:p>
            <a:pPr marL="0" indent="0">
              <a:buNone/>
            </a:pPr>
            <a:endParaRPr lang="en-GB" dirty="0"/>
          </a:p>
        </p:txBody>
      </p:sp>
    </p:spTree>
    <p:extLst>
      <p:ext uri="{BB962C8B-B14F-4D97-AF65-F5344CB8AC3E}">
        <p14:creationId xmlns:p14="http://schemas.microsoft.com/office/powerpoint/2010/main" val="2898903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75B59-9627-FA96-166B-052F379C8F8B}"/>
              </a:ext>
            </a:extLst>
          </p:cNvPr>
          <p:cNvSpPr>
            <a:spLocks noGrp="1"/>
          </p:cNvSpPr>
          <p:nvPr>
            <p:ph type="title"/>
          </p:nvPr>
        </p:nvSpPr>
        <p:spPr/>
        <p:txBody>
          <a:bodyPr/>
          <a:lstStyle/>
          <a:p>
            <a:pPr algn="ctr"/>
            <a:r>
              <a:rPr lang="en-GB" dirty="0">
                <a:latin typeface="Arial" panose="020B0604020202020204" pitchFamily="34" charset="0"/>
              </a:rPr>
              <a:t>Adnoddau</a:t>
            </a:r>
            <a:br>
              <a:rPr lang="en-GB" dirty="0">
                <a:latin typeface="Arial" panose="020B0604020202020204" pitchFamily="34" charset="0"/>
              </a:rPr>
            </a:br>
            <a:r>
              <a:rPr lang="en-GB" dirty="0">
                <a:solidFill>
                  <a:srgbClr val="0070C0"/>
                </a:solidFill>
                <a:latin typeface="Arial" panose="020B0604020202020204" pitchFamily="34" charset="0"/>
              </a:rPr>
              <a:t>Resources</a:t>
            </a:r>
            <a:endParaRPr lang="en-GB" dirty="0"/>
          </a:p>
        </p:txBody>
      </p:sp>
      <p:sp>
        <p:nvSpPr>
          <p:cNvPr id="3" name="Content Placeholder 2">
            <a:extLst>
              <a:ext uri="{FF2B5EF4-FFF2-40B4-BE49-F238E27FC236}">
                <a16:creationId xmlns:a16="http://schemas.microsoft.com/office/drawing/2014/main" id="{81BCC28C-9382-1198-0C4E-CA7A29D47F4B}"/>
              </a:ext>
            </a:extLst>
          </p:cNvPr>
          <p:cNvSpPr>
            <a:spLocks noGrp="1"/>
          </p:cNvSpPr>
          <p:nvPr>
            <p:ph sz="half" idx="1"/>
          </p:nvPr>
        </p:nvSpPr>
        <p:spPr/>
        <p:txBody>
          <a:bodyPr/>
          <a:lstStyle/>
          <a:p>
            <a:r>
              <a:rPr lang="en-US" dirty="0">
                <a:latin typeface="Arial" panose="020B0604020202020204" pitchFamily="34" charset="0"/>
              </a:rPr>
              <a:t>Cyflwyniad PP;</a:t>
            </a:r>
          </a:p>
          <a:p>
            <a:r>
              <a:rPr lang="en-US" dirty="0" err="1">
                <a:latin typeface="Arial" panose="020B0604020202020204" pitchFamily="34" charset="0"/>
              </a:rPr>
              <a:t>Clipiau</a:t>
            </a:r>
            <a:r>
              <a:rPr lang="en-US" dirty="0">
                <a:latin typeface="Arial" panose="020B0604020202020204" pitchFamily="34" charset="0"/>
              </a:rPr>
              <a:t> </a:t>
            </a:r>
            <a:r>
              <a:rPr lang="en-US" dirty="0" err="1">
                <a:latin typeface="Arial" panose="020B0604020202020204" pitchFamily="34" charset="0"/>
              </a:rPr>
              <a:t>fideo</a:t>
            </a:r>
            <a:r>
              <a:rPr lang="en-US" dirty="0">
                <a:latin typeface="Arial" panose="020B0604020202020204" pitchFamily="34" charset="0"/>
              </a:rPr>
              <a:t>;</a:t>
            </a:r>
          </a:p>
          <a:p>
            <a:r>
              <a:rPr lang="en-US" dirty="0" err="1">
                <a:latin typeface="Arial" panose="020B0604020202020204" pitchFamily="34" charset="0"/>
              </a:rPr>
              <a:t>Erthyglau</a:t>
            </a:r>
            <a:r>
              <a:rPr lang="en-US" dirty="0">
                <a:latin typeface="Arial" panose="020B0604020202020204" pitchFamily="34" charset="0"/>
              </a:rPr>
              <a:t>/</a:t>
            </a:r>
            <a:r>
              <a:rPr lang="en-US" dirty="0" err="1">
                <a:latin typeface="Arial" panose="020B0604020202020204" pitchFamily="34" charset="0"/>
              </a:rPr>
              <a:t>Ymchwil</a:t>
            </a:r>
            <a:r>
              <a:rPr lang="en-US" dirty="0">
                <a:latin typeface="Arial" panose="020B0604020202020204" pitchFamily="34" charset="0"/>
              </a:rPr>
              <a:t>;</a:t>
            </a:r>
          </a:p>
          <a:p>
            <a:r>
              <a:rPr lang="en-US" dirty="0" err="1">
                <a:latin typeface="Arial" panose="020B0604020202020204" pitchFamily="34" charset="0"/>
              </a:rPr>
              <a:t>Astudiaethau</a:t>
            </a:r>
            <a:r>
              <a:rPr lang="en-US" dirty="0">
                <a:latin typeface="Arial" panose="020B0604020202020204" pitchFamily="34" charset="0"/>
              </a:rPr>
              <a:t> </a:t>
            </a:r>
            <a:r>
              <a:rPr lang="en-US" dirty="0" err="1">
                <a:latin typeface="Arial" panose="020B0604020202020204" pitchFamily="34" charset="0"/>
              </a:rPr>
              <a:t>achos</a:t>
            </a:r>
            <a:r>
              <a:rPr lang="en-US" dirty="0">
                <a:latin typeface="Arial" panose="020B0604020202020204" pitchFamily="34" charset="0"/>
              </a:rPr>
              <a:t>.</a:t>
            </a:r>
            <a:endParaRPr lang="en-GB" dirty="0"/>
          </a:p>
        </p:txBody>
      </p:sp>
      <p:sp>
        <p:nvSpPr>
          <p:cNvPr id="4" name="Content Placeholder 3">
            <a:extLst>
              <a:ext uri="{FF2B5EF4-FFF2-40B4-BE49-F238E27FC236}">
                <a16:creationId xmlns:a16="http://schemas.microsoft.com/office/drawing/2014/main" id="{14C34CF9-FEC1-4D18-45CC-5FF8F2DCD309}"/>
              </a:ext>
            </a:extLst>
          </p:cNvPr>
          <p:cNvSpPr>
            <a:spLocks noGrp="1"/>
          </p:cNvSpPr>
          <p:nvPr>
            <p:ph sz="half" idx="2"/>
          </p:nvPr>
        </p:nvSpPr>
        <p:spPr/>
        <p:txBody>
          <a:bodyPr/>
          <a:lstStyle/>
          <a:p>
            <a:r>
              <a:rPr lang="en-GB" dirty="0">
                <a:solidFill>
                  <a:srgbClr val="0070C0"/>
                </a:solidFill>
                <a:latin typeface="Arial" panose="020B0604020202020204" pitchFamily="34" charset="0"/>
              </a:rPr>
              <a:t>PP presentation;</a:t>
            </a:r>
          </a:p>
          <a:p>
            <a:r>
              <a:rPr lang="en-GB" dirty="0">
                <a:solidFill>
                  <a:srgbClr val="0070C0"/>
                </a:solidFill>
                <a:latin typeface="Arial" panose="020B0604020202020204" pitchFamily="34" charset="0"/>
              </a:rPr>
              <a:t>Video clips;</a:t>
            </a:r>
          </a:p>
          <a:p>
            <a:r>
              <a:rPr lang="en-GB" dirty="0">
                <a:solidFill>
                  <a:srgbClr val="0070C0"/>
                </a:solidFill>
                <a:latin typeface="Arial" panose="020B0604020202020204" pitchFamily="34" charset="0"/>
              </a:rPr>
              <a:t>Articles/Research;</a:t>
            </a:r>
          </a:p>
          <a:p>
            <a:r>
              <a:rPr lang="en-GB" dirty="0">
                <a:solidFill>
                  <a:srgbClr val="0070C0"/>
                </a:solidFill>
                <a:latin typeface="Arial" panose="020B0604020202020204" pitchFamily="34" charset="0"/>
              </a:rPr>
              <a:t>Case studies.</a:t>
            </a:r>
          </a:p>
          <a:p>
            <a:pPr marL="0" indent="0">
              <a:buNone/>
            </a:pPr>
            <a:endParaRPr lang="en-GB" dirty="0"/>
          </a:p>
        </p:txBody>
      </p:sp>
    </p:spTree>
    <p:extLst>
      <p:ext uri="{BB962C8B-B14F-4D97-AF65-F5344CB8AC3E}">
        <p14:creationId xmlns:p14="http://schemas.microsoft.com/office/powerpoint/2010/main" val="4181483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6F725-12A8-ED7F-CCB3-0D06FA016513}"/>
              </a:ext>
            </a:extLst>
          </p:cNvPr>
          <p:cNvSpPr>
            <a:spLocks noGrp="1"/>
          </p:cNvSpPr>
          <p:nvPr>
            <p:ph type="title"/>
          </p:nvPr>
        </p:nvSpPr>
        <p:spPr/>
        <p:txBody>
          <a:bodyPr/>
          <a:lstStyle/>
          <a:p>
            <a:pPr algn="ctr"/>
            <a:r>
              <a:rPr lang="en-GB" dirty="0">
                <a:latin typeface="Arial" panose="020B0604020202020204" pitchFamily="34" charset="0"/>
              </a:rPr>
              <a:t>Rhaglen SYBC</a:t>
            </a:r>
            <a:br>
              <a:rPr lang="en-GB" dirty="0">
                <a:latin typeface="Arial" panose="020B0604020202020204" pitchFamily="34" charset="0"/>
              </a:rPr>
            </a:br>
            <a:r>
              <a:rPr lang="en-GB" dirty="0">
                <a:solidFill>
                  <a:srgbClr val="0070C0"/>
                </a:solidFill>
                <a:latin typeface="Arial" panose="020B0604020202020204" pitchFamily="34" charset="0"/>
              </a:rPr>
              <a:t>EYPS Programme</a:t>
            </a:r>
            <a:endParaRPr lang="en-GB" dirty="0"/>
          </a:p>
        </p:txBody>
      </p:sp>
      <p:sp>
        <p:nvSpPr>
          <p:cNvPr id="3" name="Content Placeholder 2">
            <a:extLst>
              <a:ext uri="{FF2B5EF4-FFF2-40B4-BE49-F238E27FC236}">
                <a16:creationId xmlns:a16="http://schemas.microsoft.com/office/drawing/2014/main" id="{4DFCCCD6-6295-C56B-B132-CCABB974807D}"/>
              </a:ext>
            </a:extLst>
          </p:cNvPr>
          <p:cNvSpPr>
            <a:spLocks noGrp="1"/>
          </p:cNvSpPr>
          <p:nvPr>
            <p:ph sz="half" idx="1"/>
          </p:nvPr>
        </p:nvSpPr>
        <p:spPr/>
        <p:txBody>
          <a:bodyPr/>
          <a:lstStyle/>
          <a:p>
            <a:r>
              <a:rPr lang="en-GB" dirty="0">
                <a:latin typeface="Arial" panose="020B0604020202020204" pitchFamily="34" charset="0"/>
              </a:rPr>
              <a:t>Meini </a:t>
            </a:r>
            <a:r>
              <a:rPr lang="en-GB" dirty="0" err="1">
                <a:latin typeface="Arial" panose="020B0604020202020204" pitchFamily="34" charset="0"/>
              </a:rPr>
              <a:t>prawf</a:t>
            </a:r>
            <a:r>
              <a:rPr lang="en-GB" dirty="0">
                <a:latin typeface="Arial" panose="020B0604020202020204" pitchFamily="34" charset="0"/>
              </a:rPr>
              <a:t> y NOS a </a:t>
            </a:r>
            <a:r>
              <a:rPr lang="en-GB" dirty="0" err="1">
                <a:latin typeface="Arial" panose="020B0604020202020204" pitchFamily="34" charset="0"/>
              </a:rPr>
              <a:t>gyflawnwyd</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 hon:</a:t>
            </a:r>
          </a:p>
          <a:p>
            <a:r>
              <a:rPr lang="en-GB" i="1" dirty="0" err="1">
                <a:latin typeface="Arial" panose="020B0604020202020204" pitchFamily="34" charset="0"/>
              </a:rPr>
              <a:t>Craidd</a:t>
            </a:r>
            <a:r>
              <a:rPr lang="en-GB" i="1" dirty="0">
                <a:latin typeface="Arial" panose="020B0604020202020204" pitchFamily="34" charset="0"/>
              </a:rPr>
              <a:t> – K26, K27</a:t>
            </a:r>
            <a:endParaRPr lang="en-US" i="1" dirty="0">
              <a:latin typeface="Arial" panose="020B0604020202020204" pitchFamily="34" charset="0"/>
            </a:endParaRPr>
          </a:p>
          <a:p>
            <a:r>
              <a:rPr lang="en-GB" i="1" dirty="0">
                <a:latin typeface="Arial" panose="020B0604020202020204" pitchFamily="34" charset="0"/>
              </a:rPr>
              <a:t>0401 – K57</a:t>
            </a:r>
            <a:endParaRPr lang="en-US" i="1" dirty="0">
              <a:latin typeface="Arial" panose="020B0604020202020204" pitchFamily="34" charset="0"/>
            </a:endParaRPr>
          </a:p>
          <a:p>
            <a:r>
              <a:rPr lang="en-GB" i="1" dirty="0">
                <a:latin typeface="Arial" panose="020B0604020202020204" pitchFamily="34" charset="0"/>
              </a:rPr>
              <a:t>0409 – K62, K63, K67, K68, K71</a:t>
            </a:r>
          </a:p>
          <a:p>
            <a:pPr marL="0" indent="0">
              <a:buNone/>
            </a:pPr>
            <a:endParaRPr lang="en-GB" dirty="0"/>
          </a:p>
        </p:txBody>
      </p:sp>
      <p:sp>
        <p:nvSpPr>
          <p:cNvPr id="4" name="Content Placeholder 3">
            <a:extLst>
              <a:ext uri="{FF2B5EF4-FFF2-40B4-BE49-F238E27FC236}">
                <a16:creationId xmlns:a16="http://schemas.microsoft.com/office/drawing/2014/main" id="{BB999F4E-05C9-779F-5657-27B4ECBAF8C4}"/>
              </a:ext>
            </a:extLst>
          </p:cNvPr>
          <p:cNvSpPr>
            <a:spLocks noGrp="1"/>
          </p:cNvSpPr>
          <p:nvPr>
            <p:ph sz="half" idx="2"/>
          </p:nvPr>
        </p:nvSpPr>
        <p:spPr/>
        <p:txBody>
          <a:bodyPr/>
          <a:lstStyle/>
          <a:p>
            <a:pPr marL="0" indent="0">
              <a:buNone/>
            </a:pPr>
            <a:r>
              <a:rPr lang="en-GB" dirty="0">
                <a:solidFill>
                  <a:srgbClr val="0070C0"/>
                </a:solidFill>
                <a:latin typeface="Arial" panose="020B0604020202020204" pitchFamily="34" charset="0"/>
              </a:rPr>
              <a:t>The NOS criteria met in this lecture:</a:t>
            </a:r>
          </a:p>
          <a:p>
            <a:pPr marL="0" indent="0">
              <a:buNone/>
            </a:pPr>
            <a:endParaRPr lang="en-GB" dirty="0">
              <a:solidFill>
                <a:srgbClr val="0070C0"/>
              </a:solidFill>
              <a:latin typeface="Arial" panose="020B0604020202020204" pitchFamily="34" charset="0"/>
            </a:endParaRPr>
          </a:p>
          <a:p>
            <a:r>
              <a:rPr lang="en-GB" i="1" dirty="0">
                <a:solidFill>
                  <a:srgbClr val="0070C0"/>
                </a:solidFill>
                <a:latin typeface="Arial" panose="020B0604020202020204" pitchFamily="34" charset="0"/>
              </a:rPr>
              <a:t>Core – K26, K27</a:t>
            </a:r>
          </a:p>
          <a:p>
            <a:r>
              <a:rPr lang="en-GB" i="1" dirty="0">
                <a:solidFill>
                  <a:srgbClr val="0070C0"/>
                </a:solidFill>
                <a:latin typeface="Arial" panose="020B0604020202020204" pitchFamily="34" charset="0"/>
              </a:rPr>
              <a:t>0401 – K57</a:t>
            </a:r>
            <a:endParaRPr lang="en-US" i="1" dirty="0">
              <a:solidFill>
                <a:srgbClr val="0070C0"/>
              </a:solidFill>
              <a:latin typeface="Arial" panose="020B0604020202020204" pitchFamily="34" charset="0"/>
            </a:endParaRPr>
          </a:p>
          <a:p>
            <a:r>
              <a:rPr lang="en-GB" i="1" dirty="0">
                <a:solidFill>
                  <a:srgbClr val="0070C0"/>
                </a:solidFill>
                <a:latin typeface="Arial" panose="020B0604020202020204" pitchFamily="34" charset="0"/>
              </a:rPr>
              <a:t>0409 – K62, K63, K67, K68, K71</a:t>
            </a:r>
          </a:p>
          <a:p>
            <a:pPr marL="0" indent="0">
              <a:buNone/>
            </a:pPr>
            <a:endParaRPr lang="en-GB" dirty="0"/>
          </a:p>
        </p:txBody>
      </p:sp>
    </p:spTree>
    <p:extLst>
      <p:ext uri="{BB962C8B-B14F-4D97-AF65-F5344CB8AC3E}">
        <p14:creationId xmlns:p14="http://schemas.microsoft.com/office/powerpoint/2010/main" val="3297532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FE651-F57E-9BF3-960C-AAFB7FB9B3C9}"/>
              </a:ext>
            </a:extLst>
          </p:cNvPr>
          <p:cNvSpPr>
            <a:spLocks noGrp="1"/>
          </p:cNvSpPr>
          <p:nvPr>
            <p:ph type="title"/>
          </p:nvPr>
        </p:nvSpPr>
        <p:spPr>
          <a:xfrm>
            <a:off x="628650" y="365126"/>
            <a:ext cx="7886700" cy="857388"/>
          </a:xfrm>
        </p:spPr>
        <p:txBody>
          <a:bodyPr>
            <a:normAutofit/>
          </a:bodyPr>
          <a:lstStyle/>
          <a:p>
            <a:pPr algn="ctr"/>
            <a:r>
              <a:rPr lang="cy-GB" sz="4000" dirty="0">
                <a:latin typeface="Arial" panose="020B0604020202020204" pitchFamily="34" charset="0"/>
              </a:rPr>
              <a:t>Termau</a:t>
            </a:r>
            <a:endParaRPr lang="cy-GB" sz="4000" dirty="0"/>
          </a:p>
        </p:txBody>
      </p:sp>
      <p:sp>
        <p:nvSpPr>
          <p:cNvPr id="4" name="Content Placeholder 3">
            <a:extLst>
              <a:ext uri="{FF2B5EF4-FFF2-40B4-BE49-F238E27FC236}">
                <a16:creationId xmlns:a16="http://schemas.microsoft.com/office/drawing/2014/main" id="{D7A48300-2A68-53BF-D039-F6588DC26E00}"/>
              </a:ext>
            </a:extLst>
          </p:cNvPr>
          <p:cNvSpPr>
            <a:spLocks noGrp="1"/>
          </p:cNvSpPr>
          <p:nvPr>
            <p:ph sz="half" idx="2"/>
          </p:nvPr>
        </p:nvSpPr>
        <p:spPr>
          <a:xfrm>
            <a:off x="179512" y="1772816"/>
            <a:ext cx="8784976" cy="4248472"/>
          </a:xfrm>
        </p:spPr>
        <p:txBody>
          <a:bodyPr>
            <a:normAutofit/>
          </a:bodyPr>
          <a:lstStyle/>
          <a:p>
            <a:r>
              <a:rPr lang="cy-GB" b="1" dirty="0">
                <a:latin typeface="Arial" panose="020B0604020202020204" pitchFamily="34" charset="0"/>
                <a:cs typeface="Arial" panose="020B0604020202020204" pitchFamily="34" charset="0"/>
              </a:rPr>
              <a:t>Mydryddiaeth</a:t>
            </a:r>
            <a:r>
              <a:rPr lang="cy-GB" dirty="0">
                <a:latin typeface="Arial" panose="020B0604020202020204" pitchFamily="34" charset="0"/>
                <a:cs typeface="Arial" panose="020B0604020202020204" pitchFamily="34" charset="0"/>
              </a:rPr>
              <a:t> – rhythm, pwyslais a thonyddiaeth lleferydd; </a:t>
            </a:r>
          </a:p>
          <a:p>
            <a:r>
              <a:rPr lang="cy-GB" b="1" dirty="0">
                <a:latin typeface="Arial" panose="020B0604020202020204" pitchFamily="34" charset="0"/>
                <a:cs typeface="Arial" panose="020B0604020202020204" pitchFamily="34" charset="0"/>
              </a:rPr>
              <a:t>Sgwrs</a:t>
            </a:r>
            <a:r>
              <a:rPr lang="cy-GB" dirty="0">
                <a:latin typeface="Arial" panose="020B0604020202020204" pitchFamily="34" charset="0"/>
                <a:cs typeface="Arial" panose="020B0604020202020204" pitchFamily="34" charset="0"/>
              </a:rPr>
              <a:t> – cyfathrebu rhyngweithiol rhwng pobl lle maent yn cyfnewid meddyliau, syniadau, neu wybodaeth;</a:t>
            </a:r>
          </a:p>
          <a:p>
            <a:r>
              <a:rPr lang="cy-GB" b="1" dirty="0">
                <a:latin typeface="Arial" panose="020B0604020202020204" pitchFamily="34" charset="0"/>
                <a:cs typeface="Arial" panose="020B0604020202020204" pitchFamily="34" charset="0"/>
              </a:rPr>
              <a:t>Tlodi'r ysgogiad </a:t>
            </a:r>
            <a:r>
              <a:rPr lang="cy-GB" dirty="0">
                <a:latin typeface="Arial" panose="020B0604020202020204" pitchFamily="34" charset="0"/>
                <a:cs typeface="Arial" panose="020B0604020202020204" pitchFamily="34" charset="0"/>
              </a:rPr>
              <a:t>– cysyniad sy'n dadlau nad yw'r hyn y mae plant yn ei glywed yn ddigonol i egluro sut maent yn dysgu iaith.</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2159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FE651-F57E-9BF3-960C-AAFB7FB9B3C9}"/>
              </a:ext>
            </a:extLst>
          </p:cNvPr>
          <p:cNvSpPr>
            <a:spLocks noGrp="1"/>
          </p:cNvSpPr>
          <p:nvPr>
            <p:ph type="title"/>
          </p:nvPr>
        </p:nvSpPr>
        <p:spPr>
          <a:xfrm>
            <a:off x="628650" y="365126"/>
            <a:ext cx="7886700" cy="857388"/>
          </a:xfrm>
        </p:spPr>
        <p:txBody>
          <a:bodyPr>
            <a:normAutofit/>
          </a:bodyPr>
          <a:lstStyle/>
          <a:p>
            <a:pPr algn="ctr"/>
            <a:r>
              <a:rPr lang="en-GB" sz="4000" dirty="0">
                <a:solidFill>
                  <a:srgbClr val="0070C0"/>
                </a:solidFill>
                <a:latin typeface="Arial" panose="020B0604020202020204" pitchFamily="34" charset="0"/>
              </a:rPr>
              <a:t>Glossary</a:t>
            </a:r>
            <a:endParaRPr lang="en-GB" sz="4000" dirty="0"/>
          </a:p>
        </p:txBody>
      </p:sp>
      <p:sp>
        <p:nvSpPr>
          <p:cNvPr id="4" name="Content Placeholder 3">
            <a:extLst>
              <a:ext uri="{FF2B5EF4-FFF2-40B4-BE49-F238E27FC236}">
                <a16:creationId xmlns:a16="http://schemas.microsoft.com/office/drawing/2014/main" id="{D7A48300-2A68-53BF-D039-F6588DC26E00}"/>
              </a:ext>
            </a:extLst>
          </p:cNvPr>
          <p:cNvSpPr>
            <a:spLocks noGrp="1"/>
          </p:cNvSpPr>
          <p:nvPr>
            <p:ph sz="half" idx="2"/>
          </p:nvPr>
        </p:nvSpPr>
        <p:spPr>
          <a:xfrm>
            <a:off x="179512" y="1772816"/>
            <a:ext cx="8784976" cy="4248472"/>
          </a:xfrm>
        </p:spPr>
        <p:txBody>
          <a:bodyPr>
            <a:normAutofit/>
          </a:bodyPr>
          <a:lstStyle/>
          <a:p>
            <a:r>
              <a:rPr lang="en-GB" b="1" dirty="0">
                <a:solidFill>
                  <a:srgbClr val="0070C0"/>
                </a:solidFill>
                <a:latin typeface="Arial" panose="020B0604020202020204" pitchFamily="34" charset="0"/>
                <a:cs typeface="Arial" panose="020B0604020202020204" pitchFamily="34" charset="0"/>
              </a:rPr>
              <a:t>Conversation </a:t>
            </a:r>
            <a:r>
              <a:rPr lang="en-GB" dirty="0">
                <a:solidFill>
                  <a:srgbClr val="0070C0"/>
                </a:solidFill>
                <a:latin typeface="Arial" panose="020B0604020202020204" pitchFamily="34" charset="0"/>
                <a:cs typeface="Arial" panose="020B0604020202020204" pitchFamily="34" charset="0"/>
              </a:rPr>
              <a:t>– an interactive communication between people where they exchange thoughts, ideas, or information;</a:t>
            </a:r>
          </a:p>
          <a:p>
            <a:r>
              <a:rPr lang="en-GB" b="1" dirty="0">
                <a:solidFill>
                  <a:srgbClr val="0070C0"/>
                </a:solidFill>
                <a:latin typeface="Arial" panose="020B0604020202020204" pitchFamily="34" charset="0"/>
                <a:cs typeface="Arial" panose="020B0604020202020204" pitchFamily="34" charset="0"/>
              </a:rPr>
              <a:t>Poverty of the stimulus </a:t>
            </a:r>
            <a:r>
              <a:rPr lang="en-GB" dirty="0">
                <a:solidFill>
                  <a:srgbClr val="0070C0"/>
                </a:solidFill>
                <a:latin typeface="Arial" panose="020B0604020202020204" pitchFamily="34" charset="0"/>
                <a:cs typeface="Arial" panose="020B0604020202020204" pitchFamily="34" charset="0"/>
              </a:rPr>
              <a:t>– a concept that argues that what children hear is insufficient to explain how they learn a language;</a:t>
            </a:r>
          </a:p>
          <a:p>
            <a:r>
              <a:rPr lang="en-GB" b="1" dirty="0">
                <a:solidFill>
                  <a:srgbClr val="0070C0"/>
                </a:solidFill>
                <a:latin typeface="Arial" panose="020B0604020202020204" pitchFamily="34" charset="0"/>
                <a:cs typeface="Arial" panose="020B0604020202020204" pitchFamily="34" charset="0"/>
              </a:rPr>
              <a:t>Prosody</a:t>
            </a:r>
            <a:r>
              <a:rPr lang="en-GB" dirty="0">
                <a:solidFill>
                  <a:srgbClr val="0070C0"/>
                </a:solidFill>
                <a:latin typeface="Arial" panose="020B0604020202020204" pitchFamily="34" charset="0"/>
                <a:cs typeface="Arial" panose="020B0604020202020204" pitchFamily="34" charset="0"/>
              </a:rPr>
              <a:t> – the rhythm, stress and intonation of speech.</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9565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C9CDA-9628-379C-4915-95289057F817}"/>
              </a:ext>
            </a:extLst>
          </p:cNvPr>
          <p:cNvSpPr>
            <a:spLocks noGrp="1"/>
          </p:cNvSpPr>
          <p:nvPr>
            <p:ph type="title"/>
          </p:nvPr>
        </p:nvSpPr>
        <p:spPr/>
        <p:txBody>
          <a:bodyPr>
            <a:normAutofit/>
          </a:bodyPr>
          <a:lstStyle/>
          <a:p>
            <a:pPr algn="ctr"/>
            <a:r>
              <a:rPr lang="cy-GB" altLang="cy-GB" sz="4400" dirty="0">
                <a:latin typeface="Arial" panose="020B0604020202020204" pitchFamily="34" charset="0"/>
              </a:rPr>
              <a:t>Camau cwestiynu</a:t>
            </a:r>
            <a:br>
              <a:rPr lang="en-GB" altLang="cy-GB" sz="4400" dirty="0">
                <a:latin typeface="Arial" panose="020B0604020202020204" pitchFamily="34" charset="0"/>
              </a:rPr>
            </a:br>
            <a:r>
              <a:rPr lang="en-GB" altLang="cy-GB" sz="4400" dirty="0">
                <a:solidFill>
                  <a:srgbClr val="0070C0"/>
                </a:solidFill>
                <a:latin typeface="Arial" panose="020B0604020202020204" pitchFamily="34" charset="0"/>
              </a:rPr>
              <a:t>Stages of questioning  </a:t>
            </a:r>
            <a:r>
              <a:rPr lang="en-GB" altLang="cy-GB" sz="1400" dirty="0">
                <a:solidFill>
                  <a:srgbClr val="7030A0"/>
                </a:solidFill>
                <a:latin typeface="Arial" panose="020B0604020202020204" pitchFamily="34" charset="0"/>
              </a:rPr>
              <a:t>(</a:t>
            </a:r>
            <a:r>
              <a:rPr lang="en-GB" altLang="cy-GB" sz="1400" dirty="0" err="1">
                <a:solidFill>
                  <a:srgbClr val="7030A0"/>
                </a:solidFill>
                <a:latin typeface="Arial" panose="020B0604020202020204" pitchFamily="34" charset="0"/>
              </a:rPr>
              <a:t>Ronfard</a:t>
            </a:r>
            <a:r>
              <a:rPr lang="en-GB" altLang="cy-GB" sz="1400" dirty="0">
                <a:solidFill>
                  <a:srgbClr val="7030A0"/>
                </a:solidFill>
                <a:latin typeface="Arial" panose="020B0604020202020204" pitchFamily="34" charset="0"/>
              </a:rPr>
              <a:t> </a:t>
            </a:r>
            <a:r>
              <a:rPr lang="en-GB" altLang="cy-GB" sz="1400" i="1" dirty="0">
                <a:solidFill>
                  <a:srgbClr val="7030A0"/>
                </a:solidFill>
                <a:latin typeface="Arial" panose="020B0604020202020204" pitchFamily="34" charset="0"/>
              </a:rPr>
              <a:t>et al</a:t>
            </a:r>
            <a:r>
              <a:rPr lang="en-GB" altLang="cy-GB" sz="1400" dirty="0">
                <a:solidFill>
                  <a:srgbClr val="7030A0"/>
                </a:solidFill>
                <a:latin typeface="Arial" panose="020B0604020202020204" pitchFamily="34" charset="0"/>
              </a:rPr>
              <a:t>., 2018)</a:t>
            </a:r>
            <a:endParaRPr lang="en-GB" dirty="0"/>
          </a:p>
        </p:txBody>
      </p:sp>
      <p:sp>
        <p:nvSpPr>
          <p:cNvPr id="3" name="Content Placeholder 2">
            <a:extLst>
              <a:ext uri="{FF2B5EF4-FFF2-40B4-BE49-F238E27FC236}">
                <a16:creationId xmlns:a16="http://schemas.microsoft.com/office/drawing/2014/main" id="{20775DF9-2B70-DADC-870E-D45567854385}"/>
              </a:ext>
            </a:extLst>
          </p:cNvPr>
          <p:cNvSpPr>
            <a:spLocks noGrp="1"/>
          </p:cNvSpPr>
          <p:nvPr>
            <p:ph sz="half" idx="1"/>
          </p:nvPr>
        </p:nvSpPr>
        <p:spPr/>
        <p:txBody>
          <a:bodyPr/>
          <a:lstStyle/>
          <a:p>
            <a:r>
              <a:rPr lang="cy-GB" altLang="cy-GB" dirty="0">
                <a:latin typeface="Arial" panose="020B0604020202020204" pitchFamily="34" charset="0"/>
              </a:rPr>
              <a:t>21 mis – dechrau gofyn cwestiynau </a:t>
            </a:r>
            <a:r>
              <a:rPr lang="cy-GB" altLang="cy-GB" i="1" dirty="0">
                <a:latin typeface="Arial" panose="020B0604020202020204" pitchFamily="34" charset="0"/>
              </a:rPr>
              <a:t>Beth? Pwy?;</a:t>
            </a:r>
          </a:p>
          <a:p>
            <a:r>
              <a:rPr lang="cy-GB" altLang="cy-GB" dirty="0">
                <a:latin typeface="Arial" panose="020B0604020202020204" pitchFamily="34" charset="0"/>
              </a:rPr>
              <a:t> 2 flwydd – gofyn cwestiynau </a:t>
            </a:r>
            <a:r>
              <a:rPr lang="cy-GB" altLang="cy-GB" i="1" dirty="0">
                <a:latin typeface="Arial" panose="020B0604020202020204" pitchFamily="34" charset="0"/>
              </a:rPr>
              <a:t>Beth? Pam? </a:t>
            </a:r>
            <a:r>
              <a:rPr lang="cy-GB" altLang="cy-GB" dirty="0">
                <a:latin typeface="Arial" panose="020B0604020202020204" pitchFamily="34" charset="0"/>
              </a:rPr>
              <a:t>yn aml;</a:t>
            </a:r>
          </a:p>
          <a:p>
            <a:r>
              <a:rPr lang="cy-GB" altLang="cy-GB" dirty="0">
                <a:latin typeface="Arial" panose="020B0604020202020204" pitchFamily="34" charset="0"/>
              </a:rPr>
              <a:t>3 blwydd – gofyn cwestiynau yn aml;</a:t>
            </a:r>
          </a:p>
          <a:p>
            <a:pPr marL="0" indent="0">
              <a:buNone/>
            </a:pPr>
            <a:endParaRPr lang="en-GB" dirty="0"/>
          </a:p>
        </p:txBody>
      </p:sp>
      <p:sp>
        <p:nvSpPr>
          <p:cNvPr id="4" name="Content Placeholder 3">
            <a:extLst>
              <a:ext uri="{FF2B5EF4-FFF2-40B4-BE49-F238E27FC236}">
                <a16:creationId xmlns:a16="http://schemas.microsoft.com/office/drawing/2014/main" id="{096C373C-C1D9-936E-DE3A-45E3D57F3C9C}"/>
              </a:ext>
            </a:extLst>
          </p:cNvPr>
          <p:cNvSpPr>
            <a:spLocks noGrp="1"/>
          </p:cNvSpPr>
          <p:nvPr>
            <p:ph sz="half" idx="2"/>
          </p:nvPr>
        </p:nvSpPr>
        <p:spPr/>
        <p:txBody>
          <a:bodyPr/>
          <a:lstStyle/>
          <a:p>
            <a:r>
              <a:rPr lang="en-GB" altLang="cy-GB" dirty="0">
                <a:solidFill>
                  <a:srgbClr val="0070C0"/>
                </a:solidFill>
                <a:latin typeface="Arial" panose="020B0604020202020204" pitchFamily="34" charset="0"/>
              </a:rPr>
              <a:t>21 months – begin asking </a:t>
            </a:r>
            <a:r>
              <a:rPr lang="en-GB" altLang="cy-GB" i="1" dirty="0">
                <a:solidFill>
                  <a:srgbClr val="0070C0"/>
                </a:solidFill>
                <a:latin typeface="Arial" panose="020B0604020202020204" pitchFamily="34" charset="0"/>
              </a:rPr>
              <a:t>What? Who? </a:t>
            </a:r>
            <a:r>
              <a:rPr lang="en-GB" altLang="cy-GB" dirty="0">
                <a:solidFill>
                  <a:srgbClr val="0070C0"/>
                </a:solidFill>
                <a:latin typeface="Arial" panose="020B0604020202020204" pitchFamily="34" charset="0"/>
              </a:rPr>
              <a:t>questions;</a:t>
            </a:r>
          </a:p>
          <a:p>
            <a:r>
              <a:rPr lang="en-GB" altLang="cy-GB" dirty="0">
                <a:solidFill>
                  <a:srgbClr val="0070C0"/>
                </a:solidFill>
                <a:latin typeface="Arial" panose="020B0604020202020204" pitchFamily="34" charset="0"/>
              </a:rPr>
              <a:t>2 years – </a:t>
            </a:r>
            <a:r>
              <a:rPr lang="en-GB" altLang="cy-GB" i="1" dirty="0">
                <a:solidFill>
                  <a:srgbClr val="0070C0"/>
                </a:solidFill>
                <a:latin typeface="Arial" panose="020B0604020202020204" pitchFamily="34" charset="0"/>
              </a:rPr>
              <a:t>What? Why?</a:t>
            </a:r>
            <a:r>
              <a:rPr lang="en-GB" altLang="cy-GB" dirty="0">
                <a:solidFill>
                  <a:srgbClr val="0070C0"/>
                </a:solidFill>
                <a:latin typeface="Arial" panose="020B0604020202020204" pitchFamily="34" charset="0"/>
              </a:rPr>
              <a:t> questions asked frequently;</a:t>
            </a:r>
          </a:p>
          <a:p>
            <a:r>
              <a:rPr lang="en-GB" altLang="cy-GB" dirty="0">
                <a:solidFill>
                  <a:srgbClr val="0070C0"/>
                </a:solidFill>
                <a:latin typeface="Arial" panose="020B0604020202020204" pitchFamily="34" charset="0"/>
              </a:rPr>
              <a:t>3 years – questions used frequently;</a:t>
            </a:r>
          </a:p>
          <a:p>
            <a:pPr marL="0" indent="0">
              <a:buNone/>
            </a:pPr>
            <a:endParaRPr lang="en-GB" dirty="0"/>
          </a:p>
        </p:txBody>
      </p:sp>
    </p:spTree>
    <p:extLst>
      <p:ext uri="{BB962C8B-B14F-4D97-AF65-F5344CB8AC3E}">
        <p14:creationId xmlns:p14="http://schemas.microsoft.com/office/powerpoint/2010/main" val="2364286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60AE5-0698-683A-A0F8-549391B1EB1D}"/>
              </a:ext>
            </a:extLst>
          </p:cNvPr>
          <p:cNvSpPr>
            <a:spLocks noGrp="1"/>
          </p:cNvSpPr>
          <p:nvPr>
            <p:ph type="title"/>
          </p:nvPr>
        </p:nvSpPr>
        <p:spPr/>
        <p:txBody>
          <a:bodyPr/>
          <a:lstStyle/>
          <a:p>
            <a:pPr algn="ctr"/>
            <a:r>
              <a:rPr lang="cy-GB" altLang="cy-GB" sz="4400" dirty="0">
                <a:latin typeface="Arial" panose="020B0604020202020204" pitchFamily="34" charset="0"/>
              </a:rPr>
              <a:t>Camau cwestiynu</a:t>
            </a:r>
            <a:br>
              <a:rPr lang="en-GB" altLang="cy-GB" sz="4400" dirty="0">
                <a:latin typeface="Arial" panose="020B0604020202020204" pitchFamily="34" charset="0"/>
              </a:rPr>
            </a:br>
            <a:r>
              <a:rPr lang="en-GB" altLang="cy-GB" sz="4400" dirty="0">
                <a:solidFill>
                  <a:srgbClr val="0070C0"/>
                </a:solidFill>
                <a:latin typeface="Arial" panose="020B0604020202020204" pitchFamily="34" charset="0"/>
              </a:rPr>
              <a:t>Stages of questioning </a:t>
            </a:r>
            <a:r>
              <a:rPr kumimoji="0" lang="en-GB" altLang="cy-GB" sz="1400" b="0" i="0" u="none" strike="noStrike" kern="1200" cap="none" spc="0" normalizeH="0" baseline="0" noProof="0" dirty="0">
                <a:ln>
                  <a:noFill/>
                </a:ln>
                <a:solidFill>
                  <a:srgbClr val="7030A0"/>
                </a:solidFill>
                <a:effectLst/>
                <a:uLnTx/>
                <a:uFillTx/>
                <a:latin typeface="Arial" panose="020B0604020202020204" pitchFamily="34" charset="0"/>
                <a:ea typeface="+mj-ea"/>
                <a:cs typeface="+mj-cs"/>
              </a:rPr>
              <a:t>(</a:t>
            </a:r>
            <a:r>
              <a:rPr kumimoji="0" lang="en-GB" altLang="cy-GB" sz="1400" b="0" i="0" u="none" strike="noStrike" kern="1200" cap="none" spc="0" normalizeH="0" baseline="0" noProof="0" dirty="0" err="1">
                <a:ln>
                  <a:noFill/>
                </a:ln>
                <a:solidFill>
                  <a:srgbClr val="7030A0"/>
                </a:solidFill>
                <a:effectLst/>
                <a:uLnTx/>
                <a:uFillTx/>
                <a:latin typeface="Arial" panose="020B0604020202020204" pitchFamily="34" charset="0"/>
                <a:ea typeface="+mj-ea"/>
                <a:cs typeface="+mj-cs"/>
              </a:rPr>
              <a:t>Ronfard</a:t>
            </a:r>
            <a:r>
              <a:rPr kumimoji="0" lang="en-GB" altLang="cy-GB" sz="1400" b="0" i="0" u="none" strike="noStrike" kern="1200" cap="none" spc="0" normalizeH="0" baseline="0" noProof="0" dirty="0">
                <a:ln>
                  <a:noFill/>
                </a:ln>
                <a:solidFill>
                  <a:srgbClr val="7030A0"/>
                </a:solidFill>
                <a:effectLst/>
                <a:uLnTx/>
                <a:uFillTx/>
                <a:latin typeface="Arial" panose="020B0604020202020204" pitchFamily="34" charset="0"/>
                <a:ea typeface="+mj-ea"/>
                <a:cs typeface="+mj-cs"/>
              </a:rPr>
              <a:t> </a:t>
            </a:r>
            <a:r>
              <a:rPr kumimoji="0" lang="en-GB" altLang="cy-GB" sz="1400" b="0" i="1" u="none" strike="noStrike" kern="1200" cap="none" spc="0" normalizeH="0" baseline="0" noProof="0" dirty="0">
                <a:ln>
                  <a:noFill/>
                </a:ln>
                <a:solidFill>
                  <a:srgbClr val="7030A0"/>
                </a:solidFill>
                <a:effectLst/>
                <a:uLnTx/>
                <a:uFillTx/>
                <a:latin typeface="Arial" panose="020B0604020202020204" pitchFamily="34" charset="0"/>
                <a:ea typeface="+mj-ea"/>
                <a:cs typeface="+mj-cs"/>
              </a:rPr>
              <a:t>et al</a:t>
            </a:r>
            <a:r>
              <a:rPr kumimoji="0" lang="en-GB" altLang="cy-GB" sz="1400" b="0" i="0" u="none" strike="noStrike" kern="1200" cap="none" spc="0" normalizeH="0" baseline="0" noProof="0" dirty="0">
                <a:ln>
                  <a:noFill/>
                </a:ln>
                <a:solidFill>
                  <a:srgbClr val="7030A0"/>
                </a:solidFill>
                <a:effectLst/>
                <a:uLnTx/>
                <a:uFillTx/>
                <a:latin typeface="Arial" panose="020B0604020202020204" pitchFamily="34" charset="0"/>
                <a:ea typeface="+mj-ea"/>
                <a:cs typeface="+mj-cs"/>
              </a:rPr>
              <a:t>., 2018)</a:t>
            </a:r>
            <a:endParaRPr lang="en-GB" dirty="0"/>
          </a:p>
        </p:txBody>
      </p:sp>
      <p:sp>
        <p:nvSpPr>
          <p:cNvPr id="3" name="Content Placeholder 2">
            <a:extLst>
              <a:ext uri="{FF2B5EF4-FFF2-40B4-BE49-F238E27FC236}">
                <a16:creationId xmlns:a16="http://schemas.microsoft.com/office/drawing/2014/main" id="{9E40F314-8ED6-6359-0226-1817D63F3D79}"/>
              </a:ext>
            </a:extLst>
          </p:cNvPr>
          <p:cNvSpPr>
            <a:spLocks noGrp="1"/>
          </p:cNvSpPr>
          <p:nvPr>
            <p:ph sz="half" idx="1"/>
          </p:nvPr>
        </p:nvSpPr>
        <p:spPr/>
        <p:txBody>
          <a:bodyPr/>
          <a:lstStyle/>
          <a:p>
            <a:r>
              <a:rPr lang="cy-GB" altLang="cy-GB" dirty="0">
                <a:latin typeface="Arial" panose="020B0604020202020204" pitchFamily="34" charset="0"/>
              </a:rPr>
              <a:t>4 blwydd – cwestiynu llawer!</a:t>
            </a:r>
          </a:p>
          <a:p>
            <a:r>
              <a:rPr lang="cy-GB" altLang="cy-GB" dirty="0">
                <a:latin typeface="Arial" panose="020B0604020202020204" pitchFamily="34" charset="0"/>
              </a:rPr>
              <a:t>5 blwydd – defnyddio cwestiynau (a thrafodaethau) i holi ac i ganfod gwybodaeth.</a:t>
            </a:r>
            <a:endParaRPr lang="cy-GB" altLang="cy-GB" sz="3600" dirty="0">
              <a:latin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159EEE4E-AE5A-D7C1-40CC-F040419B4AFB}"/>
              </a:ext>
            </a:extLst>
          </p:cNvPr>
          <p:cNvSpPr>
            <a:spLocks noGrp="1"/>
          </p:cNvSpPr>
          <p:nvPr>
            <p:ph sz="half" idx="2"/>
          </p:nvPr>
        </p:nvSpPr>
        <p:spPr/>
        <p:txBody>
          <a:bodyPr/>
          <a:lstStyle/>
          <a:p>
            <a:r>
              <a:rPr lang="en-GB" altLang="cy-GB" dirty="0">
                <a:solidFill>
                  <a:srgbClr val="0070C0"/>
                </a:solidFill>
                <a:latin typeface="Arial" panose="020B0604020202020204" pitchFamily="34" charset="0"/>
              </a:rPr>
              <a:t>4 years – questioning at its peak!</a:t>
            </a:r>
          </a:p>
          <a:p>
            <a:r>
              <a:rPr lang="en-GB" altLang="cy-GB" dirty="0">
                <a:solidFill>
                  <a:srgbClr val="0070C0"/>
                </a:solidFill>
                <a:latin typeface="Arial" panose="020B0604020202020204" pitchFamily="34" charset="0"/>
              </a:rPr>
              <a:t>5 years – questions (and discussions) are used for enquiring and informing.</a:t>
            </a:r>
          </a:p>
          <a:p>
            <a:pPr marL="0" indent="0">
              <a:buNone/>
            </a:pPr>
            <a:endParaRPr lang="en-GB" dirty="0"/>
          </a:p>
        </p:txBody>
      </p:sp>
    </p:spTree>
    <p:extLst>
      <p:ext uri="{BB962C8B-B14F-4D97-AF65-F5344CB8AC3E}">
        <p14:creationId xmlns:p14="http://schemas.microsoft.com/office/powerpoint/2010/main" val="3649356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A98E-3974-52E0-5AD8-83F80F0DCF32}"/>
              </a:ext>
            </a:extLst>
          </p:cNvPr>
          <p:cNvSpPr>
            <a:spLocks noGrp="1"/>
          </p:cNvSpPr>
          <p:nvPr>
            <p:ph type="title"/>
          </p:nvPr>
        </p:nvSpPr>
        <p:spPr/>
        <p:txBody>
          <a:bodyPr/>
          <a:lstStyle/>
          <a:p>
            <a:pPr algn="ctr"/>
            <a:r>
              <a:rPr lang="cy-GB" altLang="cy-GB" dirty="0">
                <a:latin typeface="Arial" panose="020B0604020202020204" pitchFamily="34" charset="0"/>
              </a:rPr>
              <a:t>Darllen pellach</a:t>
            </a:r>
            <a:br>
              <a:rPr lang="cy-GB" altLang="cy-GB" dirty="0">
                <a:latin typeface="Arial" panose="020B0604020202020204" pitchFamily="34" charset="0"/>
              </a:rPr>
            </a:br>
            <a:r>
              <a:rPr lang="cy-GB" altLang="cy-GB" dirty="0" err="1">
                <a:solidFill>
                  <a:srgbClr val="0070C0"/>
                </a:solidFill>
                <a:latin typeface="Arial" panose="020B0604020202020204" pitchFamily="34" charset="0"/>
              </a:rPr>
              <a:t>Further</a:t>
            </a:r>
            <a:r>
              <a:rPr lang="cy-GB" altLang="cy-GB" dirty="0">
                <a:solidFill>
                  <a:srgbClr val="0070C0"/>
                </a:solidFill>
                <a:latin typeface="Arial" panose="020B0604020202020204" pitchFamily="34" charset="0"/>
              </a:rPr>
              <a:t> </a:t>
            </a:r>
            <a:r>
              <a:rPr lang="cy-GB" altLang="cy-GB" dirty="0" err="1">
                <a:solidFill>
                  <a:srgbClr val="0070C0"/>
                </a:solidFill>
                <a:latin typeface="Arial" panose="020B0604020202020204" pitchFamily="34" charset="0"/>
              </a:rPr>
              <a:t>reading</a:t>
            </a:r>
            <a:r>
              <a:rPr lang="cy-GB" altLang="cy-GB" dirty="0">
                <a:solidFill>
                  <a:srgbClr val="0070C0"/>
                </a:solidFill>
                <a:latin typeface="Arial" panose="020B0604020202020204" pitchFamily="34" charset="0"/>
              </a:rPr>
              <a:t> (Moodle)</a:t>
            </a:r>
            <a:endParaRPr lang="en-GB" dirty="0"/>
          </a:p>
        </p:txBody>
      </p:sp>
      <p:sp>
        <p:nvSpPr>
          <p:cNvPr id="3" name="Content Placeholder 2">
            <a:extLst>
              <a:ext uri="{FF2B5EF4-FFF2-40B4-BE49-F238E27FC236}">
                <a16:creationId xmlns:a16="http://schemas.microsoft.com/office/drawing/2014/main" id="{E425A105-2215-FF5E-7DB8-F5276F46BFFD}"/>
              </a:ext>
            </a:extLst>
          </p:cNvPr>
          <p:cNvSpPr>
            <a:spLocks noGrp="1"/>
          </p:cNvSpPr>
          <p:nvPr>
            <p:ph sz="half" idx="1"/>
          </p:nvPr>
        </p:nvSpPr>
        <p:spPr>
          <a:xfrm>
            <a:off x="628650" y="1825625"/>
            <a:ext cx="7886700" cy="3809862"/>
          </a:xfrm>
        </p:spPr>
        <p:txBody>
          <a:bodyPr/>
          <a:lstStyle/>
          <a:p>
            <a:pPr marL="0" indent="0">
              <a:buNone/>
            </a:pPr>
            <a:r>
              <a:rPr lang="en-GB" b="0" i="0" dirty="0">
                <a:solidFill>
                  <a:srgbClr val="222222"/>
                </a:solidFill>
                <a:effectLst/>
                <a:latin typeface="Arial" panose="020B0604020202020204" pitchFamily="34" charset="0"/>
              </a:rPr>
              <a:t>Lovato, S.B. </a:t>
            </a:r>
            <a:r>
              <a:rPr lang="en-GB" b="0" i="1" dirty="0">
                <a:solidFill>
                  <a:srgbClr val="222222"/>
                </a:solidFill>
                <a:effectLst/>
                <a:latin typeface="Arial" panose="020B0604020202020204" pitchFamily="34" charset="0"/>
              </a:rPr>
              <a:t>et al. </a:t>
            </a:r>
            <a:r>
              <a:rPr lang="en-GB" b="0" i="0" dirty="0">
                <a:solidFill>
                  <a:srgbClr val="222222"/>
                </a:solidFill>
                <a:effectLst/>
                <a:latin typeface="Arial" panose="020B0604020202020204" pitchFamily="34" charset="0"/>
              </a:rPr>
              <a:t>(2019) ‘Hey Google, do unicorns exist? Conversational agents as a path to answers to children's questions’, In </a:t>
            </a:r>
            <a:r>
              <a:rPr lang="en-GB" b="0" i="1" dirty="0">
                <a:solidFill>
                  <a:srgbClr val="222222"/>
                </a:solidFill>
                <a:effectLst/>
                <a:latin typeface="Arial" panose="020B0604020202020204" pitchFamily="34" charset="0"/>
              </a:rPr>
              <a:t>Proceedings of the 18th ACM international conference on interaction design and children</a:t>
            </a:r>
            <a:r>
              <a:rPr lang="en-GB" b="0" i="0" dirty="0">
                <a:solidFill>
                  <a:srgbClr val="222222"/>
                </a:solidFill>
                <a:effectLst/>
                <a:latin typeface="Arial" panose="020B0604020202020204" pitchFamily="34" charset="0"/>
              </a:rPr>
              <a:t> (pp. 301-313).</a:t>
            </a:r>
            <a:endParaRPr lang="en-GB" altLang="cy-GB"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2593819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C21D3-BBC8-C763-4300-61330CF51A33}"/>
              </a:ext>
            </a:extLst>
          </p:cNvPr>
          <p:cNvSpPr>
            <a:spLocks noGrp="1"/>
          </p:cNvSpPr>
          <p:nvPr>
            <p:ph type="title"/>
          </p:nvPr>
        </p:nvSpPr>
        <p:spPr>
          <a:xfrm>
            <a:off x="179512" y="365125"/>
            <a:ext cx="8784976" cy="1325563"/>
          </a:xfrm>
        </p:spPr>
        <p:txBody>
          <a:bodyPr>
            <a:noAutofit/>
          </a:bodyPr>
          <a:lstStyle/>
          <a:p>
            <a:pPr algn="ctr"/>
            <a:r>
              <a:rPr lang="en-GB" altLang="cy-GB" sz="3600" dirty="0">
                <a:latin typeface="Arial" panose="020B0604020202020204" pitchFamily="34" charset="0"/>
                <a:cs typeface="Arial" panose="020B0604020202020204" pitchFamily="34" charset="0"/>
              </a:rPr>
              <a:t>Pam </a:t>
            </a:r>
            <a:r>
              <a:rPr lang="en-GB" altLang="cy-GB" sz="3600" dirty="0" err="1">
                <a:latin typeface="Arial" panose="020B0604020202020204" pitchFamily="34" charset="0"/>
                <a:cs typeface="Arial" panose="020B0604020202020204" pitchFamily="34" charset="0"/>
              </a:rPr>
              <a:t>mae</a:t>
            </a:r>
            <a:r>
              <a:rPr lang="en-GB" altLang="cy-GB" sz="3600" dirty="0">
                <a:latin typeface="Arial" panose="020B0604020202020204" pitchFamily="34" charset="0"/>
                <a:cs typeface="Arial" panose="020B0604020202020204" pitchFamily="34" charset="0"/>
              </a:rPr>
              <a:t> plant </a:t>
            </a:r>
            <a:r>
              <a:rPr lang="en-GB" altLang="cy-GB" sz="3600" dirty="0" err="1">
                <a:latin typeface="Arial" panose="020B0604020202020204" pitchFamily="34" charset="0"/>
                <a:cs typeface="Arial" panose="020B0604020202020204" pitchFamily="34" charset="0"/>
              </a:rPr>
              <a:t>yn</a:t>
            </a:r>
            <a:r>
              <a:rPr lang="en-GB" altLang="cy-GB" sz="3600" dirty="0">
                <a:latin typeface="Arial" panose="020B0604020202020204" pitchFamily="34" charset="0"/>
                <a:cs typeface="Arial" panose="020B0604020202020204" pitchFamily="34" charset="0"/>
              </a:rPr>
              <a:t> </a:t>
            </a:r>
            <a:r>
              <a:rPr lang="en-GB" altLang="cy-GB" sz="3600" dirty="0" err="1">
                <a:latin typeface="Arial" panose="020B0604020202020204" pitchFamily="34" charset="0"/>
                <a:cs typeface="Arial" panose="020B0604020202020204" pitchFamily="34" charset="0"/>
              </a:rPr>
              <a:t>gofyn</a:t>
            </a:r>
            <a:r>
              <a:rPr lang="en-GB" altLang="cy-GB" sz="3600" dirty="0">
                <a:latin typeface="Arial" panose="020B0604020202020204" pitchFamily="34" charset="0"/>
                <a:cs typeface="Arial" panose="020B0604020202020204" pitchFamily="34" charset="0"/>
              </a:rPr>
              <a:t> </a:t>
            </a:r>
            <a:r>
              <a:rPr lang="en-GB" altLang="cy-GB" sz="3600" dirty="0" err="1">
                <a:latin typeface="Arial" panose="020B0604020202020204" pitchFamily="34" charset="0"/>
                <a:cs typeface="Arial" panose="020B0604020202020204" pitchFamily="34" charset="0"/>
              </a:rPr>
              <a:t>cwestiynau</a:t>
            </a:r>
            <a:r>
              <a:rPr lang="en-GB" altLang="cy-GB" sz="3600" dirty="0">
                <a:latin typeface="Arial" panose="020B0604020202020204" pitchFamily="34" charset="0"/>
                <a:cs typeface="Arial" panose="020B0604020202020204" pitchFamily="34" charset="0"/>
              </a:rPr>
              <a:t>?</a:t>
            </a:r>
            <a:br>
              <a:rPr lang="en-GB" altLang="cy-GB" sz="3600" dirty="0">
                <a:latin typeface="Arial" panose="020B0604020202020204" pitchFamily="34" charset="0"/>
                <a:cs typeface="Arial" panose="020B0604020202020204" pitchFamily="34" charset="0"/>
              </a:rPr>
            </a:br>
            <a:r>
              <a:rPr lang="en-GB" altLang="cy-GB" sz="3600" dirty="0">
                <a:solidFill>
                  <a:srgbClr val="0070C0"/>
                </a:solidFill>
                <a:latin typeface="Arial" panose="020B0604020202020204" pitchFamily="34" charset="0"/>
                <a:cs typeface="Arial" panose="020B0604020202020204" pitchFamily="34" charset="0"/>
              </a:rPr>
              <a:t>Why do children ask questions?</a:t>
            </a:r>
            <a:endParaRPr lang="en-GB" sz="3600" dirty="0"/>
          </a:p>
        </p:txBody>
      </p:sp>
      <p:sp>
        <p:nvSpPr>
          <p:cNvPr id="3" name="Content Placeholder 2">
            <a:extLst>
              <a:ext uri="{FF2B5EF4-FFF2-40B4-BE49-F238E27FC236}">
                <a16:creationId xmlns:a16="http://schemas.microsoft.com/office/drawing/2014/main" id="{AE54C6B5-E5C8-187C-4CDC-7E5F09CD0777}"/>
              </a:ext>
            </a:extLst>
          </p:cNvPr>
          <p:cNvSpPr>
            <a:spLocks noGrp="1"/>
          </p:cNvSpPr>
          <p:nvPr>
            <p:ph sz="half" idx="1"/>
          </p:nvPr>
        </p:nvSpPr>
        <p:spPr>
          <a:xfrm>
            <a:off x="179512" y="1988840"/>
            <a:ext cx="8784976" cy="4032447"/>
          </a:xfrm>
        </p:spPr>
        <p:txBody>
          <a:bodyPr>
            <a:normAutofit fontScale="92500" lnSpcReduction="10000"/>
          </a:bodyPr>
          <a:lstStyle/>
          <a:p>
            <a:pPr marL="0" indent="0" eaLnBrk="1" hangingPunct="1">
              <a:buFontTx/>
              <a:buNone/>
            </a:pPr>
            <a:r>
              <a:rPr lang="en-GB" altLang="cy-GB" i="1" dirty="0">
                <a:latin typeface="Arial" panose="020B0604020202020204" pitchFamily="34" charset="0"/>
              </a:rPr>
              <a:t>“Children ask questions when they perceive an inconsistency, or a gap, in their understanding of the world that cannot be resolved by their own first-hand observation or experimentation”</a:t>
            </a:r>
          </a:p>
          <a:p>
            <a:pPr marL="0" indent="0" algn="r" eaLnBrk="1" hangingPunct="1">
              <a:buFontTx/>
              <a:buNone/>
            </a:pPr>
            <a:r>
              <a:rPr lang="en-GB" altLang="cy-GB" i="1" dirty="0">
                <a:latin typeface="Arial" panose="020B0604020202020204" pitchFamily="34" charset="0"/>
              </a:rPr>
              <a:t> </a:t>
            </a:r>
            <a:r>
              <a:rPr lang="en-GB" altLang="cy-GB" sz="1900" dirty="0">
                <a:latin typeface="Arial" panose="020B0604020202020204" pitchFamily="34" charset="0"/>
              </a:rPr>
              <a:t>(Piaget 1929, cited in </a:t>
            </a:r>
            <a:r>
              <a:rPr lang="en-GB" altLang="cy-GB" sz="1900" dirty="0" err="1">
                <a:latin typeface="Arial" panose="020B0604020202020204" pitchFamily="34" charset="0"/>
              </a:rPr>
              <a:t>Levato</a:t>
            </a:r>
            <a:r>
              <a:rPr lang="en-GB" altLang="cy-GB" sz="1900" dirty="0">
                <a:latin typeface="Arial" panose="020B0604020202020204" pitchFamily="34" charset="0"/>
              </a:rPr>
              <a:t>, 2018: 16).</a:t>
            </a:r>
          </a:p>
          <a:p>
            <a:pPr marL="0" indent="0" eaLnBrk="1" hangingPunct="1">
              <a:buFontTx/>
              <a:buNone/>
            </a:pPr>
            <a:endParaRPr lang="cy-GB" altLang="cy-GB" sz="1900" dirty="0">
              <a:latin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“…children of preschool age asked an average of 76 questions per hour….children were really looking for information because unanswered questions continued to be asked in subsequent occasions, hours or days later”</a:t>
            </a:r>
          </a:p>
          <a:p>
            <a:pPr marL="0" indent="0" algn="r">
              <a:buNone/>
            </a:pPr>
            <a:r>
              <a:rPr lang="en-GB" sz="1900" dirty="0">
                <a:latin typeface="Arial" panose="020B0604020202020204" pitchFamily="34" charset="0"/>
                <a:cs typeface="Arial" panose="020B0604020202020204" pitchFamily="34" charset="0"/>
              </a:rPr>
              <a:t>(</a:t>
            </a:r>
            <a:r>
              <a:rPr lang="en-GB" sz="1900" dirty="0" err="1">
                <a:latin typeface="Arial" panose="020B0604020202020204" pitchFamily="34" charset="0"/>
                <a:cs typeface="Arial" panose="020B0604020202020204" pitchFamily="34" charset="0"/>
              </a:rPr>
              <a:t>Levato</a:t>
            </a:r>
            <a:r>
              <a:rPr lang="en-GB" sz="1900" dirty="0">
                <a:latin typeface="Arial" panose="020B0604020202020204" pitchFamily="34" charset="0"/>
                <a:cs typeface="Arial" panose="020B0604020202020204" pitchFamily="34" charset="0"/>
              </a:rPr>
              <a:t>, 2018: 16).</a:t>
            </a:r>
          </a:p>
        </p:txBody>
      </p:sp>
    </p:spTree>
    <p:extLst>
      <p:ext uri="{BB962C8B-B14F-4D97-AF65-F5344CB8AC3E}">
        <p14:creationId xmlns:p14="http://schemas.microsoft.com/office/powerpoint/2010/main" val="2894335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5AF57-BB67-0D48-08B6-4C6B872ECBF6}"/>
              </a:ext>
            </a:extLst>
          </p:cNvPr>
          <p:cNvSpPr>
            <a:spLocks noGrp="1"/>
          </p:cNvSpPr>
          <p:nvPr>
            <p:ph type="title"/>
          </p:nvPr>
        </p:nvSpPr>
        <p:spPr>
          <a:xfrm>
            <a:off x="251520" y="365125"/>
            <a:ext cx="8712968" cy="1325563"/>
          </a:xfrm>
        </p:spPr>
        <p:txBody>
          <a:bodyPr>
            <a:normAutofit fontScale="90000"/>
          </a:bodyPr>
          <a:lstStyle/>
          <a:p>
            <a:pPr algn="ctr"/>
            <a:r>
              <a:rPr lang="en-GB" dirty="0">
                <a:latin typeface="Arial" panose="020B0604020202020204" pitchFamily="34" charset="0"/>
              </a:rPr>
              <a:t>Pam </a:t>
            </a:r>
            <a:r>
              <a:rPr lang="en-GB" dirty="0" err="1">
                <a:latin typeface="Arial" panose="020B0604020202020204" pitchFamily="34" charset="0"/>
              </a:rPr>
              <a:t>fyddai</a:t>
            </a:r>
            <a:r>
              <a:rPr lang="en-GB" dirty="0">
                <a:latin typeface="Arial" panose="020B0604020202020204" pitchFamily="34" charset="0"/>
              </a:rPr>
              <a:t> </a:t>
            </a:r>
            <a:r>
              <a:rPr lang="en-GB" dirty="0" err="1">
                <a:latin typeface="Arial" panose="020B0604020202020204" pitchFamily="34" charset="0"/>
              </a:rPr>
              <a:t>oedolion</a:t>
            </a:r>
            <a:r>
              <a:rPr lang="en-GB" dirty="0">
                <a:latin typeface="Arial" panose="020B0604020202020204" pitchFamily="34" charset="0"/>
              </a:rPr>
              <a:t> </a:t>
            </a:r>
            <a:r>
              <a:rPr lang="en-GB" dirty="0" err="1">
                <a:latin typeface="Arial" panose="020B0604020202020204" pitchFamily="34" charset="0"/>
              </a:rPr>
              <a:t>ddim</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ymateb</a:t>
            </a:r>
            <a:r>
              <a:rPr lang="en-GB" dirty="0">
                <a:latin typeface="Arial" panose="020B0604020202020204" pitchFamily="34" charset="0"/>
              </a:rPr>
              <a:t>?</a:t>
            </a:r>
            <a:br>
              <a:rPr lang="en-GB" dirty="0">
                <a:latin typeface="Arial" panose="020B0604020202020204" pitchFamily="34" charset="0"/>
              </a:rPr>
            </a:br>
            <a:r>
              <a:rPr lang="en-GB" dirty="0">
                <a:solidFill>
                  <a:srgbClr val="0070C0"/>
                </a:solidFill>
                <a:latin typeface="Arial" panose="020B0604020202020204" pitchFamily="34" charset="0"/>
              </a:rPr>
              <a:t>Why would adults not respond?</a:t>
            </a:r>
            <a:endParaRPr lang="en-GB" dirty="0"/>
          </a:p>
        </p:txBody>
      </p:sp>
      <p:sp>
        <p:nvSpPr>
          <p:cNvPr id="3" name="Content Placeholder 2">
            <a:extLst>
              <a:ext uri="{FF2B5EF4-FFF2-40B4-BE49-F238E27FC236}">
                <a16:creationId xmlns:a16="http://schemas.microsoft.com/office/drawing/2014/main" id="{79626F17-D7ED-247B-F72B-D68B4C4D19FA}"/>
              </a:ext>
            </a:extLst>
          </p:cNvPr>
          <p:cNvSpPr>
            <a:spLocks noGrp="1"/>
          </p:cNvSpPr>
          <p:nvPr>
            <p:ph sz="half" idx="1"/>
          </p:nvPr>
        </p:nvSpPr>
        <p:spPr>
          <a:xfrm>
            <a:off x="628650" y="2276871"/>
            <a:ext cx="3867150" cy="3358615"/>
          </a:xfrm>
        </p:spPr>
        <p:txBody>
          <a:bodyPr/>
          <a:lstStyle/>
          <a:p>
            <a:r>
              <a:rPr lang="en-GB" dirty="0">
                <a:latin typeface="Arial" panose="020B0604020202020204" pitchFamily="34" charset="0"/>
              </a:rPr>
              <a:t>Rhieni </a:t>
            </a:r>
            <a:r>
              <a:rPr lang="en-GB" dirty="0" err="1">
                <a:latin typeface="Arial" panose="020B0604020202020204" pitchFamily="34" charset="0"/>
              </a:rPr>
              <a:t>tro</a:t>
            </a:r>
            <a:r>
              <a:rPr lang="en-GB" dirty="0">
                <a:latin typeface="Arial" panose="020B0604020202020204" pitchFamily="34" charset="0"/>
              </a:rPr>
              <a:t> </a:t>
            </a:r>
            <a:r>
              <a:rPr lang="en-GB" dirty="0" err="1">
                <a:latin typeface="Arial" panose="020B0604020202020204" pitchFamily="34" charset="0"/>
              </a:rPr>
              <a:t>cyntaf</a:t>
            </a:r>
            <a:r>
              <a:rPr lang="en-GB" dirty="0">
                <a:latin typeface="Arial" panose="020B0604020202020204" pitchFamily="34" charset="0"/>
              </a:rPr>
              <a:t>;</a:t>
            </a:r>
          </a:p>
          <a:p>
            <a:r>
              <a:rPr lang="en-GB" dirty="0" err="1">
                <a:latin typeface="Arial" panose="020B0604020202020204" pitchFamily="34" charset="0"/>
              </a:rPr>
              <a:t>Diffyg</a:t>
            </a:r>
            <a:r>
              <a:rPr lang="en-GB" dirty="0">
                <a:latin typeface="Arial" panose="020B0604020202020204" pitchFamily="34" charset="0"/>
              </a:rPr>
              <a:t> </a:t>
            </a:r>
            <a:r>
              <a:rPr lang="en-GB" dirty="0" err="1">
                <a:latin typeface="Arial" panose="020B0604020202020204" pitchFamily="34" charset="0"/>
              </a:rPr>
              <a:t>modelau</a:t>
            </a:r>
            <a:r>
              <a:rPr lang="en-GB" dirty="0">
                <a:latin typeface="Arial" panose="020B0604020202020204" pitchFamily="34" charset="0"/>
              </a:rPr>
              <a:t> </a:t>
            </a:r>
            <a:r>
              <a:rPr lang="en-GB" dirty="0" err="1">
                <a:latin typeface="Arial" panose="020B0604020202020204" pitchFamily="34" charset="0"/>
              </a:rPr>
              <a:t>rôl</a:t>
            </a:r>
            <a:r>
              <a:rPr lang="en-GB" dirty="0">
                <a:latin typeface="Arial" panose="020B0604020202020204" pitchFamily="34" charset="0"/>
              </a:rPr>
              <a:t> </a:t>
            </a:r>
            <a:r>
              <a:rPr lang="en-GB" dirty="0" err="1">
                <a:latin typeface="Arial" panose="020B0604020202020204" pitchFamily="34" charset="0"/>
              </a:rPr>
              <a:t>cadarnhaol</a:t>
            </a:r>
            <a:r>
              <a:rPr lang="en-GB" dirty="0">
                <a:latin typeface="Arial" panose="020B0604020202020204" pitchFamily="34" charset="0"/>
              </a:rPr>
              <a:t>;</a:t>
            </a:r>
          </a:p>
          <a:p>
            <a:r>
              <a:rPr lang="en-GB" dirty="0" err="1">
                <a:latin typeface="Arial" panose="020B0604020202020204" pitchFamily="34" charset="0"/>
              </a:rPr>
              <a:t>Diffyg</a:t>
            </a:r>
            <a:r>
              <a:rPr lang="en-GB" dirty="0">
                <a:latin typeface="Arial" panose="020B0604020202020204" pitchFamily="34" charset="0"/>
              </a:rPr>
              <a:t> </a:t>
            </a:r>
            <a:r>
              <a:rPr lang="en-GB" dirty="0" err="1">
                <a:latin typeface="Arial" panose="020B0604020202020204" pitchFamily="34" charset="0"/>
              </a:rPr>
              <a:t>cynhesrwydd</a:t>
            </a:r>
            <a:r>
              <a:rPr lang="en-GB" dirty="0">
                <a:latin typeface="Arial" panose="020B0604020202020204" pitchFamily="34" charset="0"/>
              </a:rPr>
              <a:t> </a:t>
            </a:r>
            <a:r>
              <a:rPr lang="en-GB" dirty="0" err="1">
                <a:latin typeface="Arial" panose="020B0604020202020204" pitchFamily="34" charset="0"/>
              </a:rPr>
              <a:t>emosiynol</a:t>
            </a:r>
            <a:r>
              <a:rPr lang="en-GB"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46D7E9A6-9F40-4A95-6E34-9ED4A63E4CE3}"/>
              </a:ext>
            </a:extLst>
          </p:cNvPr>
          <p:cNvSpPr>
            <a:spLocks noGrp="1"/>
          </p:cNvSpPr>
          <p:nvPr>
            <p:ph sz="half" idx="2"/>
          </p:nvPr>
        </p:nvSpPr>
        <p:spPr>
          <a:xfrm>
            <a:off x="4648200" y="2276871"/>
            <a:ext cx="3867150" cy="3358616"/>
          </a:xfrm>
        </p:spPr>
        <p:txBody>
          <a:bodyPr/>
          <a:lstStyle/>
          <a:p>
            <a:r>
              <a:rPr lang="en-GB" dirty="0">
                <a:solidFill>
                  <a:srgbClr val="0070C0"/>
                </a:solidFill>
                <a:latin typeface="Arial" panose="020B0604020202020204" pitchFamily="34" charset="0"/>
              </a:rPr>
              <a:t>First time parents;</a:t>
            </a:r>
          </a:p>
          <a:p>
            <a:r>
              <a:rPr lang="en-GB" dirty="0">
                <a:solidFill>
                  <a:srgbClr val="0070C0"/>
                </a:solidFill>
                <a:latin typeface="Arial" panose="020B0604020202020204" pitchFamily="34" charset="0"/>
              </a:rPr>
              <a:t>Lack of positive role models;</a:t>
            </a:r>
          </a:p>
          <a:p>
            <a:r>
              <a:rPr lang="en-GB" dirty="0">
                <a:solidFill>
                  <a:srgbClr val="0070C0"/>
                </a:solidFill>
                <a:latin typeface="Arial" panose="020B0604020202020204" pitchFamily="34" charset="0"/>
              </a:rPr>
              <a:t>Lack of emotional warmth;</a:t>
            </a:r>
          </a:p>
          <a:p>
            <a:pPr marL="0" indent="0">
              <a:buNone/>
            </a:pPr>
            <a:endParaRPr lang="en-GB" dirty="0"/>
          </a:p>
        </p:txBody>
      </p:sp>
    </p:spTree>
    <p:extLst>
      <p:ext uri="{BB962C8B-B14F-4D97-AF65-F5344CB8AC3E}">
        <p14:creationId xmlns:p14="http://schemas.microsoft.com/office/powerpoint/2010/main" val="3679615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A2B97-B0B9-27F0-DA21-8E043AB47806}"/>
              </a:ext>
            </a:extLst>
          </p:cNvPr>
          <p:cNvSpPr>
            <a:spLocks noGrp="1"/>
          </p:cNvSpPr>
          <p:nvPr>
            <p:ph type="title"/>
          </p:nvPr>
        </p:nvSpPr>
        <p:spPr/>
        <p:txBody>
          <a:bodyPr>
            <a:normAutofit fontScale="90000"/>
          </a:bodyPr>
          <a:lstStyle/>
          <a:p>
            <a:pPr algn="ctr"/>
            <a:r>
              <a:rPr lang="en-GB" dirty="0">
                <a:latin typeface="Arial" panose="020B0604020202020204" pitchFamily="34" charset="0"/>
              </a:rPr>
              <a:t>Pam </a:t>
            </a:r>
            <a:r>
              <a:rPr lang="en-GB" dirty="0" err="1">
                <a:latin typeface="Arial" panose="020B0604020202020204" pitchFamily="34" charset="0"/>
              </a:rPr>
              <a:t>fyddai</a:t>
            </a:r>
            <a:r>
              <a:rPr lang="en-GB" dirty="0">
                <a:latin typeface="Arial" panose="020B0604020202020204" pitchFamily="34" charset="0"/>
              </a:rPr>
              <a:t> </a:t>
            </a:r>
            <a:r>
              <a:rPr lang="en-GB" dirty="0" err="1">
                <a:latin typeface="Arial" panose="020B0604020202020204" pitchFamily="34" charset="0"/>
              </a:rPr>
              <a:t>oedolion</a:t>
            </a:r>
            <a:r>
              <a:rPr lang="en-GB" dirty="0">
                <a:latin typeface="Arial" panose="020B0604020202020204" pitchFamily="34" charset="0"/>
              </a:rPr>
              <a:t> </a:t>
            </a:r>
            <a:r>
              <a:rPr lang="en-GB" dirty="0" err="1">
                <a:latin typeface="Arial" panose="020B0604020202020204" pitchFamily="34" charset="0"/>
              </a:rPr>
              <a:t>ddim</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ymateb</a:t>
            </a:r>
            <a:r>
              <a:rPr lang="en-GB" dirty="0">
                <a:latin typeface="Arial" panose="020B0604020202020204" pitchFamily="34" charset="0"/>
              </a:rPr>
              <a:t>?</a:t>
            </a:r>
            <a:br>
              <a:rPr lang="en-GB" dirty="0">
                <a:latin typeface="Arial" panose="020B0604020202020204" pitchFamily="34" charset="0"/>
              </a:rPr>
            </a:br>
            <a:r>
              <a:rPr lang="en-GB" dirty="0">
                <a:solidFill>
                  <a:srgbClr val="0070C0"/>
                </a:solidFill>
                <a:latin typeface="Arial" panose="020B0604020202020204" pitchFamily="34" charset="0"/>
              </a:rPr>
              <a:t>Why would adults not respond?</a:t>
            </a:r>
            <a:endParaRPr lang="en-GB" dirty="0"/>
          </a:p>
        </p:txBody>
      </p:sp>
      <p:sp>
        <p:nvSpPr>
          <p:cNvPr id="3" name="Content Placeholder 2">
            <a:extLst>
              <a:ext uri="{FF2B5EF4-FFF2-40B4-BE49-F238E27FC236}">
                <a16:creationId xmlns:a16="http://schemas.microsoft.com/office/drawing/2014/main" id="{A0704B99-6E96-A621-35B8-580A203B3FEB}"/>
              </a:ext>
            </a:extLst>
          </p:cNvPr>
          <p:cNvSpPr>
            <a:spLocks noGrp="1"/>
          </p:cNvSpPr>
          <p:nvPr>
            <p:ph sz="half" idx="1"/>
          </p:nvPr>
        </p:nvSpPr>
        <p:spPr>
          <a:xfrm>
            <a:off x="628650" y="2420887"/>
            <a:ext cx="3867150" cy="3214599"/>
          </a:xfrm>
        </p:spPr>
        <p:txBody>
          <a:bodyPr/>
          <a:lstStyle/>
          <a:p>
            <a:r>
              <a:rPr lang="en-GB" dirty="0" err="1">
                <a:latin typeface="Arial" panose="020B0604020202020204" pitchFamily="34" charset="0"/>
              </a:rPr>
              <a:t>Materion</a:t>
            </a:r>
            <a:r>
              <a:rPr lang="en-GB" dirty="0">
                <a:latin typeface="Arial" panose="020B0604020202020204" pitchFamily="34" charset="0"/>
              </a:rPr>
              <a:t> iechyd </a:t>
            </a:r>
            <a:r>
              <a:rPr lang="en-GB" dirty="0" err="1">
                <a:latin typeface="Arial" panose="020B0604020202020204" pitchFamily="34" charset="0"/>
              </a:rPr>
              <a:t>meddwl</a:t>
            </a:r>
            <a:r>
              <a:rPr lang="en-GB" dirty="0">
                <a:latin typeface="Arial" panose="020B0604020202020204" pitchFamily="34" charset="0"/>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Prysur</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pPr>
              <a:defRPr/>
            </a:pPr>
            <a:r>
              <a:rPr lang="en-GB" b="1" dirty="0" err="1">
                <a:latin typeface="Arial" panose="020B0604020202020204" pitchFamily="34" charset="0"/>
              </a:rPr>
              <a:t>Unrhyw</a:t>
            </a:r>
            <a:r>
              <a:rPr lang="en-GB" b="1" dirty="0">
                <a:latin typeface="Arial" panose="020B0604020202020204" pitchFamily="34" charset="0"/>
              </a:rPr>
              <a:t> </a:t>
            </a:r>
            <a:r>
              <a:rPr lang="en-GB" b="1" dirty="0" err="1">
                <a:latin typeface="Arial" panose="020B0604020202020204" pitchFamily="34" charset="0"/>
              </a:rPr>
              <a:t>beth</a:t>
            </a:r>
            <a:r>
              <a:rPr lang="en-GB" b="1" dirty="0">
                <a:latin typeface="Arial" panose="020B0604020202020204" pitchFamily="34" charset="0"/>
              </a:rPr>
              <a:t> </a:t>
            </a:r>
            <a:r>
              <a:rPr lang="en-GB" b="1" dirty="0" err="1">
                <a:latin typeface="Arial" panose="020B0604020202020204" pitchFamily="34" charset="0"/>
              </a:rPr>
              <a:t>arall</a:t>
            </a:r>
            <a:r>
              <a:rPr lang="en-GB" b="1" dirty="0">
                <a:latin typeface="Arial" panose="020B0604020202020204" pitchFamily="34" charset="0"/>
              </a:rPr>
              <a:t>?</a:t>
            </a:r>
            <a:endParaRPr lang="en-GB" b="1" dirty="0">
              <a:solidFill>
                <a:srgbClr val="0000FF"/>
              </a:solidFill>
              <a:latin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3A639805-AFE4-E60D-F56C-15B15D88A436}"/>
              </a:ext>
            </a:extLst>
          </p:cNvPr>
          <p:cNvSpPr>
            <a:spLocks noGrp="1"/>
          </p:cNvSpPr>
          <p:nvPr>
            <p:ph sz="half" idx="2"/>
          </p:nvPr>
        </p:nvSpPr>
        <p:spPr>
          <a:xfrm>
            <a:off x="4648200" y="2420887"/>
            <a:ext cx="3867150" cy="3214600"/>
          </a:xfrm>
        </p:spPr>
        <p:txBody>
          <a:bodyPr/>
          <a:lstStyle/>
          <a:p>
            <a:r>
              <a:rPr lang="en-GB" dirty="0">
                <a:solidFill>
                  <a:srgbClr val="0070C0"/>
                </a:solidFill>
                <a:latin typeface="Arial" panose="020B0604020202020204" pitchFamily="34" charset="0"/>
              </a:rPr>
              <a:t>Mental health issues;</a:t>
            </a:r>
          </a:p>
          <a:p>
            <a:r>
              <a:rPr lang="en-GB" dirty="0">
                <a:solidFill>
                  <a:srgbClr val="0070C0"/>
                </a:solidFill>
                <a:latin typeface="Arial" panose="020B0604020202020204" pitchFamily="34" charset="0"/>
              </a:rPr>
              <a:t>Busy;</a:t>
            </a:r>
          </a:p>
          <a:p>
            <a:r>
              <a:rPr lang="en-GB" b="1" dirty="0">
                <a:solidFill>
                  <a:srgbClr val="0070C0"/>
                </a:solidFill>
                <a:latin typeface="Arial" panose="020B0604020202020204" pitchFamily="34" charset="0"/>
              </a:rPr>
              <a:t>Anything else?</a:t>
            </a:r>
          </a:p>
          <a:p>
            <a:pPr marL="0" indent="0">
              <a:buNone/>
            </a:pPr>
            <a:endParaRPr lang="en-GB" dirty="0"/>
          </a:p>
        </p:txBody>
      </p:sp>
    </p:spTree>
    <p:extLst>
      <p:ext uri="{BB962C8B-B14F-4D97-AF65-F5344CB8AC3E}">
        <p14:creationId xmlns:p14="http://schemas.microsoft.com/office/powerpoint/2010/main" val="1387466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8" descr="An adult is looking at a phone, seeming to ignore a child sitting nearby.&#10;&#10;&#10;Description automatically generated with low confidence">
            <a:extLst>
              <a:ext uri="{FF2B5EF4-FFF2-40B4-BE49-F238E27FC236}">
                <a16:creationId xmlns:a16="http://schemas.microsoft.com/office/drawing/2014/main" id="{7613BD90-6C3D-6B01-3DF1-33B7B17FE6EE}"/>
              </a:ext>
            </a:extLst>
          </p:cNvPr>
          <p:cNvPicPr>
            <a:picLocks noChangeAspect="1"/>
          </p:cNvPicPr>
          <p:nvPr/>
        </p:nvPicPr>
        <p:blipFill rotWithShape="1">
          <a:blip r:embed="rId3"/>
          <a:srcRect r="-1" b="4027"/>
          <a:stretch/>
        </p:blipFill>
        <p:spPr>
          <a:xfrm rot="21480000">
            <a:off x="853377" y="677008"/>
            <a:ext cx="7437246" cy="4764396"/>
          </a:xfrm>
          <a:prstGeom prst="rect">
            <a:avLst/>
          </a:prstGeom>
        </p:spPr>
      </p:pic>
    </p:spTree>
    <p:extLst>
      <p:ext uri="{BB962C8B-B14F-4D97-AF65-F5344CB8AC3E}">
        <p14:creationId xmlns:p14="http://schemas.microsoft.com/office/powerpoint/2010/main" val="1395330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FDDF4-AF90-84E4-9E36-C8CF2F1148F1}"/>
              </a:ext>
            </a:extLst>
          </p:cNvPr>
          <p:cNvSpPr>
            <a:spLocks noGrp="1"/>
          </p:cNvSpPr>
          <p:nvPr>
            <p:ph type="title"/>
          </p:nvPr>
        </p:nvSpPr>
        <p:spPr/>
        <p:txBody>
          <a:bodyPr/>
          <a:lstStyle/>
          <a:p>
            <a:pPr algn="ctr"/>
            <a:r>
              <a:rPr lang="en-GB" dirty="0">
                <a:latin typeface="Arial" panose="020B0604020202020204" pitchFamily="34" charset="0"/>
              </a:rPr>
              <a:t>Iaith </a:t>
            </a:r>
            <a:r>
              <a:rPr lang="en-GB" dirty="0" err="1">
                <a:latin typeface="Arial" panose="020B0604020202020204" pitchFamily="34" charset="0"/>
              </a:rPr>
              <a:t>dderbyngar</a:t>
            </a:r>
            <a:br>
              <a:rPr lang="en-GB" dirty="0">
                <a:latin typeface="Arial" panose="020B0604020202020204" pitchFamily="34" charset="0"/>
              </a:rPr>
            </a:br>
            <a:r>
              <a:rPr lang="en-GB" dirty="0">
                <a:solidFill>
                  <a:srgbClr val="0070C0"/>
                </a:solidFill>
                <a:latin typeface="Arial" panose="020B0604020202020204" pitchFamily="34" charset="0"/>
              </a:rPr>
              <a:t>Receptive language</a:t>
            </a:r>
            <a:endParaRPr lang="en-GB" dirty="0"/>
          </a:p>
        </p:txBody>
      </p:sp>
      <p:sp>
        <p:nvSpPr>
          <p:cNvPr id="3" name="Content Placeholder 2">
            <a:extLst>
              <a:ext uri="{FF2B5EF4-FFF2-40B4-BE49-F238E27FC236}">
                <a16:creationId xmlns:a16="http://schemas.microsoft.com/office/drawing/2014/main" id="{0C63796C-8E76-64F8-7D7F-C7F86C0E71B9}"/>
              </a:ext>
            </a:extLst>
          </p:cNvPr>
          <p:cNvSpPr>
            <a:spLocks noGrp="1"/>
          </p:cNvSpPr>
          <p:nvPr>
            <p:ph sz="half" idx="1"/>
          </p:nvPr>
        </p:nvSpPr>
        <p:spPr/>
        <p:txBody>
          <a:bodyPr/>
          <a:lstStyle/>
          <a:p>
            <a:r>
              <a:rPr lang="en-GB" dirty="0">
                <a:latin typeface="Arial" panose="020B0604020202020204" pitchFamily="34" charset="0"/>
              </a:rPr>
              <a:t>Sgiliau </a:t>
            </a:r>
            <a:r>
              <a:rPr lang="en-GB" dirty="0" err="1">
                <a:latin typeface="Arial" panose="020B0604020202020204" pitchFamily="34" charset="0"/>
              </a:rPr>
              <a:t>gwrando</a:t>
            </a:r>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a:p>
            <a:r>
              <a:rPr lang="en-GB" dirty="0">
                <a:solidFill>
                  <a:srgbClr val="0070C0"/>
                </a:solidFill>
                <a:latin typeface="Arial" panose="020B0604020202020204" pitchFamily="34" charset="0"/>
              </a:rPr>
              <a:t>Listening skills</a:t>
            </a:r>
          </a:p>
          <a:p>
            <a:pPr marL="0" indent="0">
              <a:buNone/>
            </a:pPr>
            <a:endParaRPr lang="en-GB" dirty="0"/>
          </a:p>
        </p:txBody>
      </p:sp>
      <p:pic>
        <p:nvPicPr>
          <p:cNvPr id="6" name="Content Placeholder 5">
            <a:extLst>
              <a:ext uri="{FF2B5EF4-FFF2-40B4-BE49-F238E27FC236}">
                <a16:creationId xmlns:a16="http://schemas.microsoft.com/office/drawing/2014/main" id="{8AA9797A-C3C4-216D-DFE9-4BF6D7E4593C}"/>
              </a:ext>
            </a:extLst>
          </p:cNvPr>
          <p:cNvPicPr>
            <a:picLocks noGrp="1" noChangeAspect="1"/>
          </p:cNvPicPr>
          <p:nvPr>
            <p:ph sz="half" idx="2"/>
          </p:nvPr>
        </p:nvPicPr>
        <p:blipFill>
          <a:blip r:embed="rId2"/>
          <a:stretch>
            <a:fillRect/>
          </a:stretch>
        </p:blipFill>
        <p:spPr>
          <a:xfrm>
            <a:off x="4648200" y="2195573"/>
            <a:ext cx="3867150" cy="3070104"/>
          </a:xfrm>
          <a:prstGeom prst="rect">
            <a:avLst/>
          </a:prstGeom>
        </p:spPr>
      </p:pic>
    </p:spTree>
    <p:extLst>
      <p:ext uri="{BB962C8B-B14F-4D97-AF65-F5344CB8AC3E}">
        <p14:creationId xmlns:p14="http://schemas.microsoft.com/office/powerpoint/2010/main" val="5767087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BE279-7365-311A-7BAA-B11FA3DF06DC}"/>
              </a:ext>
            </a:extLst>
          </p:cNvPr>
          <p:cNvSpPr>
            <a:spLocks noGrp="1"/>
          </p:cNvSpPr>
          <p:nvPr>
            <p:ph type="title"/>
          </p:nvPr>
        </p:nvSpPr>
        <p:spPr/>
        <p:txBody>
          <a:bodyPr/>
          <a:lstStyle/>
          <a:p>
            <a:pPr algn="ctr"/>
            <a:r>
              <a:rPr lang="en-GB" dirty="0">
                <a:latin typeface="Arial" panose="020B0604020202020204" pitchFamily="34" charset="0"/>
              </a:rPr>
              <a:t>Iaith </a:t>
            </a:r>
            <a:r>
              <a:rPr lang="en-GB" dirty="0" err="1">
                <a:latin typeface="Arial" panose="020B0604020202020204" pitchFamily="34" charset="0"/>
              </a:rPr>
              <a:t>dderbyngar</a:t>
            </a:r>
            <a:br>
              <a:rPr lang="en-GB" dirty="0">
                <a:latin typeface="Arial" panose="020B0604020202020204" pitchFamily="34" charset="0"/>
              </a:rPr>
            </a:br>
            <a:r>
              <a:rPr lang="en-GB" dirty="0">
                <a:solidFill>
                  <a:srgbClr val="0070C0"/>
                </a:solidFill>
                <a:latin typeface="Arial" panose="020B0604020202020204" pitchFamily="34" charset="0"/>
              </a:rPr>
              <a:t>Receptive language</a:t>
            </a:r>
            <a:endParaRPr lang="en-GB" dirty="0"/>
          </a:p>
        </p:txBody>
      </p:sp>
      <p:sp>
        <p:nvSpPr>
          <p:cNvPr id="3" name="Content Placeholder 2">
            <a:extLst>
              <a:ext uri="{FF2B5EF4-FFF2-40B4-BE49-F238E27FC236}">
                <a16:creationId xmlns:a16="http://schemas.microsoft.com/office/drawing/2014/main" id="{C8F8B4E6-A296-4B48-870E-53BF21C83643}"/>
              </a:ext>
            </a:extLst>
          </p:cNvPr>
          <p:cNvSpPr>
            <a:spLocks noGrp="1"/>
          </p:cNvSpPr>
          <p:nvPr>
            <p:ph sz="half" idx="1"/>
          </p:nvPr>
        </p:nvSpPr>
        <p:spPr/>
        <p:txBody>
          <a:bodyPr/>
          <a:lstStyle/>
          <a:p>
            <a:r>
              <a:rPr lang="en-GB" dirty="0">
                <a:latin typeface="Arial" panose="020B0604020202020204" pitchFamily="34" charset="0"/>
              </a:rPr>
              <a:t>Sut </a:t>
            </a:r>
            <a:r>
              <a:rPr lang="en-GB" dirty="0" err="1">
                <a:latin typeface="Arial" panose="020B0604020202020204" pitchFamily="34" charset="0"/>
              </a:rPr>
              <a:t>mae</a:t>
            </a:r>
            <a:r>
              <a:rPr lang="en-GB" dirty="0">
                <a:latin typeface="Arial" panose="020B0604020202020204" pitchFamily="34" charset="0"/>
              </a:rPr>
              <a:t> plant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deall</a:t>
            </a:r>
            <a:r>
              <a:rPr lang="en-GB" dirty="0">
                <a:latin typeface="Arial" panose="020B0604020202020204" pitchFamily="34" charset="0"/>
              </a:rPr>
              <a:t> </a:t>
            </a:r>
            <a:r>
              <a:rPr lang="en-GB" dirty="0" err="1">
                <a:latin typeface="Arial" panose="020B0604020202020204" pitchFamily="34" charset="0"/>
              </a:rPr>
              <a:t>iaith</a:t>
            </a:r>
            <a:r>
              <a:rPr lang="en-GB" dirty="0">
                <a:latin typeface="Arial" panose="020B0604020202020204" pitchFamily="34" charset="0"/>
              </a:rPr>
              <a:t>;</a:t>
            </a:r>
          </a:p>
          <a:p>
            <a:pPr>
              <a:buFontTx/>
              <a:buChar char="-"/>
            </a:pPr>
            <a:r>
              <a:rPr lang="en-GB" dirty="0" err="1">
                <a:latin typeface="Arial" panose="020B0604020202020204" pitchFamily="34" charset="0"/>
              </a:rPr>
              <a:t>Synau</a:t>
            </a:r>
            <a:r>
              <a:rPr lang="en-GB" dirty="0">
                <a:latin typeface="Arial" panose="020B0604020202020204" pitchFamily="34" charset="0"/>
              </a:rPr>
              <a:t> a </a:t>
            </a:r>
            <a:r>
              <a:rPr lang="en-GB" dirty="0" err="1">
                <a:latin typeface="Arial" panose="020B0604020202020204" pitchFamily="34" charset="0"/>
              </a:rPr>
              <a:t>geiriau</a:t>
            </a:r>
            <a:r>
              <a:rPr lang="en-GB" dirty="0">
                <a:latin typeface="Arial" panose="020B0604020202020204" pitchFamily="34" charset="0"/>
              </a:rPr>
              <a:t>;</a:t>
            </a:r>
          </a:p>
          <a:p>
            <a:pPr>
              <a:buFontTx/>
              <a:buChar char="-"/>
            </a:pPr>
            <a:r>
              <a:rPr lang="en-GB" dirty="0" err="1">
                <a:latin typeface="Arial" panose="020B0604020202020204" pitchFamily="34" charset="0"/>
              </a:rPr>
              <a:t>Symudiadau</a:t>
            </a:r>
            <a:r>
              <a:rPr lang="en-GB" dirty="0">
                <a:latin typeface="Arial" panose="020B0604020202020204" pitchFamily="34" charset="0"/>
              </a:rPr>
              <a:t> ac </a:t>
            </a:r>
            <a:r>
              <a:rPr lang="en-GB" dirty="0" err="1">
                <a:latin typeface="Arial" panose="020B0604020202020204" pitchFamily="34" charset="0"/>
              </a:rPr>
              <a:t>ystumiau</a:t>
            </a:r>
            <a:r>
              <a:rPr lang="en-GB" dirty="0">
                <a:latin typeface="Arial" panose="020B0604020202020204" pitchFamily="34" charset="0"/>
              </a:rPr>
              <a:t>;</a:t>
            </a:r>
          </a:p>
          <a:p>
            <a:pPr>
              <a:buFontTx/>
              <a:buChar char="-"/>
            </a:pPr>
            <a:r>
              <a:rPr lang="en-GB" dirty="0" err="1">
                <a:latin typeface="Arial" panose="020B0604020202020204" pitchFamily="34" charset="0"/>
              </a:rPr>
              <a:t>Arwyddion</a:t>
            </a:r>
            <a:r>
              <a:rPr lang="en-GB" dirty="0">
                <a:latin typeface="Arial" panose="020B0604020202020204" pitchFamily="34" charset="0"/>
              </a:rPr>
              <a:t> a </a:t>
            </a:r>
            <a:r>
              <a:rPr lang="en-GB" dirty="0" err="1">
                <a:latin typeface="Arial" panose="020B0604020202020204" pitchFamily="34" charset="0"/>
              </a:rPr>
              <a:t>symbolau</a:t>
            </a:r>
            <a:r>
              <a:rPr lang="en-GB"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CA6F7AED-B7C5-DC55-AFE4-CDB4F43F9D2A}"/>
              </a:ext>
            </a:extLst>
          </p:cNvPr>
          <p:cNvSpPr>
            <a:spLocks noGrp="1"/>
          </p:cNvSpPr>
          <p:nvPr>
            <p:ph sz="half" idx="2"/>
          </p:nvPr>
        </p:nvSpPr>
        <p:spPr/>
        <p:txBody>
          <a:bodyPr/>
          <a:lstStyle/>
          <a:p>
            <a:r>
              <a:rPr lang="en-GB" dirty="0">
                <a:solidFill>
                  <a:srgbClr val="0070C0"/>
                </a:solidFill>
                <a:latin typeface="Arial" panose="020B0604020202020204" pitchFamily="34" charset="0"/>
              </a:rPr>
              <a:t>How children understand language;</a:t>
            </a:r>
          </a:p>
          <a:p>
            <a:pPr>
              <a:buFontTx/>
              <a:buChar char="-"/>
            </a:pPr>
            <a:r>
              <a:rPr lang="en-GB" dirty="0">
                <a:solidFill>
                  <a:srgbClr val="0070C0"/>
                </a:solidFill>
                <a:latin typeface="Arial" panose="020B0604020202020204" pitchFamily="34" charset="0"/>
              </a:rPr>
              <a:t>Sounds and words;</a:t>
            </a:r>
          </a:p>
          <a:p>
            <a:pPr>
              <a:buFontTx/>
              <a:buChar char="-"/>
            </a:pPr>
            <a:r>
              <a:rPr lang="en-GB" dirty="0">
                <a:solidFill>
                  <a:srgbClr val="0070C0"/>
                </a:solidFill>
                <a:latin typeface="Arial" panose="020B0604020202020204" pitchFamily="34" charset="0"/>
              </a:rPr>
              <a:t>Movement and gestures;</a:t>
            </a:r>
          </a:p>
          <a:p>
            <a:pPr>
              <a:buFontTx/>
              <a:buChar char="-"/>
            </a:pPr>
            <a:r>
              <a:rPr lang="en-GB" dirty="0">
                <a:solidFill>
                  <a:srgbClr val="0070C0"/>
                </a:solidFill>
                <a:latin typeface="Arial" panose="020B0604020202020204" pitchFamily="34" charset="0"/>
              </a:rPr>
              <a:t>Signs and symbols.</a:t>
            </a:r>
          </a:p>
          <a:p>
            <a:pPr marL="0" indent="0">
              <a:buNone/>
            </a:pPr>
            <a:endParaRPr lang="en-GB" dirty="0"/>
          </a:p>
        </p:txBody>
      </p:sp>
    </p:spTree>
    <p:extLst>
      <p:ext uri="{BB962C8B-B14F-4D97-AF65-F5344CB8AC3E}">
        <p14:creationId xmlns:p14="http://schemas.microsoft.com/office/powerpoint/2010/main" val="2370281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CB0B3-26C7-0FF7-66A3-EFE305BFE0F4}"/>
              </a:ext>
            </a:extLst>
          </p:cNvPr>
          <p:cNvSpPr>
            <a:spLocks noGrp="1"/>
          </p:cNvSpPr>
          <p:nvPr>
            <p:ph type="title"/>
          </p:nvPr>
        </p:nvSpPr>
        <p:spPr/>
        <p:txBody>
          <a:bodyPr/>
          <a:lstStyle/>
          <a:p>
            <a:pPr algn="ctr"/>
            <a:r>
              <a:rPr lang="en-GB" dirty="0">
                <a:latin typeface="Arial" panose="020B0604020202020204" pitchFamily="34" charset="0"/>
              </a:rPr>
              <a:t>Iaith </a:t>
            </a:r>
            <a:r>
              <a:rPr lang="en-GB" dirty="0" err="1">
                <a:latin typeface="Arial" panose="020B0604020202020204" pitchFamily="34" charset="0"/>
              </a:rPr>
              <a:t>fynegiadol</a:t>
            </a:r>
            <a:br>
              <a:rPr lang="en-GB" dirty="0">
                <a:latin typeface="Arial" panose="020B0604020202020204" pitchFamily="34" charset="0"/>
              </a:rPr>
            </a:br>
            <a:r>
              <a:rPr lang="en-GB" dirty="0">
                <a:solidFill>
                  <a:srgbClr val="0070C0"/>
                </a:solidFill>
                <a:latin typeface="Arial" panose="020B0604020202020204" pitchFamily="34" charset="0"/>
              </a:rPr>
              <a:t>Expressive language</a:t>
            </a:r>
            <a:endParaRPr lang="en-GB" dirty="0"/>
          </a:p>
        </p:txBody>
      </p:sp>
      <p:sp>
        <p:nvSpPr>
          <p:cNvPr id="3" name="Content Placeholder 2">
            <a:extLst>
              <a:ext uri="{FF2B5EF4-FFF2-40B4-BE49-F238E27FC236}">
                <a16:creationId xmlns:a16="http://schemas.microsoft.com/office/drawing/2014/main" id="{03AD4325-2B8F-5918-8615-4B77B2E6A728}"/>
              </a:ext>
            </a:extLst>
          </p:cNvPr>
          <p:cNvSpPr>
            <a:spLocks noGrp="1"/>
          </p:cNvSpPr>
          <p:nvPr>
            <p:ph sz="half" idx="1"/>
          </p:nvPr>
        </p:nvSpPr>
        <p:spPr/>
        <p:txBody>
          <a:bodyPr/>
          <a:lstStyle/>
          <a:p>
            <a:r>
              <a:rPr lang="en-GB" dirty="0">
                <a:latin typeface="Arial" panose="020B0604020202020204" pitchFamily="34" charset="0"/>
              </a:rPr>
              <a:t>Iaith </a:t>
            </a:r>
            <a:r>
              <a:rPr lang="en-GB" dirty="0" err="1">
                <a:latin typeface="Arial" panose="020B0604020202020204" pitchFamily="34" charset="0"/>
              </a:rPr>
              <a:t>arwyddion</a:t>
            </a:r>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a:p>
            <a:r>
              <a:rPr lang="en-GB" dirty="0">
                <a:solidFill>
                  <a:srgbClr val="0070C0"/>
                </a:solidFill>
                <a:latin typeface="Arial" panose="020B0604020202020204" pitchFamily="34" charset="0"/>
              </a:rPr>
              <a:t>Sign language</a:t>
            </a:r>
          </a:p>
          <a:p>
            <a:pPr marL="0" indent="0">
              <a:buNone/>
            </a:pPr>
            <a:endParaRPr lang="en-GB" dirty="0"/>
          </a:p>
        </p:txBody>
      </p:sp>
      <p:pic>
        <p:nvPicPr>
          <p:cNvPr id="5" name="Content Placeholder 4">
            <a:extLst>
              <a:ext uri="{FF2B5EF4-FFF2-40B4-BE49-F238E27FC236}">
                <a16:creationId xmlns:a16="http://schemas.microsoft.com/office/drawing/2014/main" id="{8879B58C-9984-63B1-6A17-4BA843550083}"/>
              </a:ext>
            </a:extLst>
          </p:cNvPr>
          <p:cNvPicPr>
            <a:picLocks noGrp="1" noChangeAspect="1"/>
          </p:cNvPicPr>
          <p:nvPr>
            <p:ph sz="half" idx="2"/>
          </p:nvPr>
        </p:nvPicPr>
        <p:blipFill>
          <a:blip r:embed="rId2"/>
          <a:stretch>
            <a:fillRect/>
          </a:stretch>
        </p:blipFill>
        <p:spPr>
          <a:xfrm>
            <a:off x="4648200" y="2229759"/>
            <a:ext cx="3867150" cy="3001731"/>
          </a:xfrm>
          <a:prstGeom prst="rect">
            <a:avLst/>
          </a:prstGeom>
        </p:spPr>
      </p:pic>
    </p:spTree>
    <p:extLst>
      <p:ext uri="{BB962C8B-B14F-4D97-AF65-F5344CB8AC3E}">
        <p14:creationId xmlns:p14="http://schemas.microsoft.com/office/powerpoint/2010/main" val="17374036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65EA7C-1260-2130-CED9-9508E4834EEF}"/>
              </a:ext>
            </a:extLst>
          </p:cNvPr>
          <p:cNvSpPr>
            <a:spLocks noGrp="1"/>
          </p:cNvSpPr>
          <p:nvPr>
            <p:ph sz="half" idx="1"/>
          </p:nvPr>
        </p:nvSpPr>
        <p:spPr/>
        <p:txBody>
          <a:bodyPr/>
          <a:lstStyle/>
          <a:p>
            <a:r>
              <a:rPr lang="en-GB" dirty="0">
                <a:latin typeface="Arial" panose="020B0604020202020204" pitchFamily="34" charset="0"/>
              </a:rPr>
              <a:t>Sut </a:t>
            </a:r>
            <a:r>
              <a:rPr lang="en-GB" dirty="0" err="1">
                <a:latin typeface="Arial" panose="020B0604020202020204" pitchFamily="34" charset="0"/>
              </a:rPr>
              <a:t>mae</a:t>
            </a:r>
            <a:r>
              <a:rPr lang="en-GB" dirty="0">
                <a:latin typeface="Arial" panose="020B0604020202020204" pitchFamily="34" charset="0"/>
              </a:rPr>
              <a:t> plant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defnyddio</a:t>
            </a:r>
            <a:r>
              <a:rPr lang="en-GB" dirty="0">
                <a:latin typeface="Arial" panose="020B0604020202020204" pitchFamily="34" charset="0"/>
              </a:rPr>
              <a:t> </a:t>
            </a:r>
            <a:r>
              <a:rPr lang="en-GB" dirty="0" err="1">
                <a:latin typeface="Arial" panose="020B0604020202020204" pitchFamily="34" charset="0"/>
              </a:rPr>
              <a:t>iaith</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fynegi</a:t>
            </a:r>
            <a:r>
              <a:rPr lang="en-GB" dirty="0">
                <a:latin typeface="Arial" panose="020B0604020202020204" pitchFamily="34" charset="0"/>
              </a:rPr>
              <a:t> </a:t>
            </a:r>
            <a:r>
              <a:rPr lang="en-GB" dirty="0" err="1">
                <a:latin typeface="Arial" panose="020B0604020202020204" pitchFamily="34" charset="0"/>
              </a:rPr>
              <a:t>eu</a:t>
            </a:r>
            <a:r>
              <a:rPr lang="en-GB" dirty="0">
                <a:latin typeface="Arial" panose="020B0604020202020204" pitchFamily="34" charset="0"/>
              </a:rPr>
              <a:t> </a:t>
            </a:r>
            <a:r>
              <a:rPr lang="en-GB" dirty="0" err="1">
                <a:latin typeface="Arial" panose="020B0604020202020204" pitchFamily="34" charset="0"/>
              </a:rPr>
              <a:t>hunain</a:t>
            </a:r>
            <a:r>
              <a:rPr lang="en-GB" dirty="0">
                <a:latin typeface="Arial" panose="020B0604020202020204" pitchFamily="34" charset="0"/>
              </a:rPr>
              <a:t>;</a:t>
            </a:r>
          </a:p>
          <a:p>
            <a:r>
              <a:rPr lang="en-GB" dirty="0" err="1">
                <a:latin typeface="Arial" panose="020B0604020202020204" pitchFamily="34" charset="0"/>
              </a:rPr>
              <a:t>Siarad</a:t>
            </a:r>
            <a:r>
              <a:rPr lang="en-GB" dirty="0">
                <a:latin typeface="Arial" panose="020B0604020202020204" pitchFamily="34" charset="0"/>
              </a:rPr>
              <a:t>;</a:t>
            </a:r>
          </a:p>
          <a:p>
            <a:r>
              <a:rPr lang="en-GB" dirty="0" err="1">
                <a:latin typeface="Arial" panose="020B0604020202020204" pitchFamily="34" charset="0"/>
              </a:rPr>
              <a:t>Pwyntio</a:t>
            </a:r>
            <a:r>
              <a:rPr lang="en-GB" dirty="0">
                <a:latin typeface="Arial" panose="020B0604020202020204" pitchFamily="34" charset="0"/>
              </a:rPr>
              <a:t>;</a:t>
            </a:r>
          </a:p>
          <a:p>
            <a:r>
              <a:rPr lang="en-GB" dirty="0" err="1">
                <a:latin typeface="Arial" panose="020B0604020202020204" pitchFamily="34" charset="0"/>
              </a:rPr>
              <a:t>Ysgrifennu</a:t>
            </a:r>
            <a:r>
              <a:rPr lang="en-GB"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11CC1CC2-C093-82BD-99B6-C954537A4E71}"/>
              </a:ext>
            </a:extLst>
          </p:cNvPr>
          <p:cNvSpPr>
            <a:spLocks noGrp="1"/>
          </p:cNvSpPr>
          <p:nvPr>
            <p:ph sz="half" idx="2"/>
          </p:nvPr>
        </p:nvSpPr>
        <p:spPr/>
        <p:txBody>
          <a:bodyPr/>
          <a:lstStyle/>
          <a:p>
            <a:r>
              <a:rPr lang="en-GB" dirty="0">
                <a:solidFill>
                  <a:srgbClr val="0070C0"/>
                </a:solidFill>
                <a:latin typeface="Arial" panose="020B0604020202020204" pitchFamily="34" charset="0"/>
              </a:rPr>
              <a:t>How children use language to express themselves;</a:t>
            </a:r>
          </a:p>
          <a:p>
            <a:r>
              <a:rPr lang="en-GB" dirty="0">
                <a:solidFill>
                  <a:srgbClr val="0070C0"/>
                </a:solidFill>
                <a:latin typeface="Arial" panose="020B0604020202020204" pitchFamily="34" charset="0"/>
              </a:rPr>
              <a:t>Talking;</a:t>
            </a:r>
          </a:p>
          <a:p>
            <a:r>
              <a:rPr lang="en-GB" dirty="0">
                <a:solidFill>
                  <a:srgbClr val="0070C0"/>
                </a:solidFill>
                <a:latin typeface="Arial" panose="020B0604020202020204" pitchFamily="34" charset="0"/>
              </a:rPr>
              <a:t>Pointing;</a:t>
            </a:r>
          </a:p>
          <a:p>
            <a:r>
              <a:rPr lang="en-GB" dirty="0">
                <a:solidFill>
                  <a:srgbClr val="0070C0"/>
                </a:solidFill>
                <a:latin typeface="Arial" panose="020B0604020202020204" pitchFamily="34" charset="0"/>
              </a:rPr>
              <a:t>Writing;</a:t>
            </a:r>
          </a:p>
          <a:p>
            <a:pPr marL="0" indent="0">
              <a:buNone/>
            </a:pPr>
            <a:endParaRPr lang="en-GB" dirty="0"/>
          </a:p>
        </p:txBody>
      </p:sp>
      <p:sp>
        <p:nvSpPr>
          <p:cNvPr id="5" name="Title 4">
            <a:extLst>
              <a:ext uri="{FF2B5EF4-FFF2-40B4-BE49-F238E27FC236}">
                <a16:creationId xmlns:a16="http://schemas.microsoft.com/office/drawing/2014/main" id="{4C2A380B-3829-9BB4-76AE-4EC70A269827}"/>
              </a:ext>
            </a:extLst>
          </p:cNvPr>
          <p:cNvSpPr>
            <a:spLocks noGrp="1"/>
          </p:cNvSpPr>
          <p:nvPr>
            <p:ph type="title"/>
          </p:nvPr>
        </p:nvSpPr>
        <p:spPr>
          <a:xfrm>
            <a:off x="628650" y="365125"/>
            <a:ext cx="7886700" cy="1325563"/>
          </a:xfrm>
        </p:spPr>
        <p:txBody>
          <a:bodyPr>
            <a:normAutofit/>
          </a:bodyPr>
          <a:lstStyle/>
          <a:p>
            <a:pPr algn="ctr"/>
            <a:r>
              <a:rPr lang="en-GB" dirty="0">
                <a:latin typeface="Arial" panose="020B0604020202020204" pitchFamily="34" charset="0"/>
              </a:rPr>
              <a:t>Iaith </a:t>
            </a:r>
            <a:r>
              <a:rPr lang="en-GB" dirty="0" err="1">
                <a:latin typeface="Arial" panose="020B0604020202020204" pitchFamily="34" charset="0"/>
              </a:rPr>
              <a:t>fynegiadol</a:t>
            </a:r>
            <a:br>
              <a:rPr lang="en-GB" dirty="0">
                <a:latin typeface="Arial" panose="020B0604020202020204" pitchFamily="34" charset="0"/>
              </a:rPr>
            </a:br>
            <a:r>
              <a:rPr lang="en-GB" dirty="0">
                <a:solidFill>
                  <a:srgbClr val="0070C0"/>
                </a:solidFill>
                <a:latin typeface="Arial" panose="020B0604020202020204" pitchFamily="34" charset="0"/>
              </a:rPr>
              <a:t>Expressive language</a:t>
            </a:r>
          </a:p>
        </p:txBody>
      </p:sp>
    </p:spTree>
    <p:extLst>
      <p:ext uri="{BB962C8B-B14F-4D97-AF65-F5344CB8AC3E}">
        <p14:creationId xmlns:p14="http://schemas.microsoft.com/office/powerpoint/2010/main" val="14001865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1BB11-E7B4-EB86-9BD4-D5F30A50F58D}"/>
              </a:ext>
            </a:extLst>
          </p:cNvPr>
          <p:cNvSpPr>
            <a:spLocks noGrp="1"/>
          </p:cNvSpPr>
          <p:nvPr>
            <p:ph type="title"/>
          </p:nvPr>
        </p:nvSpPr>
        <p:spPr>
          <a:xfrm>
            <a:off x="107504" y="365125"/>
            <a:ext cx="8784976" cy="1325563"/>
          </a:xfrm>
        </p:spPr>
        <p:txBody>
          <a:bodyPr>
            <a:normAutofit fontScale="90000"/>
          </a:bodyPr>
          <a:lstStyle/>
          <a:p>
            <a:pPr algn="ctr"/>
            <a:r>
              <a:rPr lang="en-GB" dirty="0">
                <a:latin typeface="Arial" panose="020B0604020202020204" pitchFamily="34" charset="0"/>
              </a:rPr>
              <a:t>Nodweddion </a:t>
            </a:r>
            <a:r>
              <a:rPr lang="en-GB" dirty="0" err="1">
                <a:latin typeface="Arial" panose="020B0604020202020204" pitchFamily="34" charset="0"/>
              </a:rPr>
              <a:t>rhagarweiniol</a:t>
            </a:r>
            <a:r>
              <a:rPr lang="en-GB" dirty="0">
                <a:latin typeface="Arial" panose="020B0604020202020204" pitchFamily="34" charset="0"/>
              </a:rPr>
              <a:t> </a:t>
            </a:r>
            <a:r>
              <a:rPr lang="en-GB" dirty="0" err="1">
                <a:latin typeface="Arial" panose="020B0604020202020204" pitchFamily="34" charset="0"/>
              </a:rPr>
              <a:t>llefaredd</a:t>
            </a:r>
            <a:br>
              <a:rPr lang="en-GB" dirty="0">
                <a:latin typeface="Arial" panose="020B0604020202020204" pitchFamily="34" charset="0"/>
              </a:rPr>
            </a:br>
            <a:r>
              <a:rPr lang="en-GB" dirty="0">
                <a:solidFill>
                  <a:srgbClr val="0070C0"/>
                </a:solidFill>
                <a:latin typeface="Arial" panose="020B0604020202020204" pitchFamily="34" charset="0"/>
              </a:rPr>
              <a:t>Prosodic features of speech</a:t>
            </a:r>
            <a:endParaRPr lang="en-GB" dirty="0"/>
          </a:p>
        </p:txBody>
      </p:sp>
      <p:sp>
        <p:nvSpPr>
          <p:cNvPr id="3" name="Content Placeholder 2">
            <a:extLst>
              <a:ext uri="{FF2B5EF4-FFF2-40B4-BE49-F238E27FC236}">
                <a16:creationId xmlns:a16="http://schemas.microsoft.com/office/drawing/2014/main" id="{67678055-59BF-AEA2-9C59-7D9174C7BCBC}"/>
              </a:ext>
            </a:extLst>
          </p:cNvPr>
          <p:cNvSpPr>
            <a:spLocks noGrp="1"/>
          </p:cNvSpPr>
          <p:nvPr>
            <p:ph sz="half" idx="1"/>
          </p:nvPr>
        </p:nvSpPr>
        <p:spPr>
          <a:xfrm>
            <a:off x="323528" y="1825625"/>
            <a:ext cx="4172272" cy="3809862"/>
          </a:xfrm>
        </p:spPr>
        <p:txBody>
          <a:bodyPr>
            <a:normAutofit/>
          </a:bodyPr>
          <a:lstStyle/>
          <a:p>
            <a:pPr marL="0" indent="0">
              <a:buNone/>
            </a:pPr>
            <a:r>
              <a:rPr lang="en-GB" dirty="0">
                <a:latin typeface="Arial" panose="020B0604020202020204" pitchFamily="34" charset="0"/>
                <a:cs typeface="Arial" panose="020B0604020202020204" pitchFamily="34" charset="0"/>
              </a:rPr>
              <a:t>Barbee, M. (2021) </a:t>
            </a:r>
            <a:r>
              <a:rPr lang="en-GB" i="1" dirty="0">
                <a:latin typeface="Arial" panose="020B0604020202020204" pitchFamily="34" charset="0"/>
                <a:cs typeface="Arial" panose="020B0604020202020204" pitchFamily="34" charset="0"/>
              </a:rPr>
              <a:t>Prosodic features of speech.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rPr>
              <a:t>Prosodic Features of Speech (An Intro to Prosody), a presentation by Matthew Barbee – YouTube</a:t>
            </a:r>
            <a:r>
              <a:rPr lang="en-GB" dirty="0">
                <a:latin typeface="Arial" panose="020B0604020202020204" pitchFamily="34" charset="0"/>
                <a:cs typeface="Arial" panose="020B0604020202020204" pitchFamily="34" charset="0"/>
              </a:rPr>
              <a:t> [Accessed: August 7 2023].</a:t>
            </a:r>
          </a:p>
        </p:txBody>
      </p:sp>
      <p:pic>
        <p:nvPicPr>
          <p:cNvPr id="5" name="Online Media 4" title="Prosodic Features of Speech (An Intro to Prosody), a presentation by Matthew Barbee">
            <a:hlinkClick r:id="" action="ppaction://media"/>
            <a:extLst>
              <a:ext uri="{FF2B5EF4-FFF2-40B4-BE49-F238E27FC236}">
                <a16:creationId xmlns:a16="http://schemas.microsoft.com/office/drawing/2014/main" id="{E3A42FDD-FA2B-D705-AF6B-C58C831CB803}"/>
              </a:ext>
            </a:extLst>
          </p:cNvPr>
          <p:cNvPicPr>
            <a:picLocks noGrp="1" noRot="1" noChangeAspect="1"/>
          </p:cNvPicPr>
          <p:nvPr>
            <p:ph sz="half" idx="2"/>
            <a:videoFile r:link="rId1"/>
          </p:nvPr>
        </p:nvPicPr>
        <p:blipFill>
          <a:blip r:embed="rId5"/>
          <a:stretch>
            <a:fillRect/>
          </a:stretch>
        </p:blipFill>
        <p:spPr>
          <a:xfrm>
            <a:off x="4495800" y="1825625"/>
            <a:ext cx="4172272" cy="3809862"/>
          </a:xfrm>
          <a:prstGeom prst="rect">
            <a:avLst/>
          </a:prstGeom>
        </p:spPr>
      </p:pic>
    </p:spTree>
    <p:extLst>
      <p:ext uri="{BB962C8B-B14F-4D97-AF65-F5344CB8AC3E}">
        <p14:creationId xmlns:p14="http://schemas.microsoft.com/office/powerpoint/2010/main" val="220649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0499D-893E-2FC1-AF35-A60B9E441099}"/>
              </a:ext>
            </a:extLst>
          </p:cNvPr>
          <p:cNvSpPr>
            <a:spLocks noGrp="1"/>
          </p:cNvSpPr>
          <p:nvPr>
            <p:ph type="title"/>
          </p:nvPr>
        </p:nvSpPr>
        <p:spPr/>
        <p:txBody>
          <a:bodyPr/>
          <a:lstStyle/>
          <a:p>
            <a:pPr algn="ctr"/>
            <a:r>
              <a:rPr lang="cy-GB" altLang="cy-GB" dirty="0">
                <a:latin typeface="Arial" panose="020B0604020202020204" pitchFamily="34" charset="0"/>
              </a:rPr>
              <a:t>Prawf</a:t>
            </a:r>
            <a:br>
              <a:rPr lang="en-GB" altLang="cy-GB" dirty="0">
                <a:latin typeface="Arial" panose="020B0604020202020204" pitchFamily="34" charset="0"/>
              </a:rPr>
            </a:br>
            <a:r>
              <a:rPr lang="en-GB" altLang="cy-GB" dirty="0">
                <a:solidFill>
                  <a:srgbClr val="0070C0"/>
                </a:solidFill>
                <a:latin typeface="Arial" panose="020B0604020202020204" pitchFamily="34" charset="0"/>
              </a:rPr>
              <a:t>A test</a:t>
            </a:r>
            <a:endParaRPr lang="en-GB" dirty="0"/>
          </a:p>
        </p:txBody>
      </p:sp>
      <p:sp>
        <p:nvSpPr>
          <p:cNvPr id="3" name="Content Placeholder 2">
            <a:extLst>
              <a:ext uri="{FF2B5EF4-FFF2-40B4-BE49-F238E27FC236}">
                <a16:creationId xmlns:a16="http://schemas.microsoft.com/office/drawing/2014/main" id="{830019AC-B8DC-8A0E-3085-4E86B7681C33}"/>
              </a:ext>
            </a:extLst>
          </p:cNvPr>
          <p:cNvSpPr>
            <a:spLocks noGrp="1"/>
          </p:cNvSpPr>
          <p:nvPr>
            <p:ph sz="half" idx="1"/>
          </p:nvPr>
        </p:nvSpPr>
        <p:spPr/>
        <p:txBody>
          <a:bodyPr/>
          <a:lstStyle/>
          <a:p>
            <a:pPr eaLnBrk="1" hangingPunct="1">
              <a:buFontTx/>
              <a:buNone/>
            </a:pPr>
            <a:r>
              <a:rPr lang="en-GB" altLang="cy-GB" dirty="0">
                <a:latin typeface="Arial" panose="020B0604020202020204" pitchFamily="34" charset="0"/>
              </a:rPr>
              <a:t>A</a:t>
            </a:r>
            <a:r>
              <a:rPr lang="cy-GB" altLang="cy-GB" dirty="0">
                <a:latin typeface="Arial" panose="020B0604020202020204" pitchFamily="34" charset="0"/>
              </a:rPr>
              <a:t>:  Weles i ti yn y dafarn neithiwr?</a:t>
            </a:r>
          </a:p>
          <a:p>
            <a:pPr eaLnBrk="1" hangingPunct="1">
              <a:buFontTx/>
              <a:buNone/>
            </a:pPr>
            <a:endParaRPr lang="cy-GB" altLang="cy-GB" dirty="0">
              <a:latin typeface="Arial" panose="020B0604020202020204" pitchFamily="34" charset="0"/>
            </a:endParaRPr>
          </a:p>
          <a:p>
            <a:pPr eaLnBrk="1" hangingPunct="1">
              <a:buFontTx/>
              <a:buNone/>
            </a:pPr>
            <a:r>
              <a:rPr lang="cy-GB" altLang="cy-GB" dirty="0">
                <a:latin typeface="Arial" panose="020B0604020202020204" pitchFamily="34" charset="0"/>
              </a:rPr>
              <a:t>B: 	……….</a:t>
            </a:r>
          </a:p>
          <a:p>
            <a:pPr eaLnBrk="1" hangingPunct="1">
              <a:buFontTx/>
              <a:buNone/>
            </a:pPr>
            <a:endParaRPr lang="cy-GB" altLang="cy-GB" dirty="0">
              <a:latin typeface="Arial" panose="020B0604020202020204" pitchFamily="34" charset="0"/>
            </a:endParaRPr>
          </a:p>
          <a:p>
            <a:pPr eaLnBrk="1" hangingPunct="1">
              <a:buFontTx/>
              <a:buNone/>
            </a:pPr>
            <a:r>
              <a:rPr lang="cy-GB" altLang="cy-GB" dirty="0">
                <a:latin typeface="Arial" panose="020B0604020202020204" pitchFamily="34" charset="0"/>
              </a:rPr>
              <a:t>A: Rown i’n meddwl mod i.</a:t>
            </a:r>
          </a:p>
          <a:p>
            <a:pPr marL="0" indent="0">
              <a:buNone/>
            </a:pPr>
            <a:endParaRPr lang="en-GB" dirty="0"/>
          </a:p>
        </p:txBody>
      </p:sp>
      <p:sp>
        <p:nvSpPr>
          <p:cNvPr id="4" name="Content Placeholder 3">
            <a:extLst>
              <a:ext uri="{FF2B5EF4-FFF2-40B4-BE49-F238E27FC236}">
                <a16:creationId xmlns:a16="http://schemas.microsoft.com/office/drawing/2014/main" id="{D49CD864-83A5-540F-470F-7F8F7EE64811}"/>
              </a:ext>
            </a:extLst>
          </p:cNvPr>
          <p:cNvSpPr>
            <a:spLocks noGrp="1"/>
          </p:cNvSpPr>
          <p:nvPr>
            <p:ph sz="half" idx="2"/>
          </p:nvPr>
        </p:nvSpPr>
        <p:spPr/>
        <p:txBody>
          <a:bodyPr/>
          <a:lstStyle/>
          <a:p>
            <a:pPr eaLnBrk="1" hangingPunct="1">
              <a:buFontTx/>
              <a:buNone/>
            </a:pPr>
            <a:r>
              <a:rPr lang="en-GB" altLang="cy-GB" dirty="0">
                <a:solidFill>
                  <a:srgbClr val="0070C0"/>
                </a:solidFill>
                <a:latin typeface="Arial" panose="020B0604020202020204" pitchFamily="34" charset="0"/>
              </a:rPr>
              <a:t>A: Did I see you in the pub last night?</a:t>
            </a:r>
          </a:p>
          <a:p>
            <a:pPr eaLnBrk="1" hangingPunct="1">
              <a:buFontTx/>
              <a:buNone/>
            </a:pPr>
            <a:endParaRPr lang="en-GB" altLang="cy-GB" dirty="0">
              <a:solidFill>
                <a:srgbClr val="0070C0"/>
              </a:solidFill>
              <a:latin typeface="Arial" panose="020B0604020202020204" pitchFamily="34" charset="0"/>
            </a:endParaRPr>
          </a:p>
          <a:p>
            <a:pPr eaLnBrk="1" hangingPunct="1">
              <a:buFontTx/>
              <a:buNone/>
            </a:pPr>
            <a:r>
              <a:rPr lang="en-GB" altLang="cy-GB" dirty="0">
                <a:solidFill>
                  <a:srgbClr val="0070C0"/>
                </a:solidFill>
                <a:latin typeface="Arial" panose="020B0604020202020204" pitchFamily="34" charset="0"/>
              </a:rPr>
              <a:t>B: 	………….</a:t>
            </a:r>
          </a:p>
          <a:p>
            <a:pPr eaLnBrk="1" hangingPunct="1">
              <a:buFontTx/>
              <a:buNone/>
            </a:pPr>
            <a:endParaRPr lang="en-GB" altLang="cy-GB" dirty="0">
              <a:solidFill>
                <a:srgbClr val="0070C0"/>
              </a:solidFill>
              <a:latin typeface="Arial" panose="020B0604020202020204" pitchFamily="34" charset="0"/>
            </a:endParaRPr>
          </a:p>
          <a:p>
            <a:pPr eaLnBrk="1" hangingPunct="1">
              <a:buFontTx/>
              <a:buNone/>
            </a:pPr>
            <a:r>
              <a:rPr lang="en-GB" altLang="cy-GB" dirty="0">
                <a:solidFill>
                  <a:srgbClr val="0070C0"/>
                </a:solidFill>
                <a:latin typeface="Arial" panose="020B0604020202020204" pitchFamily="34" charset="0"/>
              </a:rPr>
              <a:t>A:  I thought I did.</a:t>
            </a:r>
            <a:endParaRPr lang="en-US" altLang="cy-GB"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442760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FBB73-5ABC-93E9-7A1B-D831FFD5F9BF}"/>
              </a:ext>
            </a:extLst>
          </p:cNvPr>
          <p:cNvSpPr>
            <a:spLocks noGrp="1"/>
          </p:cNvSpPr>
          <p:nvPr>
            <p:ph type="title"/>
          </p:nvPr>
        </p:nvSpPr>
        <p:spPr/>
        <p:txBody>
          <a:bodyPr/>
          <a:lstStyle/>
          <a:p>
            <a:pPr algn="ctr"/>
            <a:r>
              <a:rPr lang="cy-GB" altLang="cy-GB" dirty="0">
                <a:latin typeface="Arial" panose="020B0604020202020204" pitchFamily="34" charset="0"/>
              </a:rPr>
              <a:t>Dadansoddi Sgwrs</a:t>
            </a:r>
            <a:br>
              <a:rPr lang="en-GB" altLang="cy-GB" dirty="0">
                <a:latin typeface="Arial" panose="020B0604020202020204" pitchFamily="34" charset="0"/>
              </a:rPr>
            </a:br>
            <a:r>
              <a:rPr lang="en-GB" altLang="cy-GB" dirty="0">
                <a:solidFill>
                  <a:srgbClr val="0070C0"/>
                </a:solidFill>
                <a:latin typeface="Arial" panose="020B0604020202020204" pitchFamily="34" charset="0"/>
              </a:rPr>
              <a:t>Discourse Analysis</a:t>
            </a:r>
            <a:endParaRPr lang="en-GB" dirty="0"/>
          </a:p>
        </p:txBody>
      </p:sp>
      <p:sp>
        <p:nvSpPr>
          <p:cNvPr id="3" name="Content Placeholder 2">
            <a:extLst>
              <a:ext uri="{FF2B5EF4-FFF2-40B4-BE49-F238E27FC236}">
                <a16:creationId xmlns:a16="http://schemas.microsoft.com/office/drawing/2014/main" id="{C26F01E1-0EDF-2954-733A-D52040CD49E6}"/>
              </a:ext>
            </a:extLst>
          </p:cNvPr>
          <p:cNvSpPr>
            <a:spLocks noGrp="1"/>
          </p:cNvSpPr>
          <p:nvPr>
            <p:ph sz="half" idx="1"/>
          </p:nvPr>
        </p:nvSpPr>
        <p:spPr/>
        <p:txBody>
          <a:bodyPr/>
          <a:lstStyle/>
          <a:p>
            <a:pPr eaLnBrk="1" hangingPunct="1"/>
            <a:r>
              <a:rPr lang="cy-GB" altLang="cy-GB" dirty="0">
                <a:solidFill>
                  <a:srgbClr val="000000"/>
                </a:solidFill>
                <a:latin typeface="Arial" panose="020B0604020202020204" pitchFamily="34" charset="0"/>
              </a:rPr>
              <a:t>Astudiaeth o ddarnau o iaith lafar yn hirach na brawddegau unigol;</a:t>
            </a:r>
          </a:p>
          <a:p>
            <a:pPr lvl="1" eaLnBrk="1" hangingPunct="1"/>
            <a:r>
              <a:rPr lang="cy-GB" altLang="cy-GB" dirty="0">
                <a:solidFill>
                  <a:srgbClr val="000000"/>
                </a:solidFill>
                <a:latin typeface="Arial" panose="020B0604020202020204" pitchFamily="34" charset="0"/>
              </a:rPr>
              <a:t>wedi ei chynllunio;</a:t>
            </a:r>
          </a:p>
          <a:p>
            <a:pPr lvl="1" eaLnBrk="1" hangingPunct="1"/>
            <a:r>
              <a:rPr lang="cy-GB" altLang="cy-GB" dirty="0">
                <a:solidFill>
                  <a:srgbClr val="000000"/>
                </a:solidFill>
                <a:latin typeface="Arial" panose="020B0604020202020204" pitchFamily="34" charset="0"/>
              </a:rPr>
              <a:t>heb ei chynllunio;</a:t>
            </a:r>
          </a:p>
          <a:p>
            <a:pPr eaLnBrk="1" hangingPunct="1"/>
            <a:r>
              <a:rPr lang="cy-GB" altLang="cy-GB" dirty="0">
                <a:solidFill>
                  <a:srgbClr val="000000"/>
                </a:solidFill>
                <a:latin typeface="Arial" panose="020B0604020202020204" pitchFamily="34" charset="0"/>
              </a:rPr>
              <a:t>Ymchwiliad i drefn sgyrsiau.</a:t>
            </a:r>
          </a:p>
          <a:p>
            <a:pPr marL="0" indent="0">
              <a:buNone/>
            </a:pPr>
            <a:endParaRPr lang="en-GB" dirty="0"/>
          </a:p>
        </p:txBody>
      </p:sp>
      <p:sp>
        <p:nvSpPr>
          <p:cNvPr id="4" name="Content Placeholder 3">
            <a:extLst>
              <a:ext uri="{FF2B5EF4-FFF2-40B4-BE49-F238E27FC236}">
                <a16:creationId xmlns:a16="http://schemas.microsoft.com/office/drawing/2014/main" id="{823F2CDA-C34D-7C80-E7D0-2DB079F9588F}"/>
              </a:ext>
            </a:extLst>
          </p:cNvPr>
          <p:cNvSpPr>
            <a:spLocks noGrp="1"/>
          </p:cNvSpPr>
          <p:nvPr>
            <p:ph sz="half" idx="2"/>
          </p:nvPr>
        </p:nvSpPr>
        <p:spPr/>
        <p:txBody>
          <a:bodyPr/>
          <a:lstStyle/>
          <a:p>
            <a:pPr eaLnBrk="1" hangingPunct="1"/>
            <a:r>
              <a:rPr lang="en-GB" altLang="cy-GB" dirty="0">
                <a:solidFill>
                  <a:srgbClr val="0070C0"/>
                </a:solidFill>
                <a:latin typeface="Arial" panose="020B0604020202020204" pitchFamily="34" charset="0"/>
              </a:rPr>
              <a:t>Study of continuous language;</a:t>
            </a:r>
          </a:p>
          <a:p>
            <a:pPr lvl="1" eaLnBrk="1" hangingPunct="1"/>
            <a:r>
              <a:rPr lang="en-GB" altLang="cy-GB" dirty="0">
                <a:solidFill>
                  <a:srgbClr val="0070C0"/>
                </a:solidFill>
                <a:latin typeface="Arial" panose="020B0604020202020204" pitchFamily="34" charset="0"/>
              </a:rPr>
              <a:t>planned;</a:t>
            </a:r>
          </a:p>
          <a:p>
            <a:pPr lvl="1" eaLnBrk="1" hangingPunct="1"/>
            <a:r>
              <a:rPr lang="en-GB" altLang="cy-GB" dirty="0">
                <a:solidFill>
                  <a:srgbClr val="0070C0"/>
                </a:solidFill>
                <a:latin typeface="Arial" panose="020B0604020202020204" pitchFamily="34" charset="0"/>
              </a:rPr>
              <a:t>unplanned;</a:t>
            </a:r>
          </a:p>
          <a:p>
            <a:pPr eaLnBrk="1" hangingPunct="1"/>
            <a:r>
              <a:rPr lang="en-GB" altLang="cy-GB" dirty="0">
                <a:solidFill>
                  <a:srgbClr val="0070C0"/>
                </a:solidFill>
                <a:latin typeface="Arial" panose="020B0604020202020204" pitchFamily="34" charset="0"/>
              </a:rPr>
              <a:t>Investigation of organisation of conversations.</a:t>
            </a:r>
          </a:p>
          <a:p>
            <a:pPr marL="0" indent="0">
              <a:buNone/>
            </a:pPr>
            <a:endParaRPr lang="en-GB" dirty="0"/>
          </a:p>
        </p:txBody>
      </p:sp>
    </p:spTree>
    <p:extLst>
      <p:ext uri="{BB962C8B-B14F-4D97-AF65-F5344CB8AC3E}">
        <p14:creationId xmlns:p14="http://schemas.microsoft.com/office/powerpoint/2010/main" val="8160343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29C81-09DB-AD11-3597-A9CA43610BD1}"/>
              </a:ext>
            </a:extLst>
          </p:cNvPr>
          <p:cNvSpPr>
            <a:spLocks noGrp="1"/>
          </p:cNvSpPr>
          <p:nvPr>
            <p:ph type="title"/>
          </p:nvPr>
        </p:nvSpPr>
        <p:spPr/>
        <p:txBody>
          <a:bodyPr/>
          <a:lstStyle/>
          <a:p>
            <a:pPr algn="ctr"/>
            <a:r>
              <a:rPr lang="cy-GB" altLang="cy-GB" sz="4400" dirty="0">
                <a:solidFill>
                  <a:srgbClr val="000000"/>
                </a:solidFill>
                <a:latin typeface="Arial" panose="020B0604020202020204" pitchFamily="34" charset="0"/>
              </a:rPr>
              <a:t>Nodweddion sgwrs</a:t>
            </a:r>
            <a:br>
              <a:rPr lang="en-GB" altLang="cy-GB" sz="4400" dirty="0">
                <a:latin typeface="Arial" panose="020B0604020202020204" pitchFamily="34" charset="0"/>
              </a:rPr>
            </a:br>
            <a:r>
              <a:rPr lang="en-GB" altLang="cy-GB" sz="4400" dirty="0">
                <a:solidFill>
                  <a:srgbClr val="0070C0"/>
                </a:solidFill>
                <a:latin typeface="Arial" panose="020B0604020202020204" pitchFamily="34" charset="0"/>
              </a:rPr>
              <a:t>Conversational features</a:t>
            </a:r>
            <a:endParaRPr lang="en-GB" dirty="0"/>
          </a:p>
        </p:txBody>
      </p:sp>
      <p:sp>
        <p:nvSpPr>
          <p:cNvPr id="3" name="Content Placeholder 2">
            <a:extLst>
              <a:ext uri="{FF2B5EF4-FFF2-40B4-BE49-F238E27FC236}">
                <a16:creationId xmlns:a16="http://schemas.microsoft.com/office/drawing/2014/main" id="{5209896E-1B2B-37F3-5D6F-D0D0FBEA7063}"/>
              </a:ext>
            </a:extLst>
          </p:cNvPr>
          <p:cNvSpPr>
            <a:spLocks noGrp="1"/>
          </p:cNvSpPr>
          <p:nvPr>
            <p:ph sz="half" idx="1"/>
          </p:nvPr>
        </p:nvSpPr>
        <p:spPr/>
        <p:txBody>
          <a:bodyPr/>
          <a:lstStyle/>
          <a:p>
            <a:pPr eaLnBrk="1" hangingPunct="1"/>
            <a:r>
              <a:rPr lang="cy-GB" altLang="cy-GB" dirty="0">
                <a:solidFill>
                  <a:srgbClr val="000000"/>
                </a:solidFill>
                <a:latin typeface="Arial" panose="020B0604020202020204" pitchFamily="34" charset="0"/>
              </a:rPr>
              <a:t>Agoriad;</a:t>
            </a:r>
          </a:p>
          <a:p>
            <a:pPr eaLnBrk="1" hangingPunct="1"/>
            <a:r>
              <a:rPr lang="cy-GB" altLang="cy-GB" dirty="0">
                <a:solidFill>
                  <a:srgbClr val="000000"/>
                </a:solidFill>
                <a:latin typeface="Arial" panose="020B0604020202020204" pitchFamily="34" charset="0"/>
              </a:rPr>
              <a:t>Parau cyfagos (siarad ag ymateb);</a:t>
            </a:r>
          </a:p>
          <a:p>
            <a:pPr eaLnBrk="1" hangingPunct="1"/>
            <a:r>
              <a:rPr lang="cy-GB" altLang="cy-GB" dirty="0">
                <a:solidFill>
                  <a:srgbClr val="000000"/>
                </a:solidFill>
                <a:latin typeface="Arial" panose="020B0604020202020204" pitchFamily="34" charset="0"/>
              </a:rPr>
              <a:t>Marciau sgwrs;</a:t>
            </a:r>
          </a:p>
          <a:p>
            <a:pPr marL="0" indent="0" eaLnBrk="1" hangingPunct="1">
              <a:buNone/>
            </a:pPr>
            <a:r>
              <a:rPr lang="cy-GB" altLang="cy-GB" dirty="0">
                <a:solidFill>
                  <a:srgbClr val="000000"/>
                </a:solidFill>
                <a:latin typeface="Arial" panose="020B0604020202020204" pitchFamily="34" charset="0"/>
              </a:rPr>
              <a:t>- Geiriau cysylltiol;</a:t>
            </a:r>
          </a:p>
          <a:p>
            <a:pPr eaLnBrk="1" hangingPunct="1">
              <a:buFontTx/>
              <a:buChar char="-"/>
            </a:pPr>
            <a:r>
              <a:rPr lang="cy-GB" altLang="cy-GB" dirty="0">
                <a:solidFill>
                  <a:srgbClr val="000000"/>
                </a:solidFill>
                <a:latin typeface="Arial" panose="020B0604020202020204" pitchFamily="34" charset="0"/>
              </a:rPr>
              <a:t>Tagiau.</a:t>
            </a:r>
          </a:p>
          <a:p>
            <a:pPr marL="0" indent="0">
              <a:buNone/>
            </a:pPr>
            <a:endParaRPr lang="en-GB" dirty="0"/>
          </a:p>
        </p:txBody>
      </p:sp>
      <p:sp>
        <p:nvSpPr>
          <p:cNvPr id="4" name="Content Placeholder 3">
            <a:extLst>
              <a:ext uri="{FF2B5EF4-FFF2-40B4-BE49-F238E27FC236}">
                <a16:creationId xmlns:a16="http://schemas.microsoft.com/office/drawing/2014/main" id="{053A9ACE-581D-4110-44D6-CC931258B2A2}"/>
              </a:ext>
            </a:extLst>
          </p:cNvPr>
          <p:cNvSpPr>
            <a:spLocks noGrp="1"/>
          </p:cNvSpPr>
          <p:nvPr>
            <p:ph sz="half" idx="2"/>
          </p:nvPr>
        </p:nvSpPr>
        <p:spPr/>
        <p:txBody>
          <a:bodyPr/>
          <a:lstStyle/>
          <a:p>
            <a:pPr eaLnBrk="1" hangingPunct="1"/>
            <a:r>
              <a:rPr lang="en-GB" altLang="cy-GB" dirty="0">
                <a:solidFill>
                  <a:srgbClr val="0070C0"/>
                </a:solidFill>
                <a:latin typeface="Arial" panose="020B0604020202020204" pitchFamily="34" charset="0"/>
              </a:rPr>
              <a:t>Initiation;</a:t>
            </a:r>
          </a:p>
          <a:p>
            <a:pPr eaLnBrk="1" hangingPunct="1"/>
            <a:r>
              <a:rPr lang="en-GB" altLang="cy-GB" dirty="0">
                <a:solidFill>
                  <a:srgbClr val="0070C0"/>
                </a:solidFill>
                <a:latin typeface="Arial" panose="020B0604020202020204" pitchFamily="34" charset="0"/>
              </a:rPr>
              <a:t>Adjacency pairs (talk and respond);</a:t>
            </a:r>
          </a:p>
          <a:p>
            <a:pPr eaLnBrk="1" hangingPunct="1"/>
            <a:r>
              <a:rPr lang="en-GB" altLang="cy-GB" dirty="0">
                <a:solidFill>
                  <a:srgbClr val="0070C0"/>
                </a:solidFill>
                <a:latin typeface="Arial" panose="020B0604020202020204" pitchFamily="34" charset="0"/>
              </a:rPr>
              <a:t>Discourse markers;</a:t>
            </a:r>
          </a:p>
          <a:p>
            <a:pPr marL="0" indent="0" eaLnBrk="1" hangingPunct="1">
              <a:buNone/>
            </a:pPr>
            <a:r>
              <a:rPr lang="en-GB" altLang="cy-GB" dirty="0">
                <a:solidFill>
                  <a:srgbClr val="0070C0"/>
                </a:solidFill>
                <a:latin typeface="Arial" panose="020B0604020202020204" pitchFamily="34" charset="0"/>
              </a:rPr>
              <a:t>- Linking words;</a:t>
            </a:r>
          </a:p>
          <a:p>
            <a:pPr eaLnBrk="1" hangingPunct="1">
              <a:buFontTx/>
              <a:buChar char="-"/>
            </a:pPr>
            <a:r>
              <a:rPr lang="en-GB" altLang="cy-GB" dirty="0">
                <a:solidFill>
                  <a:srgbClr val="0070C0"/>
                </a:solidFill>
                <a:latin typeface="Arial" panose="020B0604020202020204" pitchFamily="34" charset="0"/>
              </a:rPr>
              <a:t>Tags.</a:t>
            </a:r>
          </a:p>
          <a:p>
            <a:pPr marL="0" indent="0">
              <a:buNone/>
            </a:pPr>
            <a:endParaRPr lang="en-GB" dirty="0"/>
          </a:p>
        </p:txBody>
      </p:sp>
    </p:spTree>
    <p:extLst>
      <p:ext uri="{BB962C8B-B14F-4D97-AF65-F5344CB8AC3E}">
        <p14:creationId xmlns:p14="http://schemas.microsoft.com/office/powerpoint/2010/main" val="40375202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2E46E-E8EB-FA36-3768-5428228319BB}"/>
              </a:ext>
            </a:extLst>
          </p:cNvPr>
          <p:cNvSpPr>
            <a:spLocks noGrp="1"/>
          </p:cNvSpPr>
          <p:nvPr>
            <p:ph type="title"/>
          </p:nvPr>
        </p:nvSpPr>
        <p:spPr/>
        <p:txBody>
          <a:bodyPr/>
          <a:lstStyle/>
          <a:p>
            <a:pPr algn="ctr"/>
            <a:r>
              <a:rPr lang="en-GB" dirty="0">
                <a:latin typeface="Arial" panose="020B0604020202020204" pitchFamily="34" charset="0"/>
              </a:rPr>
              <a:t>Marciau </a:t>
            </a:r>
            <a:r>
              <a:rPr lang="en-GB" dirty="0" err="1">
                <a:latin typeface="Arial" panose="020B0604020202020204" pitchFamily="34" charset="0"/>
              </a:rPr>
              <a:t>sgwrs</a:t>
            </a:r>
            <a:br>
              <a:rPr lang="en-GB" dirty="0">
                <a:latin typeface="Arial" panose="020B0604020202020204" pitchFamily="34" charset="0"/>
              </a:rPr>
            </a:br>
            <a:r>
              <a:rPr lang="en-GB" dirty="0">
                <a:solidFill>
                  <a:srgbClr val="0070C0"/>
                </a:solidFill>
                <a:latin typeface="Arial" panose="020B0604020202020204" pitchFamily="34" charset="0"/>
              </a:rPr>
              <a:t>Discourse markers</a:t>
            </a:r>
            <a:endParaRPr lang="en-GB" dirty="0"/>
          </a:p>
        </p:txBody>
      </p:sp>
      <p:sp>
        <p:nvSpPr>
          <p:cNvPr id="3" name="Content Placeholder 2">
            <a:extLst>
              <a:ext uri="{FF2B5EF4-FFF2-40B4-BE49-F238E27FC236}">
                <a16:creationId xmlns:a16="http://schemas.microsoft.com/office/drawing/2014/main" id="{D7FA56DF-8CCF-0DA4-BFC3-2B99D2E5C749}"/>
              </a:ext>
            </a:extLst>
          </p:cNvPr>
          <p:cNvSpPr>
            <a:spLocks noGrp="1"/>
          </p:cNvSpPr>
          <p:nvPr>
            <p:ph sz="half" idx="1"/>
          </p:nvPr>
        </p:nvSpPr>
        <p:spPr>
          <a:xfrm>
            <a:off x="251520" y="1825625"/>
            <a:ext cx="4244280" cy="3809862"/>
          </a:xfrm>
        </p:spPr>
        <p:txBody>
          <a:bodyPr>
            <a:normAutofit/>
          </a:bodyPr>
          <a:lstStyle/>
          <a:p>
            <a:pPr marL="0" indent="0">
              <a:buNone/>
            </a:pPr>
            <a:r>
              <a:rPr lang="en-GB" dirty="0">
                <a:latin typeface="Arial" panose="020B0604020202020204" pitchFamily="34" charset="0"/>
                <a:cs typeface="Arial" panose="020B0604020202020204" pitchFamily="34" charset="0"/>
              </a:rPr>
              <a:t>Learn English with TV Series (2021)</a:t>
            </a:r>
            <a:r>
              <a:rPr lang="en-GB" i="1" dirty="0">
                <a:latin typeface="Arial" panose="020B0604020202020204" pitchFamily="34" charset="0"/>
                <a:cs typeface="Arial" panose="020B0604020202020204" pitchFamily="34" charset="0"/>
              </a:rPr>
              <a:t> Discourse markers.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rPr>
              <a:t>Speak English Like A Native | Discourse Markers and Why They’re So Important – YouTube</a:t>
            </a:r>
            <a:r>
              <a:rPr lang="en-GB" dirty="0">
                <a:latin typeface="Arial" panose="020B0604020202020204" pitchFamily="34" charset="0"/>
                <a:cs typeface="Arial" panose="020B0604020202020204" pitchFamily="34" charset="0"/>
              </a:rPr>
              <a:t> [Accessed: August 7 2023].</a:t>
            </a:r>
          </a:p>
        </p:txBody>
      </p:sp>
      <p:pic>
        <p:nvPicPr>
          <p:cNvPr id="5" name="Online Media 4" title="Speak English Like A Native | Discourse Markers and Why They’re So Important">
            <a:hlinkClick r:id="" action="ppaction://media"/>
            <a:extLst>
              <a:ext uri="{FF2B5EF4-FFF2-40B4-BE49-F238E27FC236}">
                <a16:creationId xmlns:a16="http://schemas.microsoft.com/office/drawing/2014/main" id="{B669975B-F716-7414-BCC7-ADE27B5AD44A}"/>
              </a:ext>
            </a:extLst>
          </p:cNvPr>
          <p:cNvPicPr>
            <a:picLocks noGrp="1" noRot="1" noChangeAspect="1"/>
          </p:cNvPicPr>
          <p:nvPr>
            <p:ph sz="half" idx="2"/>
            <a:videoFile r:link="rId1"/>
          </p:nvPr>
        </p:nvPicPr>
        <p:blipFill>
          <a:blip r:embed="rId5"/>
          <a:stretch>
            <a:fillRect/>
          </a:stretch>
        </p:blipFill>
        <p:spPr>
          <a:xfrm>
            <a:off x="4648200" y="1825625"/>
            <a:ext cx="4244280" cy="3907631"/>
          </a:xfrm>
          <a:prstGeom prst="rect">
            <a:avLst/>
          </a:prstGeom>
        </p:spPr>
      </p:pic>
    </p:spTree>
    <p:extLst>
      <p:ext uri="{BB962C8B-B14F-4D97-AF65-F5344CB8AC3E}">
        <p14:creationId xmlns:p14="http://schemas.microsoft.com/office/powerpoint/2010/main" val="389593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E2FC5-D416-AF66-DB22-D7B082128E12}"/>
              </a:ext>
            </a:extLst>
          </p:cNvPr>
          <p:cNvSpPr>
            <a:spLocks noGrp="1"/>
          </p:cNvSpPr>
          <p:nvPr>
            <p:ph type="title"/>
          </p:nvPr>
        </p:nvSpPr>
        <p:spPr/>
        <p:txBody>
          <a:bodyPr/>
          <a:lstStyle/>
          <a:p>
            <a:pPr algn="ctr"/>
            <a:r>
              <a:rPr lang="cy-GB" altLang="cy-GB" sz="4400" dirty="0">
                <a:solidFill>
                  <a:srgbClr val="000000"/>
                </a:solidFill>
                <a:latin typeface="Arial" panose="020B0604020202020204" pitchFamily="34" charset="0"/>
              </a:rPr>
              <a:t>Sgiliau sgyrsiau - cymdeithasol</a:t>
            </a:r>
            <a:br>
              <a:rPr lang="en-GB" altLang="cy-GB" sz="4400" dirty="0">
                <a:latin typeface="Arial" panose="020B0604020202020204" pitchFamily="34" charset="0"/>
              </a:rPr>
            </a:br>
            <a:r>
              <a:rPr lang="en-GB" altLang="cy-GB" sz="4400" dirty="0">
                <a:solidFill>
                  <a:srgbClr val="0070C0"/>
                </a:solidFill>
                <a:latin typeface="Arial" panose="020B0604020202020204" pitchFamily="34" charset="0"/>
              </a:rPr>
              <a:t>Conversational social skills</a:t>
            </a:r>
            <a:endParaRPr lang="en-GB" dirty="0"/>
          </a:p>
        </p:txBody>
      </p:sp>
      <p:sp>
        <p:nvSpPr>
          <p:cNvPr id="3" name="Content Placeholder 2">
            <a:extLst>
              <a:ext uri="{FF2B5EF4-FFF2-40B4-BE49-F238E27FC236}">
                <a16:creationId xmlns:a16="http://schemas.microsoft.com/office/drawing/2014/main" id="{E3DAAE60-7B27-3FE6-9623-DC77E23CC312}"/>
              </a:ext>
            </a:extLst>
          </p:cNvPr>
          <p:cNvSpPr>
            <a:spLocks noGrp="1"/>
          </p:cNvSpPr>
          <p:nvPr>
            <p:ph sz="half" idx="1"/>
          </p:nvPr>
        </p:nvSpPr>
        <p:spPr/>
        <p:txBody>
          <a:bodyPr/>
          <a:lstStyle/>
          <a:p>
            <a:pPr eaLnBrk="1" hangingPunct="1"/>
            <a:r>
              <a:rPr lang="cy-GB" altLang="cy-GB" dirty="0">
                <a:solidFill>
                  <a:srgbClr val="000000"/>
                </a:solidFill>
                <a:latin typeface="Arial" panose="020B0604020202020204" pitchFamily="34" charset="0"/>
              </a:rPr>
              <a:t>Cymryd tro;</a:t>
            </a:r>
          </a:p>
          <a:p>
            <a:pPr eaLnBrk="1" hangingPunct="1"/>
            <a:r>
              <a:rPr lang="cy-GB" altLang="cy-GB" dirty="0">
                <a:solidFill>
                  <a:srgbClr val="000000"/>
                </a:solidFill>
                <a:latin typeface="Arial" panose="020B0604020202020204" pitchFamily="34" charset="0"/>
              </a:rPr>
              <a:t>Aros tro;</a:t>
            </a:r>
          </a:p>
          <a:p>
            <a:pPr eaLnBrk="1" hangingPunct="1"/>
            <a:r>
              <a:rPr lang="cy-GB" altLang="cy-GB" dirty="0">
                <a:solidFill>
                  <a:srgbClr val="000000"/>
                </a:solidFill>
                <a:latin typeface="Arial" panose="020B0604020202020204" pitchFamily="34" charset="0"/>
              </a:rPr>
              <a:t>Adnabod cyfleoedd;</a:t>
            </a:r>
          </a:p>
          <a:p>
            <a:pPr marL="0" indent="0">
              <a:buNone/>
            </a:pPr>
            <a:endParaRPr lang="en-GB" dirty="0"/>
          </a:p>
        </p:txBody>
      </p:sp>
      <p:sp>
        <p:nvSpPr>
          <p:cNvPr id="4" name="Content Placeholder 3">
            <a:extLst>
              <a:ext uri="{FF2B5EF4-FFF2-40B4-BE49-F238E27FC236}">
                <a16:creationId xmlns:a16="http://schemas.microsoft.com/office/drawing/2014/main" id="{8425EAB0-35AC-D562-8A2E-4054FF49775B}"/>
              </a:ext>
            </a:extLst>
          </p:cNvPr>
          <p:cNvSpPr>
            <a:spLocks noGrp="1"/>
          </p:cNvSpPr>
          <p:nvPr>
            <p:ph sz="half" idx="2"/>
          </p:nvPr>
        </p:nvSpPr>
        <p:spPr/>
        <p:txBody>
          <a:bodyPr/>
          <a:lstStyle/>
          <a:p>
            <a:pPr eaLnBrk="1" hangingPunct="1"/>
            <a:r>
              <a:rPr lang="en-GB" altLang="cy-GB" dirty="0">
                <a:solidFill>
                  <a:srgbClr val="0070C0"/>
                </a:solidFill>
                <a:latin typeface="Arial" panose="020B0604020202020204" pitchFamily="34" charset="0"/>
              </a:rPr>
              <a:t>Turn taking;</a:t>
            </a:r>
          </a:p>
          <a:p>
            <a:pPr eaLnBrk="1" hangingPunct="1"/>
            <a:r>
              <a:rPr lang="en-GB" altLang="cy-GB" dirty="0">
                <a:solidFill>
                  <a:srgbClr val="0070C0"/>
                </a:solidFill>
                <a:latin typeface="Arial" panose="020B0604020202020204" pitchFamily="34" charset="0"/>
              </a:rPr>
              <a:t>Cueing;</a:t>
            </a:r>
          </a:p>
          <a:p>
            <a:pPr eaLnBrk="1" hangingPunct="1"/>
            <a:r>
              <a:rPr lang="en-GB" altLang="cy-GB" dirty="0">
                <a:solidFill>
                  <a:srgbClr val="0070C0"/>
                </a:solidFill>
                <a:latin typeface="Arial" panose="020B0604020202020204" pitchFamily="34" charset="0"/>
              </a:rPr>
              <a:t>Identifying opportunities;</a:t>
            </a:r>
          </a:p>
          <a:p>
            <a:pPr marL="0" indent="0">
              <a:buNone/>
            </a:pPr>
            <a:endParaRPr lang="en-GB" dirty="0"/>
          </a:p>
        </p:txBody>
      </p:sp>
    </p:spTree>
    <p:extLst>
      <p:ext uri="{BB962C8B-B14F-4D97-AF65-F5344CB8AC3E}">
        <p14:creationId xmlns:p14="http://schemas.microsoft.com/office/powerpoint/2010/main" val="20224940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16824-0242-2D42-C746-13D7C87D3187}"/>
              </a:ext>
            </a:extLst>
          </p:cNvPr>
          <p:cNvSpPr>
            <a:spLocks noGrp="1"/>
          </p:cNvSpPr>
          <p:nvPr>
            <p:ph type="title"/>
          </p:nvPr>
        </p:nvSpPr>
        <p:spPr/>
        <p:txBody>
          <a:bodyPr/>
          <a:lstStyle/>
          <a:p>
            <a:pPr algn="ctr"/>
            <a:r>
              <a:rPr lang="cy-GB" altLang="cy-GB" sz="4400" dirty="0">
                <a:solidFill>
                  <a:srgbClr val="000000"/>
                </a:solidFill>
                <a:latin typeface="Arial" panose="020B0604020202020204" pitchFamily="34" charset="0"/>
              </a:rPr>
              <a:t>Sgiliau sgyrsiau - cymdeithasol</a:t>
            </a:r>
            <a:br>
              <a:rPr lang="en-GB" altLang="cy-GB" sz="4400" dirty="0">
                <a:latin typeface="Arial" panose="020B0604020202020204" pitchFamily="34" charset="0"/>
              </a:rPr>
            </a:br>
            <a:r>
              <a:rPr lang="en-GB" altLang="cy-GB" sz="4400" dirty="0">
                <a:solidFill>
                  <a:srgbClr val="0070C0"/>
                </a:solidFill>
                <a:latin typeface="Arial" panose="020B0604020202020204" pitchFamily="34" charset="0"/>
              </a:rPr>
              <a:t>Conversational social skills</a:t>
            </a:r>
            <a:endParaRPr lang="en-GB" dirty="0"/>
          </a:p>
        </p:txBody>
      </p:sp>
      <p:sp>
        <p:nvSpPr>
          <p:cNvPr id="3" name="Content Placeholder 2">
            <a:extLst>
              <a:ext uri="{FF2B5EF4-FFF2-40B4-BE49-F238E27FC236}">
                <a16:creationId xmlns:a16="http://schemas.microsoft.com/office/drawing/2014/main" id="{5C4E5865-E9AB-02D8-CD9D-FA489837D995}"/>
              </a:ext>
            </a:extLst>
          </p:cNvPr>
          <p:cNvSpPr>
            <a:spLocks noGrp="1"/>
          </p:cNvSpPr>
          <p:nvPr>
            <p:ph sz="half" idx="1"/>
          </p:nvPr>
        </p:nvSpPr>
        <p:spPr/>
        <p:txBody>
          <a:bodyPr/>
          <a:lstStyle/>
          <a:p>
            <a:pPr eaLnBrk="1" hangingPunct="1"/>
            <a:r>
              <a:rPr lang="cy-GB" altLang="cy-GB" dirty="0">
                <a:solidFill>
                  <a:srgbClr val="000000"/>
                </a:solidFill>
                <a:latin typeface="Arial" panose="020B0604020202020204" pitchFamily="34" charset="0"/>
              </a:rPr>
              <a:t>Deall anghenion y dysgwr;</a:t>
            </a:r>
          </a:p>
          <a:p>
            <a:pPr eaLnBrk="1" hangingPunct="1"/>
            <a:r>
              <a:rPr lang="cy-GB" altLang="cy-GB" dirty="0">
                <a:solidFill>
                  <a:srgbClr val="000000"/>
                </a:solidFill>
                <a:latin typeface="Arial" panose="020B0604020202020204" pitchFamily="34" charset="0"/>
              </a:rPr>
              <a:t>Sylw a deall negeseuon.</a:t>
            </a:r>
          </a:p>
          <a:p>
            <a:pPr marL="0" indent="0">
              <a:buNone/>
            </a:pPr>
            <a:endParaRPr lang="en-GB" dirty="0"/>
          </a:p>
        </p:txBody>
      </p:sp>
      <p:sp>
        <p:nvSpPr>
          <p:cNvPr id="4" name="Content Placeholder 3">
            <a:extLst>
              <a:ext uri="{FF2B5EF4-FFF2-40B4-BE49-F238E27FC236}">
                <a16:creationId xmlns:a16="http://schemas.microsoft.com/office/drawing/2014/main" id="{4AA0E1E9-C0D4-433C-DE25-66932E002DB0}"/>
              </a:ext>
            </a:extLst>
          </p:cNvPr>
          <p:cNvSpPr>
            <a:spLocks noGrp="1"/>
          </p:cNvSpPr>
          <p:nvPr>
            <p:ph sz="half" idx="2"/>
          </p:nvPr>
        </p:nvSpPr>
        <p:spPr/>
        <p:txBody>
          <a:bodyPr/>
          <a:lstStyle/>
          <a:p>
            <a:pPr eaLnBrk="1" hangingPunct="1"/>
            <a:r>
              <a:rPr lang="en-GB" altLang="cy-GB" dirty="0">
                <a:solidFill>
                  <a:srgbClr val="0070C0"/>
                </a:solidFill>
                <a:latin typeface="Arial" panose="020B0604020202020204" pitchFamily="34" charset="0"/>
              </a:rPr>
              <a:t>Understanding listener needs;</a:t>
            </a:r>
          </a:p>
          <a:p>
            <a:pPr eaLnBrk="1" hangingPunct="1"/>
            <a:r>
              <a:rPr lang="en-GB" altLang="cy-GB" dirty="0">
                <a:solidFill>
                  <a:srgbClr val="0070C0"/>
                </a:solidFill>
                <a:latin typeface="Arial" panose="020B0604020202020204" pitchFamily="34" charset="0"/>
              </a:rPr>
              <a:t>Notices and understanding messages.</a:t>
            </a:r>
          </a:p>
          <a:p>
            <a:pPr marL="0" indent="0">
              <a:buNone/>
            </a:pPr>
            <a:endParaRPr lang="en-GB" dirty="0"/>
          </a:p>
        </p:txBody>
      </p:sp>
    </p:spTree>
    <p:extLst>
      <p:ext uri="{BB962C8B-B14F-4D97-AF65-F5344CB8AC3E}">
        <p14:creationId xmlns:p14="http://schemas.microsoft.com/office/powerpoint/2010/main" val="39347908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5D2B5-8190-F8F5-CAB2-BE90A514E005}"/>
              </a:ext>
            </a:extLst>
          </p:cNvPr>
          <p:cNvSpPr>
            <a:spLocks noGrp="1"/>
          </p:cNvSpPr>
          <p:nvPr>
            <p:ph type="title"/>
          </p:nvPr>
        </p:nvSpPr>
        <p:spPr/>
        <p:txBody>
          <a:bodyPr/>
          <a:lstStyle/>
          <a:p>
            <a:pPr algn="ctr"/>
            <a:r>
              <a:rPr lang="cy-GB" altLang="cy-GB" dirty="0">
                <a:solidFill>
                  <a:srgbClr val="000000"/>
                </a:solidFill>
                <a:latin typeface="Arial" panose="020B0604020202020204" pitchFamily="34" charset="0"/>
                <a:cs typeface="Arial" panose="020B0604020202020204" pitchFamily="34" charset="0"/>
              </a:rPr>
              <a:t>Torri rheolau</a:t>
            </a:r>
            <a:br>
              <a:rPr lang="en-GB" altLang="cy-GB" dirty="0">
                <a:solidFill>
                  <a:srgbClr val="000000"/>
                </a:solidFill>
                <a:latin typeface="Arial" panose="020B0604020202020204" pitchFamily="34" charset="0"/>
                <a:cs typeface="Arial" panose="020B0604020202020204" pitchFamily="34" charset="0"/>
              </a:rPr>
            </a:br>
            <a:r>
              <a:rPr lang="en-GB" altLang="cy-GB" dirty="0">
                <a:solidFill>
                  <a:srgbClr val="0070C0"/>
                </a:solidFill>
                <a:latin typeface="Arial" panose="020B0604020202020204" pitchFamily="34" charset="0"/>
                <a:cs typeface="Arial" panose="020B0604020202020204" pitchFamily="34" charset="0"/>
              </a:rPr>
              <a:t>Rule breakers</a:t>
            </a:r>
            <a:endParaRPr lang="en-GB" dirty="0"/>
          </a:p>
        </p:txBody>
      </p:sp>
      <p:sp>
        <p:nvSpPr>
          <p:cNvPr id="3" name="Content Placeholder 2">
            <a:extLst>
              <a:ext uri="{FF2B5EF4-FFF2-40B4-BE49-F238E27FC236}">
                <a16:creationId xmlns:a16="http://schemas.microsoft.com/office/drawing/2014/main" id="{891CAFCA-2D0D-377B-946E-10E08F57BB7E}"/>
              </a:ext>
            </a:extLst>
          </p:cNvPr>
          <p:cNvSpPr>
            <a:spLocks noGrp="1"/>
          </p:cNvSpPr>
          <p:nvPr>
            <p:ph sz="half" idx="1"/>
          </p:nvPr>
        </p:nvSpPr>
        <p:spPr/>
        <p:txBody>
          <a:bodyPr/>
          <a:lstStyle/>
          <a:p>
            <a:pPr eaLnBrk="1" hangingPunct="1"/>
            <a:r>
              <a:rPr lang="cy-GB" altLang="cy-GB" dirty="0">
                <a:solidFill>
                  <a:srgbClr val="000000"/>
                </a:solidFill>
                <a:latin typeface="Arial" panose="020B0604020202020204" pitchFamily="34" charset="0"/>
              </a:rPr>
              <a:t>Peidio ymateb i gwestiynau;</a:t>
            </a:r>
          </a:p>
          <a:p>
            <a:pPr eaLnBrk="1" hangingPunct="1"/>
            <a:r>
              <a:rPr lang="cy-GB" altLang="cy-GB" dirty="0">
                <a:solidFill>
                  <a:srgbClr val="000000"/>
                </a:solidFill>
                <a:latin typeface="Arial" panose="020B0604020202020204" pitchFamily="34" charset="0"/>
              </a:rPr>
              <a:t>Peidio cynnig sylwadau;</a:t>
            </a:r>
          </a:p>
          <a:p>
            <a:pPr eaLnBrk="1" hangingPunct="1"/>
            <a:r>
              <a:rPr lang="cy-GB" altLang="cy-GB" dirty="0">
                <a:solidFill>
                  <a:srgbClr val="000000"/>
                </a:solidFill>
                <a:latin typeface="Arial" panose="020B0604020202020204" pitchFamily="34" charset="0"/>
              </a:rPr>
              <a:t>Peidio cyfnewid </a:t>
            </a:r>
            <a:r>
              <a:rPr lang="cy-GB" altLang="cy-GB" dirty="0" err="1">
                <a:solidFill>
                  <a:srgbClr val="000000"/>
                </a:solidFill>
                <a:latin typeface="Arial" panose="020B0604020202020204" pitchFamily="34" charset="0"/>
              </a:rPr>
              <a:t>cyfarchion</a:t>
            </a:r>
            <a:r>
              <a:rPr lang="cy-GB" altLang="cy-GB" dirty="0">
                <a:solidFill>
                  <a:srgbClr val="000000"/>
                </a:solidFill>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64D446C2-31E1-5BB3-8342-807487AEFEED}"/>
              </a:ext>
            </a:extLst>
          </p:cNvPr>
          <p:cNvSpPr>
            <a:spLocks noGrp="1"/>
          </p:cNvSpPr>
          <p:nvPr>
            <p:ph sz="half" idx="2"/>
          </p:nvPr>
        </p:nvSpPr>
        <p:spPr/>
        <p:txBody>
          <a:bodyPr/>
          <a:lstStyle/>
          <a:p>
            <a:pPr eaLnBrk="1" hangingPunct="1">
              <a:defRPr/>
            </a:pPr>
            <a:r>
              <a:rPr lang="en-GB" altLang="cy-GB" dirty="0">
                <a:solidFill>
                  <a:srgbClr val="0070C0"/>
                </a:solidFill>
                <a:latin typeface="Arial" panose="020B0604020202020204" pitchFamily="34" charset="0"/>
              </a:rPr>
              <a:t>Not responding to questions;</a:t>
            </a:r>
          </a:p>
          <a:p>
            <a:pPr eaLnBrk="1" hangingPunct="1">
              <a:defRPr/>
            </a:pPr>
            <a:r>
              <a:rPr lang="en-GB" altLang="cy-GB" dirty="0">
                <a:solidFill>
                  <a:srgbClr val="0070C0"/>
                </a:solidFill>
                <a:latin typeface="Arial" panose="020B0604020202020204" pitchFamily="34" charset="0"/>
              </a:rPr>
              <a:t>Not offering comments;</a:t>
            </a:r>
          </a:p>
          <a:p>
            <a:pPr eaLnBrk="1" hangingPunct="1">
              <a:defRPr/>
            </a:pPr>
            <a:r>
              <a:rPr lang="en-GB" altLang="cy-GB" dirty="0">
                <a:solidFill>
                  <a:srgbClr val="0070C0"/>
                </a:solidFill>
                <a:latin typeface="Arial" panose="020B0604020202020204" pitchFamily="34" charset="0"/>
              </a:rPr>
              <a:t>Not exchanging greetings;</a:t>
            </a:r>
          </a:p>
          <a:p>
            <a:pPr marL="0" indent="0">
              <a:buNone/>
            </a:pPr>
            <a:endParaRPr lang="en-GB" dirty="0"/>
          </a:p>
        </p:txBody>
      </p:sp>
    </p:spTree>
    <p:extLst>
      <p:ext uri="{BB962C8B-B14F-4D97-AF65-F5344CB8AC3E}">
        <p14:creationId xmlns:p14="http://schemas.microsoft.com/office/powerpoint/2010/main" val="30798171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7EE34-304D-DB21-5519-5C23116D4E81}"/>
              </a:ext>
            </a:extLst>
          </p:cNvPr>
          <p:cNvSpPr>
            <a:spLocks noGrp="1"/>
          </p:cNvSpPr>
          <p:nvPr>
            <p:ph type="title"/>
          </p:nvPr>
        </p:nvSpPr>
        <p:spPr/>
        <p:txBody>
          <a:bodyPr/>
          <a:lstStyle/>
          <a:p>
            <a:pPr algn="ctr"/>
            <a:r>
              <a:rPr lang="cy-GB" altLang="cy-GB" dirty="0">
                <a:solidFill>
                  <a:srgbClr val="000000"/>
                </a:solidFill>
                <a:latin typeface="Arial" panose="020B0604020202020204" pitchFamily="34" charset="0"/>
                <a:cs typeface="Arial" panose="020B0604020202020204" pitchFamily="34" charset="0"/>
              </a:rPr>
              <a:t>Torri rheolau</a:t>
            </a:r>
            <a:br>
              <a:rPr lang="en-GB" altLang="cy-GB" dirty="0">
                <a:solidFill>
                  <a:srgbClr val="000000"/>
                </a:solidFill>
                <a:latin typeface="Arial" panose="020B0604020202020204" pitchFamily="34" charset="0"/>
                <a:cs typeface="Arial" panose="020B0604020202020204" pitchFamily="34" charset="0"/>
              </a:rPr>
            </a:br>
            <a:r>
              <a:rPr lang="en-GB" altLang="cy-GB" dirty="0">
                <a:solidFill>
                  <a:srgbClr val="0070C0"/>
                </a:solidFill>
                <a:latin typeface="Arial" panose="020B0604020202020204" pitchFamily="34" charset="0"/>
                <a:cs typeface="Arial" panose="020B0604020202020204" pitchFamily="34" charset="0"/>
              </a:rPr>
              <a:t>Rule breakers</a:t>
            </a:r>
            <a:endParaRPr lang="en-GB" dirty="0"/>
          </a:p>
        </p:txBody>
      </p:sp>
      <p:sp>
        <p:nvSpPr>
          <p:cNvPr id="3" name="Content Placeholder 2">
            <a:extLst>
              <a:ext uri="{FF2B5EF4-FFF2-40B4-BE49-F238E27FC236}">
                <a16:creationId xmlns:a16="http://schemas.microsoft.com/office/drawing/2014/main" id="{38888CB0-C3E7-D430-1499-D4124DAAED02}"/>
              </a:ext>
            </a:extLst>
          </p:cNvPr>
          <p:cNvSpPr>
            <a:spLocks noGrp="1"/>
          </p:cNvSpPr>
          <p:nvPr>
            <p:ph sz="half" idx="1"/>
          </p:nvPr>
        </p:nvSpPr>
        <p:spPr/>
        <p:txBody>
          <a:bodyPr/>
          <a:lstStyle/>
          <a:p>
            <a:pPr eaLnBrk="1" hangingPunct="1"/>
            <a:r>
              <a:rPr lang="cy-GB" altLang="cy-GB" dirty="0">
                <a:solidFill>
                  <a:srgbClr val="000000"/>
                </a:solidFill>
                <a:latin typeface="Arial" panose="020B0604020202020204" pitchFamily="34" charset="0"/>
              </a:rPr>
              <a:t>Meddiannu;</a:t>
            </a:r>
          </a:p>
          <a:p>
            <a:pPr eaLnBrk="1" hangingPunct="1"/>
            <a:r>
              <a:rPr lang="cy-GB" altLang="cy-GB" dirty="0">
                <a:solidFill>
                  <a:srgbClr val="000000"/>
                </a:solidFill>
                <a:latin typeface="Arial" panose="020B0604020202020204" pitchFamily="34" charset="0"/>
              </a:rPr>
              <a:t>Ymyrryd;</a:t>
            </a:r>
          </a:p>
          <a:p>
            <a:pPr eaLnBrk="1" hangingPunct="1"/>
            <a:r>
              <a:rPr lang="cy-GB" altLang="cy-GB" b="1" dirty="0">
                <a:solidFill>
                  <a:srgbClr val="000000"/>
                </a:solidFill>
                <a:latin typeface="Arial" panose="020B0604020202020204" pitchFamily="34" charset="0"/>
              </a:rPr>
              <a:t>Eraill…….?</a:t>
            </a:r>
          </a:p>
          <a:p>
            <a:pPr marL="0" indent="0">
              <a:buNone/>
            </a:pPr>
            <a:endParaRPr lang="en-GB" dirty="0"/>
          </a:p>
        </p:txBody>
      </p:sp>
      <p:sp>
        <p:nvSpPr>
          <p:cNvPr id="4" name="Content Placeholder 3">
            <a:extLst>
              <a:ext uri="{FF2B5EF4-FFF2-40B4-BE49-F238E27FC236}">
                <a16:creationId xmlns:a16="http://schemas.microsoft.com/office/drawing/2014/main" id="{E4F07EB1-D1A9-16FF-F0CA-7F3B6DAA1723}"/>
              </a:ext>
            </a:extLst>
          </p:cNvPr>
          <p:cNvSpPr>
            <a:spLocks noGrp="1"/>
          </p:cNvSpPr>
          <p:nvPr>
            <p:ph sz="half" idx="2"/>
          </p:nvPr>
        </p:nvSpPr>
        <p:spPr/>
        <p:txBody>
          <a:bodyPr/>
          <a:lstStyle/>
          <a:p>
            <a:pPr eaLnBrk="1" hangingPunct="1">
              <a:defRPr/>
            </a:pPr>
            <a:r>
              <a:rPr lang="en-GB" altLang="cy-GB" dirty="0">
                <a:solidFill>
                  <a:srgbClr val="0070C0"/>
                </a:solidFill>
                <a:latin typeface="Arial" panose="020B0604020202020204" pitchFamily="34" charset="0"/>
              </a:rPr>
              <a:t>Hogging;</a:t>
            </a:r>
          </a:p>
          <a:p>
            <a:pPr eaLnBrk="1" hangingPunct="1">
              <a:defRPr/>
            </a:pPr>
            <a:r>
              <a:rPr lang="en-GB" altLang="cy-GB" dirty="0">
                <a:solidFill>
                  <a:srgbClr val="0070C0"/>
                </a:solidFill>
                <a:latin typeface="Arial" panose="020B0604020202020204" pitchFamily="34" charset="0"/>
              </a:rPr>
              <a:t>Interrupting;</a:t>
            </a:r>
          </a:p>
          <a:p>
            <a:pPr eaLnBrk="1" hangingPunct="1">
              <a:defRPr/>
            </a:pPr>
            <a:r>
              <a:rPr lang="en-GB" altLang="cy-GB" b="1" dirty="0">
                <a:solidFill>
                  <a:srgbClr val="0070C0"/>
                </a:solidFill>
                <a:latin typeface="Arial" panose="020B0604020202020204" pitchFamily="34" charset="0"/>
              </a:rPr>
              <a:t>Others….?</a:t>
            </a:r>
          </a:p>
          <a:p>
            <a:pPr marL="0" indent="0">
              <a:buNone/>
            </a:pPr>
            <a:endParaRPr lang="en-GB" dirty="0"/>
          </a:p>
        </p:txBody>
      </p:sp>
    </p:spTree>
    <p:extLst>
      <p:ext uri="{BB962C8B-B14F-4D97-AF65-F5344CB8AC3E}">
        <p14:creationId xmlns:p14="http://schemas.microsoft.com/office/powerpoint/2010/main" val="41889812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0B5FD-3C38-15E9-65AD-1706269DDA0B}"/>
              </a:ext>
            </a:extLst>
          </p:cNvPr>
          <p:cNvSpPr>
            <a:spLocks noGrp="1"/>
          </p:cNvSpPr>
          <p:nvPr>
            <p:ph type="title"/>
          </p:nvPr>
        </p:nvSpPr>
        <p:spPr/>
        <p:txBody>
          <a:bodyPr/>
          <a:lstStyle/>
          <a:p>
            <a:pPr algn="ctr"/>
            <a:r>
              <a:rPr lang="cy-GB" altLang="cy-GB" sz="4400" dirty="0">
                <a:solidFill>
                  <a:srgbClr val="000000"/>
                </a:solidFill>
                <a:latin typeface="Arial" panose="020B0604020202020204" pitchFamily="34" charset="0"/>
              </a:rPr>
              <a:t>Monolog</a:t>
            </a:r>
            <a:br>
              <a:rPr lang="en-GB" altLang="cy-GB" sz="4400" dirty="0">
                <a:solidFill>
                  <a:srgbClr val="000000"/>
                </a:solidFill>
                <a:latin typeface="Arial" panose="020B0604020202020204" pitchFamily="34" charset="0"/>
              </a:rPr>
            </a:br>
            <a:r>
              <a:rPr lang="en-GB" altLang="cy-GB" sz="4400" dirty="0">
                <a:solidFill>
                  <a:srgbClr val="0070C0"/>
                </a:solidFill>
                <a:latin typeface="Arial" panose="020B0604020202020204" pitchFamily="34" charset="0"/>
              </a:rPr>
              <a:t>Monologue</a:t>
            </a:r>
            <a:endParaRPr lang="en-GB" dirty="0"/>
          </a:p>
        </p:txBody>
      </p:sp>
      <p:sp>
        <p:nvSpPr>
          <p:cNvPr id="3" name="Content Placeholder 2">
            <a:extLst>
              <a:ext uri="{FF2B5EF4-FFF2-40B4-BE49-F238E27FC236}">
                <a16:creationId xmlns:a16="http://schemas.microsoft.com/office/drawing/2014/main" id="{0E412A26-2839-4FF9-B605-591FDC32876C}"/>
              </a:ext>
            </a:extLst>
          </p:cNvPr>
          <p:cNvSpPr>
            <a:spLocks noGrp="1"/>
          </p:cNvSpPr>
          <p:nvPr>
            <p:ph sz="half" idx="1"/>
          </p:nvPr>
        </p:nvSpPr>
        <p:spPr>
          <a:xfrm>
            <a:off x="179512" y="1825625"/>
            <a:ext cx="3867150" cy="3809862"/>
          </a:xfrm>
        </p:spPr>
        <p:txBody>
          <a:bodyPr>
            <a:normAutofit/>
          </a:bodyPr>
          <a:lstStyle/>
          <a:p>
            <a:pPr lvl="1">
              <a:lnSpc>
                <a:spcPct val="80000"/>
              </a:lnSpc>
            </a:pPr>
            <a:r>
              <a:rPr lang="en-GB" altLang="cy-GB" sz="2800" dirty="0">
                <a:latin typeface="Arial" panose="020B0604020202020204" pitchFamily="34" charset="0"/>
              </a:rPr>
              <a:t>Lleferydd </a:t>
            </a:r>
            <a:r>
              <a:rPr lang="en-GB" altLang="cy-GB" sz="2800" dirty="0" err="1">
                <a:latin typeface="Arial" panose="020B0604020202020204" pitchFamily="34" charset="0"/>
              </a:rPr>
              <a:t>mewnol</a:t>
            </a:r>
            <a:r>
              <a:rPr lang="en-GB" altLang="cy-GB" sz="2800" dirty="0">
                <a:latin typeface="Arial" panose="020B0604020202020204" pitchFamily="34" charset="0"/>
              </a:rPr>
              <a:t>;</a:t>
            </a:r>
          </a:p>
          <a:p>
            <a:pPr lvl="1">
              <a:lnSpc>
                <a:spcPct val="80000"/>
              </a:lnSpc>
            </a:pPr>
            <a:r>
              <a:rPr lang="en-GB" altLang="cy-GB" sz="2800" dirty="0">
                <a:latin typeface="Arial" panose="020B0604020202020204" pitchFamily="34" charset="0"/>
              </a:rPr>
              <a:t>3-5 </a:t>
            </a:r>
            <a:r>
              <a:rPr lang="en-GB" altLang="cy-GB" sz="2800" dirty="0" err="1">
                <a:latin typeface="Arial" panose="020B0604020202020204" pitchFamily="34" charset="0"/>
              </a:rPr>
              <a:t>oed</a:t>
            </a:r>
            <a:r>
              <a:rPr lang="en-GB" altLang="cy-GB" sz="2800" dirty="0">
                <a:latin typeface="Arial" panose="020B0604020202020204" pitchFamily="34" charset="0"/>
              </a:rPr>
              <a:t>;</a:t>
            </a:r>
          </a:p>
          <a:p>
            <a:pPr lvl="1">
              <a:lnSpc>
                <a:spcPct val="80000"/>
              </a:lnSpc>
            </a:pPr>
            <a:r>
              <a:rPr lang="en-GB" altLang="cy-GB" sz="2800" dirty="0">
                <a:latin typeface="Arial" panose="020B0604020202020204" pitchFamily="34" charset="0"/>
              </a:rPr>
              <a:t>Plant </a:t>
            </a:r>
            <a:r>
              <a:rPr lang="en-GB" altLang="cy-GB" sz="2800" dirty="0" err="1">
                <a:latin typeface="Arial" panose="020B0604020202020204" pitchFamily="34" charset="0"/>
              </a:rPr>
              <a:t>yn</a:t>
            </a:r>
            <a:r>
              <a:rPr lang="en-GB" altLang="cy-GB" sz="2800" dirty="0">
                <a:latin typeface="Arial" panose="020B0604020202020204" pitchFamily="34" charset="0"/>
              </a:rPr>
              <a:t> </a:t>
            </a:r>
            <a:r>
              <a:rPr lang="en-GB" altLang="cy-GB" sz="2800" dirty="0" err="1">
                <a:latin typeface="Arial" panose="020B0604020202020204" pitchFamily="34" charset="0"/>
              </a:rPr>
              <a:t>siarad</a:t>
            </a:r>
            <a:r>
              <a:rPr lang="en-GB" altLang="cy-GB" sz="2800" dirty="0">
                <a:latin typeface="Arial" panose="020B0604020202020204" pitchFamily="34" charset="0"/>
              </a:rPr>
              <a:t> â </a:t>
            </a:r>
            <a:r>
              <a:rPr lang="en-GB" altLang="cy-GB" sz="2800" dirty="0" err="1">
                <a:latin typeface="Arial" panose="020B0604020202020204" pitchFamily="34" charset="0"/>
              </a:rPr>
              <a:t>nhw</a:t>
            </a:r>
            <a:r>
              <a:rPr lang="en-GB" altLang="cy-GB" sz="2800" dirty="0">
                <a:latin typeface="Arial" panose="020B0604020202020204" pitchFamily="34" charset="0"/>
              </a:rPr>
              <a:t> </a:t>
            </a:r>
            <a:r>
              <a:rPr lang="en-GB" altLang="cy-GB" sz="2800" dirty="0" err="1">
                <a:latin typeface="Arial" panose="020B0604020202020204" pitchFamily="34" charset="0"/>
              </a:rPr>
              <a:t>eu</a:t>
            </a:r>
            <a:r>
              <a:rPr lang="en-GB" altLang="cy-GB" sz="2800" dirty="0">
                <a:latin typeface="Arial" panose="020B0604020202020204" pitchFamily="34" charset="0"/>
              </a:rPr>
              <a:t> </a:t>
            </a:r>
            <a:r>
              <a:rPr lang="en-GB" altLang="cy-GB" sz="2800" dirty="0" err="1">
                <a:latin typeface="Arial" panose="020B0604020202020204" pitchFamily="34" charset="0"/>
              </a:rPr>
              <a:t>hunain</a:t>
            </a:r>
            <a:r>
              <a:rPr lang="en-GB" altLang="cy-GB" sz="2800" dirty="0">
                <a:latin typeface="Arial" panose="020B0604020202020204" pitchFamily="34" charset="0"/>
              </a:rPr>
              <a:t>, </a:t>
            </a:r>
            <a:r>
              <a:rPr lang="en-GB" altLang="cy-GB" sz="2800" dirty="0" err="1">
                <a:latin typeface="Arial" panose="020B0604020202020204" pitchFamily="34" charset="0"/>
              </a:rPr>
              <a:t>fel</a:t>
            </a:r>
            <a:r>
              <a:rPr lang="en-GB" altLang="cy-GB" sz="2800" dirty="0">
                <a:latin typeface="Arial" panose="020B0604020202020204" pitchFamily="34" charset="0"/>
              </a:rPr>
              <a:t> </a:t>
            </a:r>
            <a:r>
              <a:rPr lang="en-GB" altLang="cy-GB" sz="2800" dirty="0" err="1">
                <a:latin typeface="Arial" panose="020B0604020202020204" pitchFamily="34" charset="0"/>
              </a:rPr>
              <a:t>arfer</a:t>
            </a:r>
            <a:r>
              <a:rPr lang="en-GB" altLang="cy-GB" sz="2800" dirty="0">
                <a:latin typeface="Arial" panose="020B0604020202020204" pitchFamily="34" charset="0"/>
              </a:rPr>
              <a:t> </a:t>
            </a:r>
            <a:r>
              <a:rPr lang="en-GB" altLang="cy-GB" sz="2800" dirty="0" err="1">
                <a:latin typeface="Arial" panose="020B0604020202020204" pitchFamily="34" charset="0"/>
              </a:rPr>
              <a:t>wrth</a:t>
            </a:r>
            <a:r>
              <a:rPr lang="en-GB" altLang="cy-GB" sz="2800" dirty="0">
                <a:latin typeface="Arial" panose="020B0604020202020204" pitchFamily="34" charset="0"/>
              </a:rPr>
              <a:t> </a:t>
            </a:r>
            <a:r>
              <a:rPr lang="en-GB" altLang="cy-GB" sz="2800" dirty="0" err="1">
                <a:latin typeface="Arial" panose="020B0604020202020204" pitchFamily="34" charset="0"/>
              </a:rPr>
              <a:t>chwarae</a:t>
            </a:r>
            <a:r>
              <a:rPr lang="en-GB" altLang="cy-GB" sz="2800" dirty="0">
                <a:latin typeface="Arial" panose="020B0604020202020204" pitchFamily="34" charset="0"/>
              </a:rPr>
              <a:t>;</a:t>
            </a:r>
          </a:p>
          <a:p>
            <a:pPr lvl="1">
              <a:lnSpc>
                <a:spcPct val="80000"/>
              </a:lnSpc>
            </a:pPr>
            <a:r>
              <a:rPr lang="en-GB" altLang="cy-GB" sz="2800" dirty="0" err="1">
                <a:latin typeface="Arial" panose="020B0604020202020204" pitchFamily="34" charset="0"/>
              </a:rPr>
              <a:t>Archwilio'r</a:t>
            </a:r>
            <a:r>
              <a:rPr lang="en-GB" altLang="cy-GB" sz="2800" dirty="0">
                <a:latin typeface="Arial" panose="020B0604020202020204" pitchFamily="34" charset="0"/>
              </a:rPr>
              <a:t> </a:t>
            </a:r>
            <a:r>
              <a:rPr lang="en-GB" altLang="cy-GB" sz="2800" dirty="0" err="1">
                <a:latin typeface="Arial" panose="020B0604020202020204" pitchFamily="34" charset="0"/>
              </a:rPr>
              <a:t>byd</a:t>
            </a:r>
            <a:r>
              <a:rPr lang="en-GB" altLang="cy-GB" sz="2800"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9640EBD9-3137-4851-A49C-97C324B47337}"/>
              </a:ext>
            </a:extLst>
          </p:cNvPr>
          <p:cNvSpPr>
            <a:spLocks noGrp="1"/>
          </p:cNvSpPr>
          <p:nvPr>
            <p:ph sz="half" idx="2"/>
          </p:nvPr>
        </p:nvSpPr>
        <p:spPr/>
        <p:txBody>
          <a:bodyPr>
            <a:normAutofit/>
          </a:bodyPr>
          <a:lstStyle/>
          <a:p>
            <a:pPr eaLnBrk="1" hangingPunct="1">
              <a:lnSpc>
                <a:spcPct val="80000"/>
              </a:lnSpc>
            </a:pPr>
            <a:r>
              <a:rPr lang="en-GB" altLang="cy-GB" dirty="0">
                <a:solidFill>
                  <a:srgbClr val="0070C0"/>
                </a:solidFill>
                <a:latin typeface="Arial" panose="020B0604020202020204" pitchFamily="34" charset="0"/>
              </a:rPr>
              <a:t>Inner speech;</a:t>
            </a:r>
          </a:p>
          <a:p>
            <a:pPr eaLnBrk="1" hangingPunct="1">
              <a:lnSpc>
                <a:spcPct val="80000"/>
              </a:lnSpc>
            </a:pPr>
            <a:r>
              <a:rPr lang="en-GB" altLang="cy-GB" dirty="0">
                <a:solidFill>
                  <a:srgbClr val="0070C0"/>
                </a:solidFill>
                <a:latin typeface="Arial" panose="020B0604020202020204" pitchFamily="34" charset="0"/>
              </a:rPr>
              <a:t>3-5 years;</a:t>
            </a:r>
          </a:p>
          <a:p>
            <a:pPr eaLnBrk="1" hangingPunct="1">
              <a:lnSpc>
                <a:spcPct val="80000"/>
              </a:lnSpc>
            </a:pPr>
            <a:r>
              <a:rPr lang="en-GB" altLang="cy-GB" dirty="0">
                <a:solidFill>
                  <a:srgbClr val="0070C0"/>
                </a:solidFill>
                <a:latin typeface="Arial" panose="020B0604020202020204" pitchFamily="34" charset="0"/>
              </a:rPr>
              <a:t>Children talk to themselves, usually at play;</a:t>
            </a:r>
          </a:p>
          <a:p>
            <a:pPr eaLnBrk="1" hangingPunct="1">
              <a:lnSpc>
                <a:spcPct val="80000"/>
              </a:lnSpc>
            </a:pPr>
            <a:r>
              <a:rPr lang="en-GB" altLang="cy-GB" dirty="0">
                <a:solidFill>
                  <a:srgbClr val="0070C0"/>
                </a:solidFill>
                <a:latin typeface="Arial" panose="020B0604020202020204" pitchFamily="34" charset="0"/>
              </a:rPr>
              <a:t>Exploring the world;</a:t>
            </a:r>
          </a:p>
          <a:p>
            <a:pPr eaLnBrk="1" hangingPunct="1">
              <a:lnSpc>
                <a:spcPct val="80000"/>
              </a:lnSpc>
            </a:pPr>
            <a:endParaRPr lang="en-GB" altLang="cy-GB" dirty="0">
              <a:solidFill>
                <a:srgbClr val="0070C0"/>
              </a:solidFill>
              <a:latin typeface="Arial" panose="020B0604020202020204" pitchFamily="34" charset="0"/>
            </a:endParaRPr>
          </a:p>
          <a:p>
            <a:pPr marL="0" indent="0" algn="r" eaLnBrk="1" hangingPunct="1">
              <a:lnSpc>
                <a:spcPct val="80000"/>
              </a:lnSpc>
              <a:buNone/>
            </a:pPr>
            <a:r>
              <a:rPr lang="en-GB" altLang="cy-GB" sz="1800" dirty="0">
                <a:solidFill>
                  <a:srgbClr val="0070C0"/>
                </a:solidFill>
                <a:latin typeface="Arial" panose="020B0604020202020204" pitchFamily="34" charset="0"/>
              </a:rPr>
              <a:t>(Nelson, 2015)</a:t>
            </a:r>
          </a:p>
          <a:p>
            <a:pPr marL="0" indent="0">
              <a:buNone/>
            </a:pPr>
            <a:endParaRPr lang="en-GB" dirty="0"/>
          </a:p>
        </p:txBody>
      </p:sp>
    </p:spTree>
    <p:extLst>
      <p:ext uri="{BB962C8B-B14F-4D97-AF65-F5344CB8AC3E}">
        <p14:creationId xmlns:p14="http://schemas.microsoft.com/office/powerpoint/2010/main" val="42483221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4BCB6-38ED-D53F-2E34-D24EB828B77C}"/>
              </a:ext>
            </a:extLst>
          </p:cNvPr>
          <p:cNvSpPr>
            <a:spLocks noGrp="1"/>
          </p:cNvSpPr>
          <p:nvPr>
            <p:ph type="title"/>
          </p:nvPr>
        </p:nvSpPr>
        <p:spPr/>
        <p:txBody>
          <a:bodyPr/>
          <a:lstStyle/>
          <a:p>
            <a:pPr algn="ctr"/>
            <a:r>
              <a:rPr lang="cy-GB" altLang="cy-GB" sz="4400" dirty="0">
                <a:solidFill>
                  <a:srgbClr val="000000"/>
                </a:solidFill>
                <a:latin typeface="Arial" panose="020B0604020202020204" pitchFamily="34" charset="0"/>
              </a:rPr>
              <a:t>Monolog</a:t>
            </a:r>
            <a:br>
              <a:rPr lang="en-GB" altLang="cy-GB" sz="4400" dirty="0">
                <a:solidFill>
                  <a:srgbClr val="000000"/>
                </a:solidFill>
                <a:latin typeface="Arial" panose="020B0604020202020204" pitchFamily="34" charset="0"/>
              </a:rPr>
            </a:br>
            <a:r>
              <a:rPr lang="en-GB" altLang="cy-GB" sz="4400" dirty="0">
                <a:solidFill>
                  <a:srgbClr val="0070C0"/>
                </a:solidFill>
                <a:latin typeface="Arial" panose="020B0604020202020204" pitchFamily="34" charset="0"/>
              </a:rPr>
              <a:t>Monologue</a:t>
            </a:r>
            <a:endParaRPr lang="en-GB" dirty="0"/>
          </a:p>
        </p:txBody>
      </p:sp>
      <p:sp>
        <p:nvSpPr>
          <p:cNvPr id="3" name="Content Placeholder 2">
            <a:extLst>
              <a:ext uri="{FF2B5EF4-FFF2-40B4-BE49-F238E27FC236}">
                <a16:creationId xmlns:a16="http://schemas.microsoft.com/office/drawing/2014/main" id="{D1CC12D6-8AE2-7E32-B3EC-20AF54FF6C9A}"/>
              </a:ext>
            </a:extLst>
          </p:cNvPr>
          <p:cNvSpPr>
            <a:spLocks noGrp="1"/>
          </p:cNvSpPr>
          <p:nvPr>
            <p:ph sz="half" idx="1"/>
          </p:nvPr>
        </p:nvSpPr>
        <p:spPr/>
        <p:txBody>
          <a:bodyPr/>
          <a:lstStyle/>
          <a:p>
            <a:pPr lvl="1">
              <a:lnSpc>
                <a:spcPct val="80000"/>
              </a:lnSpc>
            </a:pPr>
            <a:r>
              <a:rPr lang="en-GB" altLang="cy-GB" sz="2800" dirty="0">
                <a:latin typeface="Arial" panose="020B0604020202020204" pitchFamily="34" charset="0"/>
              </a:rPr>
              <a:t>Ymarfer </a:t>
            </a:r>
            <a:r>
              <a:rPr lang="en-GB" altLang="cy-GB" sz="2800" dirty="0" err="1">
                <a:latin typeface="Arial" panose="020B0604020202020204" pitchFamily="34" charset="0"/>
              </a:rPr>
              <a:t>sgiliau</a:t>
            </a:r>
            <a:r>
              <a:rPr lang="en-GB" altLang="cy-GB" sz="2800" dirty="0">
                <a:latin typeface="Arial" panose="020B0604020202020204" pitchFamily="34" charset="0"/>
              </a:rPr>
              <a:t> </a:t>
            </a:r>
            <a:r>
              <a:rPr lang="en-GB" altLang="cy-GB" sz="2800" dirty="0" err="1">
                <a:latin typeface="Arial" panose="020B0604020202020204" pitchFamily="34" charset="0"/>
              </a:rPr>
              <a:t>iaith</a:t>
            </a:r>
            <a:r>
              <a:rPr lang="en-GB" altLang="cy-GB" sz="2800" dirty="0">
                <a:latin typeface="Arial" panose="020B0604020202020204" pitchFamily="34" charset="0"/>
              </a:rPr>
              <a:t>;</a:t>
            </a:r>
          </a:p>
          <a:p>
            <a:pPr lvl="1">
              <a:lnSpc>
                <a:spcPct val="80000"/>
              </a:lnSpc>
            </a:pPr>
            <a:r>
              <a:rPr lang="en-GB" altLang="cy-GB" sz="2800" dirty="0">
                <a:latin typeface="Arial" panose="020B0604020202020204" pitchFamily="34" charset="0"/>
              </a:rPr>
              <a:t>Lleferydd </a:t>
            </a:r>
            <a:r>
              <a:rPr lang="en-GB" altLang="cy-GB" sz="2800" dirty="0" err="1">
                <a:latin typeface="Arial" panose="020B0604020202020204" pitchFamily="34" charset="0"/>
              </a:rPr>
              <a:t>preifat</a:t>
            </a:r>
            <a:r>
              <a:rPr lang="en-GB" altLang="cy-GB" sz="2800" dirty="0">
                <a:latin typeface="Arial" panose="020B0604020202020204" pitchFamily="34" charset="0"/>
              </a:rPr>
              <a:t> (Vygotsky);</a:t>
            </a:r>
          </a:p>
          <a:p>
            <a:pPr lvl="1">
              <a:lnSpc>
                <a:spcPct val="80000"/>
              </a:lnSpc>
            </a:pPr>
            <a:r>
              <a:rPr lang="en-GB" altLang="cy-GB" sz="2800" dirty="0" err="1">
                <a:latin typeface="Arial" panose="020B0604020202020204" pitchFamily="34" charset="0"/>
              </a:rPr>
              <a:t>Rhai</a:t>
            </a:r>
            <a:r>
              <a:rPr lang="en-GB" altLang="cy-GB" sz="2800" dirty="0">
                <a:latin typeface="Arial" panose="020B0604020202020204" pitchFamily="34" charset="0"/>
              </a:rPr>
              <a:t> </a:t>
            </a:r>
            <a:r>
              <a:rPr lang="en-GB" altLang="cy-GB" sz="2800" dirty="0" err="1">
                <a:latin typeface="Arial" panose="020B0604020202020204" pitchFamily="34" charset="0"/>
              </a:rPr>
              <a:t>oedolion</a:t>
            </a:r>
            <a:r>
              <a:rPr lang="en-GB" altLang="cy-GB" sz="2800" dirty="0">
                <a:latin typeface="Arial" panose="020B0604020202020204" pitchFamily="34" charset="0"/>
              </a:rPr>
              <a:t> </a:t>
            </a:r>
            <a:r>
              <a:rPr lang="en-GB" altLang="cy-GB" sz="2800" dirty="0" err="1">
                <a:latin typeface="Arial" panose="020B0604020202020204" pitchFamily="34" charset="0"/>
              </a:rPr>
              <a:t>hefyd</a:t>
            </a:r>
            <a:r>
              <a:rPr lang="en-GB" altLang="cy-GB" sz="2800" dirty="0">
                <a:latin typeface="Arial" panose="020B0604020202020204" pitchFamily="34" charset="0"/>
              </a:rPr>
              <a:t> </a:t>
            </a:r>
            <a:r>
              <a:rPr lang="en-GB" altLang="cy-GB" sz="2800" dirty="0" err="1">
                <a:latin typeface="Arial" panose="020B0604020202020204" pitchFamily="34" charset="0"/>
              </a:rPr>
              <a:t>yn</a:t>
            </a:r>
            <a:r>
              <a:rPr lang="en-GB" altLang="cy-GB" sz="2800" dirty="0">
                <a:latin typeface="Arial" panose="020B0604020202020204" pitchFamily="34" charset="0"/>
              </a:rPr>
              <a:t> </a:t>
            </a:r>
            <a:r>
              <a:rPr lang="en-GB" altLang="cy-GB" sz="2800" dirty="0" err="1">
                <a:latin typeface="Arial" panose="020B0604020202020204" pitchFamily="34" charset="0"/>
              </a:rPr>
              <a:t>cymryd</a:t>
            </a:r>
            <a:r>
              <a:rPr lang="en-GB" altLang="cy-GB" sz="2800" dirty="0">
                <a:latin typeface="Arial" panose="020B0604020202020204" pitchFamily="34" charset="0"/>
              </a:rPr>
              <a:t> </a:t>
            </a:r>
            <a:r>
              <a:rPr lang="en-GB" altLang="cy-GB" sz="2800" dirty="0" err="1">
                <a:latin typeface="Arial" panose="020B0604020202020204" pitchFamily="34" charset="0"/>
              </a:rPr>
              <a:t>rhan</a:t>
            </a:r>
            <a:r>
              <a:rPr lang="en-GB" altLang="cy-GB" sz="2800" dirty="0">
                <a:latin typeface="Arial" panose="020B0604020202020204" pitchFamily="34" charset="0"/>
              </a:rPr>
              <a:t> </a:t>
            </a:r>
            <a:r>
              <a:rPr lang="en-GB" altLang="cy-GB" sz="2800" dirty="0" err="1">
                <a:latin typeface="Arial" panose="020B0604020202020204" pitchFamily="34" charset="0"/>
              </a:rPr>
              <a:t>mewn</a:t>
            </a:r>
            <a:r>
              <a:rPr lang="en-GB" altLang="cy-GB" sz="2800" dirty="0">
                <a:latin typeface="Arial" panose="020B0604020202020204" pitchFamily="34" charset="0"/>
              </a:rPr>
              <a:t> </a:t>
            </a:r>
            <a:r>
              <a:rPr lang="en-GB" altLang="cy-GB" sz="2800" dirty="0" err="1">
                <a:latin typeface="Arial" panose="020B0604020202020204" pitchFamily="34" charset="0"/>
              </a:rPr>
              <a:t>lleferydd</a:t>
            </a:r>
            <a:r>
              <a:rPr lang="en-GB" altLang="cy-GB" sz="2800" dirty="0">
                <a:latin typeface="Arial" panose="020B0604020202020204" pitchFamily="34" charset="0"/>
              </a:rPr>
              <a:t> </a:t>
            </a:r>
            <a:r>
              <a:rPr lang="en-GB" altLang="cy-GB" sz="2800" dirty="0" err="1">
                <a:latin typeface="Arial" panose="020B0604020202020204" pitchFamily="34" charset="0"/>
              </a:rPr>
              <a:t>preifat</a:t>
            </a:r>
            <a:r>
              <a:rPr lang="en-GB" altLang="cy-GB" sz="2800"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1747EAA3-52AF-A92D-80DD-D8EAC6D67715}"/>
              </a:ext>
            </a:extLst>
          </p:cNvPr>
          <p:cNvSpPr>
            <a:spLocks noGrp="1"/>
          </p:cNvSpPr>
          <p:nvPr>
            <p:ph sz="half" idx="2"/>
          </p:nvPr>
        </p:nvSpPr>
        <p:spPr/>
        <p:txBody>
          <a:bodyPr/>
          <a:lstStyle/>
          <a:p>
            <a:pPr eaLnBrk="1" hangingPunct="1">
              <a:lnSpc>
                <a:spcPct val="80000"/>
              </a:lnSpc>
            </a:pPr>
            <a:r>
              <a:rPr lang="en-GB" altLang="cy-GB" dirty="0">
                <a:solidFill>
                  <a:srgbClr val="0070C0"/>
                </a:solidFill>
                <a:latin typeface="Arial" panose="020B0604020202020204" pitchFamily="34" charset="0"/>
              </a:rPr>
              <a:t>Exercising language;</a:t>
            </a:r>
          </a:p>
          <a:p>
            <a:pPr eaLnBrk="1" hangingPunct="1">
              <a:lnSpc>
                <a:spcPct val="80000"/>
              </a:lnSpc>
            </a:pPr>
            <a:r>
              <a:rPr lang="en-GB" altLang="cy-GB" dirty="0">
                <a:solidFill>
                  <a:srgbClr val="0070C0"/>
                </a:solidFill>
                <a:latin typeface="Arial" panose="020B0604020202020204" pitchFamily="34" charset="0"/>
              </a:rPr>
              <a:t>Private speech (Vygotsky);</a:t>
            </a:r>
          </a:p>
          <a:p>
            <a:pPr eaLnBrk="1" hangingPunct="1">
              <a:lnSpc>
                <a:spcPct val="80000"/>
              </a:lnSpc>
            </a:pPr>
            <a:r>
              <a:rPr lang="en-GB" altLang="cy-GB" dirty="0">
                <a:solidFill>
                  <a:srgbClr val="0070C0"/>
                </a:solidFill>
                <a:latin typeface="Arial" panose="020B0604020202020204" pitchFamily="34" charset="0"/>
              </a:rPr>
              <a:t>Some adults also engage in private speech!</a:t>
            </a:r>
          </a:p>
          <a:p>
            <a:pPr marL="0" indent="0" algn="r" eaLnBrk="1" hangingPunct="1">
              <a:lnSpc>
                <a:spcPct val="80000"/>
              </a:lnSpc>
              <a:buNone/>
            </a:pPr>
            <a:r>
              <a:rPr lang="en-GB" altLang="cy-GB" sz="1800" dirty="0">
                <a:solidFill>
                  <a:srgbClr val="0070C0"/>
                </a:solidFill>
                <a:latin typeface="Arial" panose="020B0604020202020204" pitchFamily="34" charset="0"/>
              </a:rPr>
              <a:t>(Nelson, 2015)</a:t>
            </a:r>
          </a:p>
          <a:p>
            <a:pPr marL="0" indent="0">
              <a:buNone/>
            </a:pPr>
            <a:endParaRPr lang="en-GB" dirty="0"/>
          </a:p>
        </p:txBody>
      </p:sp>
    </p:spTree>
    <p:extLst>
      <p:ext uri="{BB962C8B-B14F-4D97-AF65-F5344CB8AC3E}">
        <p14:creationId xmlns:p14="http://schemas.microsoft.com/office/powerpoint/2010/main" val="7606256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FAAB4-F297-0735-83D1-001F93634BA8}"/>
              </a:ext>
            </a:extLst>
          </p:cNvPr>
          <p:cNvSpPr>
            <a:spLocks noGrp="1"/>
          </p:cNvSpPr>
          <p:nvPr>
            <p:ph type="title"/>
          </p:nvPr>
        </p:nvSpPr>
        <p:spPr/>
        <p:txBody>
          <a:bodyPr/>
          <a:lstStyle/>
          <a:p>
            <a:pPr algn="ctr"/>
            <a:r>
              <a:rPr lang="cy-GB" altLang="cy-GB" dirty="0">
                <a:latin typeface="Arial" panose="020B0604020202020204" pitchFamily="34" charset="0"/>
              </a:rPr>
              <a:t>Tlodi’r symbyliad</a:t>
            </a:r>
            <a:br>
              <a:rPr lang="en-GB" altLang="cy-GB" dirty="0">
                <a:latin typeface="Arial" panose="020B0604020202020204" pitchFamily="34" charset="0"/>
              </a:rPr>
            </a:br>
            <a:r>
              <a:rPr lang="en-GB" altLang="cy-GB" dirty="0">
                <a:solidFill>
                  <a:srgbClr val="0070C0"/>
                </a:solidFill>
                <a:latin typeface="Arial" panose="020B0604020202020204" pitchFamily="34" charset="0"/>
              </a:rPr>
              <a:t>Poverty of the stimulus</a:t>
            </a:r>
            <a:endParaRPr lang="en-GB" dirty="0"/>
          </a:p>
        </p:txBody>
      </p:sp>
      <p:sp>
        <p:nvSpPr>
          <p:cNvPr id="3" name="Content Placeholder 2">
            <a:extLst>
              <a:ext uri="{FF2B5EF4-FFF2-40B4-BE49-F238E27FC236}">
                <a16:creationId xmlns:a16="http://schemas.microsoft.com/office/drawing/2014/main" id="{5C748E49-A012-E429-BF1E-D82FE652AB6D}"/>
              </a:ext>
            </a:extLst>
          </p:cNvPr>
          <p:cNvSpPr>
            <a:spLocks noGrp="1"/>
          </p:cNvSpPr>
          <p:nvPr>
            <p:ph sz="half" idx="1"/>
          </p:nvPr>
        </p:nvSpPr>
        <p:spPr/>
        <p:txBody>
          <a:bodyPr/>
          <a:lstStyle/>
          <a:p>
            <a:pPr>
              <a:defRPr/>
            </a:pPr>
            <a:r>
              <a:rPr lang="cy-GB" altLang="cy-GB" dirty="0">
                <a:latin typeface="Arial" panose="020B0604020202020204" pitchFamily="34" charset="0"/>
              </a:rPr>
              <a:t>Nid oes modd i blant ddibynnu ar glywed iaith yn unig wrth gaffael iaith…;</a:t>
            </a:r>
          </a:p>
          <a:p>
            <a:pPr>
              <a:defRPr/>
            </a:pPr>
            <a:r>
              <a:rPr lang="cy-GB" altLang="cy-GB" dirty="0">
                <a:latin typeface="Arial" panose="020B0604020202020204" pitchFamily="34" charset="0"/>
              </a:rPr>
              <a:t>Symbyliad anaddas;</a:t>
            </a:r>
          </a:p>
          <a:p>
            <a:pPr>
              <a:defRPr/>
            </a:pPr>
            <a:r>
              <a:rPr lang="cy-GB" altLang="cy-GB" dirty="0">
                <a:latin typeface="Arial" panose="020B0604020202020204" pitchFamily="34" charset="0"/>
              </a:rPr>
              <a:t>DCI (Dyfais Caffael Iaith) (</a:t>
            </a:r>
            <a:r>
              <a:rPr lang="cy-GB" altLang="cy-GB" dirty="0" err="1">
                <a:latin typeface="Arial" panose="020B0604020202020204" pitchFamily="34" charset="0"/>
              </a:rPr>
              <a:t>Chomsky</a:t>
            </a:r>
            <a:r>
              <a:rPr lang="cy-GB" altLang="cy-GB"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D2083F37-E80E-A692-C944-3CFFD0D3F8FA}"/>
              </a:ext>
            </a:extLst>
          </p:cNvPr>
          <p:cNvSpPr>
            <a:spLocks noGrp="1"/>
          </p:cNvSpPr>
          <p:nvPr>
            <p:ph sz="half" idx="2"/>
          </p:nvPr>
        </p:nvSpPr>
        <p:spPr/>
        <p:txBody>
          <a:bodyPr/>
          <a:lstStyle/>
          <a:p>
            <a:pPr>
              <a:defRPr/>
            </a:pPr>
            <a:r>
              <a:rPr lang="en-GB" altLang="cy-GB" dirty="0">
                <a:solidFill>
                  <a:srgbClr val="0070C0"/>
                </a:solidFill>
                <a:latin typeface="Arial" panose="020B0604020202020204" pitchFamily="34" charset="0"/>
              </a:rPr>
              <a:t>Children cannot rely on linguistic input alone when acquiring a language…;</a:t>
            </a:r>
          </a:p>
          <a:p>
            <a:pPr>
              <a:defRPr/>
            </a:pPr>
            <a:r>
              <a:rPr lang="en-GB" altLang="cy-GB" dirty="0">
                <a:solidFill>
                  <a:srgbClr val="0070C0"/>
                </a:solidFill>
                <a:latin typeface="Arial" panose="020B0604020202020204" pitchFamily="34" charset="0"/>
              </a:rPr>
              <a:t>Inadequate stimulus;</a:t>
            </a:r>
          </a:p>
          <a:p>
            <a:pPr>
              <a:defRPr/>
            </a:pPr>
            <a:r>
              <a:rPr lang="en-GB" altLang="cy-GB" dirty="0">
                <a:solidFill>
                  <a:srgbClr val="0070C0"/>
                </a:solidFill>
                <a:latin typeface="Arial" panose="020B0604020202020204" pitchFamily="34" charset="0"/>
              </a:rPr>
              <a:t>LAD (Language Acquisition Device) (Chomsky).</a:t>
            </a:r>
            <a:endParaRPr lang="cy-GB" altLang="cy-GB"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1043988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FED9D-1711-35E6-0D6C-206B4EE19FFB}"/>
              </a:ext>
            </a:extLst>
          </p:cNvPr>
          <p:cNvSpPr>
            <a:spLocks noGrp="1"/>
          </p:cNvSpPr>
          <p:nvPr>
            <p:ph type="title"/>
          </p:nvPr>
        </p:nvSpPr>
        <p:spPr/>
        <p:txBody>
          <a:bodyPr/>
          <a:lstStyle/>
          <a:p>
            <a:pPr algn="ctr"/>
            <a:r>
              <a:rPr lang="en-GB" altLang="cy-GB" dirty="0" err="1">
                <a:latin typeface="Arial" panose="020B0604020202020204" pitchFamily="34" charset="0"/>
              </a:rPr>
              <a:t>Dadl</a:t>
            </a:r>
            <a:r>
              <a:rPr lang="en-GB" altLang="cy-GB" dirty="0">
                <a:latin typeface="Arial" panose="020B0604020202020204" pitchFamily="34" charset="0"/>
              </a:rPr>
              <a:t> Chomsky</a:t>
            </a:r>
            <a:br>
              <a:rPr lang="en-GB" altLang="cy-GB" dirty="0">
                <a:latin typeface="Arial" panose="020B0604020202020204" pitchFamily="34" charset="0"/>
              </a:rPr>
            </a:br>
            <a:r>
              <a:rPr lang="en-GB" altLang="cy-GB" dirty="0">
                <a:solidFill>
                  <a:srgbClr val="0070C0"/>
                </a:solidFill>
                <a:latin typeface="Arial" panose="020B0604020202020204" pitchFamily="34" charset="0"/>
              </a:rPr>
              <a:t>Chomsky’s argument</a:t>
            </a:r>
            <a:endParaRPr lang="en-GB" dirty="0"/>
          </a:p>
        </p:txBody>
      </p:sp>
      <p:sp>
        <p:nvSpPr>
          <p:cNvPr id="3" name="Content Placeholder 2">
            <a:extLst>
              <a:ext uri="{FF2B5EF4-FFF2-40B4-BE49-F238E27FC236}">
                <a16:creationId xmlns:a16="http://schemas.microsoft.com/office/drawing/2014/main" id="{C27F72C7-56C4-20BD-86CA-795089656D49}"/>
              </a:ext>
            </a:extLst>
          </p:cNvPr>
          <p:cNvSpPr>
            <a:spLocks noGrp="1"/>
          </p:cNvSpPr>
          <p:nvPr>
            <p:ph sz="half" idx="1"/>
          </p:nvPr>
        </p:nvSpPr>
        <p:spPr/>
        <p:txBody>
          <a:bodyPr/>
          <a:lstStyle/>
          <a:p>
            <a:pPr marL="0" indent="0">
              <a:buNone/>
            </a:pPr>
            <a:r>
              <a:rPr lang="cy-GB" altLang="cy-GB" dirty="0">
                <a:solidFill>
                  <a:srgbClr val="000000"/>
                </a:solidFill>
                <a:latin typeface="Arial" panose="020B0604020202020204" pitchFamily="34" charset="0"/>
              </a:rPr>
              <a:t>Mae’r iaith mae plant yn ei glywed yn cynnwys ychydig o samplau o strwythurau cystrawennol a gramadeg byddan nhw’n eu caffael...</a:t>
            </a:r>
          </a:p>
          <a:p>
            <a:endParaRPr lang="en-GB" dirty="0"/>
          </a:p>
        </p:txBody>
      </p:sp>
      <p:sp>
        <p:nvSpPr>
          <p:cNvPr id="4" name="Content Placeholder 3">
            <a:extLst>
              <a:ext uri="{FF2B5EF4-FFF2-40B4-BE49-F238E27FC236}">
                <a16:creationId xmlns:a16="http://schemas.microsoft.com/office/drawing/2014/main" id="{CB077272-0FD6-2162-FB46-EEFB4FB94CDC}"/>
              </a:ext>
            </a:extLst>
          </p:cNvPr>
          <p:cNvSpPr>
            <a:spLocks noGrp="1"/>
          </p:cNvSpPr>
          <p:nvPr>
            <p:ph sz="half" idx="2"/>
          </p:nvPr>
        </p:nvSpPr>
        <p:spPr/>
        <p:txBody>
          <a:bodyPr/>
          <a:lstStyle/>
          <a:p>
            <a:pPr marL="0" indent="0">
              <a:buNone/>
            </a:pPr>
            <a:r>
              <a:rPr lang="en-GB" altLang="cy-GB" dirty="0">
                <a:solidFill>
                  <a:srgbClr val="0070C0"/>
                </a:solidFill>
                <a:latin typeface="Arial" panose="020B0604020202020204" pitchFamily="34" charset="0"/>
              </a:rPr>
              <a:t>Children hear language which contains too few examples of the syntactic structures and grammar that they will acquire…</a:t>
            </a:r>
          </a:p>
          <a:p>
            <a:endParaRPr lang="en-GB" dirty="0"/>
          </a:p>
        </p:txBody>
      </p:sp>
    </p:spTree>
    <p:extLst>
      <p:ext uri="{BB962C8B-B14F-4D97-AF65-F5344CB8AC3E}">
        <p14:creationId xmlns:p14="http://schemas.microsoft.com/office/powerpoint/2010/main" val="42218610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EAC-5C7B-7732-41C2-97DCF9E5372B}"/>
              </a:ext>
            </a:extLst>
          </p:cNvPr>
          <p:cNvSpPr>
            <a:spLocks noGrp="1"/>
          </p:cNvSpPr>
          <p:nvPr>
            <p:ph type="title"/>
          </p:nvPr>
        </p:nvSpPr>
        <p:spPr/>
        <p:txBody>
          <a:bodyPr/>
          <a:lstStyle/>
          <a:p>
            <a:pPr algn="ctr"/>
            <a:r>
              <a:rPr lang="cy-GB" altLang="cy-GB" dirty="0">
                <a:latin typeface="Arial" panose="020B0604020202020204" pitchFamily="34" charset="0"/>
              </a:rPr>
              <a:t>Plant gwyllt (</a:t>
            </a:r>
            <a:r>
              <a:rPr lang="cy-GB" altLang="cy-GB" i="1" dirty="0" err="1">
                <a:latin typeface="Arial" panose="020B0604020202020204" pitchFamily="34" charset="0"/>
              </a:rPr>
              <a:t>feral</a:t>
            </a:r>
            <a:r>
              <a:rPr lang="cy-GB" altLang="cy-GB" dirty="0">
                <a:latin typeface="Arial" panose="020B0604020202020204" pitchFamily="34" charset="0"/>
              </a:rPr>
              <a:t>)</a:t>
            </a:r>
            <a:br>
              <a:rPr lang="en-GB" altLang="cy-GB" dirty="0">
                <a:latin typeface="Arial" panose="020B0604020202020204" pitchFamily="34" charset="0"/>
              </a:rPr>
            </a:br>
            <a:r>
              <a:rPr lang="en-GB" altLang="cy-GB" dirty="0">
                <a:solidFill>
                  <a:srgbClr val="0070C0"/>
                </a:solidFill>
                <a:latin typeface="Arial" panose="020B0604020202020204" pitchFamily="34" charset="0"/>
              </a:rPr>
              <a:t>Feral children</a:t>
            </a:r>
            <a:endParaRPr lang="en-GB" dirty="0"/>
          </a:p>
        </p:txBody>
      </p:sp>
      <p:sp>
        <p:nvSpPr>
          <p:cNvPr id="3" name="Content Placeholder 2">
            <a:extLst>
              <a:ext uri="{FF2B5EF4-FFF2-40B4-BE49-F238E27FC236}">
                <a16:creationId xmlns:a16="http://schemas.microsoft.com/office/drawing/2014/main" id="{8D1021C4-93EF-810C-24C7-2CB4ABE6F94A}"/>
              </a:ext>
            </a:extLst>
          </p:cNvPr>
          <p:cNvSpPr>
            <a:spLocks noGrp="1"/>
          </p:cNvSpPr>
          <p:nvPr>
            <p:ph sz="half" idx="1"/>
          </p:nvPr>
        </p:nvSpPr>
        <p:spPr>
          <a:xfrm>
            <a:off x="628650" y="1825625"/>
            <a:ext cx="7886700" cy="3809862"/>
          </a:xfrm>
        </p:spPr>
        <p:txBody>
          <a:bodyPr>
            <a:normAutofit/>
          </a:bodyPr>
          <a:lstStyle/>
          <a:p>
            <a:pPr marL="0" indent="0">
              <a:buFontTx/>
              <a:buNone/>
            </a:pPr>
            <a:r>
              <a:rPr lang="en-GB" i="1" dirty="0">
                <a:latin typeface="Arial" panose="020B0604020202020204" pitchFamily="34" charset="0"/>
                <a:cs typeface="Arial" panose="020B0604020202020204" pitchFamily="34" charset="0"/>
              </a:rPr>
              <a:t>“Feral children…refer to children kept isolated from human contact, mostly by their parents, from a very young age…these children have no or little experience of human care, love, and, crucially, human language…when discovered, these children were unable to speal, lacked basic social skills, or had mental disability”</a:t>
            </a:r>
          </a:p>
          <a:p>
            <a:pPr marL="0" indent="0">
              <a:buFontTx/>
              <a:buNone/>
            </a:pPr>
            <a:endParaRPr lang="en-GB" i="1" dirty="0">
              <a:latin typeface="Arial" panose="020B0604020202020204" pitchFamily="34" charset="0"/>
              <a:cs typeface="Arial" panose="020B0604020202020204" pitchFamily="34" charset="0"/>
            </a:endParaRPr>
          </a:p>
          <a:p>
            <a:pPr marL="0" indent="0" algn="r">
              <a:buFontTx/>
              <a:buNone/>
            </a:pPr>
            <a:r>
              <a:rPr lang="en-GB" sz="1800" dirty="0">
                <a:latin typeface="Arial" panose="020B0604020202020204" pitchFamily="34" charset="0"/>
                <a:cs typeface="Arial" panose="020B0604020202020204" pitchFamily="34" charset="0"/>
              </a:rPr>
              <a:t>(Kimura, 2021).</a:t>
            </a:r>
            <a:endParaRPr lang="cy-GB" altLang="cy-GB" sz="1800"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951160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E02D2A-4C6F-054A-B770-882EFB4DB0D4}"/>
              </a:ext>
            </a:extLst>
          </p:cNvPr>
          <p:cNvSpPr>
            <a:spLocks noGrp="1"/>
          </p:cNvSpPr>
          <p:nvPr>
            <p:ph sz="half" idx="1"/>
          </p:nvPr>
        </p:nvSpPr>
        <p:spPr/>
        <p:txBody>
          <a:bodyPr/>
          <a:lstStyle/>
          <a:p>
            <a:r>
              <a:rPr lang="cy-GB" altLang="cy-GB" dirty="0">
                <a:latin typeface="Arial" panose="020B0604020202020204" pitchFamily="34" charset="0"/>
              </a:rPr>
              <a:t>Cafodd ei ddarganfod yn 1970 – 13 blwydd oed;</a:t>
            </a:r>
          </a:p>
          <a:p>
            <a:r>
              <a:rPr lang="cy-GB" altLang="cy-GB" dirty="0">
                <a:latin typeface="Arial" panose="020B0604020202020204" pitchFamily="34" charset="0"/>
              </a:rPr>
              <a:t>Cafodd ei cham-drin yn ddyddiol;</a:t>
            </a:r>
          </a:p>
          <a:p>
            <a:r>
              <a:rPr lang="cy-GB" altLang="cy-GB" dirty="0">
                <a:latin typeface="Arial" panose="020B0604020202020204" pitchFamily="34" charset="0"/>
              </a:rPr>
              <a:t>Methu bwyta bwyd solid;</a:t>
            </a:r>
          </a:p>
          <a:p>
            <a:r>
              <a:rPr lang="cy-GB" altLang="cy-GB" dirty="0">
                <a:latin typeface="Arial" panose="020B0604020202020204" pitchFamily="34" charset="0"/>
              </a:rPr>
              <a:t>Yn fud.</a:t>
            </a:r>
          </a:p>
          <a:p>
            <a:pPr marL="0" indent="0">
              <a:buNone/>
            </a:pPr>
            <a:endParaRPr lang="en-GB" dirty="0"/>
          </a:p>
        </p:txBody>
      </p:sp>
      <p:sp>
        <p:nvSpPr>
          <p:cNvPr id="4" name="Content Placeholder 3">
            <a:extLst>
              <a:ext uri="{FF2B5EF4-FFF2-40B4-BE49-F238E27FC236}">
                <a16:creationId xmlns:a16="http://schemas.microsoft.com/office/drawing/2014/main" id="{EA94DE2F-2A7D-89DB-0A9F-713DF2AFEBFB}"/>
              </a:ext>
            </a:extLst>
          </p:cNvPr>
          <p:cNvSpPr>
            <a:spLocks noGrp="1"/>
          </p:cNvSpPr>
          <p:nvPr>
            <p:ph sz="half" idx="2"/>
          </p:nvPr>
        </p:nvSpPr>
        <p:spPr/>
        <p:txBody>
          <a:bodyPr/>
          <a:lstStyle/>
          <a:p>
            <a:pPr>
              <a:defRPr/>
            </a:pPr>
            <a:r>
              <a:rPr lang="en-GB" altLang="cy-GB" dirty="0">
                <a:solidFill>
                  <a:srgbClr val="0070C0"/>
                </a:solidFill>
                <a:latin typeface="Arial" panose="020B0604020202020204" pitchFamily="34" charset="0"/>
              </a:rPr>
              <a:t>Found in 1970 – 13 years old;</a:t>
            </a:r>
          </a:p>
          <a:p>
            <a:pPr>
              <a:defRPr/>
            </a:pPr>
            <a:r>
              <a:rPr lang="en-GB" altLang="cy-GB" dirty="0">
                <a:solidFill>
                  <a:srgbClr val="0070C0"/>
                </a:solidFill>
                <a:latin typeface="Arial" panose="020B0604020202020204" pitchFamily="34" charset="0"/>
              </a:rPr>
              <a:t>Abused daily;</a:t>
            </a:r>
          </a:p>
          <a:p>
            <a:pPr>
              <a:defRPr/>
            </a:pPr>
            <a:r>
              <a:rPr lang="en-GB" altLang="cy-GB" dirty="0">
                <a:solidFill>
                  <a:srgbClr val="0070C0"/>
                </a:solidFill>
                <a:latin typeface="Arial" panose="020B0604020202020204" pitchFamily="34" charset="0"/>
              </a:rPr>
              <a:t>Unable to chew solid food;</a:t>
            </a:r>
          </a:p>
          <a:p>
            <a:pPr>
              <a:defRPr/>
            </a:pPr>
            <a:r>
              <a:rPr lang="en-GB" altLang="cy-GB" dirty="0">
                <a:solidFill>
                  <a:srgbClr val="0070C0"/>
                </a:solidFill>
                <a:latin typeface="Arial" panose="020B0604020202020204" pitchFamily="34" charset="0"/>
              </a:rPr>
              <a:t>Mute.</a:t>
            </a:r>
          </a:p>
          <a:p>
            <a:pPr marL="0" indent="0">
              <a:buFontTx/>
              <a:buNone/>
              <a:defRPr/>
            </a:pPr>
            <a:endParaRPr lang="en-GB" altLang="cy-GB" dirty="0">
              <a:solidFill>
                <a:srgbClr val="0000FF"/>
              </a:solidFill>
              <a:latin typeface="Arial" panose="020B0604020202020204" pitchFamily="34" charset="0"/>
            </a:endParaRPr>
          </a:p>
          <a:p>
            <a:pPr marL="0" indent="0" algn="r">
              <a:buFontTx/>
              <a:buNone/>
              <a:defRPr/>
            </a:pPr>
            <a:r>
              <a:rPr lang="en-GB" altLang="cy-GB" sz="1800" dirty="0">
                <a:solidFill>
                  <a:srgbClr val="0070C0"/>
                </a:solidFill>
                <a:latin typeface="Arial" panose="020B0604020202020204" pitchFamily="34" charset="0"/>
              </a:rPr>
              <a:t>(</a:t>
            </a:r>
            <a:r>
              <a:rPr lang="en-GB" altLang="cy-GB" sz="1800" dirty="0" err="1">
                <a:solidFill>
                  <a:srgbClr val="0070C0"/>
                </a:solidFill>
                <a:latin typeface="Arial" panose="020B0604020202020204" pitchFamily="34" charset="0"/>
              </a:rPr>
              <a:t>Fromkin</a:t>
            </a:r>
            <a:r>
              <a:rPr lang="en-GB" altLang="cy-GB" sz="1800" dirty="0">
                <a:solidFill>
                  <a:srgbClr val="0070C0"/>
                </a:solidFill>
                <a:latin typeface="Arial" panose="020B0604020202020204" pitchFamily="34" charset="0"/>
              </a:rPr>
              <a:t> </a:t>
            </a:r>
            <a:r>
              <a:rPr lang="en-GB" altLang="cy-GB" sz="1800" i="1" dirty="0">
                <a:solidFill>
                  <a:srgbClr val="0070C0"/>
                </a:solidFill>
                <a:latin typeface="Arial" panose="020B0604020202020204" pitchFamily="34" charset="0"/>
              </a:rPr>
              <a:t>et al</a:t>
            </a:r>
            <a:r>
              <a:rPr lang="en-GB" altLang="cy-GB" sz="1800" dirty="0">
                <a:solidFill>
                  <a:srgbClr val="0070C0"/>
                </a:solidFill>
                <a:latin typeface="Arial" panose="020B0604020202020204" pitchFamily="34" charset="0"/>
              </a:rPr>
              <a:t>., 1974)</a:t>
            </a:r>
            <a:endParaRPr lang="cy-GB" altLang="cy-GB" sz="1800" dirty="0">
              <a:solidFill>
                <a:srgbClr val="0070C0"/>
              </a:solidFill>
              <a:latin typeface="Arial" panose="020B0604020202020204" pitchFamily="34" charset="0"/>
            </a:endParaRPr>
          </a:p>
          <a:p>
            <a:endParaRPr lang="en-GB" dirty="0"/>
          </a:p>
        </p:txBody>
      </p:sp>
      <p:sp>
        <p:nvSpPr>
          <p:cNvPr id="5" name="Title 1">
            <a:extLst>
              <a:ext uri="{FF2B5EF4-FFF2-40B4-BE49-F238E27FC236}">
                <a16:creationId xmlns:a16="http://schemas.microsoft.com/office/drawing/2014/main" id="{48923BDB-C760-9963-2926-E1B468354FEF}"/>
              </a:ext>
            </a:extLst>
          </p:cNvPr>
          <p:cNvSpPr>
            <a:spLocks noGrp="1"/>
          </p:cNvSpPr>
          <p:nvPr>
            <p:ph type="title"/>
          </p:nvPr>
        </p:nvSpPr>
        <p:spPr>
          <a:xfrm>
            <a:off x="628650" y="365125"/>
            <a:ext cx="7886700" cy="1325563"/>
          </a:xfrm>
        </p:spPr>
        <p:txBody>
          <a:bodyPr>
            <a:noAutofit/>
          </a:bodyPr>
          <a:lstStyle/>
          <a:p>
            <a:pPr algn="ctr"/>
            <a:r>
              <a:rPr lang="en-GB" altLang="cy-GB" dirty="0">
                <a:latin typeface="Arial" panose="020B0604020202020204" pitchFamily="34" charset="0"/>
              </a:rPr>
              <a:t>Astudiaeth </a:t>
            </a:r>
            <a:r>
              <a:rPr lang="en-GB" altLang="cy-GB" dirty="0" err="1">
                <a:latin typeface="Arial" panose="020B0604020202020204" pitchFamily="34" charset="0"/>
              </a:rPr>
              <a:t>achos</a:t>
            </a:r>
            <a:r>
              <a:rPr lang="en-GB" altLang="cy-GB" dirty="0">
                <a:latin typeface="Arial" panose="020B0604020202020204" pitchFamily="34" charset="0"/>
              </a:rPr>
              <a:t> 1 ‘Genie’</a:t>
            </a:r>
            <a:br>
              <a:rPr lang="en-GB" altLang="cy-GB" dirty="0">
                <a:latin typeface="Arial" panose="020B0604020202020204" pitchFamily="34" charset="0"/>
              </a:rPr>
            </a:br>
            <a:r>
              <a:rPr lang="en-GB" altLang="cy-GB" dirty="0">
                <a:solidFill>
                  <a:srgbClr val="0070C0"/>
                </a:solidFill>
                <a:latin typeface="Arial" panose="020B0604020202020204" pitchFamily="34" charset="0"/>
              </a:rPr>
              <a:t>Case study 1</a:t>
            </a:r>
            <a:endParaRPr lang="cy-GB" alt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16192440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4E0B2-FBBB-9DF3-EB14-36692193C307}"/>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Genie</a:t>
            </a:r>
          </a:p>
        </p:txBody>
      </p:sp>
      <p:sp>
        <p:nvSpPr>
          <p:cNvPr id="3" name="Content Placeholder 2">
            <a:extLst>
              <a:ext uri="{FF2B5EF4-FFF2-40B4-BE49-F238E27FC236}">
                <a16:creationId xmlns:a16="http://schemas.microsoft.com/office/drawing/2014/main" id="{D53A0CBD-6BAB-B0B2-BC87-7356DDF49E57}"/>
              </a:ext>
            </a:extLst>
          </p:cNvPr>
          <p:cNvSpPr>
            <a:spLocks noGrp="1"/>
          </p:cNvSpPr>
          <p:nvPr>
            <p:ph sz="half" idx="1"/>
          </p:nvPr>
        </p:nvSpPr>
        <p:spPr/>
        <p:txBody>
          <a:bodyPr/>
          <a:lstStyle/>
          <a:p>
            <a:pPr marL="0" indent="0">
              <a:buNone/>
            </a:pPr>
            <a:r>
              <a:rPr lang="en-GB" dirty="0">
                <a:latin typeface="Arial" panose="020B0604020202020204" pitchFamily="34" charset="0"/>
                <a:cs typeface="Arial" panose="020B0604020202020204" pitchFamily="34" charset="0"/>
              </a:rPr>
              <a:t>Apollo Eight Genesis (2013) </a:t>
            </a:r>
            <a:r>
              <a:rPr lang="en-GB" i="1" dirty="0">
                <a:latin typeface="Arial" panose="020B0604020202020204" pitchFamily="34" charset="0"/>
                <a:cs typeface="Arial" panose="020B0604020202020204" pitchFamily="34" charset="0"/>
              </a:rPr>
              <a:t>Genie Wiley.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rPr>
              <a:t>Genie Wiley - TLC Documentary (2003) – YouTube</a:t>
            </a:r>
            <a:r>
              <a:rPr lang="en-GB" dirty="0">
                <a:latin typeface="Arial" panose="020B0604020202020204" pitchFamily="34" charset="0"/>
                <a:cs typeface="Arial" panose="020B0604020202020204" pitchFamily="34" charset="0"/>
              </a:rPr>
              <a:t> [Accessed August 7 2023].</a:t>
            </a:r>
          </a:p>
        </p:txBody>
      </p:sp>
      <p:pic>
        <p:nvPicPr>
          <p:cNvPr id="5" name="Online Media 4" title="Genie Wiley - TLC Documentary (2003)">
            <a:hlinkClick r:id="" action="ppaction://media"/>
            <a:extLst>
              <a:ext uri="{FF2B5EF4-FFF2-40B4-BE49-F238E27FC236}">
                <a16:creationId xmlns:a16="http://schemas.microsoft.com/office/drawing/2014/main" id="{D3B2020D-86D6-DD57-F2BD-B3098655EB11}"/>
              </a:ext>
            </a:extLst>
          </p:cNvPr>
          <p:cNvPicPr>
            <a:picLocks noGrp="1" noRot="1" noChangeAspect="1"/>
          </p:cNvPicPr>
          <p:nvPr>
            <p:ph sz="half" idx="2"/>
            <a:videoFile r:link="rId1"/>
          </p:nvPr>
        </p:nvPicPr>
        <p:blipFill>
          <a:blip r:embed="rId5"/>
          <a:stretch>
            <a:fillRect/>
          </a:stretch>
        </p:blipFill>
        <p:spPr>
          <a:xfrm>
            <a:off x="4648200" y="1825625"/>
            <a:ext cx="4244280" cy="3809862"/>
          </a:xfrm>
          <a:prstGeom prst="rect">
            <a:avLst/>
          </a:prstGeom>
        </p:spPr>
      </p:pic>
    </p:spTree>
    <p:extLst>
      <p:ext uri="{BB962C8B-B14F-4D97-AF65-F5344CB8AC3E}">
        <p14:creationId xmlns:p14="http://schemas.microsoft.com/office/powerpoint/2010/main" val="2309289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EA738-842D-0EC9-835A-C97284862B7B}"/>
              </a:ext>
            </a:extLst>
          </p:cNvPr>
          <p:cNvSpPr>
            <a:spLocks noGrp="1"/>
          </p:cNvSpPr>
          <p:nvPr>
            <p:ph type="title"/>
          </p:nvPr>
        </p:nvSpPr>
        <p:spPr>
          <a:xfrm>
            <a:off x="179512" y="365125"/>
            <a:ext cx="8712968" cy="1325563"/>
          </a:xfrm>
        </p:spPr>
        <p:txBody>
          <a:bodyPr>
            <a:normAutofit fontScale="90000"/>
          </a:bodyPr>
          <a:lstStyle/>
          <a:p>
            <a:pPr algn="ctr"/>
            <a:r>
              <a:rPr lang="en-GB" altLang="cy-GB" sz="4000" dirty="0">
                <a:latin typeface="Arial" panose="020B0604020202020204" pitchFamily="34" charset="0"/>
              </a:rPr>
              <a:t>Astudiaeth </a:t>
            </a:r>
            <a:r>
              <a:rPr lang="en-GB" altLang="cy-GB" sz="4000" dirty="0" err="1">
                <a:latin typeface="Arial" panose="020B0604020202020204" pitchFamily="34" charset="0"/>
              </a:rPr>
              <a:t>achos</a:t>
            </a:r>
            <a:r>
              <a:rPr lang="en-GB" altLang="cy-GB" sz="4000" dirty="0">
                <a:latin typeface="Arial" panose="020B0604020202020204" pitchFamily="34" charset="0"/>
              </a:rPr>
              <a:t> 2 ‘Baby Hospital’</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Case study 2 </a:t>
            </a:r>
            <a:r>
              <a:rPr kumimoji="0" lang="en-GB" altLang="cy-GB" sz="40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‘the monkey girl from Sierra Leone</a:t>
            </a:r>
            <a:r>
              <a:rPr kumimoji="0" lang="en-GB" altLang="cy-GB" sz="44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a:t>
            </a:r>
            <a:endParaRPr lang="en-GB" dirty="0"/>
          </a:p>
        </p:txBody>
      </p:sp>
      <p:sp>
        <p:nvSpPr>
          <p:cNvPr id="3" name="Content Placeholder 2">
            <a:extLst>
              <a:ext uri="{FF2B5EF4-FFF2-40B4-BE49-F238E27FC236}">
                <a16:creationId xmlns:a16="http://schemas.microsoft.com/office/drawing/2014/main" id="{19803D3E-17D5-E0AD-ED2A-B1E0C303A459}"/>
              </a:ext>
            </a:extLst>
          </p:cNvPr>
          <p:cNvSpPr>
            <a:spLocks noGrp="1"/>
          </p:cNvSpPr>
          <p:nvPr>
            <p:ph sz="half" idx="1"/>
          </p:nvPr>
        </p:nvSpPr>
        <p:spPr/>
        <p:txBody>
          <a:bodyPr/>
          <a:lstStyle/>
          <a:p>
            <a:r>
              <a:rPr lang="en-GB" altLang="cy-GB" dirty="0">
                <a:latin typeface="Arial" panose="020B0604020202020204" pitchFamily="34" charset="0"/>
              </a:rPr>
              <a:t>Cafodd </a:t>
            </a:r>
            <a:r>
              <a:rPr lang="en-GB" altLang="cy-GB" dirty="0" err="1">
                <a:latin typeface="Arial" panose="020B0604020202020204" pitchFamily="34" charset="0"/>
              </a:rPr>
              <a:t>ei</a:t>
            </a:r>
            <a:r>
              <a:rPr lang="en-GB" altLang="cy-GB" dirty="0">
                <a:latin typeface="Arial" panose="020B0604020202020204" pitchFamily="34" charset="0"/>
              </a:rPr>
              <a:t> </a:t>
            </a:r>
            <a:r>
              <a:rPr lang="en-GB" altLang="cy-GB" dirty="0" err="1">
                <a:latin typeface="Arial" panose="020B0604020202020204" pitchFamily="34" charset="0"/>
              </a:rPr>
              <a:t>ddarganfod</a:t>
            </a:r>
            <a:r>
              <a:rPr lang="en-GB" altLang="cy-GB" dirty="0">
                <a:latin typeface="Arial" panose="020B0604020202020204" pitchFamily="34" charset="0"/>
              </a:rPr>
              <a:t> </a:t>
            </a:r>
            <a:r>
              <a:rPr lang="en-GB" altLang="cy-GB" dirty="0" err="1">
                <a:latin typeface="Arial" panose="020B0604020202020204" pitchFamily="34" charset="0"/>
              </a:rPr>
              <a:t>yn</a:t>
            </a:r>
            <a:r>
              <a:rPr lang="en-GB" altLang="cy-GB" dirty="0">
                <a:latin typeface="Arial" panose="020B0604020202020204" pitchFamily="34" charset="0"/>
              </a:rPr>
              <a:t> 1984 – 7 </a:t>
            </a:r>
            <a:r>
              <a:rPr lang="en-GB" altLang="cy-GB" dirty="0" err="1">
                <a:latin typeface="Arial" panose="020B0604020202020204" pitchFamily="34" charset="0"/>
              </a:rPr>
              <a:t>blwydd</a:t>
            </a:r>
            <a:r>
              <a:rPr lang="en-GB" altLang="cy-GB" dirty="0">
                <a:latin typeface="Arial" panose="020B0604020202020204" pitchFamily="34" charset="0"/>
              </a:rPr>
              <a:t> </a:t>
            </a:r>
            <a:r>
              <a:rPr lang="en-GB" altLang="cy-GB" dirty="0" err="1">
                <a:latin typeface="Arial" panose="020B0604020202020204" pitchFamily="34" charset="0"/>
              </a:rPr>
              <a:t>oed</a:t>
            </a:r>
            <a:r>
              <a:rPr lang="en-GB" altLang="cy-GB" dirty="0">
                <a:latin typeface="Arial" panose="020B0604020202020204" pitchFamily="34" charset="0"/>
              </a:rPr>
              <a:t>;</a:t>
            </a:r>
            <a:endParaRPr lang="cy-GB" altLang="cy-GB" dirty="0">
              <a:latin typeface="Arial" panose="020B0604020202020204" pitchFamily="34" charset="0"/>
            </a:endParaRPr>
          </a:p>
          <a:p>
            <a:r>
              <a:rPr lang="cy-GB" altLang="cy-GB" dirty="0">
                <a:latin typeface="Arial" panose="020B0604020202020204" pitchFamily="34" charset="0"/>
              </a:rPr>
              <a:t>Magwyd gan fwncïod;</a:t>
            </a:r>
          </a:p>
          <a:p>
            <a:r>
              <a:rPr lang="cy-GB" altLang="cy-GB" dirty="0">
                <a:latin typeface="Arial" panose="020B0604020202020204" pitchFamily="34" charset="0"/>
              </a:rPr>
              <a:t>Methu siarad;</a:t>
            </a:r>
          </a:p>
          <a:p>
            <a:r>
              <a:rPr lang="cy-GB" altLang="cy-GB" dirty="0">
                <a:latin typeface="Arial" panose="020B0604020202020204" pitchFamily="34" charset="0"/>
              </a:rPr>
              <a:t>Gwneud synau fel mwncïod.</a:t>
            </a:r>
          </a:p>
          <a:p>
            <a:pPr marL="0" indent="0">
              <a:buNone/>
            </a:pPr>
            <a:endParaRPr lang="en-GB" dirty="0"/>
          </a:p>
        </p:txBody>
      </p:sp>
      <p:sp>
        <p:nvSpPr>
          <p:cNvPr id="4" name="Content Placeholder 3">
            <a:extLst>
              <a:ext uri="{FF2B5EF4-FFF2-40B4-BE49-F238E27FC236}">
                <a16:creationId xmlns:a16="http://schemas.microsoft.com/office/drawing/2014/main" id="{037FB125-D32F-C62D-155B-FBF247142C0C}"/>
              </a:ext>
            </a:extLst>
          </p:cNvPr>
          <p:cNvSpPr>
            <a:spLocks noGrp="1"/>
          </p:cNvSpPr>
          <p:nvPr>
            <p:ph sz="half" idx="2"/>
          </p:nvPr>
        </p:nvSpPr>
        <p:spPr/>
        <p:txBody>
          <a:bodyPr/>
          <a:lstStyle/>
          <a:p>
            <a:r>
              <a:rPr lang="en-GB" altLang="cy-GB" dirty="0">
                <a:solidFill>
                  <a:srgbClr val="0070C0"/>
                </a:solidFill>
                <a:latin typeface="Arial" panose="020B0604020202020204" pitchFamily="34" charset="0"/>
              </a:rPr>
              <a:t>Found in 1984 – 7 years old;</a:t>
            </a:r>
          </a:p>
          <a:p>
            <a:r>
              <a:rPr lang="en-GB" altLang="cy-GB" dirty="0">
                <a:solidFill>
                  <a:srgbClr val="0070C0"/>
                </a:solidFill>
                <a:latin typeface="Arial" panose="020B0604020202020204" pitchFamily="34" charset="0"/>
              </a:rPr>
              <a:t>Brought up by apes/monkeys;</a:t>
            </a:r>
          </a:p>
          <a:p>
            <a:r>
              <a:rPr lang="en-GB" altLang="cy-GB" dirty="0">
                <a:solidFill>
                  <a:srgbClr val="0070C0"/>
                </a:solidFill>
                <a:latin typeface="Arial" panose="020B0604020202020204" pitchFamily="34" charset="0"/>
              </a:rPr>
              <a:t>Unable to talk;</a:t>
            </a:r>
          </a:p>
          <a:p>
            <a:r>
              <a:rPr lang="en-GB" altLang="cy-GB" dirty="0">
                <a:solidFill>
                  <a:srgbClr val="0070C0"/>
                </a:solidFill>
                <a:latin typeface="Arial" panose="020B0604020202020204" pitchFamily="34" charset="0"/>
              </a:rPr>
              <a:t>Made chattering noises. </a:t>
            </a:r>
            <a:endParaRPr lang="cy-GB" altLang="cy-GB"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4703143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0DF0E-710B-011E-C3F5-8D4EF091166A}"/>
              </a:ext>
            </a:extLst>
          </p:cNvPr>
          <p:cNvSpPr>
            <a:spLocks noGrp="1"/>
          </p:cNvSpPr>
          <p:nvPr>
            <p:ph type="title"/>
          </p:nvPr>
        </p:nvSpPr>
        <p:spPr>
          <a:xfrm>
            <a:off x="179512" y="365125"/>
            <a:ext cx="8784976" cy="1325563"/>
          </a:xfrm>
        </p:spPr>
        <p:txBody>
          <a:bodyPr>
            <a:normAutofit fontScale="90000"/>
          </a:bodyPr>
          <a:lstStyle/>
          <a:p>
            <a:pPr algn="ctr"/>
            <a:r>
              <a:rPr lang="cy-GB" altLang="cy-GB" dirty="0">
                <a:latin typeface="Arial" panose="020B0604020202020204" pitchFamily="34" charset="0"/>
              </a:rPr>
              <a:t>Astudiaeth achos 3 </a:t>
            </a:r>
            <a:r>
              <a:rPr lang="cy-GB" altLang="cy-GB" sz="4400" dirty="0">
                <a:latin typeface="Arial" panose="020B0604020202020204" pitchFamily="34" charset="0"/>
              </a:rPr>
              <a:t>Danielle </a:t>
            </a:r>
            <a:r>
              <a:rPr lang="cy-GB" altLang="cy-GB" sz="4400" dirty="0" err="1">
                <a:latin typeface="Arial" panose="020B0604020202020204" pitchFamily="34" charset="0"/>
              </a:rPr>
              <a:t>Crockett</a:t>
            </a:r>
            <a:br>
              <a:rPr lang="en-GB" altLang="cy-GB" dirty="0">
                <a:latin typeface="Arial" panose="020B0604020202020204" pitchFamily="34" charset="0"/>
              </a:rPr>
            </a:br>
            <a:r>
              <a:rPr lang="en-GB" altLang="cy-GB" dirty="0">
                <a:solidFill>
                  <a:srgbClr val="0070C0"/>
                </a:solidFill>
                <a:latin typeface="Arial" panose="020B0604020202020204" pitchFamily="34" charset="0"/>
              </a:rPr>
              <a:t>Case study 3 </a:t>
            </a:r>
            <a:r>
              <a:rPr lang="en-GB" altLang="cy-GB" sz="4400" dirty="0">
                <a:solidFill>
                  <a:srgbClr val="0070C0"/>
                </a:solidFill>
                <a:latin typeface="Arial" panose="020B0604020202020204" pitchFamily="34" charset="0"/>
              </a:rPr>
              <a:t>‘the girl in the window’</a:t>
            </a:r>
            <a:endParaRPr lang="en-GB" dirty="0"/>
          </a:p>
        </p:txBody>
      </p:sp>
      <p:sp>
        <p:nvSpPr>
          <p:cNvPr id="3" name="Content Placeholder 2">
            <a:extLst>
              <a:ext uri="{FF2B5EF4-FFF2-40B4-BE49-F238E27FC236}">
                <a16:creationId xmlns:a16="http://schemas.microsoft.com/office/drawing/2014/main" id="{5B67C100-F137-FDF7-1966-C207AA326C41}"/>
              </a:ext>
            </a:extLst>
          </p:cNvPr>
          <p:cNvSpPr>
            <a:spLocks noGrp="1"/>
          </p:cNvSpPr>
          <p:nvPr>
            <p:ph sz="half" idx="1"/>
          </p:nvPr>
        </p:nvSpPr>
        <p:spPr/>
        <p:txBody>
          <a:bodyPr>
            <a:normAutofit fontScale="92500"/>
          </a:bodyPr>
          <a:lstStyle/>
          <a:p>
            <a:pPr>
              <a:defRPr/>
            </a:pPr>
            <a:r>
              <a:rPr lang="cy-GB" dirty="0">
                <a:latin typeface="Arial" panose="020B0604020202020204" pitchFamily="34" charset="0"/>
              </a:rPr>
              <a:t>Cafodd ei ddarganfod yn 2005 – 6 blwydd oed;</a:t>
            </a:r>
          </a:p>
          <a:p>
            <a:pPr>
              <a:defRPr/>
            </a:pPr>
            <a:r>
              <a:rPr lang="cy-GB" dirty="0">
                <a:latin typeface="Arial" panose="020B0604020202020204" pitchFamily="34" charset="0"/>
              </a:rPr>
              <a:t>Methu cnoi na llyncu bwyd solid;</a:t>
            </a:r>
          </a:p>
          <a:p>
            <a:pPr>
              <a:defRPr/>
            </a:pPr>
            <a:r>
              <a:rPr lang="cy-GB" dirty="0">
                <a:latin typeface="Arial" panose="020B0604020202020204" pitchFamily="34" charset="0"/>
              </a:rPr>
              <a:t>Methu siarad na chyfathrebu;</a:t>
            </a:r>
          </a:p>
          <a:p>
            <a:pPr>
              <a:defRPr/>
            </a:pPr>
            <a:r>
              <a:rPr lang="cy-GB" dirty="0">
                <a:latin typeface="Arial" panose="020B0604020202020204" pitchFamily="34" charset="0"/>
              </a:rPr>
              <a:t>Mwy na thebyg, heb gael cofleidiad (cwtsh).</a:t>
            </a:r>
          </a:p>
          <a:p>
            <a:pPr marL="0" indent="0">
              <a:buNone/>
            </a:pPr>
            <a:endParaRPr lang="en-GB" dirty="0"/>
          </a:p>
        </p:txBody>
      </p:sp>
      <p:sp>
        <p:nvSpPr>
          <p:cNvPr id="4" name="Content Placeholder 3">
            <a:extLst>
              <a:ext uri="{FF2B5EF4-FFF2-40B4-BE49-F238E27FC236}">
                <a16:creationId xmlns:a16="http://schemas.microsoft.com/office/drawing/2014/main" id="{4E876551-603F-5307-AF7E-173F4BB0FA54}"/>
              </a:ext>
            </a:extLst>
          </p:cNvPr>
          <p:cNvSpPr>
            <a:spLocks noGrp="1"/>
          </p:cNvSpPr>
          <p:nvPr>
            <p:ph sz="half" idx="2"/>
          </p:nvPr>
        </p:nvSpPr>
        <p:spPr/>
        <p:txBody>
          <a:bodyPr>
            <a:normAutofit fontScale="92500"/>
          </a:bodyPr>
          <a:lstStyle/>
          <a:p>
            <a:pPr>
              <a:defRPr/>
            </a:pPr>
            <a:r>
              <a:rPr lang="en-GB" dirty="0">
                <a:solidFill>
                  <a:srgbClr val="0070C0"/>
                </a:solidFill>
                <a:latin typeface="Arial" panose="020B0604020202020204" pitchFamily="34" charset="0"/>
              </a:rPr>
              <a:t>Found in 2005 – 6 years old;</a:t>
            </a:r>
          </a:p>
          <a:p>
            <a:pPr>
              <a:defRPr/>
            </a:pPr>
            <a:r>
              <a:rPr lang="en-GB" dirty="0">
                <a:solidFill>
                  <a:srgbClr val="0070C0"/>
                </a:solidFill>
                <a:latin typeface="Arial" panose="020B0604020202020204" pitchFamily="34" charset="0"/>
              </a:rPr>
              <a:t>Unable to chew or swallow solid food;</a:t>
            </a:r>
          </a:p>
          <a:p>
            <a:pPr>
              <a:defRPr/>
            </a:pPr>
            <a:r>
              <a:rPr lang="en-GB" dirty="0">
                <a:solidFill>
                  <a:srgbClr val="0070C0"/>
                </a:solidFill>
                <a:latin typeface="Arial" panose="020B0604020202020204" pitchFamily="34" charset="0"/>
              </a:rPr>
              <a:t>Unable to talk nor communicate;</a:t>
            </a:r>
          </a:p>
          <a:p>
            <a:pPr>
              <a:defRPr/>
            </a:pPr>
            <a:r>
              <a:rPr lang="en-GB" dirty="0">
                <a:solidFill>
                  <a:srgbClr val="0070C0"/>
                </a:solidFill>
                <a:latin typeface="Arial" panose="020B0604020202020204" pitchFamily="34" charset="0"/>
              </a:rPr>
              <a:t>Probably never hugged.</a:t>
            </a:r>
          </a:p>
          <a:p>
            <a:pPr marL="0" indent="0">
              <a:buNone/>
            </a:pPr>
            <a:endParaRPr lang="en-GB" dirty="0"/>
          </a:p>
        </p:txBody>
      </p:sp>
    </p:spTree>
    <p:extLst>
      <p:ext uri="{BB962C8B-B14F-4D97-AF65-F5344CB8AC3E}">
        <p14:creationId xmlns:p14="http://schemas.microsoft.com/office/powerpoint/2010/main" val="26801766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FBB89-3BEA-30D9-1BB5-5D0FA4029980}"/>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Danielle</a:t>
            </a:r>
          </a:p>
        </p:txBody>
      </p:sp>
      <p:sp>
        <p:nvSpPr>
          <p:cNvPr id="3" name="Content Placeholder 2">
            <a:extLst>
              <a:ext uri="{FF2B5EF4-FFF2-40B4-BE49-F238E27FC236}">
                <a16:creationId xmlns:a16="http://schemas.microsoft.com/office/drawing/2014/main" id="{2BF60D62-98E0-4DA2-349C-CAC2DEA5B22C}"/>
              </a:ext>
            </a:extLst>
          </p:cNvPr>
          <p:cNvSpPr>
            <a:spLocks noGrp="1"/>
          </p:cNvSpPr>
          <p:nvPr>
            <p:ph sz="half" idx="1"/>
          </p:nvPr>
        </p:nvSpPr>
        <p:spPr/>
        <p:txBody>
          <a:bodyPr/>
          <a:lstStyle/>
          <a:p>
            <a:pPr marL="0" indent="0">
              <a:buNone/>
            </a:pPr>
            <a:r>
              <a:rPr lang="en-GB" dirty="0">
                <a:latin typeface="Arial" panose="020B0604020202020204" pitchFamily="34" charset="0"/>
                <a:cs typeface="Arial" panose="020B0604020202020204" pitchFamily="34" charset="0"/>
              </a:rPr>
              <a:t>Tampa Bay Times (2020) The girl in the window. Available </a:t>
            </a:r>
            <a:r>
              <a:rPr lang="en-GB" dirty="0" err="1">
                <a:latin typeface="Arial" panose="020B0604020202020204" pitchFamily="34" charset="0"/>
                <a:cs typeface="Arial" panose="020B0604020202020204" pitchFamily="34" charset="0"/>
              </a:rPr>
              <a:t>at:</a:t>
            </a:r>
            <a:r>
              <a:rPr lang="en-GB" dirty="0" err="1">
                <a:latin typeface="Arial" panose="020B0604020202020204" pitchFamily="34" charset="0"/>
                <a:cs typeface="Arial" panose="020B0604020202020204" pitchFamily="34" charset="0"/>
                <a:hlinkClick r:id="rId4"/>
              </a:rPr>
              <a:t>The</a:t>
            </a:r>
            <a:r>
              <a:rPr lang="en-GB" dirty="0">
                <a:latin typeface="Arial" panose="020B0604020202020204" pitchFamily="34" charset="0"/>
                <a:cs typeface="Arial" panose="020B0604020202020204" pitchFamily="34" charset="0"/>
                <a:hlinkClick r:id="rId4"/>
              </a:rPr>
              <a:t> Girl in the Window - 2008 SD – YouTube</a:t>
            </a:r>
            <a:r>
              <a:rPr lang="en-GB" dirty="0">
                <a:latin typeface="Arial" panose="020B0604020202020204" pitchFamily="34" charset="0"/>
                <a:cs typeface="Arial" panose="020B0604020202020204" pitchFamily="34" charset="0"/>
              </a:rPr>
              <a:t> [Accessed: August 7 2023]. </a:t>
            </a:r>
          </a:p>
        </p:txBody>
      </p:sp>
      <p:pic>
        <p:nvPicPr>
          <p:cNvPr id="5" name="Online Media 4" title="The Girl in the Window - 2008 SD">
            <a:hlinkClick r:id="" action="ppaction://media"/>
            <a:extLst>
              <a:ext uri="{FF2B5EF4-FFF2-40B4-BE49-F238E27FC236}">
                <a16:creationId xmlns:a16="http://schemas.microsoft.com/office/drawing/2014/main" id="{2BB56C86-92F3-8CDA-C18C-1E980D1FBB43}"/>
              </a:ext>
            </a:extLst>
          </p:cNvPr>
          <p:cNvPicPr>
            <a:picLocks noGrp="1" noRot="1" noChangeAspect="1"/>
          </p:cNvPicPr>
          <p:nvPr>
            <p:ph sz="half" idx="2"/>
            <a:videoFile r:link="rId1"/>
          </p:nvPr>
        </p:nvPicPr>
        <p:blipFill>
          <a:blip r:embed="rId5"/>
          <a:stretch>
            <a:fillRect/>
          </a:stretch>
        </p:blipFill>
        <p:spPr>
          <a:xfrm>
            <a:off x="4648200" y="1825625"/>
            <a:ext cx="4244280" cy="3809862"/>
          </a:xfrm>
          <a:prstGeom prst="rect">
            <a:avLst/>
          </a:prstGeom>
        </p:spPr>
      </p:pic>
    </p:spTree>
    <p:extLst>
      <p:ext uri="{BB962C8B-B14F-4D97-AF65-F5344CB8AC3E}">
        <p14:creationId xmlns:p14="http://schemas.microsoft.com/office/powerpoint/2010/main" val="1397701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472AE-B4A5-771F-DA35-2D5CB3AD09AC}"/>
              </a:ext>
            </a:extLst>
          </p:cNvPr>
          <p:cNvSpPr>
            <a:spLocks noGrp="1"/>
          </p:cNvSpPr>
          <p:nvPr>
            <p:ph type="title"/>
          </p:nvPr>
        </p:nvSpPr>
        <p:spPr>
          <a:xfrm>
            <a:off x="416818" y="365125"/>
            <a:ext cx="3867150" cy="1325563"/>
          </a:xfrm>
        </p:spPr>
        <p:txBody>
          <a:bodyPr>
            <a:normAutofit/>
          </a:bodyPr>
          <a:lstStyle/>
          <a:p>
            <a:pPr algn="ctr"/>
            <a:r>
              <a:rPr lang="cy-GB" altLang="cy-GB" dirty="0">
                <a:latin typeface="Arial" panose="020B0604020202020204" pitchFamily="34" charset="0"/>
              </a:rPr>
              <a:t>Tasg ymchwil</a:t>
            </a:r>
            <a:br>
              <a:rPr lang="cy-GB" altLang="cy-GB" dirty="0">
                <a:solidFill>
                  <a:srgbClr val="0000FF"/>
                </a:solidFill>
                <a:latin typeface="Arial" panose="020B0604020202020204" pitchFamily="34" charset="0"/>
              </a:rPr>
            </a:br>
            <a:r>
              <a:rPr lang="cy-GB" altLang="cy-GB" dirty="0">
                <a:solidFill>
                  <a:srgbClr val="0070C0"/>
                </a:solidFill>
                <a:latin typeface="Arial" panose="020B0604020202020204" pitchFamily="34" charset="0"/>
              </a:rPr>
              <a:t>Research </a:t>
            </a:r>
            <a:r>
              <a:rPr lang="cy-GB" altLang="cy-GB" dirty="0" err="1">
                <a:solidFill>
                  <a:srgbClr val="0070C0"/>
                </a:solidFill>
                <a:latin typeface="Arial" panose="020B0604020202020204" pitchFamily="34" charset="0"/>
              </a:rPr>
              <a:t>task</a:t>
            </a:r>
            <a:endParaRPr lang="en-GB" dirty="0"/>
          </a:p>
        </p:txBody>
      </p:sp>
      <p:sp>
        <p:nvSpPr>
          <p:cNvPr id="3" name="Content Placeholder 2">
            <a:extLst>
              <a:ext uri="{FF2B5EF4-FFF2-40B4-BE49-F238E27FC236}">
                <a16:creationId xmlns:a16="http://schemas.microsoft.com/office/drawing/2014/main" id="{DB5CCFA8-89DB-CCC7-A84B-351CA504F0E5}"/>
              </a:ext>
            </a:extLst>
          </p:cNvPr>
          <p:cNvSpPr>
            <a:spLocks noGrp="1"/>
          </p:cNvSpPr>
          <p:nvPr>
            <p:ph sz="half" idx="1"/>
          </p:nvPr>
        </p:nvSpPr>
        <p:spPr>
          <a:xfrm>
            <a:off x="252957" y="1825625"/>
            <a:ext cx="4860508" cy="4140982"/>
          </a:xfrm>
        </p:spPr>
        <p:txBody>
          <a:bodyPr vert="horz" lIns="91440" tIns="45720" rIns="91440" bIns="45720" rtlCol="0" anchor="t">
            <a:normAutofit fontScale="85000" lnSpcReduction="20000"/>
          </a:bodyPr>
          <a:lstStyle/>
          <a:p>
            <a:r>
              <a:rPr lang="cy-GB" altLang="cy-GB" dirty="0">
                <a:latin typeface="Arial"/>
                <a:cs typeface="Arial"/>
              </a:rPr>
              <a:t>Gan ddefnyddio AI, ymchwiliwch un o’r canlynol a pharatowch cyflwyniad 3 munud ar gyfer y ddarlith nesaf. Cymharwch eich canfyddiadau gyda gwybodaeth o ffynonellau eraill.</a:t>
            </a:r>
          </a:p>
          <a:p>
            <a:pPr marL="0" indent="0">
              <a:buNone/>
            </a:pPr>
            <a:endParaRPr lang="cy-GB" altLang="cy-GB" dirty="0">
              <a:latin typeface="Arial" panose="020B0604020202020204" pitchFamily="34" charset="0"/>
            </a:endParaRPr>
          </a:p>
          <a:p>
            <a:r>
              <a:rPr lang="en-GB" altLang="cy-GB">
                <a:solidFill>
                  <a:srgbClr val="0070C0"/>
                </a:solidFill>
                <a:latin typeface="Arial"/>
                <a:cs typeface="Arial"/>
              </a:rPr>
              <a:t>With use of AI, </a:t>
            </a:r>
            <a:r>
              <a:rPr lang="en-GB" altLang="cy-GB" dirty="0">
                <a:solidFill>
                  <a:srgbClr val="0070C0"/>
                </a:solidFill>
                <a:latin typeface="Arial"/>
                <a:cs typeface="Arial"/>
              </a:rPr>
              <a:t>research one of the following and prepare a 3-minute presentation for the next lecture. Compare your findings with information from other sources (e.g. books).</a:t>
            </a:r>
          </a:p>
          <a:p>
            <a:endParaRPr lang="en-GB" dirty="0"/>
          </a:p>
        </p:txBody>
      </p:sp>
      <p:sp>
        <p:nvSpPr>
          <p:cNvPr id="4" name="Content Placeholder 3">
            <a:extLst>
              <a:ext uri="{FF2B5EF4-FFF2-40B4-BE49-F238E27FC236}">
                <a16:creationId xmlns:a16="http://schemas.microsoft.com/office/drawing/2014/main" id="{F1708DED-D58B-4AD2-E24C-DEEBBACBFA7A}"/>
              </a:ext>
            </a:extLst>
          </p:cNvPr>
          <p:cNvSpPr>
            <a:spLocks noGrp="1"/>
          </p:cNvSpPr>
          <p:nvPr>
            <p:ph sz="half" idx="2"/>
          </p:nvPr>
        </p:nvSpPr>
        <p:spPr>
          <a:xfrm>
            <a:off x="5737074" y="538862"/>
            <a:ext cx="3155406" cy="5206650"/>
          </a:xfrm>
        </p:spPr>
        <p:txBody>
          <a:bodyPr>
            <a:normAutofit fontScale="85000" lnSpcReduction="20000"/>
          </a:bodyPr>
          <a:lstStyle/>
          <a:p>
            <a:pPr marL="0" indent="0">
              <a:buNone/>
            </a:pPr>
            <a:r>
              <a:rPr lang="en-GB" altLang="cy-GB" dirty="0">
                <a:latin typeface="Arial" panose="020B0604020202020204" pitchFamily="34" charset="0"/>
              </a:rPr>
              <a:t>Jean Aitchison;</a:t>
            </a:r>
          </a:p>
          <a:p>
            <a:pPr marL="0" indent="0">
              <a:buNone/>
            </a:pPr>
            <a:r>
              <a:rPr lang="en-GB" altLang="cy-GB" dirty="0">
                <a:latin typeface="Arial" panose="020B0604020202020204" pitchFamily="34" charset="0"/>
              </a:rPr>
              <a:t>Bruno Bettelheim;</a:t>
            </a:r>
          </a:p>
          <a:p>
            <a:pPr marL="0" indent="0">
              <a:buNone/>
            </a:pPr>
            <a:r>
              <a:rPr lang="en-GB" altLang="cy-GB" dirty="0">
                <a:latin typeface="Arial" panose="020B0604020202020204" pitchFamily="34" charset="0"/>
              </a:rPr>
              <a:t>Jerome Bruner;</a:t>
            </a:r>
          </a:p>
          <a:p>
            <a:pPr marL="0" indent="0">
              <a:buNone/>
            </a:pPr>
            <a:r>
              <a:rPr lang="en-GB" altLang="cy-GB" dirty="0">
                <a:latin typeface="Arial" panose="020B0604020202020204" pitchFamily="34" charset="0"/>
              </a:rPr>
              <a:t>Brian Cambourne;</a:t>
            </a:r>
          </a:p>
          <a:p>
            <a:pPr marL="0" indent="0">
              <a:buNone/>
            </a:pPr>
            <a:r>
              <a:rPr lang="en-GB" altLang="cy-GB" dirty="0">
                <a:latin typeface="Arial" panose="020B0604020202020204" pitchFamily="34" charset="0"/>
              </a:rPr>
              <a:t>Noam Chomsky;</a:t>
            </a:r>
          </a:p>
          <a:p>
            <a:pPr marL="0" indent="0">
              <a:buNone/>
            </a:pPr>
            <a:r>
              <a:rPr lang="en-GB" altLang="cy-GB" dirty="0">
                <a:latin typeface="Arial" panose="020B0604020202020204" pitchFamily="34" charset="0"/>
              </a:rPr>
              <a:t>Eve Clark;</a:t>
            </a:r>
          </a:p>
          <a:p>
            <a:pPr marL="0" indent="0">
              <a:buNone/>
            </a:pPr>
            <a:r>
              <a:rPr lang="en-GB" altLang="cy-GB" dirty="0">
                <a:latin typeface="Arial" panose="020B0604020202020204" pitchFamily="34" charset="0"/>
              </a:rPr>
              <a:t>David Crystal;</a:t>
            </a:r>
          </a:p>
          <a:p>
            <a:pPr marL="0" indent="0">
              <a:buNone/>
            </a:pPr>
            <a:r>
              <a:rPr lang="en-GB" altLang="cy-GB" dirty="0">
                <a:latin typeface="Arial" panose="020B0604020202020204" pitchFamily="34" charset="0"/>
              </a:rPr>
              <a:t>Eric Lenneberg;</a:t>
            </a:r>
          </a:p>
          <a:p>
            <a:pPr marL="0" indent="0">
              <a:buNone/>
            </a:pPr>
            <a:r>
              <a:rPr lang="en-GB" altLang="cy-GB" dirty="0">
                <a:latin typeface="Arial" panose="020B0604020202020204" pitchFamily="34" charset="0"/>
              </a:rPr>
              <a:t>Jean Piaget;</a:t>
            </a:r>
          </a:p>
          <a:p>
            <a:pPr marL="0" indent="0">
              <a:buNone/>
            </a:pPr>
            <a:r>
              <a:rPr lang="en-GB" altLang="cy-GB" dirty="0">
                <a:latin typeface="Arial" panose="020B0604020202020204" pitchFamily="34" charset="0"/>
              </a:rPr>
              <a:t>Steven Pinker;</a:t>
            </a:r>
          </a:p>
          <a:p>
            <a:pPr marL="0" indent="0">
              <a:buNone/>
            </a:pPr>
            <a:r>
              <a:rPr lang="en-GB" altLang="cy-GB" dirty="0">
                <a:latin typeface="Arial" panose="020B0604020202020204" pitchFamily="34" charset="0"/>
              </a:rPr>
              <a:t>B. F. Skinner;</a:t>
            </a:r>
          </a:p>
          <a:p>
            <a:pPr marL="0" indent="0">
              <a:buNone/>
            </a:pPr>
            <a:r>
              <a:rPr lang="en-GB" altLang="cy-GB" dirty="0">
                <a:latin typeface="Arial" panose="020B0604020202020204" pitchFamily="34" charset="0"/>
              </a:rPr>
              <a:t>Michael </a:t>
            </a:r>
            <a:r>
              <a:rPr lang="en-GB" altLang="cy-GB" dirty="0" err="1">
                <a:latin typeface="Arial" panose="020B0604020202020204" pitchFamily="34" charset="0"/>
              </a:rPr>
              <a:t>Tomasello</a:t>
            </a:r>
            <a:r>
              <a:rPr lang="en-GB" altLang="cy-GB" dirty="0">
                <a:latin typeface="Arial" panose="020B0604020202020204" pitchFamily="34" charset="0"/>
              </a:rPr>
              <a:t>;</a:t>
            </a:r>
          </a:p>
          <a:p>
            <a:pPr marL="0" indent="0">
              <a:buNone/>
            </a:pPr>
            <a:r>
              <a:rPr lang="en-GB" altLang="cy-GB" dirty="0">
                <a:latin typeface="Arial" panose="020B0604020202020204" pitchFamily="34" charset="0"/>
              </a:rPr>
              <a:t>Lev Vygotsky.</a:t>
            </a:r>
          </a:p>
          <a:p>
            <a:pPr marL="0" indent="0">
              <a:buNone/>
            </a:pPr>
            <a:endParaRPr lang="en-GB" dirty="0"/>
          </a:p>
        </p:txBody>
      </p:sp>
    </p:spTree>
    <p:extLst>
      <p:ext uri="{BB962C8B-B14F-4D97-AF65-F5344CB8AC3E}">
        <p14:creationId xmlns:p14="http://schemas.microsoft.com/office/powerpoint/2010/main" val="33655994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09C8C-EEC6-BE7B-42AF-7E7D04BCCB81}"/>
              </a:ext>
            </a:extLst>
          </p:cNvPr>
          <p:cNvSpPr>
            <a:spLocks noGrp="1"/>
          </p:cNvSpPr>
          <p:nvPr>
            <p:ph type="title"/>
          </p:nvPr>
        </p:nvSpPr>
        <p:spPr>
          <a:xfrm>
            <a:off x="628650" y="365126"/>
            <a:ext cx="7886700" cy="857388"/>
          </a:xfrm>
        </p:spPr>
        <p:txBody>
          <a:bodyPr>
            <a:normAutofit fontScale="90000"/>
          </a:bodyPr>
          <a:lstStyle/>
          <a:p>
            <a:pPr algn="ctr"/>
            <a:r>
              <a:rPr lang="en-GB" altLang="cy-GB" sz="3600" dirty="0" err="1">
                <a:latin typeface="Arial" panose="020B0604020202020204" pitchFamily="34" charset="0"/>
              </a:rPr>
              <a:t>Cyfeiriadau</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References</a:t>
            </a:r>
            <a:endParaRPr lang="en-GB" sz="3600" dirty="0"/>
          </a:p>
        </p:txBody>
      </p:sp>
      <p:sp>
        <p:nvSpPr>
          <p:cNvPr id="3" name="Content Placeholder 2">
            <a:extLst>
              <a:ext uri="{FF2B5EF4-FFF2-40B4-BE49-F238E27FC236}">
                <a16:creationId xmlns:a16="http://schemas.microsoft.com/office/drawing/2014/main" id="{0A6238F4-AF79-9A33-2FF0-6D047F738FC9}"/>
              </a:ext>
            </a:extLst>
          </p:cNvPr>
          <p:cNvSpPr>
            <a:spLocks noGrp="1"/>
          </p:cNvSpPr>
          <p:nvPr>
            <p:ph sz="half" idx="1"/>
          </p:nvPr>
        </p:nvSpPr>
        <p:spPr>
          <a:xfrm>
            <a:off x="251520" y="1412776"/>
            <a:ext cx="8712968" cy="4222711"/>
          </a:xfrm>
        </p:spPr>
        <p:txBody>
          <a:bodyPr>
            <a:normAutofit lnSpcReduction="10000"/>
          </a:bodyPr>
          <a:lstStyle/>
          <a:p>
            <a:pPr marL="0" indent="0">
              <a:buNone/>
              <a:defRPr/>
            </a:pPr>
            <a:r>
              <a:rPr kumimoji="0" lang="en-GB" altLang="cy-GB" b="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Fromkin</a:t>
            </a: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V </a:t>
            </a:r>
            <a:r>
              <a:rPr kumimoji="0" lang="en-GB" altLang="cy-GB" b="0" i="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et al. </a:t>
            </a: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(1974) </a:t>
            </a:r>
            <a:r>
              <a:rPr kumimoji="0" lang="en-GB" altLang="cy-GB" b="0" i="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The development of language in Genie: A case of language acquisition beyond the “critical period.” </a:t>
            </a: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[online]. </a:t>
            </a:r>
            <a:r>
              <a:rPr lang="en-GB" altLang="cy-GB" dirty="0">
                <a:solidFill>
                  <a:srgbClr val="000000"/>
                </a:solidFill>
                <a:latin typeface="Arial" panose="020B0604020202020204" pitchFamily="34" charset="0"/>
                <a:cs typeface="Arial" panose="020B0604020202020204" pitchFamily="34" charset="0"/>
              </a:rPr>
              <a:t>Available at: </a:t>
            </a:r>
            <a:r>
              <a:rPr lang="en-GB" altLang="cy-GB" dirty="0">
                <a:solidFill>
                  <a:srgbClr val="000000"/>
                </a:solidFill>
                <a:latin typeface="Arial" panose="020B0604020202020204" pitchFamily="34" charset="0"/>
                <a:cs typeface="Arial" panose="020B0604020202020204" pitchFamily="34" charset="0"/>
                <a:hlinkClick r:id="rId2"/>
              </a:rPr>
              <a:t>https://linguistics.ucla.edu/people/curtiss/1974%20-%20The%20development%20of%20language%20in%20Genie.pdf</a:t>
            </a:r>
            <a:r>
              <a:rPr lang="en-GB" altLang="cy-GB" dirty="0">
                <a:solidFill>
                  <a:srgbClr val="00000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August 20 2024].</a:t>
            </a:r>
            <a:endParaRPr lang="en-GB" altLang="cy-GB" i="1" dirty="0">
              <a:solidFill>
                <a:srgbClr val="000000"/>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Kimura, L. </a:t>
            </a:r>
            <a:r>
              <a:rPr lang="en-GB" altLang="cy-GB" dirty="0">
                <a:solidFill>
                  <a:srgbClr val="000000"/>
                </a:solidFill>
                <a:latin typeface="Arial" panose="020B0604020202020204" pitchFamily="34" charset="0"/>
                <a:cs typeface="Arial" panose="020B0604020202020204" pitchFamily="34" charset="0"/>
              </a:rPr>
              <a:t>(</a:t>
            </a: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2021) ‘Genie, the Feral Child: What can her Story Tell us about Human Language and the Brain and Second Language Acquisition?’ [online]. Available at: </a:t>
            </a:r>
            <a:r>
              <a:rPr lang="en-GB" dirty="0">
                <a:latin typeface="Arial" panose="020B0604020202020204" pitchFamily="34" charset="0"/>
                <a:cs typeface="Arial" panose="020B0604020202020204" pitchFamily="34" charset="0"/>
                <a:hlinkClick r:id="rId3"/>
              </a:rPr>
              <a:t>2-Genie-and-language-development-2.docx.pdf (stou.ac.th)</a:t>
            </a:r>
            <a:r>
              <a:rPr lang="en-GB" dirty="0">
                <a:latin typeface="Arial" panose="020B0604020202020204" pitchFamily="34" charset="0"/>
                <a:cs typeface="Arial" panose="020B0604020202020204" pitchFamily="34" charset="0"/>
              </a:rPr>
              <a:t> [Accessed: August 20 2024].</a:t>
            </a:r>
            <a:endParaRPr lang="en-GB" altLang="cy-GB" i="1" dirty="0">
              <a:solidFill>
                <a:srgbClr val="0000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833851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09C8C-EEC6-BE7B-42AF-7E7D04BCCB81}"/>
              </a:ext>
            </a:extLst>
          </p:cNvPr>
          <p:cNvSpPr>
            <a:spLocks noGrp="1"/>
          </p:cNvSpPr>
          <p:nvPr>
            <p:ph type="title"/>
          </p:nvPr>
        </p:nvSpPr>
        <p:spPr>
          <a:xfrm>
            <a:off x="628650" y="365126"/>
            <a:ext cx="7886700" cy="857388"/>
          </a:xfrm>
        </p:spPr>
        <p:txBody>
          <a:bodyPr>
            <a:normAutofit fontScale="90000"/>
          </a:bodyPr>
          <a:lstStyle/>
          <a:p>
            <a:pPr algn="ctr"/>
            <a:r>
              <a:rPr lang="en-GB" altLang="cy-GB" sz="3600" dirty="0" err="1">
                <a:latin typeface="Arial" panose="020B0604020202020204" pitchFamily="34" charset="0"/>
              </a:rPr>
              <a:t>Cyfeiriadau</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References</a:t>
            </a:r>
            <a:endParaRPr lang="en-GB" sz="3600" dirty="0"/>
          </a:p>
        </p:txBody>
      </p:sp>
      <p:sp>
        <p:nvSpPr>
          <p:cNvPr id="3" name="Content Placeholder 2">
            <a:extLst>
              <a:ext uri="{FF2B5EF4-FFF2-40B4-BE49-F238E27FC236}">
                <a16:creationId xmlns:a16="http://schemas.microsoft.com/office/drawing/2014/main" id="{0A6238F4-AF79-9A33-2FF0-6D047F738FC9}"/>
              </a:ext>
            </a:extLst>
          </p:cNvPr>
          <p:cNvSpPr>
            <a:spLocks noGrp="1"/>
          </p:cNvSpPr>
          <p:nvPr>
            <p:ph sz="half" idx="1"/>
          </p:nvPr>
        </p:nvSpPr>
        <p:spPr>
          <a:xfrm>
            <a:off x="251520" y="1412776"/>
            <a:ext cx="8712968" cy="4222711"/>
          </a:xfrm>
        </p:spPr>
        <p:txBody>
          <a:bodyPr>
            <a:normAutofit fontScale="85000"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ea typeface="+mn-ea"/>
                <a:cs typeface="+mn-cs"/>
              </a:rPr>
              <a:t>Lovato, S.B. </a:t>
            </a:r>
            <a:r>
              <a:rPr kumimoji="0" lang="en-GB" altLang="cy-GB"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et al. </a:t>
            </a: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(2019) ‘Hey Google, do unicorns exist? Conversational agents as a path to answers to children's questions’, </a:t>
            </a:r>
            <a:r>
              <a:rPr kumimoji="0" lang="en-GB" altLang="cy-GB"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In Proceedings of the 18th ACM international conference on interaction design and children (pp. 301-313).</a:t>
            </a:r>
          </a:p>
          <a:p>
            <a:pPr marL="0" indent="0">
              <a:buNone/>
              <a:defRPr/>
            </a:pP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ea typeface="+mn-ea"/>
                <a:cs typeface="+mn-cs"/>
              </a:rPr>
              <a:t>Nelson, K. (2015) ‘Making sense with private speech’, </a:t>
            </a:r>
            <a:r>
              <a:rPr kumimoji="0" lang="en-GB" altLang="cy-GB"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Elsevier, </a:t>
            </a:r>
            <a:r>
              <a:rPr lang="en-GB" altLang="cy-GB" dirty="0">
                <a:solidFill>
                  <a:srgbClr val="000000"/>
                </a:solidFill>
                <a:latin typeface="Arial" panose="020B0604020202020204" pitchFamily="34" charset="0"/>
              </a:rPr>
              <a:t>36, pp, 171-179. [online]. Available at: </a:t>
            </a:r>
            <a:r>
              <a:rPr lang="en-GB" altLang="cy-GB" dirty="0">
                <a:solidFill>
                  <a:srgbClr val="000000"/>
                </a:solidFill>
                <a:latin typeface="Arial" panose="020B0604020202020204" pitchFamily="34" charset="0"/>
                <a:hlinkClick r:id="rId2"/>
              </a:rPr>
              <a:t>https://doi.org/10.1016/j.cogdev.2015.09.004</a:t>
            </a:r>
            <a:r>
              <a:rPr lang="en-GB" altLang="cy-GB" dirty="0">
                <a:solidFill>
                  <a:srgbClr val="000000"/>
                </a:solidFill>
                <a:latin typeface="Arial" panose="020B0604020202020204" pitchFamily="34" charset="0"/>
              </a:rPr>
              <a:t> [Accessed: August 20 2024].</a:t>
            </a:r>
            <a:endParaRPr kumimoji="0" lang="en-GB" altLang="cy-GB" b="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indent="0">
              <a:buNone/>
              <a:defRPr/>
            </a:pPr>
            <a:r>
              <a:rPr lang="en-GB" altLang="cy-GB" dirty="0" err="1">
                <a:solidFill>
                  <a:srgbClr val="000000"/>
                </a:solidFill>
                <a:latin typeface="Arial" panose="020B0604020202020204" pitchFamily="34" charset="0"/>
              </a:rPr>
              <a:t>Ronfard</a:t>
            </a:r>
            <a:r>
              <a:rPr lang="en-GB" altLang="cy-GB" dirty="0">
                <a:solidFill>
                  <a:srgbClr val="000000"/>
                </a:solidFill>
                <a:latin typeface="Arial" panose="020B0604020202020204" pitchFamily="34" charset="0"/>
              </a:rPr>
              <a:t>, S. </a:t>
            </a:r>
            <a:r>
              <a:rPr lang="en-GB" altLang="cy-GB" i="1" dirty="0">
                <a:solidFill>
                  <a:srgbClr val="000000"/>
                </a:solidFill>
                <a:latin typeface="Arial" panose="020B0604020202020204" pitchFamily="34" charset="0"/>
              </a:rPr>
              <a:t>et al. </a:t>
            </a:r>
            <a:r>
              <a:rPr lang="en-GB" altLang="cy-GB" dirty="0">
                <a:solidFill>
                  <a:srgbClr val="000000"/>
                </a:solidFill>
                <a:latin typeface="Arial" panose="020B0604020202020204" pitchFamily="34" charset="0"/>
              </a:rPr>
              <a:t>(2018) ‘Question-asking in childhood: A review of the literature and a framework for understanding its development’, </a:t>
            </a:r>
            <a:r>
              <a:rPr lang="en-GB" altLang="cy-GB" i="1" dirty="0">
                <a:solidFill>
                  <a:srgbClr val="000000"/>
                </a:solidFill>
                <a:latin typeface="Arial" panose="020B0604020202020204" pitchFamily="34" charset="0"/>
              </a:rPr>
              <a:t>Elsevier, </a:t>
            </a:r>
            <a:r>
              <a:rPr lang="en-GB" altLang="cy-GB" dirty="0">
                <a:solidFill>
                  <a:srgbClr val="000000"/>
                </a:solidFill>
                <a:latin typeface="Arial" panose="020B0604020202020204" pitchFamily="34" charset="0"/>
              </a:rPr>
              <a:t>49, pp. 101-120</a:t>
            </a:r>
            <a:r>
              <a:rPr lang="en-GB" altLang="cy-GB" i="1" dirty="0">
                <a:solidFill>
                  <a:srgbClr val="000000"/>
                </a:solidFill>
                <a:latin typeface="Arial" panose="020B0604020202020204" pitchFamily="34" charset="0"/>
              </a:rPr>
              <a:t>. </a:t>
            </a:r>
            <a:r>
              <a:rPr lang="en-GB" altLang="cy-GB" dirty="0">
                <a:solidFill>
                  <a:srgbClr val="000000"/>
                </a:solidFill>
                <a:latin typeface="Arial" panose="020B0604020202020204" pitchFamily="34" charset="0"/>
              </a:rPr>
              <a:t>[online]. Available at: </a:t>
            </a:r>
            <a:r>
              <a:rPr lang="en-GB" altLang="cy-GB" dirty="0">
                <a:solidFill>
                  <a:srgbClr val="000000"/>
                </a:solidFill>
                <a:latin typeface="Arial" panose="020B0604020202020204" pitchFamily="34" charset="0"/>
                <a:hlinkClick r:id="rId3"/>
              </a:rPr>
              <a:t>https://doi.org/10.1016/j.dr.2018.05.002</a:t>
            </a:r>
            <a:r>
              <a:rPr lang="en-GB" altLang="cy-GB" dirty="0">
                <a:solidFill>
                  <a:srgbClr val="000000"/>
                </a:solidFill>
                <a:latin typeface="Arial" panose="020B0604020202020204" pitchFamily="34" charset="0"/>
              </a:rPr>
              <a:t> [Accessed: August 20 2024].</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altLang="cy-GB" i="1" dirty="0">
              <a:solidFill>
                <a:srgbClr val="000000"/>
              </a:solidFill>
              <a:latin typeface="Arial" panose="020B0604020202020204" pitchFamily="34" charset="0"/>
            </a:endParaRPr>
          </a:p>
          <a:p>
            <a:endParaRPr lang="en-GB" dirty="0"/>
          </a:p>
        </p:txBody>
      </p:sp>
    </p:spTree>
    <p:extLst>
      <p:ext uri="{BB962C8B-B14F-4D97-AF65-F5344CB8AC3E}">
        <p14:creationId xmlns:p14="http://schemas.microsoft.com/office/powerpoint/2010/main" val="1466594796"/>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2052</Words>
  <Application>Microsoft Office PowerPoint</Application>
  <PresentationFormat>On-screen Show (4:3)</PresentationFormat>
  <Paragraphs>286</Paragraphs>
  <Slides>40</Slides>
  <Notes>19</Notes>
  <HiddenSlides>0</HiddenSlides>
  <MMClips>4</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40</vt:i4>
      </vt:variant>
    </vt:vector>
  </HeadingPairs>
  <TitlesOfParts>
    <vt:vector size="46" baseType="lpstr">
      <vt:lpstr>ＭＳ Ｐゴシック</vt:lpstr>
      <vt:lpstr>Arial</vt:lpstr>
      <vt:lpstr>Calibri</vt:lpstr>
      <vt:lpstr>Calibri Light</vt:lpstr>
      <vt:lpstr>Sub Title 1</vt:lpstr>
      <vt:lpstr>Accessible 2</vt:lpstr>
      <vt:lpstr>ECEY5004C  Iaith a Llythrennedd yn yr Oes Ddigidol    Datblygiad iaith 3-7 oed    </vt:lpstr>
      <vt:lpstr>Cynnwys Contents</vt:lpstr>
      <vt:lpstr>Cymwyseddau trosglwyddadwy lefel uwch High-level transferable competencies</vt:lpstr>
      <vt:lpstr>Adnoddau Resources</vt:lpstr>
      <vt:lpstr>Rhaglen SYBC EYPS Programme</vt:lpstr>
      <vt:lpstr>Termau</vt:lpstr>
      <vt:lpstr>Glossary</vt:lpstr>
      <vt:lpstr>Camau cwestiynu Stages of questioning  (Ronfard et al., 2018)</vt:lpstr>
      <vt:lpstr>Camau cwestiynu Stages of questioning (Ronfard et al., 2018)</vt:lpstr>
      <vt:lpstr>Darllen pellach Further reading (Moodle)</vt:lpstr>
      <vt:lpstr>Pam mae plant yn gofyn cwestiynau? Why do children ask questions?</vt:lpstr>
      <vt:lpstr>Pam fyddai oedolion ddim yn ymateb? Why would adults not respond?</vt:lpstr>
      <vt:lpstr>Pam fyddai oedolion ddim yn ymateb? Why would adults not respond?</vt:lpstr>
      <vt:lpstr>PowerPoint Presentation</vt:lpstr>
      <vt:lpstr>Iaith dderbyngar Receptive language</vt:lpstr>
      <vt:lpstr>Iaith dderbyngar Receptive language</vt:lpstr>
      <vt:lpstr>Iaith fynegiadol Expressive language</vt:lpstr>
      <vt:lpstr>Iaith fynegiadol Expressive language</vt:lpstr>
      <vt:lpstr>Nodweddion rhagarweiniol llefaredd Prosodic features of speech</vt:lpstr>
      <vt:lpstr>Prawf A test</vt:lpstr>
      <vt:lpstr>Dadansoddi Sgwrs Discourse Analysis</vt:lpstr>
      <vt:lpstr>Nodweddion sgwrs Conversational features</vt:lpstr>
      <vt:lpstr>Marciau sgwrs Discourse markers</vt:lpstr>
      <vt:lpstr>Sgiliau sgyrsiau - cymdeithasol Conversational social skills</vt:lpstr>
      <vt:lpstr>Sgiliau sgyrsiau - cymdeithasol Conversational social skills</vt:lpstr>
      <vt:lpstr>Torri rheolau Rule breakers</vt:lpstr>
      <vt:lpstr>Torri rheolau Rule breakers</vt:lpstr>
      <vt:lpstr>Monolog Monologue</vt:lpstr>
      <vt:lpstr>Monolog Monologue</vt:lpstr>
      <vt:lpstr>Tlodi’r symbyliad Poverty of the stimulus</vt:lpstr>
      <vt:lpstr>Dadl Chomsky Chomsky’s argument</vt:lpstr>
      <vt:lpstr>Plant gwyllt (feral) Feral children</vt:lpstr>
      <vt:lpstr>Astudiaeth achos 1 ‘Genie’ Case study 1</vt:lpstr>
      <vt:lpstr>Genie</vt:lpstr>
      <vt:lpstr>Astudiaeth achos 2 ‘Baby Hospital’ Case study 2 ‘the monkey girl from Sierra Leone’</vt:lpstr>
      <vt:lpstr>Astudiaeth achos 3 Danielle Crockett Case study 3 ‘the girl in the window’</vt:lpstr>
      <vt:lpstr>Danielle</vt:lpstr>
      <vt:lpstr>Tasg ymchwil Research task</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EY502 – W Caffael Iaith  Language Acquisition</dc:title>
  <dc:creator>IT</dc:creator>
  <cp:lastModifiedBy>Alison Rees-Edwards</cp:lastModifiedBy>
  <cp:revision>81</cp:revision>
  <cp:lastPrinted>2019-11-18T15:31:35Z</cp:lastPrinted>
  <dcterms:created xsi:type="dcterms:W3CDTF">2006-02-01T18:49:32Z</dcterms:created>
  <dcterms:modified xsi:type="dcterms:W3CDTF">2025-09-17T13:27:21Z</dcterms:modified>
</cp:coreProperties>
</file>