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4"/>
  </p:sldMasterIdLst>
  <p:notesMasterIdLst>
    <p:notesMasterId r:id="rId33"/>
  </p:notesMasterIdLst>
  <p:sldIdLst>
    <p:sldId id="364" r:id="rId5"/>
    <p:sldId id="365" r:id="rId6"/>
    <p:sldId id="285" r:id="rId7"/>
    <p:sldId id="289" r:id="rId8"/>
    <p:sldId id="298" r:id="rId9"/>
    <p:sldId id="299" r:id="rId10"/>
    <p:sldId id="300" r:id="rId11"/>
    <p:sldId id="301" r:id="rId12"/>
    <p:sldId id="302" r:id="rId13"/>
    <p:sldId id="297" r:id="rId14"/>
    <p:sldId id="296" r:id="rId15"/>
    <p:sldId id="291" r:id="rId16"/>
    <p:sldId id="292" r:id="rId17"/>
    <p:sldId id="293" r:id="rId18"/>
    <p:sldId id="294" r:id="rId19"/>
    <p:sldId id="295" r:id="rId20"/>
    <p:sldId id="310" r:id="rId21"/>
    <p:sldId id="315" r:id="rId22"/>
    <p:sldId id="303" r:id="rId23"/>
    <p:sldId id="305" r:id="rId24"/>
    <p:sldId id="306" r:id="rId25"/>
    <p:sldId id="307" r:id="rId26"/>
    <p:sldId id="308" r:id="rId27"/>
    <p:sldId id="309" r:id="rId28"/>
    <p:sldId id="311" r:id="rId29"/>
    <p:sldId id="312" r:id="rId30"/>
    <p:sldId id="313" r:id="rId31"/>
    <p:sldId id="31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4" d="100"/>
          <a:sy n="84" d="100"/>
        </p:scale>
        <p:origin x="186" y="1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20/09/2023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8423728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787790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18984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097983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0338480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9581478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898159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604558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41497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533591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3609210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663033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20/09/2023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87277816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7.jpeg"/><Relationship Id="rId2" Type="http://schemas.openxmlformats.org/officeDocument/2006/relationships/hyperlink" Target="http://www.google.co.uk/url?sa=i&amp;rct=j&amp;q=&amp;esrc=s&amp;source=images&amp;cd=&amp;cad=rja&amp;uact=8&amp;ved=0ahUKEwjF3IPYnsHPAhXHKsAKHRZXDVEQjRwIBw&amp;url=http://www.crabbscross.worcs.sch.uk/news/?pid%3D3%26nid%3D1%26storyid%3D34&amp;psig=AFQjCNHT3MbyILwSQM4IPZVHK1AtcnAv1A&amp;ust=1475673539540831" TargetMode="External"/><Relationship Id="rId1" Type="http://schemas.openxmlformats.org/officeDocument/2006/relationships/slideLayout" Target="../slideLayouts/slideLayout2.xml"/><Relationship Id="rId6" Type="http://schemas.openxmlformats.org/officeDocument/2006/relationships/hyperlink" Target="https://www.google.co.uk/url?sa=i&amp;rct=j&amp;q=&amp;esrc=s&amp;source=images&amp;cd=&amp;cad=rja&amp;uact=8&amp;ved=0ahUKEwjo_Lqkn8HPAhWTOsAKHcZHDuMQjRwIBw&amp;url=https://twitter.com/forsythiayouth/status/654406110812733441&amp;psig=AFQjCNFh2FKK5dDE83xjF68cej7RZhAC7A&amp;ust=1475673724085633" TargetMode="External"/><Relationship Id="rId5" Type="http://schemas.openxmlformats.org/officeDocument/2006/relationships/image" Target="../media/image6.jpeg"/><Relationship Id="rId4" Type="http://schemas.openxmlformats.org/officeDocument/2006/relationships/hyperlink" Target="http://www.google.co.uk/url?sa=i&amp;rct=j&amp;q=&amp;esrc=s&amp;source=images&amp;cd=&amp;cad=rja&amp;uact=8&amp;ved=0ahUKEwj16PT4nsHPAhWLAcAKHSQDAlsQjRwIBw&amp;url=http://www.stevensontraining.co.uk/&amp;psig=AFQjCNFfgH2v5-RUZMPXbZRoFT2yWb_QNA&amp;ust=1475673637361422"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695073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ubtitle 3"/>
          <p:cNvSpPr>
            <a:spLocks noGrp="1"/>
          </p:cNvSpPr>
          <p:nvPr>
            <p:ph type="ctrTitle"/>
          </p:nvPr>
        </p:nvSpPr>
        <p:spPr>
          <a:xfrm>
            <a:off x="1524000" y="1122363"/>
            <a:ext cx="9144000" cy="2387600"/>
          </a:xfrm>
        </p:spPr>
        <p:txBody>
          <a:bodyPr anchor="b">
            <a:normAutofit/>
          </a:bodyPr>
          <a:lstStyle/>
          <a:p>
            <a:r>
              <a:rPr lang="en-GB" dirty="0"/>
              <a:t>Mental Health, Wellbeing and ACE’s</a:t>
            </a:r>
          </a:p>
        </p:txBody>
      </p:sp>
      <p:sp>
        <p:nvSpPr>
          <p:cNvPr id="6" name="Subtitle 2">
            <a:extLst>
              <a:ext uri="{FF2B5EF4-FFF2-40B4-BE49-F238E27FC236}">
                <a16:creationId xmlns:a16="http://schemas.microsoft.com/office/drawing/2014/main" id="{6FDF3285-F8C0-3CF8-2196-5978B9BBFDDB}"/>
              </a:ext>
            </a:extLst>
          </p:cNvPr>
          <p:cNvSpPr>
            <a:spLocks noGrp="1"/>
          </p:cNvSpPr>
          <p:nvPr>
            <p:ph type="subTitle" idx="1"/>
          </p:nvPr>
        </p:nvSpPr>
        <p:spPr>
          <a:xfrm>
            <a:off x="1524000" y="3602038"/>
            <a:ext cx="9144000" cy="1655762"/>
          </a:xfrm>
        </p:spPr>
        <p:txBody>
          <a:bodyPr/>
          <a:lstStyle/>
          <a:p>
            <a:endParaRPr lang="en-US"/>
          </a:p>
        </p:txBody>
      </p:sp>
    </p:spTree>
    <p:extLst>
      <p:ext uri="{BB962C8B-B14F-4D97-AF65-F5344CB8AC3E}">
        <p14:creationId xmlns:p14="http://schemas.microsoft.com/office/powerpoint/2010/main" val="19025674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Feedback</a:t>
            </a:r>
          </a:p>
        </p:txBody>
      </p:sp>
      <p:sp>
        <p:nvSpPr>
          <p:cNvPr id="3" name="Content Placeholder 2"/>
          <p:cNvSpPr>
            <a:spLocks noGrp="1"/>
          </p:cNvSpPr>
          <p:nvPr>
            <p:ph sz="quarter" idx="1"/>
          </p:nvPr>
        </p:nvSpPr>
        <p:spPr/>
        <p:txBody>
          <a:bodyPr/>
          <a:lstStyle/>
          <a:p>
            <a:r>
              <a:rPr lang="en-GB" dirty="0"/>
              <a:t>Feedback your findings from the ACE’s Report.</a:t>
            </a:r>
          </a:p>
        </p:txBody>
      </p:sp>
    </p:spTree>
    <p:extLst>
      <p:ext uri="{BB962C8B-B14F-4D97-AF65-F5344CB8AC3E}">
        <p14:creationId xmlns:p14="http://schemas.microsoft.com/office/powerpoint/2010/main" val="37502872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27" y="365126"/>
            <a:ext cx="11042073" cy="978766"/>
          </a:xfrm>
        </p:spPr>
        <p:txBody>
          <a:bodyPr>
            <a:normAutofit/>
          </a:bodyPr>
          <a:lstStyle/>
          <a:p>
            <a:r>
              <a:rPr lang="en-GB" sz="4000" dirty="0"/>
              <a:t>Health and Wellbeing Needs of Young People </a:t>
            </a:r>
          </a:p>
        </p:txBody>
      </p:sp>
      <p:sp>
        <p:nvSpPr>
          <p:cNvPr id="3" name="Content Placeholder 2"/>
          <p:cNvSpPr>
            <a:spLocks noGrp="1"/>
          </p:cNvSpPr>
          <p:nvPr>
            <p:ph sz="quarter" idx="1"/>
          </p:nvPr>
        </p:nvSpPr>
        <p:spPr>
          <a:xfrm>
            <a:off x="457201" y="1406236"/>
            <a:ext cx="11423072" cy="4260273"/>
          </a:xfrm>
        </p:spPr>
        <p:txBody>
          <a:bodyPr>
            <a:normAutofit fontScale="92500"/>
          </a:bodyPr>
          <a:lstStyle/>
          <a:p>
            <a:r>
              <a:rPr lang="en-GB" dirty="0"/>
              <a:t>The health care needs of young people are increasingly on multiple agendas in the UK. </a:t>
            </a:r>
          </a:p>
          <a:p>
            <a:r>
              <a:rPr lang="en-GB" dirty="0"/>
              <a:t>Adolescents are the only age-group in the population in which every priority health indicator (e.g. metal health, obesity and cardiovascular risk, smoking, alcohol use, drug use, sexual health) is either adverse or static.</a:t>
            </a:r>
          </a:p>
          <a:p>
            <a:r>
              <a:rPr lang="en-GB" dirty="0"/>
              <a:t>This is currently being recognised as a major deficit in UK health care.</a:t>
            </a:r>
          </a:p>
          <a:p>
            <a:r>
              <a:rPr lang="en-GB" dirty="0"/>
              <a:t>We certainly have seen a stronger emphasis on adolescent health in governmental, clinical and public health arenas in the last 10 years, together with the need for training of all health professionals in basic adolescent health issues</a:t>
            </a:r>
          </a:p>
          <a:p>
            <a:endParaRPr lang="en-GB" dirty="0"/>
          </a:p>
        </p:txBody>
      </p:sp>
    </p:spTree>
    <p:extLst>
      <p:ext uri="{BB962C8B-B14F-4D97-AF65-F5344CB8AC3E}">
        <p14:creationId xmlns:p14="http://schemas.microsoft.com/office/powerpoint/2010/main" val="2713241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720436"/>
            <a:ext cx="10515600" cy="5456527"/>
          </a:xfrm>
        </p:spPr>
        <p:txBody>
          <a:bodyPr>
            <a:normAutofit/>
          </a:bodyPr>
          <a:lstStyle/>
          <a:p>
            <a:r>
              <a:rPr lang="en-GB" dirty="0"/>
              <a:t>The striking feature of health in adolescence is the interconnection of physical and mental health and health behaviours, more so than at any other age.</a:t>
            </a:r>
          </a:p>
          <a:p>
            <a:r>
              <a:rPr lang="en-GB" dirty="0"/>
              <a:t>Those who drink, smoke, take drugs or have unprotected sex are between 6 to 15 times more likely to engage in other exploratory or risky behaviours.</a:t>
            </a:r>
          </a:p>
          <a:p>
            <a:r>
              <a:rPr lang="en-GB" dirty="0"/>
              <a:t>Indeed, there is substantial evidence that what appear to be separate behaviours may form what has been called a ‘single syndrome’, with common aetiology factors related to emotional well-being, deprivation and connectedness to family, community and peers</a:t>
            </a:r>
          </a:p>
        </p:txBody>
      </p:sp>
    </p:spTree>
    <p:extLst>
      <p:ext uri="{BB962C8B-B14F-4D97-AF65-F5344CB8AC3E}">
        <p14:creationId xmlns:p14="http://schemas.microsoft.com/office/powerpoint/2010/main" val="2857387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Indeed, it can be argued that the unique health and social care needs of young people are driven directly by the developmental nature of adolescence.</a:t>
            </a:r>
          </a:p>
          <a:p>
            <a:r>
              <a:rPr lang="en-GB" dirty="0"/>
              <a:t>Problems as diverse as exploratory behaviours, sexuality, adaptation to chronic conditions, violence, accidents and mental health problems are directly related to the interplay of biological, physiological and social elements of adolescent development, and the interface of this development with peers, family and the wider community</a:t>
            </a:r>
          </a:p>
        </p:txBody>
      </p:sp>
    </p:spTree>
    <p:extLst>
      <p:ext uri="{BB962C8B-B14F-4D97-AF65-F5344CB8AC3E}">
        <p14:creationId xmlns:p14="http://schemas.microsoft.com/office/powerpoint/2010/main" val="25407223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a:xfrm>
            <a:off x="838200" y="1825625"/>
            <a:ext cx="10515600" cy="3868593"/>
          </a:xfrm>
        </p:spPr>
        <p:txBody>
          <a:bodyPr>
            <a:normAutofit fontScale="92500"/>
          </a:bodyPr>
          <a:lstStyle/>
          <a:p>
            <a:r>
              <a:rPr lang="en-GB" dirty="0"/>
              <a:t>For those who do not wish to continue in full time education, one of the most difficult issues facing today’s adolescents is unemployment. </a:t>
            </a:r>
          </a:p>
          <a:p>
            <a:r>
              <a:rPr lang="en-GB" dirty="0"/>
              <a:t>In the current economic climate, jobs are few and far between, especially for those who have limited experience and qualifications. </a:t>
            </a:r>
          </a:p>
          <a:p>
            <a:r>
              <a:rPr lang="en-GB" dirty="0"/>
              <a:t>The Government is currently encouraging young people to learn trades such as plumbing or joining whilst also urging employers to offer apprenticeships to young adults.</a:t>
            </a:r>
          </a:p>
          <a:p>
            <a:r>
              <a:rPr lang="en-GB" dirty="0"/>
              <a:t>This gives young people a goal to aim for and can be instrumental in building self-esteem and ambition.</a:t>
            </a:r>
          </a:p>
          <a:p>
            <a:endParaRPr lang="en-GB" dirty="0"/>
          </a:p>
        </p:txBody>
      </p:sp>
    </p:spTree>
    <p:extLst>
      <p:ext uri="{BB962C8B-B14F-4D97-AF65-F5344CB8AC3E}">
        <p14:creationId xmlns:p14="http://schemas.microsoft.com/office/powerpoint/2010/main" val="4216701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Drug and Alcohol Misuse</a:t>
            </a:r>
          </a:p>
        </p:txBody>
      </p:sp>
      <p:sp>
        <p:nvSpPr>
          <p:cNvPr id="3" name="Content Placeholder 2"/>
          <p:cNvSpPr>
            <a:spLocks noGrp="1"/>
          </p:cNvSpPr>
          <p:nvPr>
            <p:ph sz="quarter" idx="1"/>
          </p:nvPr>
        </p:nvSpPr>
        <p:spPr/>
        <p:txBody>
          <a:bodyPr/>
          <a:lstStyle/>
          <a:p>
            <a:r>
              <a:rPr lang="en-GB" dirty="0"/>
              <a:t>Drugs and drinking can also offer a different way of life and although severely detrimental in the long-term, can offer a form of escapism in the short-term for those who are struggling in their own lives. </a:t>
            </a:r>
          </a:p>
          <a:p>
            <a:r>
              <a:rPr lang="en-GB" dirty="0"/>
              <a:t>Those who are not properly educated in terms of the risks associated with drinking and drug-taking are not aware of the dangers and implications of their actions and will therefore be more inclined to practice such activities</a:t>
            </a:r>
          </a:p>
        </p:txBody>
      </p:sp>
    </p:spTree>
    <p:extLst>
      <p:ext uri="{BB962C8B-B14F-4D97-AF65-F5344CB8AC3E}">
        <p14:creationId xmlns:p14="http://schemas.microsoft.com/office/powerpoint/2010/main" val="3343322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 in Contemporary Society</a:t>
            </a:r>
          </a:p>
        </p:txBody>
      </p:sp>
      <p:sp>
        <p:nvSpPr>
          <p:cNvPr id="3" name="Content Placeholder 2"/>
          <p:cNvSpPr>
            <a:spLocks noGrp="1"/>
          </p:cNvSpPr>
          <p:nvPr>
            <p:ph sz="quarter" idx="1"/>
          </p:nvPr>
        </p:nvSpPr>
        <p:spPr>
          <a:xfrm>
            <a:off x="838200" y="1825625"/>
            <a:ext cx="10515600" cy="3695411"/>
          </a:xfrm>
        </p:spPr>
        <p:txBody>
          <a:bodyPr>
            <a:normAutofit fontScale="92500" lnSpcReduction="10000"/>
          </a:bodyPr>
          <a:lstStyle/>
          <a:p>
            <a:r>
              <a:rPr lang="en-GB" dirty="0"/>
              <a:t>For those who choose to leave school and then cannot find work, there is a void left to fill and a lack of routine can often result in increased crime, deprivation and addiction. </a:t>
            </a:r>
          </a:p>
          <a:p>
            <a:r>
              <a:rPr lang="en-GB" dirty="0"/>
              <a:t>Numerous studies link boredom amongst young people to a higher level of street and gang crime as well as issues such as carrying weapons and taking drugs. </a:t>
            </a:r>
          </a:p>
          <a:p>
            <a:r>
              <a:rPr lang="en-GB" dirty="0"/>
              <a:t>Charity, Talk to Frank has recently launched a high-profile television advertising campaign raising awareness of the dangers associated with drug taking and several other charitable organisations offer support for addictions, as well as National Health Service initiatives.</a:t>
            </a:r>
          </a:p>
          <a:p>
            <a:endParaRPr lang="en-GB" dirty="0"/>
          </a:p>
        </p:txBody>
      </p:sp>
    </p:spTree>
    <p:extLst>
      <p:ext uri="{BB962C8B-B14F-4D97-AF65-F5344CB8AC3E}">
        <p14:creationId xmlns:p14="http://schemas.microsoft.com/office/powerpoint/2010/main" val="36649953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Why invest in young people’s health? </a:t>
            </a:r>
            <a:endParaRPr lang="en-GB" dirty="0"/>
          </a:p>
        </p:txBody>
      </p:sp>
      <p:sp>
        <p:nvSpPr>
          <p:cNvPr id="3" name="Content Placeholder 2"/>
          <p:cNvSpPr>
            <a:spLocks noGrp="1"/>
          </p:cNvSpPr>
          <p:nvPr>
            <p:ph sz="quarter" idx="1"/>
          </p:nvPr>
        </p:nvSpPr>
        <p:spPr/>
        <p:txBody>
          <a:bodyPr>
            <a:normAutofit/>
          </a:bodyPr>
          <a:lstStyle/>
          <a:p>
            <a:pPr lvl="1"/>
            <a:r>
              <a:rPr lang="en-GB" sz="3600" dirty="0"/>
              <a:t>Group Task? 10min</a:t>
            </a:r>
          </a:p>
          <a:p>
            <a:pPr lvl="1"/>
            <a:r>
              <a:rPr lang="en-GB" sz="3600" dirty="0"/>
              <a:t>Discuss</a:t>
            </a:r>
          </a:p>
          <a:p>
            <a:pPr lvl="1"/>
            <a:r>
              <a:rPr lang="en-GB" sz="3600" dirty="0"/>
              <a:t>What are the benefits for society in investing in Young People’s Health?</a:t>
            </a:r>
          </a:p>
        </p:txBody>
      </p:sp>
    </p:spTree>
    <p:extLst>
      <p:ext uri="{BB962C8B-B14F-4D97-AF65-F5344CB8AC3E}">
        <p14:creationId xmlns:p14="http://schemas.microsoft.com/office/powerpoint/2010/main" val="3733115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4855" y="548680"/>
            <a:ext cx="10958945" cy="698229"/>
          </a:xfrm>
        </p:spPr>
        <p:txBody>
          <a:bodyPr>
            <a:normAutofit fontScale="90000"/>
          </a:bodyPr>
          <a:lstStyle/>
          <a:p>
            <a:r>
              <a:rPr lang="en-GB" b="1" dirty="0"/>
              <a:t>Much mortality and morbidity in young people remain preventable: </a:t>
            </a:r>
            <a:br>
              <a:rPr lang="en-GB" dirty="0"/>
            </a:br>
            <a:endParaRPr lang="en-GB" dirty="0"/>
          </a:p>
        </p:txBody>
      </p:sp>
      <p:sp>
        <p:nvSpPr>
          <p:cNvPr id="3" name="Content Placeholder 2"/>
          <p:cNvSpPr>
            <a:spLocks noGrp="1"/>
          </p:cNvSpPr>
          <p:nvPr>
            <p:ph sz="quarter" idx="1"/>
          </p:nvPr>
        </p:nvSpPr>
        <p:spPr>
          <a:xfrm>
            <a:off x="394855" y="1364673"/>
            <a:ext cx="11402289" cy="4128654"/>
          </a:xfrm>
        </p:spPr>
        <p:txBody>
          <a:bodyPr>
            <a:normAutofit fontScale="92500" lnSpcReduction="20000"/>
          </a:bodyPr>
          <a:lstStyle/>
          <a:p>
            <a:endParaRPr lang="en-GB" dirty="0"/>
          </a:p>
          <a:p>
            <a:r>
              <a:rPr lang="en-GB" dirty="0"/>
              <a:t>Mortality among 10-19 year olds is the highest in childhood excluding the new-born period.</a:t>
            </a:r>
          </a:p>
          <a:p>
            <a:r>
              <a:rPr lang="en-GB" dirty="0"/>
              <a:t> Yet the majority of young people’s deaths are from external causes that may be preventable, such as road traffic collisions. </a:t>
            </a:r>
          </a:p>
          <a:p>
            <a:r>
              <a:rPr lang="en-GB" dirty="0"/>
              <a:t>Anxiety disorders are among the most prevalent mental ill health problems affecting adolescents. Helping young people manage crises by bolstering resilience, promoting wellbeing and access to a range of talking therapies can reduce anxiety. </a:t>
            </a:r>
          </a:p>
          <a:p>
            <a:r>
              <a:rPr lang="en-GB" dirty="0"/>
              <a:t>For young people this is a period of sexual exploration and exposure to health risks – for example, there were more than 139,000 diagnoses of chlamydia among 15-24 year olds in 2013. </a:t>
            </a:r>
          </a:p>
          <a:p>
            <a:endParaRPr lang="en-GB" dirty="0"/>
          </a:p>
          <a:p>
            <a:pPr marL="0" indent="0">
              <a:buNone/>
            </a:pPr>
            <a:endParaRPr lang="en-GB" dirty="0"/>
          </a:p>
        </p:txBody>
      </p:sp>
    </p:spTree>
    <p:extLst>
      <p:ext uri="{BB962C8B-B14F-4D97-AF65-F5344CB8AC3E}">
        <p14:creationId xmlns:p14="http://schemas.microsoft.com/office/powerpoint/2010/main" val="22601494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127" y="332655"/>
            <a:ext cx="11069782" cy="1794018"/>
          </a:xfrm>
        </p:spPr>
        <p:txBody>
          <a:bodyPr>
            <a:normAutofit/>
          </a:bodyPr>
          <a:lstStyle/>
          <a:p>
            <a:r>
              <a:rPr lang="en-GB" sz="3600" b="1" dirty="0"/>
              <a:t>We still have poorer outcomes for our young people than many other high- income nations</a:t>
            </a:r>
            <a:r>
              <a:rPr lang="en-GB" sz="3600" dirty="0"/>
              <a:t>: </a:t>
            </a:r>
            <a:br>
              <a:rPr lang="en-GB" dirty="0"/>
            </a:br>
            <a:endParaRPr lang="en-GB" dirty="0"/>
          </a:p>
        </p:txBody>
      </p:sp>
      <p:sp>
        <p:nvSpPr>
          <p:cNvPr id="3" name="Content Placeholder 2"/>
          <p:cNvSpPr>
            <a:spLocks noGrp="1"/>
          </p:cNvSpPr>
          <p:nvPr>
            <p:ph sz="quarter" idx="1"/>
          </p:nvPr>
        </p:nvSpPr>
        <p:spPr>
          <a:xfrm>
            <a:off x="401783" y="1614054"/>
            <a:ext cx="11326090" cy="3893127"/>
          </a:xfrm>
        </p:spPr>
        <p:txBody>
          <a:bodyPr>
            <a:normAutofit fontScale="77500" lnSpcReduction="20000"/>
          </a:bodyPr>
          <a:lstStyle/>
          <a:p>
            <a:endParaRPr lang="en-GB" dirty="0"/>
          </a:p>
          <a:p>
            <a:r>
              <a:rPr lang="en-GB" dirty="0"/>
              <a:t>Despite significant reductions since 1998, teenage birth and abortion rates in the UK continue to be among the highest in Europe.</a:t>
            </a:r>
          </a:p>
          <a:p>
            <a:r>
              <a:rPr lang="en-GB" dirty="0"/>
              <a:t>The proportion of children in the UK drinking alcohol remains well above the European average. </a:t>
            </a:r>
          </a:p>
          <a:p>
            <a:r>
              <a:rPr lang="en-GB" dirty="0"/>
              <a:t>We continue to rank among the countries with the highest levels of consumption among those who do drink, and British children are more likely to binge drink or get drunk compared to children in most other European countries. </a:t>
            </a:r>
          </a:p>
          <a:p>
            <a:r>
              <a:rPr lang="en-GB" dirty="0"/>
              <a:t>The UK has one of the highest alcohol abuse rates in 11-15 year olds despite the recent downward trends29 30 </a:t>
            </a:r>
          </a:p>
          <a:p>
            <a:r>
              <a:rPr lang="en-GB" dirty="0"/>
              <a:t>Unemployment rates for under 25s are not the highest in Europe and have been falling in recent years, but there were still 460,000 unemployed 16-25 year olds actively seeking work between May-July 2014 (16.6%) </a:t>
            </a:r>
          </a:p>
          <a:p>
            <a:endParaRPr lang="en-GB" dirty="0"/>
          </a:p>
        </p:txBody>
      </p:sp>
    </p:spTree>
    <p:extLst>
      <p:ext uri="{BB962C8B-B14F-4D97-AF65-F5344CB8AC3E}">
        <p14:creationId xmlns:p14="http://schemas.microsoft.com/office/powerpoint/2010/main" val="2916813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8818" y="152400"/>
            <a:ext cx="9621982" cy="1404392"/>
          </a:xfrm>
        </p:spPr>
        <p:txBody>
          <a:bodyPr>
            <a:normAutofit fontScale="90000"/>
          </a:bodyPr>
          <a:lstStyle/>
          <a:p>
            <a:r>
              <a:rPr lang="en-GB" sz="2700" b="1" dirty="0"/>
              <a:t>Poor health outcomes are more common among the poorest young people and inequalities persist: </a:t>
            </a:r>
            <a:br>
              <a:rPr lang="en-GB" dirty="0"/>
            </a:br>
            <a:endParaRPr lang="en-GB" dirty="0"/>
          </a:p>
        </p:txBody>
      </p:sp>
      <p:sp>
        <p:nvSpPr>
          <p:cNvPr id="3" name="Content Placeholder 2"/>
          <p:cNvSpPr>
            <a:spLocks noGrp="1"/>
          </p:cNvSpPr>
          <p:nvPr>
            <p:ph sz="quarter" idx="1"/>
          </p:nvPr>
        </p:nvSpPr>
        <p:spPr>
          <a:xfrm>
            <a:off x="838200" y="1614055"/>
            <a:ext cx="10515600" cy="3920836"/>
          </a:xfrm>
        </p:spPr>
        <p:txBody>
          <a:bodyPr>
            <a:normAutofit fontScale="92500" lnSpcReduction="10000"/>
          </a:bodyPr>
          <a:lstStyle/>
          <a:p>
            <a:r>
              <a:rPr lang="en-GB" dirty="0"/>
              <a:t> The indicator with the strongest association with under-18 conception rates was the overall deprivation rank. </a:t>
            </a:r>
          </a:p>
          <a:p>
            <a:r>
              <a:rPr lang="en-GB" dirty="0"/>
              <a:t>Young people in the poorest households are three times more likely to have poor mental health than those in wealthier homes. </a:t>
            </a:r>
          </a:p>
          <a:p>
            <a:r>
              <a:rPr lang="en-GB" dirty="0"/>
              <a:t>Health outcomes are worse for certain groups of young people including those in local authority care and those in the youth justice system.</a:t>
            </a:r>
          </a:p>
          <a:p>
            <a:r>
              <a:rPr lang="en-GB" dirty="0"/>
              <a:t>Inequalities based on ethnicity, gender, disability and other factors such as homelessness have profound effects both in the present and into adulthood. </a:t>
            </a:r>
          </a:p>
          <a:p>
            <a:endParaRPr lang="en-GB" dirty="0"/>
          </a:p>
        </p:txBody>
      </p:sp>
    </p:spTree>
    <p:extLst>
      <p:ext uri="{BB962C8B-B14F-4D97-AF65-F5344CB8AC3E}">
        <p14:creationId xmlns:p14="http://schemas.microsoft.com/office/powerpoint/2010/main" val="512940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400" b="1" dirty="0"/>
              <a:t>The consequences of poor health in adolescence last a lifetime and cost us all in the long run</a:t>
            </a:r>
          </a:p>
        </p:txBody>
      </p:sp>
      <p:sp>
        <p:nvSpPr>
          <p:cNvPr id="3" name="Content Placeholder 2"/>
          <p:cNvSpPr>
            <a:spLocks noGrp="1"/>
          </p:cNvSpPr>
          <p:nvPr>
            <p:ph sz="quarter" idx="1"/>
          </p:nvPr>
        </p:nvSpPr>
        <p:spPr>
          <a:xfrm>
            <a:off x="401782" y="1690688"/>
            <a:ext cx="11298382" cy="4107439"/>
          </a:xfrm>
        </p:spPr>
        <p:txBody>
          <a:bodyPr>
            <a:normAutofit fontScale="85000" lnSpcReduction="20000"/>
          </a:bodyPr>
          <a:lstStyle/>
          <a:p>
            <a:r>
              <a:rPr lang="en-GB" dirty="0"/>
              <a:t>More than one in three 11-15 year olds in Wales are obese or overweight.</a:t>
            </a:r>
          </a:p>
          <a:p>
            <a:r>
              <a:rPr lang="en-GB" dirty="0"/>
              <a:t>Overweight and obese teenagers are more likely to become overweight adults and to then suffer associated poor health including a significantly increased risk of dying early. </a:t>
            </a:r>
          </a:p>
          <a:p>
            <a:r>
              <a:rPr lang="en-GB" dirty="0"/>
              <a:t>14% of boys and only 8% of girls aged 13-15 meet recommended physical activity levels. </a:t>
            </a:r>
          </a:p>
          <a:p>
            <a:r>
              <a:rPr lang="en-GB" dirty="0"/>
              <a:t>Almost two-thirds of adult smokers begin before they are 18.</a:t>
            </a:r>
          </a:p>
          <a:p>
            <a:r>
              <a:rPr lang="en-GB" dirty="0"/>
              <a:t>A report published in 2010 estimated that the social and medical costs of smoking is £13.7bn a year. </a:t>
            </a:r>
          </a:p>
          <a:p>
            <a:r>
              <a:rPr lang="en-GB" dirty="0"/>
              <a:t>One in seven young people have chronic long-term health conditions including asthma and diabetes. Helping them manage their conditions before they become independent and leave home will support their wellbeing, future health and use of services. </a:t>
            </a:r>
          </a:p>
          <a:p>
            <a:endParaRPr lang="en-GB" dirty="0"/>
          </a:p>
        </p:txBody>
      </p:sp>
    </p:spTree>
    <p:extLst>
      <p:ext uri="{BB962C8B-B14F-4D97-AF65-F5344CB8AC3E}">
        <p14:creationId xmlns:p14="http://schemas.microsoft.com/office/powerpoint/2010/main" val="727386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1143001"/>
            <a:ext cx="10099964" cy="4378036"/>
          </a:xfrm>
        </p:spPr>
        <p:txBody>
          <a:bodyPr>
            <a:normAutofit fontScale="92500" lnSpcReduction="20000"/>
          </a:bodyPr>
          <a:lstStyle/>
          <a:p>
            <a:endParaRPr lang="en-GB" dirty="0"/>
          </a:p>
          <a:p>
            <a:r>
              <a:rPr lang="en-GB" dirty="0"/>
              <a:t>10% of school pupils (5-16 years) suffer from a diagnosable mental health disorder – approximately three children in every class. </a:t>
            </a:r>
          </a:p>
          <a:p>
            <a:r>
              <a:rPr lang="en-GB" dirty="0"/>
              <a:t>Half of all mental illnesses (excluding dementia) start by age 14, three quarters by age 24. </a:t>
            </a:r>
          </a:p>
          <a:p>
            <a:r>
              <a:rPr lang="en-GB" dirty="0"/>
              <a:t>By 2026 it is estimated 8.25 million adults will have at least one of a range of mental health disorders including depression, anxiety and eating disorders.  Yet we have information on effective interventions for young people’s mental health problems. </a:t>
            </a:r>
          </a:p>
          <a:p>
            <a:r>
              <a:rPr lang="en-GB" dirty="0"/>
              <a:t>Many young people will go on to become parents. Breaking the cycle of adverse childhood experiences is an important opportunity for public health.</a:t>
            </a:r>
          </a:p>
          <a:p>
            <a:endParaRPr lang="en-GB" dirty="0"/>
          </a:p>
        </p:txBody>
      </p:sp>
      <p:pic>
        <p:nvPicPr>
          <p:cNvPr id="205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182224" y="0"/>
            <a:ext cx="2009776" cy="15264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492795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400"/>
            <a:ext cx="9753600" cy="1260376"/>
          </a:xfrm>
        </p:spPr>
        <p:txBody>
          <a:bodyPr>
            <a:normAutofit fontScale="90000"/>
          </a:bodyPr>
          <a:lstStyle/>
          <a:p>
            <a:r>
              <a:rPr lang="en-GB" sz="3100" b="1" dirty="0"/>
              <a:t>Young people are at a life stage when change is possible</a:t>
            </a:r>
            <a:r>
              <a:rPr lang="en-GB" sz="2200" dirty="0"/>
              <a:t>: </a:t>
            </a:r>
            <a:br>
              <a:rPr lang="en-GB" dirty="0"/>
            </a:br>
            <a:endParaRPr lang="en-GB" dirty="0"/>
          </a:p>
        </p:txBody>
      </p:sp>
      <p:sp>
        <p:nvSpPr>
          <p:cNvPr id="3" name="Content Placeholder 2"/>
          <p:cNvSpPr>
            <a:spLocks noGrp="1"/>
          </p:cNvSpPr>
          <p:nvPr>
            <p:ph sz="quarter" idx="1"/>
          </p:nvPr>
        </p:nvSpPr>
        <p:spPr>
          <a:xfrm>
            <a:off x="838200" y="1619201"/>
            <a:ext cx="10515600" cy="4557762"/>
          </a:xfrm>
        </p:spPr>
        <p:txBody>
          <a:bodyPr/>
          <a:lstStyle/>
          <a:p>
            <a:r>
              <a:rPr lang="en-GB" dirty="0"/>
              <a:t>Adolescence is the fastest changing period of development after infancy. </a:t>
            </a:r>
          </a:p>
          <a:p>
            <a:r>
              <a:rPr lang="en-GB" dirty="0"/>
              <a:t>It can represent a crossroads in life and a time of setting new and positive norms. It is an important life stage for intervention. </a:t>
            </a:r>
          </a:p>
          <a:p>
            <a:r>
              <a:rPr lang="en-GB" dirty="0"/>
              <a:t>Adolescence is a time of learning and most young people are in education, so it is an ideal time to promote positive health behaviour.</a:t>
            </a:r>
          </a:p>
          <a:p>
            <a:r>
              <a:rPr lang="en-GB" dirty="0"/>
              <a:t>What about the remaining young people, and indeed the time spent outside formal learning?</a:t>
            </a:r>
          </a:p>
          <a:p>
            <a:pPr marL="0" indent="0">
              <a:buNone/>
            </a:pPr>
            <a:endParaRPr lang="en-GB" dirty="0"/>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503703" y="-36983"/>
            <a:ext cx="1688297" cy="165618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1902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236" y="365125"/>
            <a:ext cx="11090564" cy="625475"/>
          </a:xfrm>
        </p:spPr>
        <p:txBody>
          <a:bodyPr>
            <a:normAutofit fontScale="90000"/>
          </a:bodyPr>
          <a:lstStyle/>
          <a:p>
            <a:r>
              <a:rPr lang="en-GB" dirty="0"/>
              <a:t>Positive Health Behaviour</a:t>
            </a:r>
          </a:p>
        </p:txBody>
      </p:sp>
      <p:sp>
        <p:nvSpPr>
          <p:cNvPr id="3" name="Content Placeholder 2"/>
          <p:cNvSpPr>
            <a:spLocks noGrp="1"/>
          </p:cNvSpPr>
          <p:nvPr>
            <p:ph sz="quarter" idx="1"/>
          </p:nvPr>
        </p:nvSpPr>
        <p:spPr/>
        <p:txBody>
          <a:bodyPr/>
          <a:lstStyle/>
          <a:p>
            <a:r>
              <a:rPr lang="en-GB" dirty="0"/>
              <a:t>How do you do this with young people? Share some practical examples with your group.</a:t>
            </a:r>
          </a:p>
        </p:txBody>
      </p:sp>
      <p:sp>
        <p:nvSpPr>
          <p:cNvPr id="4" name="AutoShape 2" descr="Image result for healthy eating workshop"/>
          <p:cNvSpPr>
            <a:spLocks noChangeAspect="1" noChangeArrowheads="1"/>
          </p:cNvSpPr>
          <p:nvPr/>
        </p:nvSpPr>
        <p:spPr bwMode="auto">
          <a:xfrm>
            <a:off x="152400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healthy eating workshop"/>
          <p:cNvSpPr>
            <a:spLocks noChangeAspect="1" noChangeArrowheads="1"/>
          </p:cNvSpPr>
          <p:nvPr/>
        </p:nvSpPr>
        <p:spPr bwMode="auto">
          <a:xfrm>
            <a:off x="1676400"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healthy eating workshop"/>
          <p:cNvSpPr>
            <a:spLocks noChangeAspect="1" noChangeArrowheads="1"/>
          </p:cNvSpPr>
          <p:nvPr/>
        </p:nvSpPr>
        <p:spPr bwMode="auto">
          <a:xfrm>
            <a:off x="1828800" y="1603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Image result for healthy eating workshop">
            <a:hlinkClick r:id="rId2"/>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912308" y="2786727"/>
            <a:ext cx="3117142" cy="234129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mage result for sexual health workshop">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1529" y="2705086"/>
            <a:ext cx="4324350" cy="2057401"/>
          </a:xfrm>
          <a:prstGeom prst="rect">
            <a:avLst/>
          </a:prstGeom>
          <a:noFill/>
          <a:extLst>
            <a:ext uri="{909E8E84-426E-40DD-AFC4-6F175D3DCCD1}">
              <a14:hiddenFill xmlns:a14="http://schemas.microsoft.com/office/drawing/2010/main">
                <a:solidFill>
                  <a:srgbClr val="FFFFFF"/>
                </a:solidFill>
              </a14:hiddenFill>
            </a:ext>
          </a:extLst>
        </p:spPr>
      </p:pic>
      <p:sp>
        <p:nvSpPr>
          <p:cNvPr id="7" name="AutoShape 12" descr="Image result for substance misuse workshop">
            <a:hlinkClick r:id="rId6"/>
          </p:cNvPr>
          <p:cNvSpPr>
            <a:spLocks noChangeAspect="1" noChangeArrowheads="1"/>
          </p:cNvSpPr>
          <p:nvPr/>
        </p:nvSpPr>
        <p:spPr bwMode="auto">
          <a:xfrm>
            <a:off x="1679576" y="-1790700"/>
            <a:ext cx="2809875" cy="37433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14" descr="https://pbs.twimg.com/media/CRTq4OZXAAAuWRi.jpg"/>
          <p:cNvSpPr>
            <a:spLocks noChangeAspect="1" noChangeArrowheads="1"/>
          </p:cNvSpPr>
          <p:nvPr/>
        </p:nvSpPr>
        <p:spPr bwMode="auto">
          <a:xfrm>
            <a:off x="1587500" y="-136525"/>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7" name="Picture 15" descr="F:\pic.jp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814162" y="2786727"/>
            <a:ext cx="2156276" cy="27524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3423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Assessment Advice</a:t>
            </a:r>
          </a:p>
        </p:txBody>
      </p:sp>
      <p:sp>
        <p:nvSpPr>
          <p:cNvPr id="3" name="Content Placeholder 2"/>
          <p:cNvSpPr>
            <a:spLocks noGrp="1"/>
          </p:cNvSpPr>
          <p:nvPr>
            <p:ph sz="quarter" idx="1"/>
          </p:nvPr>
        </p:nvSpPr>
        <p:spPr>
          <a:xfrm>
            <a:off x="838200" y="1690688"/>
            <a:ext cx="11043320" cy="3648045"/>
          </a:xfrm>
        </p:spPr>
        <p:txBody>
          <a:bodyPr/>
          <a:lstStyle/>
          <a:p>
            <a:r>
              <a:rPr lang="en-GB" dirty="0"/>
              <a:t>Students are required to research for, plan and deliver a 30 minute practice session to address young people’s health and well-being needs.</a:t>
            </a:r>
          </a:p>
          <a:p>
            <a:pPr marL="0" indent="0">
              <a:buNone/>
            </a:pPr>
            <a:endParaRPr lang="en-GB" dirty="0"/>
          </a:p>
          <a:p>
            <a:pPr marL="0" indent="0">
              <a:buNone/>
            </a:pPr>
            <a:endParaRPr lang="en-GB" dirty="0"/>
          </a:p>
          <a:p>
            <a:pPr marL="0" indent="0">
              <a:buNone/>
            </a:pPr>
            <a:r>
              <a:rPr lang="en-GB" dirty="0"/>
              <a:t>              </a:t>
            </a:r>
            <a:r>
              <a:rPr lang="en-GB" sz="6000" b="1" dirty="0"/>
              <a:t>Discussion</a:t>
            </a:r>
          </a:p>
          <a:p>
            <a:endParaRPr lang="en-GB" dirty="0"/>
          </a:p>
        </p:txBody>
      </p:sp>
    </p:spTree>
    <p:extLst>
      <p:ext uri="{BB962C8B-B14F-4D97-AF65-F5344CB8AC3E}">
        <p14:creationId xmlns:p14="http://schemas.microsoft.com/office/powerpoint/2010/main" val="2051006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a:xfrm>
            <a:off x="838200" y="1825625"/>
            <a:ext cx="10515600" cy="3615339"/>
          </a:xfrm>
        </p:spPr>
        <p:txBody>
          <a:bodyPr>
            <a:normAutofit fontScale="92500" lnSpcReduction="20000"/>
          </a:bodyPr>
          <a:lstStyle/>
          <a:p>
            <a:r>
              <a:rPr lang="en-GB" dirty="0"/>
              <a:t>According to the ‘Services for Young People’ report by the House of Commons it is estimated that eighty five per cent of young people’s waking hours are spent outside formal education (House of Commons Education Committee, 2011). </a:t>
            </a:r>
          </a:p>
          <a:p>
            <a:r>
              <a:rPr lang="en-GB" dirty="0"/>
              <a:t>According to Caldwell and Darling (1999), leisure activities and recreation time encompass between forty and fifty per cent of a young person’s life (Caldwell et al, 1999). </a:t>
            </a:r>
          </a:p>
          <a:p>
            <a:r>
              <a:rPr lang="en-GB" dirty="0"/>
              <a:t>This forms a significant amount of time available for young people to engage in after school or leisure activities such as afterschool clubs, hobbies, sports groups, youth clubs and cultural pursuits (to name but a few). </a:t>
            </a:r>
          </a:p>
          <a:p>
            <a:endParaRPr lang="en-GB" dirty="0"/>
          </a:p>
        </p:txBody>
      </p:sp>
    </p:spTree>
    <p:extLst>
      <p:ext uri="{BB962C8B-B14F-4D97-AF65-F5344CB8AC3E}">
        <p14:creationId xmlns:p14="http://schemas.microsoft.com/office/powerpoint/2010/main" val="544620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Young People’s Leisure Time</a:t>
            </a:r>
          </a:p>
        </p:txBody>
      </p:sp>
      <p:sp>
        <p:nvSpPr>
          <p:cNvPr id="3" name="Content Placeholder 2"/>
          <p:cNvSpPr>
            <a:spLocks noGrp="1"/>
          </p:cNvSpPr>
          <p:nvPr>
            <p:ph sz="quarter" idx="1"/>
          </p:nvPr>
        </p:nvSpPr>
        <p:spPr>
          <a:xfrm>
            <a:off x="838200" y="1825625"/>
            <a:ext cx="10515600" cy="3899314"/>
          </a:xfrm>
        </p:spPr>
        <p:txBody>
          <a:bodyPr>
            <a:normAutofit lnSpcReduction="10000"/>
          </a:bodyPr>
          <a:lstStyle/>
          <a:p>
            <a:r>
              <a:rPr lang="en-GB" dirty="0" err="1"/>
              <a:t>Byrn</a:t>
            </a:r>
            <a:r>
              <a:rPr lang="en-GB" dirty="0"/>
              <a:t>, Nixon, </a:t>
            </a:r>
            <a:r>
              <a:rPr lang="en-GB" dirty="0" err="1"/>
              <a:t>Mayock</a:t>
            </a:r>
            <a:r>
              <a:rPr lang="en-GB" dirty="0"/>
              <a:t> and Whyte (2006) identify that leisure and recreation during adolescence has become increasingly recognised as an important environment for young people’s development. </a:t>
            </a:r>
          </a:p>
          <a:p>
            <a:r>
              <a:rPr lang="en-GB" dirty="0"/>
              <a:t>The benefits of structured free time activities for adolescents are well documented, and leisure time has been identified as one of the key foci of interests, in that it reveals specific and applied issues relating to adolescents development, their social world, social contexts and support mechanisms (</a:t>
            </a:r>
            <a:r>
              <a:rPr lang="en-GB" dirty="0" err="1"/>
              <a:t>Thurlow</a:t>
            </a:r>
            <a:r>
              <a:rPr lang="en-GB" dirty="0"/>
              <a:t>, 2004). </a:t>
            </a:r>
          </a:p>
        </p:txBody>
      </p:sp>
    </p:spTree>
    <p:extLst>
      <p:ext uri="{BB962C8B-B14F-4D97-AF65-F5344CB8AC3E}">
        <p14:creationId xmlns:p14="http://schemas.microsoft.com/office/powerpoint/2010/main" val="2651088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r>
              <a:rPr lang="en-GB" dirty="0"/>
              <a:t>There appears to be a wealth of literature that explores the lives of young people and a vast amount of observers believe that today’s young people are ‘excessive drinkers’, ‘lazy’ ‘violent’, ‘drug abusers’, ‘involved in risky sexual behaviour’ and ‘incapable of using their free time wisely’ (Adams and </a:t>
            </a:r>
            <a:r>
              <a:rPr lang="en-GB" dirty="0" err="1"/>
              <a:t>Berzonsky</a:t>
            </a:r>
            <a:r>
              <a:rPr lang="en-GB" dirty="0"/>
              <a:t>, 2006, xxii).  </a:t>
            </a:r>
          </a:p>
          <a:p>
            <a:endParaRPr lang="en-GB" dirty="0"/>
          </a:p>
        </p:txBody>
      </p:sp>
    </p:spTree>
    <p:extLst>
      <p:ext uri="{BB962C8B-B14F-4D97-AF65-F5344CB8AC3E}">
        <p14:creationId xmlns:p14="http://schemas.microsoft.com/office/powerpoint/2010/main" val="27714578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
          </p:nvPr>
        </p:nvSpPr>
        <p:spPr>
          <a:xfrm>
            <a:off x="838200" y="1329004"/>
            <a:ext cx="10515600" cy="4847959"/>
          </a:xfrm>
        </p:spPr>
        <p:txBody>
          <a:bodyPr/>
          <a:lstStyle/>
          <a:p>
            <a:r>
              <a:rPr lang="en-GB" dirty="0"/>
              <a:t>The researching of issues relating to young people and their free time activities can contribute to and inform policy initiatives, the practice of professionals working with young people and the provision of free time and leisure activities for young people. </a:t>
            </a:r>
          </a:p>
          <a:p>
            <a:r>
              <a:rPr lang="en-GB" dirty="0"/>
              <a:t>This is true within the field of Youth and Community Work, Education Psychology and Health Promotion in which the area of adolescence and leisure has become an increasingly researched issue in order to inform practice and the provision of relevant services (Atkinson et al, 2014; </a:t>
            </a:r>
            <a:r>
              <a:rPr lang="en-GB" dirty="0" err="1"/>
              <a:t>Byrn</a:t>
            </a:r>
            <a:r>
              <a:rPr lang="en-GB" dirty="0"/>
              <a:t> et al, 2006; </a:t>
            </a:r>
            <a:r>
              <a:rPr lang="en-GB" dirty="0" err="1"/>
              <a:t>Thurlow</a:t>
            </a:r>
            <a:r>
              <a:rPr lang="en-GB" dirty="0"/>
              <a:t>, 2004). </a:t>
            </a:r>
          </a:p>
          <a:p>
            <a:endParaRPr lang="en-GB" dirty="0"/>
          </a:p>
        </p:txBody>
      </p:sp>
    </p:spTree>
    <p:extLst>
      <p:ext uri="{BB962C8B-B14F-4D97-AF65-F5344CB8AC3E}">
        <p14:creationId xmlns:p14="http://schemas.microsoft.com/office/powerpoint/2010/main" val="13482329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0" indent="0">
              <a:buNone/>
            </a:pPr>
            <a:r>
              <a:rPr lang="en-GB" dirty="0"/>
              <a:t> </a:t>
            </a:r>
          </a:p>
          <a:p>
            <a:r>
              <a:rPr lang="en-GB" dirty="0" err="1"/>
              <a:t>Byrn</a:t>
            </a:r>
            <a:r>
              <a:rPr lang="en-GB" dirty="0"/>
              <a:t> et al (2006) identifies that society as a whole can benefit from young people being actively involved in leisure activities. She suggests that the more time young people spend participating in organised leisure and recreation, the less time they have available for involvement in antisocial behaviour (</a:t>
            </a:r>
            <a:r>
              <a:rPr lang="en-GB" dirty="0" err="1"/>
              <a:t>Byrn</a:t>
            </a:r>
            <a:r>
              <a:rPr lang="en-GB" dirty="0"/>
              <a:t> et al 2006). </a:t>
            </a:r>
          </a:p>
        </p:txBody>
      </p:sp>
    </p:spTree>
    <p:extLst>
      <p:ext uri="{BB962C8B-B14F-4D97-AF65-F5344CB8AC3E}">
        <p14:creationId xmlns:p14="http://schemas.microsoft.com/office/powerpoint/2010/main" val="6764308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Youth Work</a:t>
            </a:r>
            <a:br>
              <a:rPr lang="en-GB" dirty="0"/>
            </a:br>
            <a:r>
              <a:rPr lang="en-GB" dirty="0"/>
              <a:t> </a:t>
            </a:r>
          </a:p>
        </p:txBody>
      </p:sp>
      <p:sp>
        <p:nvSpPr>
          <p:cNvPr id="3" name="Content Placeholder 2"/>
          <p:cNvSpPr>
            <a:spLocks noGrp="1"/>
          </p:cNvSpPr>
          <p:nvPr>
            <p:ph sz="quarter" idx="1"/>
          </p:nvPr>
        </p:nvSpPr>
        <p:spPr>
          <a:xfrm>
            <a:off x="596348" y="1374440"/>
            <a:ext cx="11217018" cy="5222912"/>
          </a:xfrm>
        </p:spPr>
        <p:txBody>
          <a:bodyPr>
            <a:normAutofit/>
          </a:bodyPr>
          <a:lstStyle/>
          <a:p>
            <a:r>
              <a:rPr lang="en-GB" dirty="0"/>
              <a:t>Youth Work is a key contributor to Wales’ continued efforts to ensure that its younger population is healthy, happy and prosperous via the powerful relationship built around a voluntary foundation and driven by the needs of the young person.</a:t>
            </a:r>
          </a:p>
          <a:p>
            <a:r>
              <a:rPr lang="en-GB" dirty="0"/>
              <a:t>Whilst the Youth Service is recognised as carrying out excellent work in engaging with and progressing young people who have become disengaged, its wider role in offering activities and programmes for all young people is crucial in preventing young people reaching this position and therefore exerting extra pressure on other services.</a:t>
            </a:r>
          </a:p>
        </p:txBody>
      </p:sp>
    </p:spTree>
    <p:extLst>
      <p:ext uri="{BB962C8B-B14F-4D97-AF65-F5344CB8AC3E}">
        <p14:creationId xmlns:p14="http://schemas.microsoft.com/office/powerpoint/2010/main" val="147581208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Youth Work</a:t>
            </a:r>
          </a:p>
        </p:txBody>
      </p:sp>
      <p:sp>
        <p:nvSpPr>
          <p:cNvPr id="3" name="Content Placeholder 2"/>
          <p:cNvSpPr>
            <a:spLocks noGrp="1"/>
          </p:cNvSpPr>
          <p:nvPr>
            <p:ph sz="quarter" idx="1"/>
          </p:nvPr>
        </p:nvSpPr>
        <p:spPr/>
        <p:txBody>
          <a:bodyPr/>
          <a:lstStyle/>
          <a:p>
            <a:r>
              <a:rPr lang="en-GB" dirty="0"/>
              <a:t>Not all young people will need or want to access youth work support but many do and will either do so continually or may dip in and pit when they need it.</a:t>
            </a:r>
          </a:p>
          <a:p>
            <a:r>
              <a:rPr lang="en-GB" dirty="0"/>
              <a:t>Through good partnership working between youth services and relevant organisation, improvements in personal and social skills will continue, as will young people’s ability to make sense of the world they live in and the contribution they can make.</a:t>
            </a:r>
          </a:p>
          <a:p>
            <a:endParaRPr lang="en-GB" dirty="0"/>
          </a:p>
        </p:txBody>
      </p:sp>
    </p:spTree>
    <p:extLst>
      <p:ext uri="{BB962C8B-B14F-4D97-AF65-F5344CB8AC3E}">
        <p14:creationId xmlns:p14="http://schemas.microsoft.com/office/powerpoint/2010/main" val="193430293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sz="quarter" idx="1"/>
          </p:nvPr>
        </p:nvSpPr>
        <p:spPr>
          <a:xfrm>
            <a:off x="838200" y="1544825"/>
            <a:ext cx="10515600" cy="4106281"/>
          </a:xfrm>
        </p:spPr>
        <p:txBody>
          <a:bodyPr>
            <a:normAutofit fontScale="92500" lnSpcReduction="20000"/>
          </a:bodyPr>
          <a:lstStyle/>
          <a:p>
            <a:r>
              <a:rPr lang="en-GB" dirty="0"/>
              <a:t>You are required to re-visit today’s lecture material and read some additional literature placed for you on Moodle by the start of next week’s lecture.</a:t>
            </a:r>
          </a:p>
          <a:p>
            <a:r>
              <a:rPr lang="en-GB" dirty="0"/>
              <a:t>At the start of next week’s lecture you will be placed into groups to work on a short task.</a:t>
            </a:r>
          </a:p>
          <a:p>
            <a:r>
              <a:rPr lang="en-GB" dirty="0"/>
              <a:t>The reading placed for you on Moodle will inform the task set and the assessment components for this module.</a:t>
            </a:r>
          </a:p>
          <a:p>
            <a:pPr lvl="1"/>
            <a:r>
              <a:rPr lang="en-GB" dirty="0"/>
              <a:t>The Good Childhood Report 2015</a:t>
            </a:r>
          </a:p>
          <a:p>
            <a:pPr lvl="1"/>
            <a:r>
              <a:rPr lang="en-GB" dirty="0"/>
              <a:t>Well-being of Future Generations Wales Act 2015</a:t>
            </a:r>
          </a:p>
          <a:p>
            <a:pPr lvl="1"/>
            <a:r>
              <a:rPr lang="en-GB" dirty="0"/>
              <a:t>The Value of Youth Services towards Child and Adolescent mental health 2014</a:t>
            </a:r>
          </a:p>
          <a:p>
            <a:pPr lvl="1"/>
            <a:r>
              <a:rPr lang="en-GB" dirty="0"/>
              <a:t>Young people, health and youth policy 2015</a:t>
            </a:r>
          </a:p>
          <a:p>
            <a:pPr lvl="1"/>
            <a:endParaRPr lang="en-GB" dirty="0"/>
          </a:p>
        </p:txBody>
      </p:sp>
    </p:spTree>
    <p:extLst>
      <p:ext uri="{BB962C8B-B14F-4D97-AF65-F5344CB8AC3E}">
        <p14:creationId xmlns:p14="http://schemas.microsoft.com/office/powerpoint/2010/main" val="32834303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Next Week’s Directed Study</a:t>
            </a:r>
            <a:br>
              <a:rPr lang="en-GB" dirty="0"/>
            </a:br>
            <a:r>
              <a:rPr lang="en-GB" i="1" dirty="0"/>
              <a:t>In defence of Youth Work </a:t>
            </a:r>
          </a:p>
        </p:txBody>
      </p:sp>
      <p:sp>
        <p:nvSpPr>
          <p:cNvPr id="3" name="Content Placeholder 2"/>
          <p:cNvSpPr>
            <a:spLocks noGrp="1"/>
          </p:cNvSpPr>
          <p:nvPr>
            <p:ph sz="quarter" idx="1"/>
          </p:nvPr>
        </p:nvSpPr>
        <p:spPr/>
        <p:txBody>
          <a:bodyPr/>
          <a:lstStyle/>
          <a:p>
            <a:r>
              <a:rPr lang="en-GB" dirty="0"/>
              <a:t> You are a group of youth workers who have responsibility for running a local youth club, two nights a week. The youth club is very popular with the young people and acts as a life line for many 11-18 year olds. You run lots of activities with young people from issue based workshops, healthy eating and offer support to some vulnerable young people.</a:t>
            </a:r>
          </a:p>
          <a:p>
            <a:r>
              <a:rPr lang="en-GB" dirty="0"/>
              <a:t> You have just been told that the local authority have decided to cut your funding which means the youth club would close. </a:t>
            </a:r>
          </a:p>
          <a:p>
            <a:r>
              <a:rPr lang="en-GB" dirty="0"/>
              <a:t>What do you do?</a:t>
            </a:r>
          </a:p>
          <a:p>
            <a:endParaRPr lang="en-GB" dirty="0"/>
          </a:p>
        </p:txBody>
      </p:sp>
    </p:spTree>
    <p:extLst>
      <p:ext uri="{BB962C8B-B14F-4D97-AF65-F5344CB8AC3E}">
        <p14:creationId xmlns:p14="http://schemas.microsoft.com/office/powerpoint/2010/main" val="747976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Next Week’s Directed Study</a:t>
            </a:r>
            <a:br>
              <a:rPr lang="en-GB" dirty="0"/>
            </a:br>
            <a:r>
              <a:rPr lang="en-GB" i="1" dirty="0"/>
              <a:t>In defence of Youth Work </a:t>
            </a:r>
            <a:endParaRPr lang="en-GB" dirty="0"/>
          </a:p>
        </p:txBody>
      </p:sp>
      <p:sp>
        <p:nvSpPr>
          <p:cNvPr id="3" name="Content Placeholder 2"/>
          <p:cNvSpPr>
            <a:spLocks noGrp="1"/>
          </p:cNvSpPr>
          <p:nvPr>
            <p:ph sz="quarter" idx="1"/>
          </p:nvPr>
        </p:nvSpPr>
        <p:spPr/>
        <p:txBody>
          <a:bodyPr/>
          <a:lstStyle/>
          <a:p>
            <a:r>
              <a:rPr lang="en-GB" dirty="0"/>
              <a:t>As a group you are required to write a letter to the leader of the council. You need to defend the work that you believe in provide some key information based on your reading as to why youth work is so important to the lives of these young people, the effects this could have on their lives if the club would close.</a:t>
            </a:r>
          </a:p>
          <a:p>
            <a:r>
              <a:rPr lang="en-GB" dirty="0"/>
              <a:t>Use the stats that you have been introduced to and the theories already discussed to add weight to your argument.</a:t>
            </a:r>
          </a:p>
          <a:p>
            <a:r>
              <a:rPr lang="en-GB" dirty="0"/>
              <a:t>Feedback Session.</a:t>
            </a:r>
          </a:p>
        </p:txBody>
      </p:sp>
    </p:spTree>
    <p:extLst>
      <p:ext uri="{BB962C8B-B14F-4D97-AF65-F5344CB8AC3E}">
        <p14:creationId xmlns:p14="http://schemas.microsoft.com/office/powerpoint/2010/main" val="27257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Props1.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UWTSD PP Template (Cream background)</Template>
  <TotalTime>6</TotalTime>
  <Words>2315</Words>
  <Application>Microsoft Office PowerPoint</Application>
  <PresentationFormat>Widescreen</PresentationFormat>
  <Paragraphs>105</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Calibri</vt:lpstr>
      <vt:lpstr>Office Theme</vt:lpstr>
      <vt:lpstr>PowerPoint Presentation</vt:lpstr>
      <vt:lpstr>Mental Health, Wellbeing and ACE’s</vt:lpstr>
      <vt:lpstr>Feedback</vt:lpstr>
      <vt:lpstr>Health and Wellbeing Needs of Young People </vt:lpstr>
      <vt:lpstr>PowerPoint Presentation</vt:lpstr>
      <vt:lpstr>PowerPoint Presentation</vt:lpstr>
      <vt:lpstr>Young People in Contemporary Society</vt:lpstr>
      <vt:lpstr>Drug and Alcohol Misuse</vt:lpstr>
      <vt:lpstr>Young People in Contemporary Society</vt:lpstr>
      <vt:lpstr>Why invest in young people’s health? </vt:lpstr>
      <vt:lpstr>Much mortality and morbidity in young people remain preventable:  </vt:lpstr>
      <vt:lpstr>We still have poorer outcomes for our young people than many other high- income nations:  </vt:lpstr>
      <vt:lpstr>Poor health outcomes are more common among the poorest young people and inequalities persist:  </vt:lpstr>
      <vt:lpstr>The consequences of poor health in adolescence last a lifetime and cost us all in the long run</vt:lpstr>
      <vt:lpstr>PowerPoint Presentation</vt:lpstr>
      <vt:lpstr>Young people are at a life stage when change is possible:  </vt:lpstr>
      <vt:lpstr>Positive Health Behaviour</vt:lpstr>
      <vt:lpstr>Assessment Advice</vt:lpstr>
      <vt:lpstr>Young People’s Leisure Time</vt:lpstr>
      <vt:lpstr>Young People’s Leisure Time</vt:lpstr>
      <vt:lpstr>PowerPoint Presentation</vt:lpstr>
      <vt:lpstr>PowerPoint Presentation</vt:lpstr>
      <vt:lpstr>PowerPoint Presentation</vt:lpstr>
      <vt:lpstr>Youth Work  </vt:lpstr>
      <vt:lpstr>Youth Work</vt:lpstr>
      <vt:lpstr>Directed Study</vt:lpstr>
      <vt:lpstr>Next Week’s Directed Study In defence of Youth Work </vt:lpstr>
      <vt:lpstr>Next Week’s Directed Study In defence of Youth Work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3</cp:revision>
  <dcterms:created xsi:type="dcterms:W3CDTF">2022-06-22T10:03:12Z</dcterms:created>
  <dcterms:modified xsi:type="dcterms:W3CDTF">2023-09-20T12:46:11Z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