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1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1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FB860E0-55C4-4074-9D44-165722947DEC}" v="18" dt="2019-12-08T22:27:28.57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4" autoAdjust="0"/>
    <p:restoredTop sz="94660"/>
  </p:normalViewPr>
  <p:slideViewPr>
    <p:cSldViewPr snapToGrid="0">
      <p:cViewPr varScale="1">
        <p:scale>
          <a:sx n="85" d="100"/>
          <a:sy n="85" d="100"/>
        </p:scale>
        <p:origin x="590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ronwyn Mosey" userId="7617efad875af329" providerId="LiveId" clId="{5FB860E0-55C4-4074-9D44-165722947DEC}"/>
    <pc:docChg chg="undo custSel mod addSld modSld">
      <pc:chgData name="Bronwyn Mosey" userId="7617efad875af329" providerId="LiveId" clId="{5FB860E0-55C4-4074-9D44-165722947DEC}" dt="2019-12-08T22:28:08.394" v="507" actId="20577"/>
      <pc:docMkLst>
        <pc:docMk/>
      </pc:docMkLst>
      <pc:sldChg chg="modSp mod">
        <pc:chgData name="Bronwyn Mosey" userId="7617efad875af329" providerId="LiveId" clId="{5FB860E0-55C4-4074-9D44-165722947DEC}" dt="2019-12-08T22:19:30.346" v="63" actId="20577"/>
        <pc:sldMkLst>
          <pc:docMk/>
          <pc:sldMk cId="2287382823" sldId="257"/>
        </pc:sldMkLst>
        <pc:spChg chg="mod">
          <ac:chgData name="Bronwyn Mosey" userId="7617efad875af329" providerId="LiveId" clId="{5FB860E0-55C4-4074-9D44-165722947DEC}" dt="2019-12-08T22:19:15.602" v="58" actId="20577"/>
          <ac:spMkLst>
            <pc:docMk/>
            <pc:sldMk cId="2287382823" sldId="257"/>
            <ac:spMk id="2" creationId="{9AE5A47B-0032-4064-962C-34A2D11D905D}"/>
          </ac:spMkLst>
        </pc:spChg>
        <pc:spChg chg="mod">
          <ac:chgData name="Bronwyn Mosey" userId="7617efad875af329" providerId="LiveId" clId="{5FB860E0-55C4-4074-9D44-165722947DEC}" dt="2019-12-08T22:19:30.346" v="63" actId="20577"/>
          <ac:spMkLst>
            <pc:docMk/>
            <pc:sldMk cId="2287382823" sldId="257"/>
            <ac:spMk id="3" creationId="{B38F6D81-43FB-4B36-B2A2-575E54AEFB70}"/>
          </ac:spMkLst>
        </pc:spChg>
      </pc:sldChg>
      <pc:sldChg chg="modSp mod">
        <pc:chgData name="Bronwyn Mosey" userId="7617efad875af329" providerId="LiveId" clId="{5FB860E0-55C4-4074-9D44-165722947DEC}" dt="2019-12-08T22:20:18.883" v="80" actId="404"/>
        <pc:sldMkLst>
          <pc:docMk/>
          <pc:sldMk cId="2043060862" sldId="258"/>
        </pc:sldMkLst>
        <pc:spChg chg="mod">
          <ac:chgData name="Bronwyn Mosey" userId="7617efad875af329" providerId="LiveId" clId="{5FB860E0-55C4-4074-9D44-165722947DEC}" dt="2019-12-08T22:20:18.883" v="80" actId="404"/>
          <ac:spMkLst>
            <pc:docMk/>
            <pc:sldMk cId="2043060862" sldId="258"/>
            <ac:spMk id="3" creationId="{FA95B174-74E2-48AD-83A3-B86D73B3A436}"/>
          </ac:spMkLst>
        </pc:spChg>
      </pc:sldChg>
      <pc:sldChg chg="modSp mod">
        <pc:chgData name="Bronwyn Mosey" userId="7617efad875af329" providerId="LiveId" clId="{5FB860E0-55C4-4074-9D44-165722947DEC}" dt="2019-12-08T22:26:20.020" v="434" actId="20577"/>
        <pc:sldMkLst>
          <pc:docMk/>
          <pc:sldMk cId="2709362346" sldId="259"/>
        </pc:sldMkLst>
        <pc:spChg chg="mod">
          <ac:chgData name="Bronwyn Mosey" userId="7617efad875af329" providerId="LiveId" clId="{5FB860E0-55C4-4074-9D44-165722947DEC}" dt="2019-12-08T22:26:20.020" v="434" actId="20577"/>
          <ac:spMkLst>
            <pc:docMk/>
            <pc:sldMk cId="2709362346" sldId="259"/>
            <ac:spMk id="7" creationId="{635221BA-5FBB-4A0D-AE00-497E0079B92D}"/>
          </ac:spMkLst>
        </pc:spChg>
      </pc:sldChg>
      <pc:sldChg chg="modSp mod">
        <pc:chgData name="Bronwyn Mosey" userId="7617efad875af329" providerId="LiveId" clId="{5FB860E0-55C4-4074-9D44-165722947DEC}" dt="2019-12-08T22:18:08.454" v="15" actId="27636"/>
        <pc:sldMkLst>
          <pc:docMk/>
          <pc:sldMk cId="626240486" sldId="260"/>
        </pc:sldMkLst>
        <pc:spChg chg="mod">
          <ac:chgData name="Bronwyn Mosey" userId="7617efad875af329" providerId="LiveId" clId="{5FB860E0-55C4-4074-9D44-165722947DEC}" dt="2019-12-08T22:18:08.454" v="15" actId="27636"/>
          <ac:spMkLst>
            <pc:docMk/>
            <pc:sldMk cId="626240486" sldId="260"/>
            <ac:spMk id="6" creationId="{4A676A68-AADB-4F1E-BAC6-61B7475B0DE4}"/>
          </ac:spMkLst>
        </pc:spChg>
      </pc:sldChg>
      <pc:sldChg chg="modSp mod">
        <pc:chgData name="Bronwyn Mosey" userId="7617efad875af329" providerId="LiveId" clId="{5FB860E0-55C4-4074-9D44-165722947DEC}" dt="2019-12-08T22:17:25.196" v="4" actId="20577"/>
        <pc:sldMkLst>
          <pc:docMk/>
          <pc:sldMk cId="4004493768" sldId="261"/>
        </pc:sldMkLst>
        <pc:spChg chg="mod">
          <ac:chgData name="Bronwyn Mosey" userId="7617efad875af329" providerId="LiveId" clId="{5FB860E0-55C4-4074-9D44-165722947DEC}" dt="2019-12-08T22:17:25.196" v="4" actId="20577"/>
          <ac:spMkLst>
            <pc:docMk/>
            <pc:sldMk cId="4004493768" sldId="261"/>
            <ac:spMk id="3" creationId="{18076D3B-1684-46BC-9172-0A165E4AE841}"/>
          </ac:spMkLst>
        </pc:spChg>
      </pc:sldChg>
      <pc:sldChg chg="addSp delSp modSp add mod setBg">
        <pc:chgData name="Bronwyn Mosey" userId="7617efad875af329" providerId="LiveId" clId="{5FB860E0-55C4-4074-9D44-165722947DEC}" dt="2019-12-08T22:25:43.704" v="362" actId="33524"/>
        <pc:sldMkLst>
          <pc:docMk/>
          <pc:sldMk cId="8323923" sldId="262"/>
        </pc:sldMkLst>
        <pc:spChg chg="mod">
          <ac:chgData name="Bronwyn Mosey" userId="7617efad875af329" providerId="LiveId" clId="{5FB860E0-55C4-4074-9D44-165722947DEC}" dt="2019-12-08T22:23:21.694" v="191" actId="20577"/>
          <ac:spMkLst>
            <pc:docMk/>
            <pc:sldMk cId="8323923" sldId="262"/>
            <ac:spMk id="2" creationId="{28D45AAA-597B-4808-A8A3-AFB8F45A1AD0}"/>
          </ac:spMkLst>
        </pc:spChg>
        <pc:spChg chg="mod">
          <ac:chgData name="Bronwyn Mosey" userId="7617efad875af329" providerId="LiveId" clId="{5FB860E0-55C4-4074-9D44-165722947DEC}" dt="2019-12-08T22:25:43.704" v="362" actId="33524"/>
          <ac:spMkLst>
            <pc:docMk/>
            <pc:sldMk cId="8323923" sldId="262"/>
            <ac:spMk id="3" creationId="{D9F05772-E2A0-4E1E-AEE7-B63547F26A6E}"/>
          </ac:spMkLst>
        </pc:spChg>
        <pc:spChg chg="add del">
          <ac:chgData name="Bronwyn Mosey" userId="7617efad875af329" providerId="LiveId" clId="{5FB860E0-55C4-4074-9D44-165722947DEC}" dt="2019-12-08T22:21:39.602" v="119" actId="26606"/>
          <ac:spMkLst>
            <pc:docMk/>
            <pc:sldMk cId="8323923" sldId="262"/>
            <ac:spMk id="8" creationId="{3741B58E-3B65-4A01-A276-975AB2CF8A08}"/>
          </ac:spMkLst>
        </pc:spChg>
        <pc:spChg chg="add del">
          <ac:chgData name="Bronwyn Mosey" userId="7617efad875af329" providerId="LiveId" clId="{5FB860E0-55C4-4074-9D44-165722947DEC}" dt="2019-12-08T22:21:39.602" v="119" actId="26606"/>
          <ac:spMkLst>
            <pc:docMk/>
            <pc:sldMk cId="8323923" sldId="262"/>
            <ac:spMk id="10" creationId="{7AAC67C3-831B-4AB1-A259-DFB839CAFAFC}"/>
          </ac:spMkLst>
        </pc:spChg>
        <pc:spChg chg="add">
          <ac:chgData name="Bronwyn Mosey" userId="7617efad875af329" providerId="LiveId" clId="{5FB860E0-55C4-4074-9D44-165722947DEC}" dt="2019-12-08T22:21:39.656" v="120" actId="26606"/>
          <ac:spMkLst>
            <pc:docMk/>
            <pc:sldMk cId="8323923" sldId="262"/>
            <ac:spMk id="13" creationId="{F5FE1B2C-7BC1-4AE2-9A50-2A4A70A9D6A1}"/>
          </ac:spMkLst>
        </pc:spChg>
        <pc:spChg chg="add">
          <ac:chgData name="Bronwyn Mosey" userId="7617efad875af329" providerId="LiveId" clId="{5FB860E0-55C4-4074-9D44-165722947DEC}" dt="2019-12-08T22:21:39.656" v="120" actId="26606"/>
          <ac:spMkLst>
            <pc:docMk/>
            <pc:sldMk cId="8323923" sldId="262"/>
            <ac:spMk id="14" creationId="{97E8244A-2C81-4C0E-A929-3EC8EFF35564}"/>
          </ac:spMkLst>
        </pc:spChg>
        <pc:cxnChg chg="add">
          <ac:chgData name="Bronwyn Mosey" userId="7617efad875af329" providerId="LiveId" clId="{5FB860E0-55C4-4074-9D44-165722947DEC}" dt="2019-12-08T22:21:39.656" v="120" actId="26606"/>
          <ac:cxnSpMkLst>
            <pc:docMk/>
            <pc:sldMk cId="8323923" sldId="262"/>
            <ac:cxnSpMk id="12" creationId="{02CC3441-26B3-4381-B3DF-8AE3C288BC0D}"/>
          </ac:cxnSpMkLst>
        </pc:cxnChg>
      </pc:sldChg>
      <pc:sldChg chg="addSp delSp modSp add mod setBg">
        <pc:chgData name="Bronwyn Mosey" userId="7617efad875af329" providerId="LiveId" clId="{5FB860E0-55C4-4074-9D44-165722947DEC}" dt="2019-12-08T22:28:08.394" v="507" actId="20577"/>
        <pc:sldMkLst>
          <pc:docMk/>
          <pc:sldMk cId="4201469728" sldId="263"/>
        </pc:sldMkLst>
        <pc:spChg chg="mod">
          <ac:chgData name="Bronwyn Mosey" userId="7617efad875af329" providerId="LiveId" clId="{5FB860E0-55C4-4074-9D44-165722947DEC}" dt="2019-12-08T22:28:08.394" v="507" actId="20577"/>
          <ac:spMkLst>
            <pc:docMk/>
            <pc:sldMk cId="4201469728" sldId="263"/>
            <ac:spMk id="2" creationId="{120D55CE-BC0E-49F6-91A4-8B9CF651491A}"/>
          </ac:spMkLst>
        </pc:spChg>
        <pc:spChg chg="del mod">
          <ac:chgData name="Bronwyn Mosey" userId="7617efad875af329" providerId="LiveId" clId="{5FB860E0-55C4-4074-9D44-165722947DEC}" dt="2019-12-08T22:27:44.448" v="437" actId="478"/>
          <ac:spMkLst>
            <pc:docMk/>
            <pc:sldMk cId="4201469728" sldId="263"/>
            <ac:spMk id="3" creationId="{AD924DDB-ECEB-49E9-9CD1-DF8119C13231}"/>
          </ac:spMkLst>
        </pc:spChg>
        <pc:spChg chg="add del">
          <ac:chgData name="Bronwyn Mosey" userId="7617efad875af329" providerId="LiveId" clId="{5FB860E0-55C4-4074-9D44-165722947DEC}" dt="2019-12-08T22:27:59.404" v="474" actId="26606"/>
          <ac:spMkLst>
            <pc:docMk/>
            <pc:sldMk cId="4201469728" sldId="263"/>
            <ac:spMk id="8" creationId="{F5FE1B2C-7BC1-4AE2-9A50-2A4A70A9D6A1}"/>
          </ac:spMkLst>
        </pc:spChg>
        <pc:spChg chg="add del">
          <ac:chgData name="Bronwyn Mosey" userId="7617efad875af329" providerId="LiveId" clId="{5FB860E0-55C4-4074-9D44-165722947DEC}" dt="2019-12-08T22:27:59.404" v="474" actId="26606"/>
          <ac:spMkLst>
            <pc:docMk/>
            <pc:sldMk cId="4201469728" sldId="263"/>
            <ac:spMk id="10" creationId="{97E8244A-2C81-4C0E-A929-3EC8EFF35564}"/>
          </ac:spMkLst>
        </pc:spChg>
        <pc:spChg chg="add">
          <ac:chgData name="Bronwyn Mosey" userId="7617efad875af329" providerId="LiveId" clId="{5FB860E0-55C4-4074-9D44-165722947DEC}" dt="2019-12-08T22:27:59.404" v="474" actId="26606"/>
          <ac:spMkLst>
            <pc:docMk/>
            <pc:sldMk cId="4201469728" sldId="263"/>
            <ac:spMk id="17" creationId="{39E3965E-AC41-4711-9D10-E25ABB132D86}"/>
          </ac:spMkLst>
        </pc:spChg>
        <pc:spChg chg="add">
          <ac:chgData name="Bronwyn Mosey" userId="7617efad875af329" providerId="LiveId" clId="{5FB860E0-55C4-4074-9D44-165722947DEC}" dt="2019-12-08T22:27:59.404" v="474" actId="26606"/>
          <ac:spMkLst>
            <pc:docMk/>
            <pc:sldMk cId="4201469728" sldId="263"/>
            <ac:spMk id="21" creationId="{F3B3B6C5-748F-437C-AE76-DB11FEA99E16}"/>
          </ac:spMkLst>
        </pc:spChg>
        <pc:spChg chg="add">
          <ac:chgData name="Bronwyn Mosey" userId="7617efad875af329" providerId="LiveId" clId="{5FB860E0-55C4-4074-9D44-165722947DEC}" dt="2019-12-08T22:27:59.404" v="474" actId="26606"/>
          <ac:spMkLst>
            <pc:docMk/>
            <pc:sldMk cId="4201469728" sldId="263"/>
            <ac:spMk id="23" creationId="{197CEB5D-9BB2-475C-BA8D-AC88BB8C976E}"/>
          </ac:spMkLst>
        </pc:spChg>
        <pc:cxnChg chg="add del">
          <ac:chgData name="Bronwyn Mosey" userId="7617efad875af329" providerId="LiveId" clId="{5FB860E0-55C4-4074-9D44-165722947DEC}" dt="2019-12-08T22:27:59.404" v="474" actId="26606"/>
          <ac:cxnSpMkLst>
            <pc:docMk/>
            <pc:sldMk cId="4201469728" sldId="263"/>
            <ac:cxnSpMk id="12" creationId="{02CC3441-26B3-4381-B3DF-8AE3C288BC0D}"/>
          </ac:cxnSpMkLst>
        </pc:cxnChg>
        <pc:cxnChg chg="add">
          <ac:chgData name="Bronwyn Mosey" userId="7617efad875af329" providerId="LiveId" clId="{5FB860E0-55C4-4074-9D44-165722947DEC}" dt="2019-12-08T22:27:59.404" v="474" actId="26606"/>
          <ac:cxnSpMkLst>
            <pc:docMk/>
            <pc:sldMk cId="4201469728" sldId="263"/>
            <ac:cxnSpMk id="19" creationId="{1F5DC8C3-BA5F-4EED-BB9A-A14272BD82A1}"/>
          </ac:cxnSpMkLst>
        </pc:cxnChg>
        <pc:cxnChg chg="add">
          <ac:chgData name="Bronwyn Mosey" userId="7617efad875af329" providerId="LiveId" clId="{5FB860E0-55C4-4074-9D44-165722947DEC}" dt="2019-12-08T22:27:59.404" v="474" actId="26606"/>
          <ac:cxnSpMkLst>
            <pc:docMk/>
            <pc:sldMk cId="4201469728" sldId="263"/>
            <ac:cxnSpMk id="25" creationId="{BB14AD1F-ADD5-46E7-966F-4C0290232FF9}"/>
          </ac:cxnSpMkLst>
        </pc:cxn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12/9/2019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58294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12/9/2019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75075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12/9/2019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4247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12/9/2019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72452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12/9/2019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36277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12/9/2019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30319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12/9/2019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8381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12/9/2019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08532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12/9/2019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84397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12/9/2019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84593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12/9/2019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71726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12/9/2019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078021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30" r:id="rId5"/>
    <p:sldLayoutId id="2147483724" r:id="rId6"/>
    <p:sldLayoutId id="2147483725" r:id="rId7"/>
    <p:sldLayoutId id="2147483726" r:id="rId8"/>
    <p:sldLayoutId id="2147483729" r:id="rId9"/>
    <p:sldLayoutId id="2147483728" r:id="rId10"/>
    <p:sldLayoutId id="2147483727" r:id="rId11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4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2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usconnect.org.uk/articles/nus-wales-awards-the-best-of-welsh-students-union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90000"/>
            <a:shade val="97000"/>
            <a:satMod val="13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F3B3B6C5-748F-437C-AE76-DB11FEA99E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197CEB5D-9BB2-475C-BA8D-AC88BB8C97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458724" y="457200"/>
            <a:ext cx="11274552" cy="5943600"/>
          </a:xfrm>
          <a:prstGeom prst="rect">
            <a:avLst/>
          </a:prstGeom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5BB84F-5826-4B3B-B598-5E7CD5B68B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80588" y="965199"/>
            <a:ext cx="6766078" cy="4927601"/>
          </a:xfrm>
        </p:spPr>
        <p:txBody>
          <a:bodyPr anchor="ctr">
            <a:normAutofit/>
          </a:bodyPr>
          <a:lstStyle/>
          <a:p>
            <a:r>
              <a:rPr lang="en-GB" sz="6000"/>
              <a:t>My time as the Women’s Officer on Coleg Sir Gar’s Student Union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C944E8-2F04-47C1-B883-A0306E62E71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23257" y="965198"/>
            <a:ext cx="2707937" cy="4927602"/>
          </a:xfrm>
        </p:spPr>
        <p:txBody>
          <a:bodyPr anchor="ctr">
            <a:normAutofit/>
          </a:bodyPr>
          <a:lstStyle/>
          <a:p>
            <a:pPr algn="r"/>
            <a:r>
              <a:rPr lang="en-GB" sz="2000"/>
              <a:t>By Bronwyn mosey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BB14AD1F-ADD5-46E7-966F-4C0290232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55891" y="2057399"/>
            <a:ext cx="0" cy="27432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770460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90000"/>
            <a:shade val="97000"/>
            <a:satMod val="13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5FE1B2C-7BC1-4AE2-9A50-2A4A70A9D6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7E8244A-2C81-4C0E-A929-3EC8EFF355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458724" y="457200"/>
            <a:ext cx="11274552" cy="5943600"/>
          </a:xfrm>
          <a:prstGeom prst="rect">
            <a:avLst/>
          </a:prstGeom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E5A47B-0032-4064-962C-34A2D11D90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8749" y="963997"/>
            <a:ext cx="3787457" cy="4938361"/>
          </a:xfrm>
        </p:spPr>
        <p:txBody>
          <a:bodyPr anchor="ctr">
            <a:normAutofit/>
          </a:bodyPr>
          <a:lstStyle/>
          <a:p>
            <a:pPr algn="r"/>
            <a:r>
              <a:rPr lang="en-GB" dirty="0"/>
              <a:t>What is the Women’s Officer?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2CC3441-26B3-4381-B3DF-8AE3C288BC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71974" y="2057399"/>
            <a:ext cx="0" cy="274320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8F6D81-43FB-4B36-B2A2-575E54AEFB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1798" y="963507"/>
            <a:ext cx="5968181" cy="4938851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dirty="0"/>
              <a:t>The Women’s Officer role is a role on a Student Union, and they must be a self identifying woman. Their role includes: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Supporting women across their campus or across the whole educational facility.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Arranging liberation campaigns.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Working with the college/university to get better facilities for their select group. </a:t>
            </a:r>
          </a:p>
          <a:p>
            <a:r>
              <a:rPr lang="en-GB" dirty="0"/>
              <a:t> </a:t>
            </a:r>
          </a:p>
          <a:p>
            <a:r>
              <a:rPr lang="en-GB" sz="1600" dirty="0"/>
              <a:t>(NUS Wales, 2019)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C155349-5C19-4E8A-97D7-0CBDE1326F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724" y="457200"/>
            <a:ext cx="2966749" cy="1854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73828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90000"/>
            <a:shade val="97000"/>
            <a:satMod val="13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5FE1B2C-7BC1-4AE2-9A50-2A4A70A9D6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7E8244A-2C81-4C0E-A929-3EC8EFF355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458724" y="457200"/>
            <a:ext cx="11274552" cy="5943600"/>
          </a:xfrm>
          <a:prstGeom prst="rect">
            <a:avLst/>
          </a:prstGeom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E251B2-A238-47F2-B1AE-77F93BFBC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8749" y="963997"/>
            <a:ext cx="3787457" cy="4938361"/>
          </a:xfrm>
        </p:spPr>
        <p:txBody>
          <a:bodyPr anchor="ctr">
            <a:normAutofit/>
          </a:bodyPr>
          <a:lstStyle/>
          <a:p>
            <a:pPr algn="r"/>
            <a:r>
              <a:rPr lang="en-GB" dirty="0"/>
              <a:t>What did I do?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2CC3441-26B3-4381-B3DF-8AE3C288BC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71974" y="2057399"/>
            <a:ext cx="0" cy="274320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95B174-74E2-48AD-83A3-B86D73B3A4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1798" y="963507"/>
            <a:ext cx="5968181" cy="4938851"/>
          </a:xfrm>
        </p:spPr>
        <p:txBody>
          <a:bodyPr anchor="ctr">
            <a:normAutofit/>
          </a:bodyPr>
          <a:lstStyle/>
          <a:p>
            <a:r>
              <a:rPr lang="en-GB" dirty="0"/>
              <a:t>During my time as the Women’s Officer for Coleg Sir Gar and Coleg Ceredigion 2018-2019, I fulfilled my role and successfully supported women across the whole 7 campuses. I focused on: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Eradicating Period Poverty across the 7 campuses.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Helping the counselling team with creating an emergency advice service run by the Student Union.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 marL="0" indent="0">
              <a:buNone/>
            </a:pPr>
            <a:r>
              <a:rPr lang="en-GB" sz="1600" dirty="0"/>
              <a:t>(NUS Wales, 2019)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0FBFD17-7A1E-437C-BE4D-E01F82DCFA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724" y="4600575"/>
            <a:ext cx="2880360" cy="1800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30608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67B74F2B-9534-4540-96B0-5C8E958B9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C23211-9895-4292-9C77-6E02284E90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2074" y="286603"/>
            <a:ext cx="5983605" cy="1450757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>
              <a:lnSpc>
                <a:spcPct val="90000"/>
              </a:lnSpc>
            </a:pPr>
            <a:br>
              <a:rPr lang="en-US" sz="6000"/>
            </a:br>
            <a:br>
              <a:rPr lang="en-US" sz="6000"/>
            </a:br>
            <a:br>
              <a:rPr lang="en-US" sz="6000"/>
            </a:br>
            <a:br>
              <a:rPr lang="en-US" sz="6000"/>
            </a:br>
            <a:br>
              <a:rPr lang="en-US" sz="6000"/>
            </a:br>
            <a:br>
              <a:rPr lang="en-US" sz="6000"/>
            </a:br>
            <a:br>
              <a:rPr lang="en-US" sz="6000"/>
            </a:br>
            <a:br>
              <a:rPr lang="en-US" sz="6000"/>
            </a:br>
            <a:r>
              <a:rPr lang="en-US" sz="6000"/>
              <a:t>Period Poverty</a:t>
            </a:r>
            <a:br>
              <a:rPr lang="en-US" sz="1900"/>
            </a:br>
            <a:endParaRPr lang="en-US" sz="1900" dirty="0"/>
          </a:p>
        </p:txBody>
      </p:sp>
      <p:pic>
        <p:nvPicPr>
          <p:cNvPr id="5" name="Content Placeholder 4" descr="A picture containing light&#10;&#10;Description automatically generated">
            <a:extLst>
              <a:ext uri="{FF2B5EF4-FFF2-40B4-BE49-F238E27FC236}">
                <a16:creationId xmlns:a16="http://schemas.microsoft.com/office/drawing/2014/main" id="{E680CB28-C24D-4898-8F31-95101928040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6" r="2419"/>
          <a:stretch/>
        </p:blipFill>
        <p:spPr>
          <a:xfrm>
            <a:off x="20" y="10"/>
            <a:ext cx="4580077" cy="6857990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33BECB2B-2CFA-412C-880F-C4B609749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42903" y="1917852"/>
            <a:ext cx="5943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635221BA-5FBB-4A0D-AE00-497E0079B92D}"/>
              </a:ext>
            </a:extLst>
          </p:cNvPr>
          <p:cNvSpPr txBox="1"/>
          <p:nvPr/>
        </p:nvSpPr>
        <p:spPr>
          <a:xfrm>
            <a:off x="5172074" y="2108201"/>
            <a:ext cx="5983606" cy="3760891"/>
          </a:xfrm>
          <a:prstGeom prst="rect">
            <a:avLst/>
          </a:prstGeom>
        </p:spPr>
        <p:txBody>
          <a:bodyPr vert="horz" lIns="0" tIns="45720" rIns="0" bIns="45720" rtlCol="0">
            <a:normAutofit fontScale="85000" lnSpcReduction="20000"/>
          </a:bodyPr>
          <a:lstStyle/>
          <a:p>
            <a:pPr marL="342900" indent="-342900">
              <a:spcAft>
                <a:spcPts val="600"/>
              </a:spcAft>
              <a:buFont typeface="Calibri" panose="020F0502020204030204" pitchFamily="34" charset="0"/>
              <a:buChar char="•"/>
            </a:pPr>
            <a:r>
              <a:rPr lang="en-US" sz="23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Provided free sanitary products to students and staff.</a:t>
            </a:r>
          </a:p>
          <a:p>
            <a:pPr marL="342900" indent="-342900">
              <a:spcAft>
                <a:spcPts val="600"/>
              </a:spcAft>
              <a:buFont typeface="Calibri" panose="020F0502020204030204" pitchFamily="34" charset="0"/>
              <a:buChar char="•"/>
            </a:pPr>
            <a:r>
              <a:rPr lang="en-US" sz="23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Fundraised with Girl Guiding UK for sanitary products.</a:t>
            </a:r>
          </a:p>
          <a:p>
            <a:pPr marL="342900" indent="-342900">
              <a:spcAft>
                <a:spcPts val="600"/>
              </a:spcAft>
              <a:buFont typeface="Calibri" panose="020F0502020204030204" pitchFamily="34" charset="0"/>
              <a:buChar char="•"/>
            </a:pPr>
            <a:r>
              <a:rPr lang="en-US" sz="23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Spoke to Carmarthenshire County Council and negotiated the partnership for this project.</a:t>
            </a:r>
          </a:p>
          <a:p>
            <a:pPr marL="342900" indent="-342900">
              <a:spcAft>
                <a:spcPts val="600"/>
              </a:spcAft>
              <a:buFont typeface="Calibri" panose="020F0502020204030204" pitchFamily="34" charset="0"/>
              <a:buChar char="•"/>
            </a:pPr>
            <a:r>
              <a:rPr lang="en-US" sz="23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Worked with NUS Wales to link campaigns.</a:t>
            </a:r>
          </a:p>
          <a:p>
            <a:pPr marL="342900" indent="-342900">
              <a:spcAft>
                <a:spcPts val="600"/>
              </a:spcAft>
              <a:buFont typeface="Calibri" panose="020F0502020204030204" pitchFamily="34" charset="0"/>
              <a:buChar char="•"/>
            </a:pPr>
            <a:r>
              <a:rPr lang="en-US" sz="23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Had 2 posters designed to inform students and staff.</a:t>
            </a:r>
          </a:p>
          <a:p>
            <a:pPr marL="342900" indent="-342900">
              <a:spcAft>
                <a:spcPts val="600"/>
              </a:spcAft>
              <a:buFont typeface="Calibri" panose="020F0502020204030204" pitchFamily="34" charset="0"/>
              <a:buChar char="•"/>
            </a:pPr>
            <a:r>
              <a:rPr lang="en-US" sz="23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Won the Campaign Award at the NUS Wales National Conference 2019 and The Learner of the Year for Care and Counselling in CSG and CC.</a:t>
            </a:r>
          </a:p>
          <a:p>
            <a:pPr marL="342900" indent="-342900">
              <a:spcAft>
                <a:spcPts val="600"/>
              </a:spcAft>
              <a:buFont typeface="Calibri" panose="020F0502020204030204" pitchFamily="34" charset="0"/>
              <a:buChar char="•"/>
            </a:pPr>
            <a:r>
              <a:rPr lang="en-US" sz="23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£54,000 Welsh Government Grant</a:t>
            </a:r>
          </a:p>
          <a:p>
            <a:pPr marL="342900" indent="-342900">
              <a:spcAft>
                <a:spcPts val="600"/>
              </a:spcAft>
              <a:buFont typeface="Calibri" panose="020F0502020204030204" pitchFamily="34" charset="0"/>
              <a:buChar char="•"/>
            </a:pPr>
            <a:endParaRPr lang="en-US" sz="23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spcAft>
                <a:spcPts val="600"/>
              </a:spcAft>
            </a:pPr>
            <a:r>
              <a:rPr lang="en-GB" dirty="0"/>
              <a:t>(Tierney, 2018)</a:t>
            </a:r>
            <a:endParaRPr lang="en-US" sz="23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93623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67B74F2B-9534-4540-96B0-5C8E958B9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D903B9-AD44-4B54-BA31-B094771628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2074" y="286603"/>
            <a:ext cx="5983605" cy="1450757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4000" dirty="0"/>
              <a:t>Mental Health Campaign “Agony Officer”</a:t>
            </a:r>
            <a:br>
              <a:rPr lang="en-US" sz="2300" dirty="0"/>
            </a:br>
            <a:endParaRPr lang="en-US" sz="2300" dirty="0"/>
          </a:p>
        </p:txBody>
      </p:sp>
      <p:pic>
        <p:nvPicPr>
          <p:cNvPr id="5" name="Content Placeholder 4" descr="A close up of a card&#10;&#10;Description automatically generated">
            <a:extLst>
              <a:ext uri="{FF2B5EF4-FFF2-40B4-BE49-F238E27FC236}">
                <a16:creationId xmlns:a16="http://schemas.microsoft.com/office/drawing/2014/main" id="{6FF15F7D-5F9B-4A07-AF40-11EE91EC10D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05"/>
          <a:stretch/>
        </p:blipFill>
        <p:spPr>
          <a:xfrm>
            <a:off x="20" y="10"/>
            <a:ext cx="4580077" cy="6857990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33BECB2B-2CFA-412C-880F-C4B609749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42903" y="1917852"/>
            <a:ext cx="5943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4A676A68-AADB-4F1E-BAC6-61B7475B0DE4}"/>
              </a:ext>
            </a:extLst>
          </p:cNvPr>
          <p:cNvSpPr txBox="1"/>
          <p:nvPr/>
        </p:nvSpPr>
        <p:spPr>
          <a:xfrm>
            <a:off x="5172074" y="2108201"/>
            <a:ext cx="5983606" cy="3760891"/>
          </a:xfrm>
          <a:prstGeom prst="rect">
            <a:avLst/>
          </a:prstGeom>
        </p:spPr>
        <p:txBody>
          <a:bodyPr vert="horz" lIns="0" tIns="45720" rIns="0" bIns="45720" rtlCol="0">
            <a:normAutofit fontScale="92500" lnSpcReduction="20000"/>
          </a:bodyPr>
          <a:lstStyle/>
          <a:p>
            <a:pPr marL="342900" indent="-342900">
              <a:spcAft>
                <a:spcPts val="600"/>
              </a:spcAft>
              <a:buFont typeface="Calibri" panose="020F0502020204030204" pitchFamily="34" charset="0"/>
              <a:buChar char="•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An email account that we could provide advice to students that needed support</a:t>
            </a:r>
          </a:p>
          <a:p>
            <a:pPr marL="342900" indent="-342900">
              <a:spcAft>
                <a:spcPts val="600"/>
              </a:spcAft>
              <a:buFont typeface="Calibri" panose="020F0502020204030204" pitchFamily="34" charset="0"/>
              <a:buChar char="•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Recruited and trained other SU Officers from CSG with how to give advice and when to make a referral to counsellors in college.</a:t>
            </a:r>
          </a:p>
          <a:p>
            <a:pPr marL="342900" indent="-342900">
              <a:spcAft>
                <a:spcPts val="600"/>
              </a:spcAft>
              <a:buFont typeface="Calibri" panose="020F0502020204030204" pitchFamily="34" charset="0"/>
              <a:buChar char="•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Worked with college counsellors and mentors to reduce the waiting list.</a:t>
            </a:r>
          </a:p>
          <a:p>
            <a:pPr marL="342900" indent="-342900">
              <a:spcAft>
                <a:spcPts val="600"/>
              </a:spcAft>
              <a:buFont typeface="Calibri" panose="020F0502020204030204" pitchFamily="34" charset="0"/>
              <a:buChar char="•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Worked with CEO and Principle of CSG/CC and the Learning Support Staff.</a:t>
            </a:r>
          </a:p>
          <a:p>
            <a:pPr marL="342900" indent="-342900">
              <a:spcAft>
                <a:spcPts val="600"/>
              </a:spcAft>
              <a:buFont typeface="Calibri" panose="020F0502020204030204" pitchFamily="34" charset="0"/>
              <a:buChar char="•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Service provided anonymous advice to students using the college numerical email system and the pen name “AO”. </a:t>
            </a:r>
          </a:p>
          <a:p>
            <a:pPr marL="342900" indent="-342900">
              <a:spcAft>
                <a:spcPts val="600"/>
              </a:spcAft>
              <a:buFont typeface="Calibri" panose="020F0502020204030204" pitchFamily="34" charset="0"/>
              <a:buChar char="•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342900" indent="-342900">
              <a:spcAft>
                <a:spcPts val="600"/>
              </a:spcAft>
              <a:buFont typeface="Calibri" panose="020F0502020204030204" pitchFamily="34" charset="0"/>
              <a:buChar char="•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spcAft>
                <a:spcPts val="600"/>
              </a:spcAft>
            </a:pPr>
            <a:r>
              <a:rPr lang="en-GB" dirty="0"/>
              <a:t>(Tierney, 2019)</a:t>
            </a: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62404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90000"/>
            <a:shade val="97000"/>
            <a:satMod val="13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7">
            <a:extLst>
              <a:ext uri="{FF2B5EF4-FFF2-40B4-BE49-F238E27FC236}">
                <a16:creationId xmlns:a16="http://schemas.microsoft.com/office/drawing/2014/main" id="{F5FE1B2C-7BC1-4AE2-9A50-2A4A70A9D6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Rectangle 9">
            <a:extLst>
              <a:ext uri="{FF2B5EF4-FFF2-40B4-BE49-F238E27FC236}">
                <a16:creationId xmlns:a16="http://schemas.microsoft.com/office/drawing/2014/main" id="{97E8244A-2C81-4C0E-A929-3EC8EFF355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458724" y="457200"/>
            <a:ext cx="11274552" cy="5943600"/>
          </a:xfrm>
          <a:prstGeom prst="rect">
            <a:avLst/>
          </a:prstGeom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D45AAA-597B-4808-A8A3-AFB8F45A1A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8749" y="963997"/>
            <a:ext cx="3787457" cy="4938361"/>
          </a:xfrm>
        </p:spPr>
        <p:txBody>
          <a:bodyPr anchor="ctr">
            <a:normAutofit/>
          </a:bodyPr>
          <a:lstStyle/>
          <a:p>
            <a:pPr algn="r"/>
            <a:r>
              <a:rPr lang="en-GB" dirty="0"/>
              <a:t>How has this improved my skills?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2CC3441-26B3-4381-B3DF-8AE3C288BC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71974" y="2057399"/>
            <a:ext cx="0" cy="274320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F05772-E2A0-4E1E-AEE7-B63547F26A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1798" y="963507"/>
            <a:ext cx="5968181" cy="4938851"/>
          </a:xfrm>
        </p:spPr>
        <p:txBody>
          <a:bodyPr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Ability to work professionally with other individuals / organisations.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Organisational skills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Time management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Creativity.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Digital Literacy.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Teamwork.</a:t>
            </a:r>
          </a:p>
        </p:txBody>
      </p:sp>
    </p:spTree>
    <p:extLst>
      <p:ext uri="{BB962C8B-B14F-4D97-AF65-F5344CB8AC3E}">
        <p14:creationId xmlns:p14="http://schemas.microsoft.com/office/powerpoint/2010/main" val="83239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90000"/>
            <a:shade val="97000"/>
            <a:satMod val="13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Rectangle 20">
            <a:extLst>
              <a:ext uri="{FF2B5EF4-FFF2-40B4-BE49-F238E27FC236}">
                <a16:creationId xmlns:a16="http://schemas.microsoft.com/office/drawing/2014/main" id="{F3B3B6C5-748F-437C-AE76-DB11FEA99E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197CEB5D-9BB2-475C-BA8D-AC88BB8C97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458724" y="457200"/>
            <a:ext cx="11274552" cy="5943600"/>
          </a:xfrm>
          <a:prstGeom prst="rect">
            <a:avLst/>
          </a:prstGeom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0D55CE-BC0E-49F6-91A4-8B9CF65149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0588" y="965199"/>
            <a:ext cx="6766078" cy="492760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6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Thank you for listening, do you have any questions?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BB14AD1F-ADD5-46E7-966F-4C0290232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55891" y="2057399"/>
            <a:ext cx="0" cy="27432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014697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90000"/>
            <a:shade val="97000"/>
            <a:satMod val="13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5FE1B2C-7BC1-4AE2-9A50-2A4A70A9D6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7E8244A-2C81-4C0E-A929-3EC8EFF355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458724" y="457200"/>
            <a:ext cx="11274552" cy="5943600"/>
          </a:xfrm>
          <a:prstGeom prst="rect">
            <a:avLst/>
          </a:prstGeom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CDCA48-DC9D-4555-BE27-2D210760E6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8749" y="963997"/>
            <a:ext cx="3787457" cy="4938361"/>
          </a:xfrm>
        </p:spPr>
        <p:txBody>
          <a:bodyPr anchor="ctr">
            <a:normAutofit/>
          </a:bodyPr>
          <a:lstStyle/>
          <a:p>
            <a:pPr algn="r"/>
            <a:r>
              <a:rPr lang="en-GB" dirty="0"/>
              <a:t>References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2CC3441-26B3-4381-B3DF-8AE3C288BC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71974" y="2057399"/>
            <a:ext cx="0" cy="274320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076D3B-1684-46BC-9172-0A165E4AE8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1798" y="963507"/>
            <a:ext cx="5968181" cy="4938851"/>
          </a:xfrm>
        </p:spPr>
        <p:txBody>
          <a:bodyPr anchor="ctr">
            <a:normAutofit fontScale="92500" lnSpcReduction="10000"/>
          </a:bodyPr>
          <a:lstStyle/>
          <a:p>
            <a:r>
              <a:rPr lang="en-GB" dirty="0"/>
              <a:t>NUS Wales. (2019). </a:t>
            </a:r>
            <a:r>
              <a:rPr lang="en-GB" i="1" dirty="0"/>
              <a:t>Campaigns Award: Bronwyn Mosey, Coleg Sir </a:t>
            </a:r>
            <a:r>
              <a:rPr lang="en-GB" i="1" dirty="0" err="1"/>
              <a:t>Gâr</a:t>
            </a:r>
            <a:r>
              <a:rPr lang="en-GB" i="1" dirty="0"/>
              <a:t> Students’ Union</a:t>
            </a:r>
            <a:r>
              <a:rPr lang="en-GB" dirty="0"/>
              <a:t> [Image]. Retrieved from </a:t>
            </a:r>
            <a:r>
              <a:rPr lang="en-GB" dirty="0">
                <a:hlinkClick r:id="rId2"/>
              </a:rPr>
              <a:t>https://www.nusconnect.org.uk/articles/nus-wales-awards-the-best-of-welsh-students-unions</a:t>
            </a:r>
            <a:r>
              <a:rPr lang="en-GB" dirty="0"/>
              <a:t> </a:t>
            </a:r>
          </a:p>
          <a:p>
            <a:r>
              <a:rPr lang="en-GB" dirty="0"/>
              <a:t>NUS Wales. (2019). </a:t>
            </a:r>
            <a:r>
              <a:rPr lang="en-GB" i="1" dirty="0"/>
              <a:t>Education Award: Coleg Sir </a:t>
            </a:r>
            <a:r>
              <a:rPr lang="en-GB" i="1" dirty="0" err="1"/>
              <a:t>Gâr</a:t>
            </a:r>
            <a:r>
              <a:rPr lang="en-GB" i="1" dirty="0"/>
              <a:t> Students’ Union</a:t>
            </a:r>
            <a:r>
              <a:rPr lang="en-GB" dirty="0"/>
              <a:t> [Image]. Retrieved from </a:t>
            </a:r>
            <a:r>
              <a:rPr lang="en-GB" dirty="0">
                <a:hlinkClick r:id="rId2"/>
              </a:rPr>
              <a:t>https://www.nusconnect.org.uk/articles/nus-wales-awards-the-best-of-welsh-students-unions</a:t>
            </a:r>
            <a:r>
              <a:rPr lang="en-GB" dirty="0"/>
              <a:t> </a:t>
            </a:r>
          </a:p>
          <a:p>
            <a:r>
              <a:rPr lang="en-GB" dirty="0"/>
              <a:t>Tierney, E. (2019). </a:t>
            </a:r>
            <a:r>
              <a:rPr lang="en-GB" i="1" dirty="0"/>
              <a:t>Agony Officer Poster</a:t>
            </a:r>
            <a:r>
              <a:rPr lang="en-GB" dirty="0"/>
              <a:t> [Poster]. Carmarthenshire: Coleg Sir Gar/Coleg Ceredigion.</a:t>
            </a:r>
          </a:p>
          <a:p>
            <a:r>
              <a:rPr lang="en-GB" dirty="0"/>
              <a:t>Tierney, E. (2018). </a:t>
            </a:r>
            <a:r>
              <a:rPr lang="en-GB" i="1" dirty="0"/>
              <a:t>Period Poverty Poster</a:t>
            </a:r>
            <a:r>
              <a:rPr lang="en-GB" dirty="0"/>
              <a:t> [Poster]. Carmarthenshire: Coleg Sir Gar/Coleg Ceredigion.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4493768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Retrospect">
      <a:dk1>
        <a:sysClr val="windowText" lastClr="000000"/>
      </a:dk1>
      <a:lt1>
        <a:sysClr val="window" lastClr="FFFFFF"/>
      </a:lt1>
      <a:dk2>
        <a:srgbClr val="344068"/>
      </a:dk2>
      <a:lt2>
        <a:srgbClr val="D9E0E6"/>
      </a:lt2>
      <a:accent1>
        <a:srgbClr val="1CADE4"/>
      </a:accent1>
      <a:accent2>
        <a:srgbClr val="2683C6"/>
      </a:accent2>
      <a:accent3>
        <a:srgbClr val="28C4CC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Retrospect">
      <a:majorFont>
        <a:latin typeface="Tw Cen M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498</Words>
  <Application>Microsoft Office PowerPoint</Application>
  <PresentationFormat>Widescreen</PresentationFormat>
  <Paragraphs>47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Tw Cen MT</vt:lpstr>
      <vt:lpstr>RetrospectVTI</vt:lpstr>
      <vt:lpstr>My time as the Women’s Officer on Coleg Sir Gar’s Student Union</vt:lpstr>
      <vt:lpstr>What is the Women’s Officer?</vt:lpstr>
      <vt:lpstr>What did I do? </vt:lpstr>
      <vt:lpstr>        Period Poverty </vt:lpstr>
      <vt:lpstr>Mental Health Campaign “Agony Officer” </vt:lpstr>
      <vt:lpstr>How has this improved my skills?</vt:lpstr>
      <vt:lpstr>Thank you for listening, do you have any questions?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 time as the Women’s Officer on Coleg Sir Gar’s Student Union</dc:title>
  <dc:creator>Bronwyn Mosey</dc:creator>
  <cp:lastModifiedBy>Bronwyn Mosey</cp:lastModifiedBy>
  <cp:revision>1</cp:revision>
  <dcterms:created xsi:type="dcterms:W3CDTF">2019-12-08T22:27:59Z</dcterms:created>
  <dcterms:modified xsi:type="dcterms:W3CDTF">2019-12-09T09:05:38Z</dcterms:modified>
</cp:coreProperties>
</file>