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D26F56-809E-42C1-BC02-9FA36C836614}" type="datetimeFigureOut">
              <a:rPr lang="en-GB" smtClean="0"/>
              <a:pPr/>
              <a:t>15/11/2021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B0944A-650A-4C65-9E5F-76D675DD44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slaverysite.com/Body/facts%20and%20figures.htm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SLAVE TRADE</a:t>
            </a:r>
          </a:p>
        </p:txBody>
      </p:sp>
      <p:pic>
        <p:nvPicPr>
          <p:cNvPr id="6" name="Content Placeholder 5" descr="trade-end-sloga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1697037"/>
            <a:ext cx="4261643" cy="4514850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‘TRIANGULAR TRADE’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484784"/>
            <a:ext cx="6480720" cy="4680520"/>
          </a:xfrm>
        </p:spPr>
      </p:pic>
    </p:spTree>
    <p:extLst>
      <p:ext uri="{BB962C8B-B14F-4D97-AF65-F5344CB8AC3E}">
        <p14:creationId xmlns:p14="http://schemas.microsoft.com/office/powerpoint/2010/main" val="278583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‘TRIANGULAR TRADE’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Impetus – demand for slave labour within the labour-intensive, cash-crop agriculture of the Caribbean and North America</a:t>
            </a:r>
          </a:p>
          <a:p>
            <a:r>
              <a:rPr lang="en-GB" dirty="0"/>
              <a:t>1. Ships leave Britain loaded with tradable goods – copper, cloth, trinkets, guns and ammunition</a:t>
            </a:r>
          </a:p>
          <a:p>
            <a:r>
              <a:rPr lang="en-GB" dirty="0"/>
              <a:t>2. Goods exchanged in West Africa ports for slaves captured inland, with local rulers  as intermediaries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677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‘TRIANGULAR TRADE’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3. Slaves transported across Atlantic through the ‘middle passage’ and sold for profit to plantations</a:t>
            </a:r>
          </a:p>
          <a:p>
            <a:r>
              <a:rPr lang="en-GB" dirty="0"/>
              <a:t>4. Profits bought commodities e.g. sugar, molasses, rum (Caribbean), tobacco, hemp (Virginia)</a:t>
            </a:r>
          </a:p>
          <a:p>
            <a:r>
              <a:rPr lang="en-GB" dirty="0"/>
              <a:t>5. Profits from these bought tradable goods in Britain, and so on…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657600" cy="4136323"/>
          </a:xfrm>
        </p:spPr>
      </p:pic>
    </p:spTree>
    <p:extLst>
      <p:ext uri="{BB962C8B-B14F-4D97-AF65-F5344CB8AC3E}">
        <p14:creationId xmlns:p14="http://schemas.microsoft.com/office/powerpoint/2010/main" val="339797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‘TRIANGULAR TRADE’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Ideal scenario – a round trip of 5-11 weeks</a:t>
            </a:r>
          </a:p>
          <a:p>
            <a:r>
              <a:rPr lang="en-GB" dirty="0"/>
              <a:t>Vagaries of the market and of the Atlantic passage meant uncertainties – drop in prices; arriving out of season for commodity availability ; losses at sea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2134394"/>
            <a:ext cx="3429000" cy="3457575"/>
          </a:xfrm>
        </p:spPr>
      </p:pic>
    </p:spTree>
    <p:extLst>
      <p:ext uri="{BB962C8B-B14F-4D97-AF65-F5344CB8AC3E}">
        <p14:creationId xmlns:p14="http://schemas.microsoft.com/office/powerpoint/2010/main" val="2793451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Slave Trade - Facts and Figures</a:t>
            </a:r>
            <a:endParaRPr lang="en-GB" dirty="0"/>
          </a:p>
          <a:p>
            <a:r>
              <a:rPr lang="en-GB" b="1" dirty="0"/>
              <a:t>Source: Neil A. Frankel (Rochester Institute of Technology N.Y.) available at:</a:t>
            </a:r>
            <a:r>
              <a:rPr lang="en-GB" dirty="0"/>
              <a:t> </a:t>
            </a:r>
            <a:r>
              <a:rPr lang="en-GB" b="1" u="sng" dirty="0">
                <a:hlinkClick r:id="rId2"/>
              </a:rPr>
              <a:t>http://www.slaverysite.com/Body/facts%20and%20figures.htm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625" y="1700808"/>
            <a:ext cx="3333750" cy="4248471"/>
          </a:xfrm>
        </p:spPr>
      </p:pic>
    </p:spTree>
    <p:extLst>
      <p:ext uri="{BB962C8B-B14F-4D97-AF65-F5344CB8AC3E}">
        <p14:creationId xmlns:p14="http://schemas.microsoft.com/office/powerpoint/2010/main" val="4042091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ABOLITION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134806"/>
            <a:ext cx="4572000" cy="3639312"/>
          </a:xfrm>
        </p:spPr>
      </p:pic>
    </p:spTree>
    <p:extLst>
      <p:ext uri="{BB962C8B-B14F-4D97-AF65-F5344CB8AC3E}">
        <p14:creationId xmlns:p14="http://schemas.microsoft.com/office/powerpoint/2010/main" val="988020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LOUISE DE JAUCOURT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1704-80</a:t>
            </a:r>
          </a:p>
          <a:p>
            <a:r>
              <a:rPr lang="en-GB" dirty="0"/>
              <a:t>Noblesse </a:t>
            </a:r>
            <a:r>
              <a:rPr lang="en-GB" dirty="0" err="1"/>
              <a:t>D’Epee</a:t>
            </a:r>
            <a:endParaRPr lang="en-GB" dirty="0"/>
          </a:p>
          <a:p>
            <a:r>
              <a:rPr lang="en-GB" dirty="0"/>
              <a:t>Studied at Cambridge (Natural Sciences); Geneva (Theology); Leyden (Medicine)</a:t>
            </a:r>
          </a:p>
          <a:p>
            <a:r>
              <a:rPr lang="en-GB" dirty="0"/>
              <a:t>Prolific contributor to the ‘</a:t>
            </a:r>
            <a:r>
              <a:rPr lang="en-GB" dirty="0" err="1"/>
              <a:t>Encyclopedie</a:t>
            </a:r>
            <a:r>
              <a:rPr lang="en-GB" dirty="0"/>
              <a:t>’ in Chemistry, Botany, Pathology</a:t>
            </a:r>
          </a:p>
        </p:txBody>
      </p:sp>
      <p:pic>
        <p:nvPicPr>
          <p:cNvPr id="7" name="Content Placeholder 6" descr="230px-ChevalierLouisJaucour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772816"/>
            <a:ext cx="3168352" cy="417646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 JAUCOURT contd...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concerns:</a:t>
            </a:r>
          </a:p>
          <a:p>
            <a:r>
              <a:rPr lang="en-GB" dirty="0"/>
              <a:t>Society</a:t>
            </a:r>
          </a:p>
          <a:p>
            <a:r>
              <a:rPr lang="en-GB" dirty="0"/>
              <a:t>Politics</a:t>
            </a:r>
          </a:p>
          <a:p>
            <a:r>
              <a:rPr lang="en-GB" dirty="0"/>
              <a:t>Condemnation of slavery as an anathema against NATURAL RIGHTS and LIBERTY</a:t>
            </a:r>
          </a:p>
          <a:p>
            <a:r>
              <a:rPr lang="en-GB" dirty="0"/>
              <a:t>Natural Equality – article for the ‘</a:t>
            </a:r>
            <a:r>
              <a:rPr lang="en-GB" dirty="0" err="1"/>
              <a:t>Encyclopedie</a:t>
            </a:r>
            <a:r>
              <a:rPr lang="en-GB" dirty="0"/>
              <a:t>’ (1755)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 JAUCOURT 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Natural Equality </a:t>
            </a:r>
            <a:r>
              <a:rPr lang="en-GB" dirty="0"/>
              <a:t>(1755):</a:t>
            </a:r>
          </a:p>
          <a:p>
            <a:r>
              <a:rPr lang="en-GB" dirty="0"/>
              <a:t>Premise: What makes all people equal? </a:t>
            </a:r>
          </a:p>
          <a:p>
            <a:r>
              <a:rPr lang="en-GB" dirty="0"/>
              <a:t>Answer: Human Nature, we are born, we grow,  we die, hence:</a:t>
            </a:r>
          </a:p>
          <a:p>
            <a:r>
              <a:rPr lang="en-GB" dirty="0"/>
              <a:t>All people are deserving of (1) humanity (2) justice, hence:</a:t>
            </a:r>
          </a:p>
          <a:p>
            <a:r>
              <a:rPr lang="en-GB" dirty="0"/>
              <a:t>The principles of equality are thereby underwritten in nature (nature before it is modified by society)</a:t>
            </a:r>
          </a:p>
          <a:p>
            <a:r>
              <a:rPr lang="en-GB" dirty="0"/>
              <a:t>Slavery, violates this principle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CAVEATS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Natural Equality does not = Absolute Equality (or political equality); power and material wealth need not be equally dished out</a:t>
            </a:r>
          </a:p>
          <a:p>
            <a:endParaRPr lang="en-GB" dirty="0"/>
          </a:p>
          <a:p>
            <a:r>
              <a:rPr lang="en-GB" dirty="0"/>
              <a:t>2.  What of gender equality?</a:t>
            </a:r>
          </a:p>
          <a:p>
            <a:endParaRPr lang="en-GB" dirty="0"/>
          </a:p>
          <a:p>
            <a:r>
              <a:rPr lang="en-GB" dirty="0"/>
              <a:t>3.  How is natural equality manifested as natural law?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NATURAL LAW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Recognised set of laws – grounded in ideas of justice</a:t>
            </a:r>
          </a:p>
          <a:p>
            <a:r>
              <a:rPr lang="en-GB" dirty="0"/>
              <a:t>Distinct from Civil Laws (those set in law by statutes)</a:t>
            </a:r>
          </a:p>
          <a:p>
            <a:r>
              <a:rPr lang="en-GB" dirty="0"/>
              <a:t>Authority: God; benevolent being; nature</a:t>
            </a:r>
          </a:p>
          <a:p>
            <a:r>
              <a:rPr lang="en-GB" dirty="0"/>
              <a:t>Universal and all embracing</a:t>
            </a:r>
          </a:p>
          <a:p>
            <a:r>
              <a:rPr lang="en-GB" dirty="0"/>
              <a:t>Strong links with notions of reason – determined through reason and consultation with rational man </a:t>
            </a:r>
          </a:p>
          <a:p>
            <a:r>
              <a:rPr lang="en-GB" dirty="0"/>
              <a:t>Primacy of Natural Law – advocates only recognised Civil Law that complied with Natural Law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NATURAL LAW AND SLAVERY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Natural Law was to be utilised in opposition to Civil Law that supported the institution of slavery; hence:</a:t>
            </a:r>
          </a:p>
          <a:p>
            <a:r>
              <a:rPr lang="en-GB" dirty="0"/>
              <a:t>Natural Law had strong links to reform agendas</a:t>
            </a:r>
          </a:p>
          <a:p>
            <a:r>
              <a:rPr lang="en-GB" dirty="0"/>
              <a:t>Central to </a:t>
            </a:r>
            <a:r>
              <a:rPr lang="en-GB" dirty="0" err="1"/>
              <a:t>Jaucourt’s</a:t>
            </a:r>
            <a:r>
              <a:rPr lang="en-GB" dirty="0"/>
              <a:t> approach to the slavery issue: 1. Slavery to be opposed as violation of natural law 2. Takes on economic justification for slavery </a:t>
            </a:r>
            <a:r>
              <a:rPr lang="en-GB" dirty="0" err="1"/>
              <a:t>vs</a:t>
            </a:r>
            <a:r>
              <a:rPr lang="en-GB" dirty="0"/>
              <a:t> moral principles 3. Addresses Civil Law and Natural Law within on world stage e.g. The Colonies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BLACK COMMUNITY IN BRITAIN</a:t>
            </a:r>
          </a:p>
        </p:txBody>
      </p:sp>
      <p:pic>
        <p:nvPicPr>
          <p:cNvPr id="4" name="Content Placeholder 3" descr="olaudah-equiano_48364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916832"/>
            <a:ext cx="4536504" cy="4608512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SLAVE-SERVANTS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Involvement in the slave trade saw the appearance of negro slave-servants in England from the 1560s</a:t>
            </a:r>
          </a:p>
          <a:p>
            <a:r>
              <a:rPr lang="en-GB" dirty="0"/>
              <a:t>Increased investment in the Caribbean sugar plantations saw numbers increase through the 17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A black servant became a ‘fashion accessory’ in the 18</a:t>
            </a:r>
            <a:r>
              <a:rPr lang="en-GB" baseline="30000" dirty="0"/>
              <a:t>th</a:t>
            </a:r>
            <a:r>
              <a:rPr lang="en-GB" dirty="0"/>
              <a:t> century – many appeared in family portraits (also slave-servants were cheaper than home grown servants!)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SLAVE - SERVANTS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18</a:t>
            </a:r>
            <a:r>
              <a:rPr lang="en-GB" baseline="30000" dirty="0"/>
              <a:t>th</a:t>
            </a:r>
            <a:r>
              <a:rPr lang="en-GB" dirty="0"/>
              <a:t> century slave-servants a common sight in London and other ports</a:t>
            </a:r>
          </a:p>
          <a:p>
            <a:r>
              <a:rPr lang="en-GB" dirty="0"/>
              <a:t>Rewards began appearing in London newspapers and broadsheets for escapees</a:t>
            </a:r>
          </a:p>
          <a:p>
            <a:r>
              <a:rPr lang="en-GB" dirty="0"/>
              <a:t>There did exist an avenue for social mobility (lacking in the Caribbean and American colonies) as free servants, seamen, musicians, skilled trades: </a:t>
            </a:r>
            <a:r>
              <a:rPr lang="en-GB" dirty="0" err="1"/>
              <a:t>e.g</a:t>
            </a:r>
            <a:r>
              <a:rPr lang="en-GB" dirty="0"/>
              <a:t> Ignatius </a:t>
            </a:r>
            <a:r>
              <a:rPr lang="en-GB" dirty="0" err="1"/>
              <a:t>Sancho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IGNATIUS SANCHO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1729-80</a:t>
            </a:r>
          </a:p>
          <a:p>
            <a:r>
              <a:rPr lang="en-GB" dirty="0"/>
              <a:t>Composer; writer; actor; symbol for Abolitionists</a:t>
            </a:r>
          </a:p>
          <a:p>
            <a:r>
              <a:rPr lang="en-GB" dirty="0"/>
              <a:t>His life contained in </a:t>
            </a:r>
            <a:r>
              <a:rPr lang="en-GB" i="1" dirty="0"/>
              <a:t>the Letters of the Late Ignatius </a:t>
            </a:r>
            <a:r>
              <a:rPr lang="en-GB" i="1" dirty="0" err="1"/>
              <a:t>Sancho</a:t>
            </a:r>
            <a:r>
              <a:rPr lang="en-GB" i="1" dirty="0"/>
              <a:t> </a:t>
            </a:r>
            <a:r>
              <a:rPr lang="en-GB" dirty="0"/>
              <a:t>(1782)</a:t>
            </a:r>
          </a:p>
          <a:p>
            <a:r>
              <a:rPr lang="en-GB" dirty="0"/>
              <a:t>sat for Thomas Gainsborough and befriended Samuel Johnson and the novelist Laurence Sterne</a:t>
            </a:r>
          </a:p>
        </p:txBody>
      </p:sp>
      <p:pic>
        <p:nvPicPr>
          <p:cNvPr id="7" name="Content Placeholder 6" descr="IgnatiusSancho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844824"/>
            <a:ext cx="3810000" cy="396044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OLAUDAH EQUIANO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1745-97; born Eastern Nigeria</a:t>
            </a:r>
          </a:p>
          <a:p>
            <a:r>
              <a:rPr lang="en-GB" dirty="0"/>
              <a:t>Captured aged 11 and transported to Virginia via Barbados</a:t>
            </a:r>
          </a:p>
          <a:p>
            <a:r>
              <a:rPr lang="en-GB" dirty="0"/>
              <a:t>Purchased from tobacco grower of Scottish origin by naval officer Michael Pascal and renamed </a:t>
            </a:r>
            <a:r>
              <a:rPr lang="en-GB" dirty="0" err="1"/>
              <a:t>Gustavas</a:t>
            </a:r>
            <a:r>
              <a:rPr lang="en-GB" dirty="0"/>
              <a:t> </a:t>
            </a:r>
            <a:r>
              <a:rPr lang="en-GB" dirty="0" err="1"/>
              <a:t>Vassa</a:t>
            </a:r>
            <a:endParaRPr lang="en-GB" dirty="0"/>
          </a:p>
          <a:p>
            <a:r>
              <a:rPr lang="en-GB" dirty="0"/>
              <a:t>Served as naval manservant during the Seven Years War and later sold to Quaker merchant Robert King, and settled in </a:t>
            </a:r>
            <a:r>
              <a:rPr lang="en-GB" dirty="0" err="1"/>
              <a:t>Monserrat</a:t>
            </a:r>
            <a:endParaRPr lang="en-GB" dirty="0"/>
          </a:p>
          <a:p>
            <a:r>
              <a:rPr lang="en-GB" dirty="0"/>
              <a:t>Eventually bought his freedom for £40 and began travelling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EQUIANO contd...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Travelled extensively to Europe, Turkey, New World; 1772 on exhibition to the North Pole</a:t>
            </a:r>
          </a:p>
          <a:p>
            <a:r>
              <a:rPr lang="en-GB" dirty="0"/>
              <a:t>As a ‘free servant’ in England he entered a ‘pious’ period through association with a Calvinist sect</a:t>
            </a:r>
          </a:p>
          <a:p>
            <a:r>
              <a:rPr lang="en-GB" dirty="0"/>
              <a:t>Began working for victims of slavery, including help to resettle Black Africans in Sierra Leon</a:t>
            </a:r>
          </a:p>
          <a:p>
            <a:r>
              <a:rPr lang="en-GB" dirty="0"/>
              <a:t>Rising status within England, particularly among Evangelical circles</a:t>
            </a:r>
          </a:p>
          <a:p>
            <a:r>
              <a:rPr lang="en-GB" dirty="0"/>
              <a:t>Regarded as first leading black political figure </a:t>
            </a:r>
            <a:r>
              <a:rPr lang="en-GB"/>
              <a:t>in Britain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ABOLITION IN BRITAIN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18th century witnessed increasing pressure on the institution of slavery:</a:t>
            </a:r>
          </a:p>
          <a:p>
            <a:r>
              <a:rPr lang="en-GB" dirty="0"/>
              <a:t>Source 1. Humanitarian: Enlightenment thinkers; evangelical Protestant elements; </a:t>
            </a:r>
          </a:p>
          <a:p>
            <a:r>
              <a:rPr lang="en-GB" dirty="0"/>
              <a:t>Source 2. Economic: Adam Smith argued against the inefficiency of slavery; free men work better; relations with Africa more productive through the establishment of free trade and markets; manufacturing interests eschewed ‘old-fashioned’ ways of production </a:t>
            </a:r>
            <a:r>
              <a:rPr lang="en-GB" dirty="0" err="1"/>
              <a:t>e.g</a:t>
            </a:r>
            <a:r>
              <a:rPr lang="en-GB" dirty="0"/>
              <a:t> Sugar production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ABOLITION contd...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status of the institution of slavery in Britain remained ambiguous i.e. dichotomy between their status in Britain and the new world</a:t>
            </a:r>
          </a:p>
          <a:p>
            <a:endParaRPr lang="en-GB" dirty="0"/>
          </a:p>
          <a:p>
            <a:r>
              <a:rPr lang="en-GB" dirty="0"/>
              <a:t>Was it legal? Did slaves in Britain have any redress over status or treatment?</a:t>
            </a:r>
          </a:p>
          <a:p>
            <a:endParaRPr lang="en-GB" dirty="0"/>
          </a:p>
          <a:p>
            <a:r>
              <a:rPr lang="en-GB" dirty="0"/>
              <a:t>Central question: could slave masters legally ship slaves from Britain to the new world?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ABOLITION Timeline....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</a:t>
            </a:r>
            <a:r>
              <a:rPr lang="en-GB" dirty="0" err="1"/>
              <a:t>Yorke</a:t>
            </a:r>
            <a:r>
              <a:rPr lang="en-GB" dirty="0"/>
              <a:t>-Talbot Ruling (1729): ruled that slaves brought into Britain did not become free (and could be shipped back to the colonies; brought about through pressure from plantation owners</a:t>
            </a:r>
          </a:p>
          <a:p>
            <a:r>
              <a:rPr lang="en-GB" dirty="0"/>
              <a:t>2. 1762 Ruling: The Lord Chancellor ruled opposite to 1729 Ruling</a:t>
            </a:r>
          </a:p>
          <a:p>
            <a:r>
              <a:rPr lang="en-GB" dirty="0"/>
              <a:t>3. Granville Sharp Case (1769) – the story of Jonathan Strong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GRANVILLE SHARP (1735-1813)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Fought slavery under the banner ‘was slavery legal in Britain?’</a:t>
            </a:r>
          </a:p>
          <a:p>
            <a:r>
              <a:rPr lang="en-GB" dirty="0"/>
              <a:t>‘Reclaimed’ rejected slaves from the streets of Britain (including in 1765 Jonathan Strong)</a:t>
            </a:r>
          </a:p>
          <a:p>
            <a:r>
              <a:rPr lang="en-GB" dirty="0"/>
              <a:t>Legal struggle between Sharp and master over Strong’s status </a:t>
            </a:r>
          </a:p>
          <a:p>
            <a:r>
              <a:rPr lang="en-GB" dirty="0"/>
              <a:t>Strong eventually free</a:t>
            </a:r>
          </a:p>
        </p:txBody>
      </p:sp>
      <p:pic>
        <p:nvPicPr>
          <p:cNvPr id="7" name="Content Placeholder 6" descr="sharp_granvil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1772816"/>
            <a:ext cx="2664296" cy="4104456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JAMES SOMERSET CASE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James Somerset escaped captivity in Britain (1769)</a:t>
            </a:r>
          </a:p>
          <a:p>
            <a:r>
              <a:rPr lang="en-GB" dirty="0"/>
              <a:t>1771 – Somerset is re-captured and placed on slave ship for the Colonies</a:t>
            </a:r>
          </a:p>
          <a:p>
            <a:r>
              <a:rPr lang="en-GB" dirty="0"/>
              <a:t>Lord Mansfield the Chief Justice ruled (1772) that slavery was unlawful in England (but not in British overseas possessions); hence Colonial law did not equal British Law (Mansfield Judgement)</a:t>
            </a:r>
          </a:p>
          <a:p>
            <a:r>
              <a:rPr lang="en-GB" dirty="0"/>
              <a:t>Somerset freed along with emancipation of slaves living within Britain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REALITY!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Despite the Mansfield  Judgement, Afro-</a:t>
            </a:r>
            <a:r>
              <a:rPr lang="en-GB" dirty="0" err="1"/>
              <a:t>Caribbeans</a:t>
            </a:r>
            <a:r>
              <a:rPr lang="en-GB" dirty="0"/>
              <a:t> entering Britain were still sold and exploited (up to 1830s, when the status of slave removed from the statute book)</a:t>
            </a:r>
          </a:p>
          <a:p>
            <a:r>
              <a:rPr lang="en-GB" dirty="0"/>
              <a:t>1770s-1830s: saw period of legal activity by anti-slavery elements (dominated by Quaker and Methodist groups)</a:t>
            </a:r>
          </a:p>
          <a:p>
            <a:r>
              <a:rPr lang="en-GB" dirty="0"/>
              <a:t>Based on belief that ‘all people equal unto God’; all equally sinful; all open to conversion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1783: Quakers present the first anti-slavery petition to Parliament</a:t>
            </a:r>
          </a:p>
          <a:p>
            <a:r>
              <a:rPr lang="en-GB" dirty="0"/>
              <a:t>Growing links between anti-slavery elements and the English ‘lower orders’ (based on perception of strong links between slavery and aristocratic interests)</a:t>
            </a:r>
          </a:p>
          <a:p>
            <a:r>
              <a:rPr lang="en-GB" dirty="0"/>
              <a:t>1787: ‘Society for the Abolition of the Slave Trade’ – early evidence of a ‘mass movement’ in Britain 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WILLIAM WILBERFORCE (1759-1833)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1787: the ‘Society for the effecting of the abolition of the slave trade’ founded</a:t>
            </a:r>
          </a:p>
          <a:p>
            <a:r>
              <a:rPr lang="en-GB" dirty="0"/>
              <a:t>1792: Wilberforce’s ‘Abolition Bill’ before Parliament – supported by 500 separate petitions ; it passed 230-85 (but only through gradual abolition); campaign continued</a:t>
            </a:r>
          </a:p>
          <a:p>
            <a:r>
              <a:rPr lang="en-GB" dirty="0"/>
              <a:t>1807: Slave Trade Act – abolished the slave trade in the British Empire (but not slavery)</a:t>
            </a:r>
          </a:p>
          <a:p>
            <a:r>
              <a:rPr lang="en-GB" dirty="0"/>
              <a:t>1823:Anti-Slavery Society founded</a:t>
            </a:r>
          </a:p>
          <a:p>
            <a:r>
              <a:rPr lang="en-GB" dirty="0"/>
              <a:t>1833: Slavery Abolition Act – slavery abolished throughout most of the British Empire	</a:t>
            </a:r>
          </a:p>
        </p:txBody>
      </p:sp>
      <p:pic>
        <p:nvPicPr>
          <p:cNvPr id="7" name="Content Placeholder 6" descr="240px-Wilberforce_john_risi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500" y="1951831"/>
            <a:ext cx="3048000" cy="3822700"/>
          </a:xfr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305</TotalTime>
  <Words>1379</Words>
  <Application>Microsoft Office PowerPoint</Application>
  <PresentationFormat>On-screen Show (4:3)</PresentationFormat>
  <Paragraphs>117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Book Antiqua</vt:lpstr>
      <vt:lpstr>Lucida Sans</vt:lpstr>
      <vt:lpstr>Wingdings</vt:lpstr>
      <vt:lpstr>Wingdings 2</vt:lpstr>
      <vt:lpstr>Wingdings 3</vt:lpstr>
      <vt:lpstr>Apex</vt:lpstr>
      <vt:lpstr>THE SLAVE TRADE</vt:lpstr>
      <vt:lpstr>‘TRIANGULAR TRADE’</vt:lpstr>
      <vt:lpstr>‘TRIANGULAR TRADE’</vt:lpstr>
      <vt:lpstr>‘TRIANGULAR TRADE’</vt:lpstr>
      <vt:lpstr>‘TRIANGULAR TRADE’</vt:lpstr>
      <vt:lpstr>FIGURES</vt:lpstr>
      <vt:lpstr>ABOLITION</vt:lpstr>
      <vt:lpstr>1. LOUISE DE JAUCOURT</vt:lpstr>
      <vt:lpstr>DE JAUCOURT contd...</vt:lpstr>
      <vt:lpstr>DE JAUCOURT on:</vt:lpstr>
      <vt:lpstr>CAVEATS</vt:lpstr>
      <vt:lpstr>2. NATURAL LAW IN THE 18TH CENTURY</vt:lpstr>
      <vt:lpstr>NATURAL LAW AND SLAVERY</vt:lpstr>
      <vt:lpstr>3. BLACK COMMUNITY IN BRITAIN</vt:lpstr>
      <vt:lpstr>SLAVE-SERVANTS</vt:lpstr>
      <vt:lpstr>SLAVE - SERVANTS</vt:lpstr>
      <vt:lpstr>IGNATIUS SANCHO</vt:lpstr>
      <vt:lpstr>OLAUDAH EQUIANO</vt:lpstr>
      <vt:lpstr>EQUIANO contd...</vt:lpstr>
      <vt:lpstr>4. ABOLITION IN BRITAIN</vt:lpstr>
      <vt:lpstr>ABOLITION contd...</vt:lpstr>
      <vt:lpstr>ABOLITION Timeline....</vt:lpstr>
      <vt:lpstr>GRANVILLE SHARP (1735-1813)</vt:lpstr>
      <vt:lpstr>JAMES SOMERSET CASE</vt:lpstr>
      <vt:lpstr>REALITY!</vt:lpstr>
      <vt:lpstr>LEGISLATION</vt:lpstr>
      <vt:lpstr>WILLIAM WILBERFORCE (1759-1833)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SLAVE TRADE</dc:title>
  <dc:creator>Sony</dc:creator>
  <cp:lastModifiedBy>Lester Mason</cp:lastModifiedBy>
  <cp:revision>34</cp:revision>
  <cp:lastPrinted>2020-12-01T07:50:52Z</cp:lastPrinted>
  <dcterms:created xsi:type="dcterms:W3CDTF">2011-03-09T16:20:12Z</dcterms:created>
  <dcterms:modified xsi:type="dcterms:W3CDTF">2021-11-15T11:56:10Z</dcterms:modified>
</cp:coreProperties>
</file>