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5" r:id="rId5"/>
    <p:sldId id="260" r:id="rId6"/>
    <p:sldId id="266" r:id="rId7"/>
    <p:sldId id="261" r:id="rId8"/>
    <p:sldId id="268" r:id="rId9"/>
    <p:sldId id="264" r:id="rId10"/>
    <p:sldId id="267" r:id="rId11"/>
  </p:sldIdLst>
  <p:sldSz cx="9144000" cy="5143500" type="screen16x9"/>
  <p:notesSz cx="6858000" cy="9144000"/>
  <p:defaultTextStyle>
    <a:lvl1pPr marL="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 latinLnBrk="0">
      <a:defRPr sz="1800" kern="1200">
        <a:solidFill>
          <a:schemeClr val="tx1"/>
        </a:solidFill>
        <a:latin typeface="+mn-lt"/>
        <a:ea typeface="+mn-ea"/>
        <a:cs typeface="+mn-cs"/>
      </a:defRPr>
    </a:lvl9pPr>
    <a:extLst/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103" autoAdjust="0"/>
    <p:restoredTop sz="87582" autoAdjust="0"/>
  </p:normalViewPr>
  <p:slideViewPr>
    <p:cSldViewPr>
      <p:cViewPr>
        <p:scale>
          <a:sx n="70" d="100"/>
          <a:sy n="70" d="100"/>
        </p:scale>
        <p:origin x="-1064" y="-20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552"/>
    </p:cViewPr>
  </p:outlineViewPr>
  <p:notesTextViewPr>
    <p:cViewPr>
      <p:scale>
        <a:sx n="200" d="100"/>
        <a:sy n="2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l">
              <a:defRPr sz="1200"/>
            </a:lvl1pPr>
            <a:extLst/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rtlCol="0"/>
          <a:lstStyle>
            <a:lvl1pPr algn="r">
              <a:defRPr sz="1200"/>
            </a:lvl1pPr>
            <a:extLst/>
          </a:lstStyle>
          <a:p>
            <a:fld id="{A8ADFD5B-A66C-449C-B6E8-FB716D07777D}" type="datetimeFigureOut">
              <a:rPr lang="en-US" smtClean="0"/>
              <a:pPr/>
              <a:t>3/18/2022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rtlCol="0" anchor="ctr"/>
          <a:lstStyle>
            <a:extLst/>
          </a:lstStyle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rtlCol="0">
            <a:normAutofit/>
          </a:bodyPr>
          <a:lstStyle>
            <a:extLst/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l">
              <a:defRPr sz="1200"/>
            </a:lvl1pPr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rtlCol="0" anchor="b"/>
          <a:lstStyle>
            <a:lvl1pPr algn="r">
              <a:defRPr sz="1200"/>
            </a:lvl1pPr>
            <a:extLst/>
          </a:lstStyle>
          <a:p>
            <a:fld id="{CA5D3BF3-D352-46FC-8343-31F56E6730EA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  <a:extLst/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r>
              <a:rPr lang="en-US" dirty="0" smtClean="0"/>
              <a:t>This</a:t>
            </a:r>
            <a:r>
              <a:rPr lang="en-US" baseline="0" dirty="0" smtClean="0"/>
              <a:t> does not mean that the treatment is not effective, just that the research base is not strong enough.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is it used in work?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5D3BF3-D352-46FC-8343-31F56E6730EA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en-US" sz="1050" dirty="0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CA5D3BF3-D352-46FC-8343-31F56E6730EA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478274"/>
            <a:ext cx="9144000" cy="665226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-9144" y="4539996"/>
            <a:ext cx="2249424" cy="534924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4533138"/>
            <a:ext cx="6784848" cy="534924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4537528"/>
            <a:ext cx="6515100" cy="514350"/>
          </a:xfrm>
        </p:spPr>
        <p:txBody>
          <a:bodyPr anchor="ctr"/>
          <a:lstStyle>
            <a:lvl1pPr marL="0" indent="0" algn="l">
              <a:buNone/>
              <a:defRPr sz="28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4551524"/>
            <a:ext cx="2057400" cy="51435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  <a:extLst/>
          </a:lstStyle>
          <a:p>
            <a:pPr algn="ctr"/>
            <a:fld id="{047E157E-8DCB-4F70-A0AF-5EB586A91DD4}" type="datetime1">
              <a:rPr lang="en-US" smtClean="0">
                <a:solidFill>
                  <a:srgbClr val="FFFFFF"/>
                </a:solidFill>
              </a:rPr>
              <a:pPr algn="ctr"/>
              <a:t>3/18/2022</a:t>
            </a:fld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177404"/>
            <a:ext cx="5867400" cy="273844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  <a:extLst/>
          </a:lstStyle>
          <a:p>
            <a:pPr algn="r"/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171450"/>
            <a:ext cx="838200" cy="28575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F82E0A0-C266-4798-8C8F-B9F91E9DA37E}" type="slidenum">
              <a:rPr lang="en-US" smtClean="0">
                <a:solidFill>
                  <a:schemeClr val="tx2"/>
                </a:solidFill>
              </a:rPr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12" name="Rectangle 11"/>
          <p:cNvSpPr>
            <a:spLocks noGrp="1"/>
          </p:cNvSpPr>
          <p:nvPr>
            <p:ph type="title"/>
          </p:nvPr>
        </p:nvSpPr>
        <p:spPr>
          <a:xfrm>
            <a:off x="2362200" y="2343150"/>
            <a:ext cx="6477000" cy="2038350"/>
          </a:xfrm>
        </p:spPr>
        <p:txBody>
          <a:bodyPr rtlCol="0" anchor="b"/>
          <a:lstStyle>
            <a:lvl1pPr>
              <a:defRPr cap="all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606EA6-EFEA-4C30-9264-4F9291A5780D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algn="ctr"/>
            <a:fld id="{8F82E0A0-C266-4798-8C8F-B9F91E9DA37E}" type="slidenum">
              <a:rPr lang="en-US" sz="1400" b="1" smtClean="0">
                <a:solidFill>
                  <a:srgbClr val="FFFFFF"/>
                </a:solidFill>
              </a:rPr>
              <a:pPr algn="ctr"/>
              <a:t>‹#›</a:t>
            </a:fld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sz="quarter" idx="13"/>
          </p:nvPr>
        </p:nvSpPr>
        <p:spPr>
          <a:xfrm>
            <a:off x="609600" y="1352550"/>
            <a:ext cx="8153400" cy="3276600"/>
          </a:xfrm>
        </p:spPr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7123113" cy="1254919"/>
          </a:xfrm>
        </p:spPr>
        <p:txBody>
          <a:bodyPr anchor="t"/>
          <a:lstStyle>
            <a:lvl1pPr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1143000"/>
            <a:ext cx="9144000" cy="85725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1200150"/>
            <a:ext cx="1295400" cy="7429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200150"/>
            <a:ext cx="7772400" cy="74295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71600" y="1200150"/>
            <a:ext cx="7620000" cy="74295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  <a:extLst/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CF9F07-3BC7-4570-B054-79111B0A380C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314450"/>
            <a:ext cx="1295400" cy="526257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  <a:extLst/>
          </a:lstStyle>
          <a:p>
            <a:pPr algn="ctr"/>
            <a:fld id="{8F82E0A0-C266-4798-8C8F-B9F91E9DA37E}" type="slidenum">
              <a:rPr lang="en-US" sz="2400" b="1" smtClean="0">
                <a:solidFill>
                  <a:srgbClr val="FFFFFF"/>
                </a:solidFill>
              </a:rPr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09600" y="1352551"/>
            <a:ext cx="3886200" cy="3268624"/>
          </a:xfrm>
        </p:spPr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844901" y="1352549"/>
            <a:ext cx="3886200" cy="3268625"/>
          </a:xfrm>
        </p:spPr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>
            <a:extLst/>
          </a:lstStyle>
          <a:p>
            <a:fld id="{E4606EA6-EFEA-4C30-9264-4F9291A5780D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>
            <a:extLst/>
          </a:lstStyle>
          <a:p>
            <a:pPr algn="ctr"/>
            <a:fld id="{8F82E0A0-C266-4798-8C8F-B9F91E9DA37E}" type="slidenum">
              <a:rPr lang="en-US" sz="1400" b="1" smtClean="0">
                <a:solidFill>
                  <a:srgbClr val="FFFFFF"/>
                </a:solidFill>
              </a:rPr>
              <a:pPr algn="ctr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>
            <a:extLst/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18110"/>
            <a:ext cx="8153400" cy="100584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919818"/>
            <a:ext cx="3886200" cy="2628900"/>
          </a:xfrm>
        </p:spPr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919818"/>
            <a:ext cx="3886200" cy="2628900"/>
          </a:xfrm>
        </p:spPr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>
            <a:extLst/>
          </a:lstStyle>
          <a:p>
            <a:fld id="{E4606EA6-EFEA-4C30-9264-4F9291A5780D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>
            <a:extLst/>
          </a:lstStyle>
          <a:p>
            <a:pPr algn="ctr"/>
            <a:fld id="{8F82E0A0-C266-4798-8C8F-B9F91E9DA37E}" type="slidenum">
              <a:rPr lang="en-US" sz="1400" b="1" smtClean="0">
                <a:solidFill>
                  <a:srgbClr val="FFFFFF"/>
                </a:solidFill>
              </a:rPr>
              <a:pPr algn="ctr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>
            <a:extLst/>
          </a:lstStyle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8"/>
          </p:nvPr>
        </p:nvSpPr>
        <p:spPr>
          <a:xfrm>
            <a:off x="609600" y="1362287"/>
            <a:ext cx="3886200" cy="530352"/>
          </a:xfrm>
          <a:solidFill>
            <a:schemeClr val="accent2"/>
          </a:solidFill>
        </p:spPr>
        <p:txBody>
          <a:bodyPr rtlCol="0" anchor="ctr"/>
          <a:lstStyle>
            <a:lvl1pPr>
              <a:buFontTx/>
              <a:buNone/>
              <a:defRPr sz="2000" b="1">
                <a:solidFill>
                  <a:srgbClr val="FFFFFF"/>
                </a:solidFill>
              </a:defRPr>
            </a:lvl1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9"/>
          </p:nvPr>
        </p:nvSpPr>
        <p:spPr>
          <a:xfrm>
            <a:off x="4800600" y="1362287"/>
            <a:ext cx="3886200" cy="530352"/>
          </a:xfrm>
          <a:solidFill>
            <a:schemeClr val="accent4"/>
          </a:solidFill>
        </p:spPr>
        <p:txBody>
          <a:bodyPr rtlCol="0" anchor="ctr"/>
          <a:lstStyle>
            <a:lvl1pPr>
              <a:buFontTx/>
              <a:buNone/>
              <a:defRPr sz="2000" b="1">
                <a:solidFill>
                  <a:srgbClr val="FFFFFF"/>
                </a:solidFill>
              </a:defRPr>
            </a:lvl1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DFADB5D-B7A0-47E3-AD2D-B1A6F8614213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3F7CB7D-F184-43C7-B6FD-03D728E1BBFF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968126-03FC-49C0-B9B8-2B561CCC3D90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4686300"/>
            <a:ext cx="533400" cy="28575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3F7CB7D-F184-43C7-B6FD-03D728E1BBFF}" type="slidenum">
              <a:rPr lang="en-US" smtClean="0">
                <a:solidFill>
                  <a:schemeClr val="tx2"/>
                </a:solidFill>
              </a:rPr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8110"/>
            <a:ext cx="8153400" cy="1005840"/>
          </a:xfrm>
        </p:spPr>
        <p:txBody>
          <a:bodyPr anchor="b"/>
          <a:lstStyle>
            <a:lvl1pPr algn="l">
              <a:buNone/>
              <a:defRPr sz="42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49A8198-4617-485E-9585-4840B69DBBA6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3F7CB7D-F184-43C7-B6FD-03D728E1BBFF}" type="slidenum">
              <a:rPr lang="en-US" smtClean="0">
                <a:solidFill>
                  <a:srgbClr val="FFFFFF"/>
                </a:solidFill>
              </a:rPr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428750"/>
            <a:ext cx="1600200" cy="31242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2362200" y="1428750"/>
            <a:ext cx="6400800" cy="3200400"/>
          </a:xfrm>
        </p:spPr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57668" y="0"/>
            <a:ext cx="7586332" cy="3419856"/>
          </a:xfrm>
          <a:solidFill>
            <a:schemeClr val="tx2">
              <a:shade val="50000"/>
            </a:schemeClr>
          </a:solidFill>
          <a:ln>
            <a:noFill/>
          </a:ln>
        </p:spPr>
        <p:txBody>
          <a:bodyPr/>
          <a:lstStyle>
            <a:lvl1pPr>
              <a:buNone/>
              <a:defRPr sz="3200"/>
            </a:lvl1pPr>
            <a:extLst/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4114800"/>
            <a:ext cx="7315200" cy="51435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>
          <a:xfrm>
            <a:off x="-9144" y="3429000"/>
            <a:ext cx="9144000" cy="665226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-9144" y="3497580"/>
            <a:ext cx="1463040" cy="534924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3490722"/>
            <a:ext cx="7589520" cy="534924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3543300"/>
            <a:ext cx="7315200" cy="4572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447800" y="0"/>
            <a:ext cx="100584" cy="515035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4686300"/>
            <a:ext cx="2667000" cy="273844"/>
          </a:xfrm>
        </p:spPr>
        <p:txBody>
          <a:bodyPr rtlCol="0"/>
          <a:lstStyle>
            <a:extLst/>
          </a:lstStyle>
          <a:p>
            <a:fld id="{E4606EA6-EFEA-4C30-9264-4F9291A5780D}" type="datetime1">
              <a:rPr lang="en-US" smtClean="0"/>
              <a:pPr/>
              <a:t>3/18/2022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3500437"/>
            <a:ext cx="1447800" cy="497684"/>
          </a:xfrm>
        </p:spPr>
        <p:txBody>
          <a:bodyPr rtlCol="0"/>
          <a:lstStyle>
            <a:lvl1pPr>
              <a:defRPr sz="2800"/>
            </a:lvl1pPr>
            <a:extLst/>
          </a:lstStyle>
          <a:p>
            <a:pPr algn="ctr"/>
            <a:fld id="{8F82E0A0-C266-4798-8C8F-B9F91E9DA37E}" type="slidenum">
              <a:rPr lang="en-US" sz="2800" b="1" smtClean="0">
                <a:solidFill>
                  <a:srgbClr val="FFFFFF"/>
                </a:solidFill>
              </a:rPr>
              <a:pPr algn="ctr"/>
              <a:t>‹#›</a:t>
            </a:fld>
            <a:endParaRPr lang="en-US" sz="2800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4686155"/>
            <a:ext cx="4572000" cy="273844"/>
          </a:xfrm>
        </p:spPr>
        <p:txBody>
          <a:bodyPr rtlCol="0"/>
          <a:lstStyle>
            <a:extLst/>
          </a:lstStyle>
          <a:p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352550"/>
            <a:ext cx="8153400" cy="324231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4686300"/>
            <a:ext cx="2667000" cy="273844"/>
          </a:xfrm>
          <a:prstGeom prst="rect">
            <a:avLst/>
          </a:prstGeom>
        </p:spPr>
        <p:txBody>
          <a:bodyPr vert="horz" anchor="ctr" anchorCtr="0"/>
          <a:lstStyle>
            <a:lvl1pPr algn="l">
              <a:defRPr sz="1400">
                <a:solidFill>
                  <a:schemeClr val="tx2"/>
                </a:solidFill>
              </a:defRPr>
            </a:lvl1pPr>
            <a:extLst/>
          </a:lstStyle>
          <a:p>
            <a:fld id="{E4606EA6-EFEA-4C30-9264-4F9291A5780D}" type="datetime1">
              <a:rPr lang="en-US" smtClean="0"/>
              <a:pPr/>
              <a:t>3/18/2022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1" y="4686155"/>
            <a:ext cx="5421083" cy="273844"/>
          </a:xfrm>
          <a:prstGeom prst="rect">
            <a:avLst/>
          </a:prstGeom>
        </p:spPr>
        <p:txBody>
          <a:bodyPr vert="horz" anchor="ctr"/>
          <a:lstStyle>
            <a:lvl1pPr algn="r">
              <a:defRPr sz="1400">
                <a:solidFill>
                  <a:schemeClr val="tx2"/>
                </a:solidFill>
              </a:defRPr>
            </a:lvl1pPr>
            <a:extLst/>
          </a:lstStyle>
          <a:p>
            <a:pPr algn="r"/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095170"/>
            <a:ext cx="9144000" cy="24003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1129460"/>
            <a:ext cx="533400" cy="1714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590550" y="1129460"/>
            <a:ext cx="8553450" cy="17145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123507"/>
            <a:ext cx="533400" cy="183357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>
              <a:defRPr sz="1400" b="1">
                <a:solidFill>
                  <a:srgbClr val="FFFFFF"/>
                </a:solidFill>
              </a:defRPr>
            </a:lvl1pPr>
            <a:extLst/>
          </a:lstStyle>
          <a:p>
            <a:pPr algn="ctr"/>
            <a:fld id="{8F82E0A0-C266-4798-8C8F-B9F91E9DA37E}" type="slidenum">
              <a:rPr lang="en-US" sz="1400" b="1" smtClean="0">
                <a:solidFill>
                  <a:srgbClr val="FFFFFF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118110"/>
            <a:ext cx="8153400" cy="100584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l" rtl="0" eaLnBrk="1" latinLnBrk="0" hangingPunct="1">
        <a:spcBef>
          <a:spcPct val="0"/>
        </a:spcBef>
        <a:buNone/>
        <a:defRPr sz="4200" kern="1200">
          <a:solidFill>
            <a:schemeClr val="tx2"/>
          </a:solidFill>
          <a:latin typeface="+mj-lt"/>
          <a:ea typeface="+mj-ea"/>
          <a:cs typeface="+mj-cs"/>
        </a:defRPr>
      </a:lvl1pPr>
      <a:extLst/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None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/>
          </p:cNvSpPr>
          <p:nvPr>
            <p:ph type="title"/>
          </p:nvPr>
        </p:nvSpPr>
        <p:spPr>
          <a:xfrm>
            <a:off x="2667000" y="1285866"/>
            <a:ext cx="6477000" cy="1181094"/>
          </a:xfrm>
        </p:spPr>
        <p:txBody>
          <a:bodyPr/>
          <a:lstStyle>
            <a:extLst/>
          </a:lstStyle>
          <a:p>
            <a:r>
              <a:rPr lang="en-US" dirty="0" smtClean="0"/>
              <a:t>Evidence Based Practice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>
            <a:extLst/>
          </a:lstStyle>
          <a:p>
            <a:r>
              <a:rPr lang="en-US" dirty="0" smtClean="0"/>
              <a:t>Presented by Martha Rose Leaker</a:t>
            </a: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-1143040" y="285734"/>
            <a:ext cx="5786993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 Presentation on:</a:t>
            </a:r>
            <a:endParaRPr lang="en-US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dirty="0" smtClean="0"/>
              <a:t>What is Evidence Based Practice?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0" y="1285866"/>
            <a:ext cx="9144000" cy="3071834"/>
          </a:xfrm>
        </p:spPr>
        <p:txBody>
          <a:bodyPr/>
          <a:lstStyle/>
          <a:p>
            <a:endParaRPr lang="en-GB" dirty="0" smtClean="0"/>
          </a:p>
          <a:p>
            <a:r>
              <a:rPr lang="en-GB" sz="2400" dirty="0" smtClean="0"/>
              <a:t>Gathering information based on the subject/profession</a:t>
            </a:r>
          </a:p>
          <a:p>
            <a:endParaRPr lang="en-GB" sz="2400" dirty="0" smtClean="0"/>
          </a:p>
          <a:p>
            <a:r>
              <a:rPr lang="en-GB" sz="2400" dirty="0" smtClean="0"/>
              <a:t>Examining the ‘best available evidence’</a:t>
            </a:r>
          </a:p>
          <a:p>
            <a:endParaRPr lang="en-GB" sz="2400" dirty="0" smtClean="0"/>
          </a:p>
          <a:p>
            <a:r>
              <a:rPr lang="en-GB" sz="2400" dirty="0" smtClean="0"/>
              <a:t>Basing an insight/argument from the evidence provided</a:t>
            </a:r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12" name="TextBox 11"/>
          <p:cNvSpPr txBox="1"/>
          <p:nvPr/>
        </p:nvSpPr>
        <p:spPr>
          <a:xfrm>
            <a:off x="0" y="4774168"/>
            <a:ext cx="35057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latin typeface="Arial Narrow" pitchFamily="34" charset="0"/>
              </a:rPr>
              <a:t>Michelle, C. Pat, M. And Geraldine, P. (2009)</a:t>
            </a:r>
            <a:endParaRPr lang="en-GB" sz="16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dirty="0" smtClean="0"/>
              <a:t>Example: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sz="quarter" idx="13"/>
          </p:nvPr>
        </p:nvSpPr>
        <p:spPr>
          <a:xfrm>
            <a:off x="0" y="1928808"/>
            <a:ext cx="6643702" cy="1928826"/>
          </a:xfrm>
        </p:spPr>
        <p:txBody>
          <a:bodyPr anchor="ctr">
            <a:noAutofit/>
          </a:bodyPr>
          <a:lstStyle>
            <a:extLst/>
          </a:lstStyle>
          <a:p>
            <a:pPr marL="274320" lvl="1"/>
            <a:r>
              <a:rPr lang="en-US" sz="2400" dirty="0" smtClean="0"/>
              <a:t>“The national Institute for Health and Clinical Excellence (NIHCE) are often criticized for not recommending new treatments where the available research does not support their use.”</a:t>
            </a:r>
          </a:p>
        </p:txBody>
      </p:sp>
      <p:pic>
        <p:nvPicPr>
          <p:cNvPr id="5" name="j0314068.jpg"/>
          <p:cNvPicPr>
            <a:picLocks noGrp="1" noChangeAspect="1"/>
          </p:cNvPicPr>
          <p:nvPr>
            <p:ph sz="quarter" idx="14"/>
          </p:nvPr>
        </p:nvPicPr>
        <p:blipFill>
          <a:blip r:embed="rId3"/>
          <a:stretch>
            <a:fillRect/>
          </a:stretch>
        </p:blipFill>
        <p:spPr>
          <a:xfrm>
            <a:off x="6572264" y="1571618"/>
            <a:ext cx="2214578" cy="1862648"/>
          </a:xfrm>
        </p:spPr>
      </p:pic>
      <p:sp>
        <p:nvSpPr>
          <p:cNvPr id="6" name="TextBox 5"/>
          <p:cNvSpPr txBox="1"/>
          <p:nvPr/>
        </p:nvSpPr>
        <p:spPr>
          <a:xfrm>
            <a:off x="0" y="4714890"/>
            <a:ext cx="35057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>
                <a:latin typeface="Arial Narrow" pitchFamily="34" charset="0"/>
                <a:cs typeface="Calibri" pitchFamily="34" charset="0"/>
              </a:rPr>
              <a:t>Michelle, C. Pat, M. And Geraldine, P. (2009)</a:t>
            </a:r>
            <a:endParaRPr lang="en-GB" sz="1600" dirty="0">
              <a:latin typeface="Arial Narrow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research in practice: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600" y="1352551"/>
            <a:ext cx="3886200" cy="862009"/>
          </a:xfrm>
        </p:spPr>
        <p:txBody>
          <a:bodyPr/>
          <a:lstStyle/>
          <a:p>
            <a:r>
              <a:rPr lang="en-GB" dirty="0" smtClean="0"/>
              <a:t>Quantitative Data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44901" y="1352549"/>
            <a:ext cx="3886200" cy="790573"/>
          </a:xfrm>
        </p:spPr>
        <p:txBody>
          <a:bodyPr/>
          <a:lstStyle/>
          <a:p>
            <a:r>
              <a:rPr lang="en-GB" dirty="0" smtClean="0"/>
              <a:t>Qualitative Data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85720" y="2357436"/>
            <a:ext cx="4286280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Evidence that is created via numbers, charts, questionnaires to create a fair outcome, often resulting in statistical forum.</a:t>
            </a:r>
            <a:endParaRPr lang="en-GB" sz="2400" dirty="0" smtClean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643406" y="2285998"/>
            <a:ext cx="450059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“ In a qualitative study, the activities of sampling, data collection, data analysis, and interpretation take place iteratively.”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0" y="4774168"/>
            <a:ext cx="290983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i="1" dirty="0" smtClean="0"/>
              <a:t>Louise, S. and Sally, P. (2005)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0" y="0"/>
            <a:ext cx="8077200" cy="1047750"/>
          </a:xfrm>
        </p:spPr>
        <p:txBody>
          <a:bodyPr anchor="b">
            <a:normAutofit/>
          </a:bodyPr>
          <a:lstStyle>
            <a:extLst/>
          </a:lstStyle>
          <a:p>
            <a:r>
              <a:rPr lang="en-US" dirty="0" smtClean="0"/>
              <a:t>Personal Care Evidence:</a:t>
            </a:r>
            <a:endParaRPr lang="en-US" dirty="0"/>
          </a:p>
        </p:txBody>
      </p:sp>
      <p:sp>
        <p:nvSpPr>
          <p:cNvPr id="11" name="Rounded Rectangle 10"/>
          <p:cNvSpPr/>
          <p:nvPr/>
        </p:nvSpPr>
        <p:spPr>
          <a:xfrm>
            <a:off x="357158" y="1428742"/>
            <a:ext cx="8501122" cy="30003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                       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14348" y="1428742"/>
            <a:ext cx="7620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Task                      District nurse only                        District nurse and home help</a:t>
            </a:r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357158" y="1857370"/>
            <a:ext cx="8501122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5400000">
            <a:off x="643704" y="2928146"/>
            <a:ext cx="3000396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5400000">
            <a:off x="3358348" y="2928146"/>
            <a:ext cx="3000396" cy="15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42910" y="1857370"/>
            <a:ext cx="1417311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Bathing</a:t>
            </a:r>
          </a:p>
          <a:p>
            <a:endParaRPr lang="en-GB" dirty="0" smtClean="0"/>
          </a:p>
          <a:p>
            <a:r>
              <a:rPr lang="en-GB" dirty="0" smtClean="0"/>
              <a:t>Dressing</a:t>
            </a:r>
          </a:p>
          <a:p>
            <a:endParaRPr lang="en-GB" dirty="0" smtClean="0"/>
          </a:p>
          <a:p>
            <a:r>
              <a:rPr lang="en-GB" dirty="0" smtClean="0"/>
              <a:t>Getting up</a:t>
            </a:r>
          </a:p>
          <a:p>
            <a:endParaRPr lang="en-GB" dirty="0" smtClean="0"/>
          </a:p>
          <a:p>
            <a:r>
              <a:rPr lang="en-GB" dirty="0" smtClean="0"/>
              <a:t>Washing hair</a:t>
            </a:r>
          </a:p>
          <a:p>
            <a:endParaRPr lang="en-GB" dirty="0" smtClean="0"/>
          </a:p>
          <a:p>
            <a:r>
              <a:rPr lang="en-GB" dirty="0" smtClean="0"/>
              <a:t>Washing feet</a:t>
            </a:r>
            <a:endParaRPr lang="en-GB" dirty="0"/>
          </a:p>
        </p:txBody>
      </p:sp>
      <p:cxnSp>
        <p:nvCxnSpPr>
          <p:cNvPr id="21" name="Straight Connector 20"/>
          <p:cNvCxnSpPr/>
          <p:nvPr/>
        </p:nvCxnSpPr>
        <p:spPr>
          <a:xfrm rot="10800000" flipV="1">
            <a:off x="357158" y="2714626"/>
            <a:ext cx="8501122" cy="95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 rot="10800000" flipV="1">
            <a:off x="357158" y="3286130"/>
            <a:ext cx="8501122" cy="95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 rot="10800000" flipV="1">
            <a:off x="357158" y="3857634"/>
            <a:ext cx="8501122" cy="95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Connector 25"/>
          <p:cNvCxnSpPr/>
          <p:nvPr/>
        </p:nvCxnSpPr>
        <p:spPr>
          <a:xfrm rot="10800000" flipV="1">
            <a:off x="357158" y="2285998"/>
            <a:ext cx="8501122" cy="952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3143240" y="1857370"/>
            <a:ext cx="43794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11</a:t>
            </a:r>
          </a:p>
          <a:p>
            <a:endParaRPr lang="en-GB" dirty="0" smtClean="0"/>
          </a:p>
          <a:p>
            <a:r>
              <a:rPr lang="en-GB" dirty="0" smtClean="0"/>
              <a:t>3</a:t>
            </a:r>
          </a:p>
          <a:p>
            <a:endParaRPr lang="en-GB" dirty="0" smtClean="0"/>
          </a:p>
          <a:p>
            <a:r>
              <a:rPr lang="en-GB" dirty="0" smtClean="0"/>
              <a:t>2</a:t>
            </a:r>
          </a:p>
          <a:p>
            <a:endParaRPr lang="en-GB" dirty="0" smtClean="0"/>
          </a:p>
          <a:p>
            <a:r>
              <a:rPr lang="en-GB" dirty="0" smtClean="0"/>
              <a:t>5</a:t>
            </a:r>
          </a:p>
          <a:p>
            <a:endParaRPr lang="en-GB" dirty="0" smtClean="0"/>
          </a:p>
          <a:p>
            <a:r>
              <a:rPr lang="en-GB" dirty="0" smtClean="0"/>
              <a:t>8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6572264" y="1857370"/>
            <a:ext cx="31130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6</a:t>
            </a:r>
          </a:p>
          <a:p>
            <a:endParaRPr lang="en-GB" dirty="0" smtClean="0"/>
          </a:p>
          <a:p>
            <a:r>
              <a:rPr lang="en-GB" dirty="0" smtClean="0"/>
              <a:t>1</a:t>
            </a:r>
          </a:p>
          <a:p>
            <a:endParaRPr lang="en-GB" dirty="0" smtClean="0"/>
          </a:p>
          <a:p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/</a:t>
            </a:r>
          </a:p>
          <a:p>
            <a:endParaRPr lang="en-GB" dirty="0" smtClean="0"/>
          </a:p>
          <a:p>
            <a:r>
              <a:rPr lang="en-GB" dirty="0" smtClean="0"/>
              <a:t>3</a:t>
            </a:r>
          </a:p>
        </p:txBody>
      </p:sp>
      <p:sp>
        <p:nvSpPr>
          <p:cNvPr id="30" name="Rectangle 29"/>
          <p:cNvSpPr/>
          <p:nvPr/>
        </p:nvSpPr>
        <p:spPr>
          <a:xfrm>
            <a:off x="0" y="4804946"/>
            <a:ext cx="281917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600" dirty="0" smtClean="0"/>
              <a:t>Pamela, A. and Roger, S. (1997)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8110"/>
            <a:ext cx="8248680" cy="100584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Evidence based practice and GIBBS reflection: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does it effect the way we approach work ethics and outcomes relating to evidence?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Why is it important?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5" name="Oval 4"/>
          <p:cNvSpPr/>
          <p:nvPr/>
        </p:nvSpPr>
        <p:spPr>
          <a:xfrm>
            <a:off x="3500430" y="2571750"/>
            <a:ext cx="2643206" cy="227172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/>
          <p:cNvCxnSpPr/>
          <p:nvPr/>
        </p:nvCxnSpPr>
        <p:spPr>
          <a:xfrm rot="10800000" flipV="1">
            <a:off x="5500694" y="4357700"/>
            <a:ext cx="571504" cy="500066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5400000" flipH="1" flipV="1">
            <a:off x="3144034" y="3856840"/>
            <a:ext cx="428628" cy="158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16200000" flipH="1">
            <a:off x="5929322" y="3143254"/>
            <a:ext cx="500066" cy="21431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rot="10800000">
            <a:off x="4000496" y="4714890"/>
            <a:ext cx="428628" cy="21431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4572000" y="2428874"/>
            <a:ext cx="642942" cy="1588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rot="5400000" flipH="1" flipV="1">
            <a:off x="3714744" y="2786064"/>
            <a:ext cx="214314" cy="214314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 rot="20192720">
            <a:off x="3818409" y="2413101"/>
            <a:ext cx="7025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Feeling</a:t>
            </a:r>
            <a:endParaRPr lang="en-GB" sz="1400" dirty="0"/>
          </a:p>
        </p:txBody>
      </p:sp>
      <p:sp>
        <p:nvSpPr>
          <p:cNvPr id="35" name="TextBox 34"/>
          <p:cNvSpPr txBox="1"/>
          <p:nvPr/>
        </p:nvSpPr>
        <p:spPr>
          <a:xfrm rot="2156247">
            <a:off x="5218460" y="2524347"/>
            <a:ext cx="9120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Evaluation</a:t>
            </a:r>
          </a:p>
        </p:txBody>
      </p:sp>
      <p:sp>
        <p:nvSpPr>
          <p:cNvPr id="36" name="TextBox 35"/>
          <p:cNvSpPr txBox="1"/>
          <p:nvPr/>
        </p:nvSpPr>
        <p:spPr>
          <a:xfrm rot="5914918">
            <a:off x="5829570" y="3888213"/>
            <a:ext cx="76014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Analysis</a:t>
            </a:r>
            <a:endParaRPr lang="en-GB" sz="1400" dirty="0"/>
          </a:p>
        </p:txBody>
      </p:sp>
      <p:sp>
        <p:nvSpPr>
          <p:cNvPr id="37" name="TextBox 36"/>
          <p:cNvSpPr txBox="1"/>
          <p:nvPr/>
        </p:nvSpPr>
        <p:spPr>
          <a:xfrm>
            <a:off x="4429124" y="4835723"/>
            <a:ext cx="91723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Conclusion</a:t>
            </a:r>
            <a:endParaRPr lang="en-GB" sz="1400" dirty="0"/>
          </a:p>
        </p:txBody>
      </p:sp>
      <p:sp>
        <p:nvSpPr>
          <p:cNvPr id="38" name="TextBox 37"/>
          <p:cNvSpPr txBox="1"/>
          <p:nvPr/>
        </p:nvSpPr>
        <p:spPr>
          <a:xfrm rot="3130917">
            <a:off x="3110001" y="4228297"/>
            <a:ext cx="9765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Action Plan</a:t>
            </a:r>
            <a:endParaRPr lang="en-GB" sz="1400" dirty="0"/>
          </a:p>
        </p:txBody>
      </p:sp>
      <p:sp>
        <p:nvSpPr>
          <p:cNvPr id="39" name="TextBox 38"/>
          <p:cNvSpPr txBox="1"/>
          <p:nvPr/>
        </p:nvSpPr>
        <p:spPr>
          <a:xfrm rot="17573309">
            <a:off x="2989585" y="3065989"/>
            <a:ext cx="966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Description</a:t>
            </a:r>
            <a:endParaRPr lang="en-GB" sz="1400" dirty="0"/>
          </a:p>
        </p:txBody>
      </p:sp>
      <p:sp>
        <p:nvSpPr>
          <p:cNvPr id="49" name="TextBox 48"/>
          <p:cNvSpPr txBox="1"/>
          <p:nvPr/>
        </p:nvSpPr>
        <p:spPr>
          <a:xfrm>
            <a:off x="4071934" y="3357568"/>
            <a:ext cx="1462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 smtClean="0"/>
              <a:t>GIBBS</a:t>
            </a:r>
            <a:endParaRPr lang="en-GB" sz="4000" dirty="0"/>
          </a:p>
        </p:txBody>
      </p:sp>
      <p:sp>
        <p:nvSpPr>
          <p:cNvPr id="51" name="Rectangle 50"/>
          <p:cNvSpPr/>
          <p:nvPr/>
        </p:nvSpPr>
        <p:spPr>
          <a:xfrm>
            <a:off x="0" y="4774168"/>
            <a:ext cx="44476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Denise, P. Cheryl, T. and Bernadette, P. (2001)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>
            <a:extLst/>
          </a:lstStyle>
          <a:p>
            <a:r>
              <a:rPr lang="en-US" dirty="0" smtClean="0"/>
              <a:t>How can this evidence be used in a care environment?</a:t>
            </a:r>
            <a:endParaRPr lang="en-US" dirty="0"/>
          </a:p>
        </p:txBody>
      </p:sp>
      <p:pic>
        <p:nvPicPr>
          <p:cNvPr id="8" name="j0178459.jpg"/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t="16280" b="16280"/>
          <a:stretch>
            <a:fillRect/>
          </a:stretch>
        </p:blipFill>
        <p:spPr/>
      </p:pic>
      <p:sp>
        <p:nvSpPr>
          <p:cNvPr id="6" name="TextBox 5"/>
          <p:cNvSpPr txBox="1"/>
          <p:nvPr/>
        </p:nvSpPr>
        <p:spPr>
          <a:xfrm rot="20145677">
            <a:off x="1709104" y="4412360"/>
            <a:ext cx="18419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Reflective writing?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 rot="20288156">
            <a:off x="3511422" y="4488310"/>
            <a:ext cx="1606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Documentation?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 rot="20156303">
            <a:off x="5070873" y="4431335"/>
            <a:ext cx="1760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During Meetings?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rot="20322758">
            <a:off x="6440959" y="4428630"/>
            <a:ext cx="2516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Development of patients?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0" y="4143386"/>
            <a:ext cx="142872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/>
              <a:t>Denise, P. Cheryl, T. and Bernadette, P. (2001) </a:t>
            </a:r>
            <a:endParaRPr lang="en-GB" sz="1600" dirty="0"/>
          </a:p>
        </p:txBody>
      </p:sp>
      <p:sp>
        <p:nvSpPr>
          <p:cNvPr id="12" name="TextBox 11"/>
          <p:cNvSpPr txBox="1"/>
          <p:nvPr/>
        </p:nvSpPr>
        <p:spPr>
          <a:xfrm rot="19857429">
            <a:off x="2626577" y="4530355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 personal use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71604" y="3500444"/>
            <a:ext cx="7315200" cy="514350"/>
          </a:xfrm>
        </p:spPr>
        <p:txBody>
          <a:bodyPr/>
          <a:lstStyle/>
          <a:p>
            <a:r>
              <a:rPr lang="en-GB" dirty="0" smtClean="0"/>
              <a:t>What are the negative aspects?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500166" y="1857370"/>
            <a:ext cx="7315200" cy="4572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What are the benefits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71604" y="214296"/>
            <a:ext cx="36070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Conclusion:</a:t>
            </a:r>
            <a:endParaRPr lang="en-US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0" y="0"/>
            <a:ext cx="9144000" cy="5143500"/>
          </a:xfrm>
          <a:prstGeom prst="rect">
            <a:avLst/>
          </a:prstGeom>
          <a:noFill/>
          <a:ln w="76200" cap="flat" cmpd="sng" algn="ctr">
            <a:solidFill>
              <a:schemeClr val="accent4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>
            <a:extLst/>
          </a:lstStyle>
          <a:p>
            <a:endParaRPr lang="en-US"/>
          </a:p>
        </p:txBody>
      </p:sp>
      <p:sp>
        <p:nvSpPr>
          <p:cNvPr id="4" name="Straight Connector 3"/>
          <p:cNvSpPr>
            <a:spLocks noChangeShapeType="1"/>
          </p:cNvSpPr>
          <p:nvPr/>
        </p:nvSpPr>
        <p:spPr bwMode="auto">
          <a:xfrm>
            <a:off x="1143000" y="0"/>
            <a:ext cx="0" cy="5143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8001000" y="0"/>
            <a:ext cx="0" cy="5143500"/>
          </a:xfrm>
          <a:prstGeom prst="line">
            <a:avLst/>
          </a:prstGeom>
          <a:noFill/>
          <a:ln w="12700" cap="flat" cmpd="sng" algn="ctr">
            <a:solidFill>
              <a:srgbClr val="0000FF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71538" y="285734"/>
            <a:ext cx="293702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Reference List:</a:t>
            </a:r>
            <a:endParaRPr lang="en-US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" y="1643056"/>
            <a:ext cx="80010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Michelle, C. Pat, M. And Geraldine, P. (2009) </a:t>
            </a:r>
            <a:r>
              <a:rPr lang="en-GB" i="1" dirty="0" smtClean="0"/>
              <a:t>Study Skills For Nursing and Healthcare Students. London.</a:t>
            </a:r>
          </a:p>
          <a:p>
            <a:endParaRPr lang="en-GB" i="1" dirty="0" smtClean="0"/>
          </a:p>
          <a:p>
            <a:r>
              <a:rPr lang="en-US" dirty="0" smtClean="0"/>
              <a:t>Pamela, A. and Roger, S. (1997) </a:t>
            </a:r>
            <a:r>
              <a:rPr lang="en-US" i="1" dirty="0" smtClean="0"/>
              <a:t>Research into Practice</a:t>
            </a:r>
            <a:r>
              <a:rPr lang="en-US" dirty="0" smtClean="0"/>
              <a:t>. 2</a:t>
            </a:r>
            <a:r>
              <a:rPr lang="en-US" baseline="30000" dirty="0" smtClean="0"/>
              <a:t>nd</a:t>
            </a:r>
            <a:r>
              <a:rPr lang="en-US" dirty="0" smtClean="0"/>
              <a:t> </a:t>
            </a:r>
            <a:r>
              <a:rPr lang="en-US" dirty="0" err="1" smtClean="0"/>
              <a:t>Edn</a:t>
            </a:r>
            <a:r>
              <a:rPr lang="en-US" dirty="0" smtClean="0"/>
              <a:t>. London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r>
              <a:rPr lang="en-US" dirty="0" smtClean="0"/>
              <a:t>Denise, P. Cheryl, T. and Bernadette, P. (2001) </a:t>
            </a:r>
            <a:r>
              <a:rPr lang="en-US" i="1" dirty="0" smtClean="0"/>
              <a:t>Essentials of Nursing Research. 5</a:t>
            </a:r>
            <a:r>
              <a:rPr lang="en-US" i="1" baseline="30000" dirty="0" smtClean="0"/>
              <a:t>th</a:t>
            </a:r>
            <a:r>
              <a:rPr lang="en-US" i="1" dirty="0" smtClean="0"/>
              <a:t> </a:t>
            </a:r>
            <a:r>
              <a:rPr lang="en-US" i="1" dirty="0" err="1" smtClean="0"/>
              <a:t>Edn</a:t>
            </a:r>
            <a:r>
              <a:rPr lang="en-US" i="1" dirty="0" smtClean="0"/>
              <a:t>. Philadelphia.</a:t>
            </a:r>
          </a:p>
          <a:p>
            <a:endParaRPr lang="en-US" i="1" dirty="0" smtClean="0"/>
          </a:p>
          <a:p>
            <a:r>
              <a:rPr lang="en-US" i="1" dirty="0" smtClean="0"/>
              <a:t>Louise, S. and Sally, P. (2005) Quantitative</a:t>
            </a:r>
            <a:r>
              <a:rPr lang="en-US" i="1" dirty="0" smtClean="0"/>
              <a:t> Methods. 2</a:t>
            </a:r>
            <a:r>
              <a:rPr lang="en-US" i="1" baseline="30000" dirty="0" smtClean="0"/>
              <a:t>nd</a:t>
            </a:r>
            <a:r>
              <a:rPr lang="en-US" i="1" dirty="0" smtClean="0"/>
              <a:t> </a:t>
            </a:r>
            <a:r>
              <a:rPr lang="en-US" i="1" dirty="0" err="1" smtClean="0"/>
              <a:t>Edn</a:t>
            </a:r>
            <a:r>
              <a:rPr lang="en-US" i="1" dirty="0" smtClean="0"/>
              <a:t>. London.</a:t>
            </a:r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28728" y="1285866"/>
            <a:ext cx="6128280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Thanks for listening!</a:t>
            </a:r>
          </a:p>
          <a:p>
            <a:pPr algn="ctr"/>
            <a:endParaRPr lang="en-US" sz="5400" b="1" spc="50" dirty="0" smtClean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  <a:p>
            <a:pPr algn="ctr"/>
            <a:r>
              <a:rPr lang="en-US" sz="54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Any Questions?</a:t>
            </a:r>
            <a:endParaRPr lang="en-US" sz="54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idescreenPresentatio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5000"/>
                <a:satMod val="150000"/>
              </a:schemeClr>
            </a:gs>
            <a:gs pos="35000">
              <a:schemeClr val="phClr">
                <a:shade val="60000"/>
                <a:satMod val="150000"/>
              </a:schemeClr>
            </a:gs>
            <a:gs pos="100000">
              <a:schemeClr val="phClr">
                <a:tint val="97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0000"/>
                <a:satMod val="155000"/>
              </a:schemeClr>
            </a:gs>
            <a:gs pos="65000">
              <a:schemeClr val="phClr">
                <a:shade val="85000"/>
                <a:satMod val="155000"/>
              </a:schemeClr>
            </a:gs>
            <a:gs pos="100000">
              <a:schemeClr val="phClr">
                <a:shade val="95000"/>
                <a:satMod val="155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  <a:ln w="34925" cap="rnd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prstMaterial="matte">
            <a:bevelT h="22225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0000"/>
                <a:satMod val="155000"/>
              </a:schemeClr>
            </a:gs>
            <a:gs pos="35000">
              <a:schemeClr val="phClr">
                <a:shade val="75000"/>
                <a:satMod val="155000"/>
              </a:schemeClr>
            </a:gs>
            <a:gs pos="100000">
              <a:schemeClr val="phClr">
                <a:tint val="80000"/>
                <a:satMod val="255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WidescreenPresentation</Template>
  <TotalTime>0</TotalTime>
  <Words>458</Words>
  <Application>Microsoft Office PowerPoint</Application>
  <PresentationFormat>On-screen Show (16:9)</PresentationFormat>
  <Paragraphs>95</Paragraphs>
  <Slides>10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WidescreenPresentation</vt:lpstr>
      <vt:lpstr>Evidence Based Practice</vt:lpstr>
      <vt:lpstr>What is Evidence Based Practice?</vt:lpstr>
      <vt:lpstr>Example:</vt:lpstr>
      <vt:lpstr>Types of research in practice:</vt:lpstr>
      <vt:lpstr>Personal Care Evidence:</vt:lpstr>
      <vt:lpstr>Evidence based practice and GIBBS reflection:</vt:lpstr>
      <vt:lpstr>How can this evidence be used in a care environment?</vt:lpstr>
      <vt:lpstr>What are the benefits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2022-03-17T14:00:35Z</dcterms:created>
  <dcterms:modified xsi:type="dcterms:W3CDTF">2022-03-18T16:27:11Z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LCID">
    <vt:i4>1033</vt:i4>
  </property>
  <property fmtid="{D5CDD505-2E9C-101B-9397-08002B2CF9AE}" pid="3" name="_Version">
    <vt:lpwstr>12.0.4518</vt:lpwstr>
  </property>
</Properties>
</file>