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8288000" cy="10287000"/>
  <p:notesSz cx="6858000" cy="9144000"/>
  <p:embeddedFontLst>
    <p:embeddedFont>
      <p:font typeface="Arial Bold" panose="020B0704020202020204" pitchFamily="34" charset="0"/>
      <p:regular r:id="rId25"/>
      <p:bold r:id="rId26"/>
    </p:embeddedFont>
    <p:embeddedFont>
      <p:font typeface="Arial Bold Italics" panose="020B0604020202020204" charset="0"/>
      <p:regular r:id="rId27"/>
    </p:embeddedFont>
    <p:embeddedFont>
      <p:font typeface="DM Serif Display" pitchFamily="2" charset="0"/>
      <p:regular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66300" autoAdjust="0"/>
  </p:normalViewPr>
  <p:slideViewPr>
    <p:cSldViewPr>
      <p:cViewPr varScale="1">
        <p:scale>
          <a:sx n="32" d="100"/>
          <a:sy n="32" d="100"/>
        </p:scale>
        <p:origin x="53" y="9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63F910-4F0B-40C4-A7FC-CAE3FB1971CC}" type="datetimeFigureOut">
              <a:rPr lang="en-US" smtClean="0"/>
              <a:t>05-Apr-26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06B029-D4A1-45D4-9BCE-EA61A279653C}" type="slidenum">
              <a:rPr lang="en-US" smtClean="0"/>
              <a:t>‹#›</a:t>
            </a:fld>
            <a:endParaRPr lang="en-US"/>
          </a:p>
        </p:txBody>
      </p:sp>
    </p:spTree>
    <p:extLst>
      <p:ext uri="{BB962C8B-B14F-4D97-AF65-F5344CB8AC3E}">
        <p14:creationId xmlns:p14="http://schemas.microsoft.com/office/powerpoint/2010/main" val="293653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Introduction </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National Health service is one of the biggest employers in the public sector in the world with more than one million employees that provide vital services in healthcare. The human resource management is a vital strategic role due to its size and complexity. The ability of the workforce has a direct impact on the safety of patients, the quality of the services provided, and the organisational performance. Consequently, training and development is not optional but necessitated. Nevertheless, it is very difficult to govern such a big and diversified workforce, especially when it comes to making sure that everyone has the same access to opportunities in learning and development opportunities regardless of the position or the location.</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2</a:t>
            </a:fld>
            <a:endParaRPr lang="en-US"/>
          </a:p>
        </p:txBody>
      </p:sp>
    </p:spTree>
    <p:extLst>
      <p:ext uri="{BB962C8B-B14F-4D97-AF65-F5344CB8AC3E}">
        <p14:creationId xmlns:p14="http://schemas.microsoft.com/office/powerpoint/2010/main" val="4082307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Importance of Training and Development</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Training and development are a strategic factor in healthcare organisations as it helps to maintain the required skills and expertise needed by employees to provide safe and effective care to patients (Willie, 2025). Development in the NHS realization of continuous professional development contributes to the flexibility of a changing healthcare environment. It also allows organisations to meet technological innovations and the rising patient needs. Notably, training will be of long-term sustainability as it will yield an improvement in the capability of the workforce, the enhancement of performance and the resilience of the organisation against constant systemic pressures.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3</a:t>
            </a:fld>
            <a:endParaRPr lang="en-US"/>
          </a:p>
        </p:txBody>
      </p:sp>
    </p:spTree>
    <p:extLst>
      <p:ext uri="{BB962C8B-B14F-4D97-AF65-F5344CB8AC3E}">
        <p14:creationId xmlns:p14="http://schemas.microsoft.com/office/powerpoint/2010/main" val="2724937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Training vs Development</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Training and development have different yet complementary roles in a human resource management perspective. The training is more geared towards bettering the immediate job skills of the employees whereas development is more oriented towards more long-term skills and career advancement (Mustafa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Lleshi</a:t>
            </a:r>
            <a:r>
              <a:rPr lang="en-GB" sz="1800" dirty="0">
                <a:effectLst/>
                <a:latin typeface="Times New Roman" panose="02020603050405020304" pitchFamily="18" charset="0"/>
                <a:ea typeface="Calibri" panose="020F0502020204030204" pitchFamily="34" charset="0"/>
                <a:cs typeface="Arial" panose="020B0604020202020204" pitchFamily="34" charset="0"/>
              </a:rPr>
              <a:t>, 2024). Short term training to respond to operational requirements is more common in NHS setting and restricts more general professional development. This imbalance can limit the capacities of the employees to progressive in the organisation and lower the overall effectiveness of the workforce, and it is necessary to be more strategic and balanced.</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4</a:t>
            </a:fld>
            <a:endParaRPr lang="en-US"/>
          </a:p>
        </p:txBody>
      </p:sp>
    </p:spTree>
    <p:extLst>
      <p:ext uri="{BB962C8B-B14F-4D97-AF65-F5344CB8AC3E}">
        <p14:creationId xmlns:p14="http://schemas.microsoft.com/office/powerpoint/2010/main" val="2693792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NHS Policy Context</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NHS has a clear policy framework that addresses the workforce development and lifelong learning. Structured development programmes, as well as requirements to undertake specific training are policies which are used to make sure there are standard requirements throughout the organisation (Blanchard and Thacker, 2023). Nevertheless, in spite of being strong frameworks, it is common to experience a discrepancy between policy intentions and practices. The absence of connection implies that the strategic direction is available but the operational issue is that it is not being delivered effectively because training and development efforts cannot be fully impacted in the organisation.</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5</a:t>
            </a:fld>
            <a:endParaRPr lang="en-US"/>
          </a:p>
        </p:txBody>
      </p:sp>
    </p:spTree>
    <p:extLst>
      <p:ext uri="{BB962C8B-B14F-4D97-AF65-F5344CB8AC3E}">
        <p14:creationId xmlns:p14="http://schemas.microsoft.com/office/powerpoint/2010/main" val="27698951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Current Workforce Pressures</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NHS staff are now experiencing enormous stresses, such as workforce shortage, services demand, and burnout rates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Cooksley</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2023). The challenges have become high in recent years especially after the COVID-19 pandemic. This has a tendency of making the employees focus on immediate service delivery as opposed to engaging in the training processes. This forms a vicious circle by which gaps in the workforce narrow training chances, which narrows competency growth and then causes even more troubles with the staffing. It is thus imperative to deal with these pressures in order to enhance training and workforce sustainability.</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6</a:t>
            </a:fld>
            <a:endParaRPr lang="en-US"/>
          </a:p>
        </p:txBody>
      </p:sp>
    </p:spTree>
    <p:extLst>
      <p:ext uri="{BB962C8B-B14F-4D97-AF65-F5344CB8AC3E}">
        <p14:creationId xmlns:p14="http://schemas.microsoft.com/office/powerpoint/2010/main" val="5324362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Training and Development Challenges</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Limited access to learning opportunities is one of the major issues present in NHS training and development. Numerous employees find it very hard to attend training because of high workload and human resources (Folia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Suprapto</a:t>
            </a:r>
            <a:r>
              <a:rPr lang="en-GB" sz="1800" dirty="0">
                <a:effectLst/>
                <a:latin typeface="Times New Roman" panose="02020603050405020304" pitchFamily="18" charset="0"/>
                <a:ea typeface="Calibri" panose="020F0502020204030204" pitchFamily="34" charset="0"/>
                <a:cs typeface="Arial" panose="020B0604020202020204" pitchFamily="34" charset="0"/>
              </a:rPr>
              <a:t>, 2025). Moreover, one can often find the unprotected time devoted to learning directly, thus the staff can hardly find time to be involved in the development processes. The situation is further worsened by unequal access to training in the various roles and departments, implying that the status quo system fails to promote equal workforce development within the organisation.</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7</a:t>
            </a:fld>
            <a:endParaRPr lang="en-US"/>
          </a:p>
        </p:txBody>
      </p:sp>
    </p:spTree>
    <p:extLst>
      <p:ext uri="{BB962C8B-B14F-4D97-AF65-F5344CB8AC3E}">
        <p14:creationId xmlns:p14="http://schemas.microsoft.com/office/powerpoint/2010/main" val="2450014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Evidence from Staff Experience</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experiences that the staff undergoes can give a good indication of the training and development effectiveness in the NHS. Lots of the employees complain about their poor satisfaction with the extent of professional development support that they received. Career advancement opportunities are generally seen as scarce and the training is often pushed to the back burner because of the operational pressures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Jerjes</a:t>
            </a:r>
            <a:r>
              <a:rPr lang="en-GB" sz="1800" dirty="0">
                <a:effectLst/>
                <a:latin typeface="Times New Roman" panose="02020603050405020304" pitchFamily="18" charset="0"/>
                <a:ea typeface="Calibri" panose="020F0502020204030204" pitchFamily="34" charset="0"/>
                <a:cs typeface="Arial" panose="020B0604020202020204" pitchFamily="34" charset="0"/>
              </a:rPr>
              <a:t> and Majeed, 2025). In addition, the experiences in various organisations and regions are quite different meaning that implementation is not the same. These results demonstrate a lack of alignment between organisational goals and how employees see them, and it could have a negative effect on motivation and engagement.</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8</a:t>
            </a:fld>
            <a:endParaRPr lang="en-US"/>
          </a:p>
        </p:txBody>
      </p:sp>
    </p:spTree>
    <p:extLst>
      <p:ext uri="{BB962C8B-B14F-4D97-AF65-F5344CB8AC3E}">
        <p14:creationId xmlns:p14="http://schemas.microsoft.com/office/powerpoint/2010/main" val="17071147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Impact on Organisational Performance</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issues related to training and development have immediately related impact on the organisational performance of NHS. Lack of training may cause substandard care and lower chances of clinical errors that eventually influence the outcomes of patients (Soori, 2024). Moreover, there is a lack of development opportunities, which has led to reduced engagement and morale of the employees. This, consequently, raises staff turnover and retention problems burdening the work force. As such, better training and development is necessary not just to employees but also to the entire organisational performance.</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9</a:t>
            </a:fld>
            <a:endParaRPr lang="en-US"/>
          </a:p>
        </p:txBody>
      </p:sp>
    </p:spTree>
    <p:extLst>
      <p:ext uri="{BB962C8B-B14F-4D97-AF65-F5344CB8AC3E}">
        <p14:creationId xmlns:p14="http://schemas.microsoft.com/office/powerpoint/2010/main" val="3713697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Structural Root Causes</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structural factors are very important in determining the issues of training and development in the NHS. Financial constraints limit possibilities of investing in extensive training programmes and staffing shortages limit time to be devoted to learning activities (Al-Zahrani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Alasmari</a:t>
            </a:r>
            <a:r>
              <a:rPr lang="en-GB" sz="1800" dirty="0">
                <a:effectLst/>
                <a:latin typeface="Times New Roman" panose="02020603050405020304" pitchFamily="18" charset="0"/>
                <a:ea typeface="Calibri" panose="020F0502020204030204" pitchFamily="34" charset="0"/>
                <a:cs typeface="Arial" panose="020B0604020202020204" pitchFamily="34" charset="0"/>
              </a:rPr>
              <a:t>, 2025). Moreover, complicated organisational frameworks and red tape might obstruct effective provision of training programs. These structural barriers demonstrate that the problem is not an individual or management one, but is deeply rooted in the broader system, and must be addressed on strategic and organisational-level levels.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10</a:t>
            </a:fld>
            <a:endParaRPr lang="en-US"/>
          </a:p>
        </p:txBody>
      </p:sp>
    </p:spTree>
    <p:extLst>
      <p:ext uri="{BB962C8B-B14F-4D97-AF65-F5344CB8AC3E}">
        <p14:creationId xmlns:p14="http://schemas.microsoft.com/office/powerpoint/2010/main" val="41014552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Leadership and Management Issues</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role of leadership and management practices in gauging the success of the training and development programs is paramount. The support of employee learning by managers in the NHS is not very consistent. There are managers who are interested in development and those who are more concerned with the short-term operational needs. Such inconsistency may result in an uneven access to opportunities and the lack of effectiveness of training programmes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Sylolypavan</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2023). Also, a lack of accountability to the performance of staff development implies that the leadership may not entirely appreciate its contribution to the development of a learning-oriented environment.</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11</a:t>
            </a:fld>
            <a:endParaRPr lang="en-US"/>
          </a:p>
        </p:txBody>
      </p:sp>
    </p:spTree>
    <p:extLst>
      <p:ext uri="{BB962C8B-B14F-4D97-AF65-F5344CB8AC3E}">
        <p14:creationId xmlns:p14="http://schemas.microsoft.com/office/powerpoint/2010/main" val="32304693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Cultural Barriers</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 problem with organisational culture in NHS can stand in the way of successful training and development. The existence of a strong focus on service provision tends to create an impression that training is not as important or is unnecessary. Such an attitude does not encourage employees to focus on developing themselves, and can lead to the development being opposed. Moreover, a deficiency in a well-developed learning culture does not necessarily promote innovation and ongoing improvement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Kahura</a:t>
            </a:r>
            <a:r>
              <a:rPr lang="en-GB" sz="1800" dirty="0">
                <a:effectLst/>
                <a:latin typeface="Times New Roman" panose="02020603050405020304" pitchFamily="18" charset="0"/>
                <a:ea typeface="Calibri" panose="020F0502020204030204" pitchFamily="34" charset="0"/>
                <a:cs typeface="Arial" panose="020B0604020202020204" pitchFamily="34" charset="0"/>
              </a:rPr>
              <a:t>, 2023). To make training a part of the daily organisational practice, these cultural issues should be brought to the fore.</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12</a:t>
            </a:fld>
            <a:endParaRPr lang="en-US"/>
          </a:p>
        </p:txBody>
      </p:sp>
    </p:spTree>
    <p:extLst>
      <p:ext uri="{BB962C8B-B14F-4D97-AF65-F5344CB8AC3E}">
        <p14:creationId xmlns:p14="http://schemas.microsoft.com/office/powerpoint/2010/main" val="2462925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Psychological Contract </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psychological contract can be described as the expectations that have not been written between employees and their employer. Within the NHS, employees are usually demanding a chance of personal growth and advancement as reward to their dedication and hard work. Employees can violate this contract by believing that the latter were not met if their expectations were not met. This may lead to low motivation, interest, and turnover intentions. Thus, to have a good psychological contract, as well as ensure commitment to the workforce, it is needed to fill in the gaps in training and development.</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13</a:t>
            </a:fld>
            <a:endParaRPr lang="en-US"/>
          </a:p>
        </p:txBody>
      </p:sp>
    </p:spTree>
    <p:extLst>
      <p:ext uri="{BB962C8B-B14F-4D97-AF65-F5344CB8AC3E}">
        <p14:creationId xmlns:p14="http://schemas.microsoft.com/office/powerpoint/2010/main" val="28011217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Motivation Theory (Maslow and Herzberg)</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motivation theories including the Maslow’s theory and Herzberg theory emphasize that development opportunities can play significant roles in helping to satisfy higher needs of employees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Peramatzis</a:t>
            </a:r>
            <a:r>
              <a:rPr lang="en-GB" sz="1800" dirty="0">
                <a:effectLst/>
                <a:latin typeface="Times New Roman" panose="02020603050405020304" pitchFamily="18" charset="0"/>
                <a:ea typeface="Calibri" panose="020F0502020204030204" pitchFamily="34" charset="0"/>
                <a:cs typeface="Arial" panose="020B0604020202020204" pitchFamily="34" charset="0"/>
              </a:rPr>
              <a:t>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Galanakis</a:t>
            </a:r>
            <a:r>
              <a:rPr lang="en-GB" sz="1800" dirty="0">
                <a:effectLst/>
                <a:latin typeface="Times New Roman" panose="02020603050405020304" pitchFamily="18" charset="0"/>
                <a:ea typeface="Calibri" panose="020F0502020204030204" pitchFamily="34" charset="0"/>
                <a:cs typeface="Arial" panose="020B0604020202020204" pitchFamily="34" charset="0"/>
              </a:rPr>
              <a:t>, 2022). Career development and training also lead to personal advancement, success and performance satisfaction. At the NHS, employees may not get into the higher levels of development opportunities that will allow them to enjoy these higher needs; hence resulting in lower motivation. This implies that training is not only to be considered as a functional need but also as a bright point of employee engagement and organisational performance.</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14</a:t>
            </a:fld>
            <a:endParaRPr lang="en-US"/>
          </a:p>
        </p:txBody>
      </p:sp>
    </p:spTree>
    <p:extLst>
      <p:ext uri="{BB962C8B-B14F-4D97-AF65-F5344CB8AC3E}">
        <p14:creationId xmlns:p14="http://schemas.microsoft.com/office/powerpoint/2010/main" val="32586967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Human Capital Theory</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human capital theory notes that workforce is an important asset and that their skills and expertise make organisations successful. Training and development costs increase the capacity of the workers and the overall performance (Obeng-</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Tuaah</a:t>
            </a:r>
            <a:r>
              <a:rPr lang="en-GB" sz="1800" dirty="0">
                <a:effectLst/>
                <a:latin typeface="Times New Roman" panose="02020603050405020304" pitchFamily="18" charset="0"/>
                <a:ea typeface="Calibri" panose="020F0502020204030204" pitchFamily="34" charset="0"/>
                <a:cs typeface="Arial" panose="020B0604020202020204" pitchFamily="34" charset="0"/>
              </a:rPr>
              <a:t>, 2025). Nevertheless, training in the NHS is not considered to be a strategic investment but a cost. Such an outlook can constrain the resources that are intended to develop projects. Instead of focusing on the function of human capital, an organisational human capital approach would motivate organisations to invest higher in employee development resulting to better organisational performance.</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15</a:t>
            </a:fld>
            <a:endParaRPr lang="en-US"/>
          </a:p>
        </p:txBody>
      </p:sp>
    </p:spTree>
    <p:extLst>
      <p:ext uri="{BB962C8B-B14F-4D97-AF65-F5344CB8AC3E}">
        <p14:creationId xmlns:p14="http://schemas.microsoft.com/office/powerpoint/2010/main" val="39656153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Critical Evaluation of NHS Approach</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 critical review of the NHS philosophy on training and development shows a very distinct disconnect between strategy and practice. Whereas the policies highlight the need to intensify the development of the workforce, instability in operations tends to abort what is anticipated to be achieved. Such a lack of alignment indicates that training is not prioritised by the organisation fully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Bilderback</a:t>
            </a:r>
            <a:r>
              <a:rPr lang="en-GB" sz="1800" dirty="0">
                <a:effectLst/>
                <a:latin typeface="Times New Roman" panose="02020603050405020304" pitchFamily="18" charset="0"/>
                <a:ea typeface="Calibri" panose="020F0502020204030204" pitchFamily="34" charset="0"/>
                <a:cs typeface="Arial" panose="020B0604020202020204" pitchFamily="34" charset="0"/>
              </a:rPr>
              <a:t>, 2024). Moreover, short-term orientation to service delivery may compromise long-term development goals related to the workforce. To deal with this challenge, there is a need to implement a more strategic and coherent method of coordination in aligning HR policies with realities in operations.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16</a:t>
            </a:fld>
            <a:endParaRPr lang="en-US"/>
          </a:p>
        </p:txBody>
      </p:sp>
    </p:spTree>
    <p:extLst>
      <p:ext uri="{BB962C8B-B14F-4D97-AF65-F5344CB8AC3E}">
        <p14:creationId xmlns:p14="http://schemas.microsoft.com/office/powerpoint/2010/main" val="41895743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Global Best Practices</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best practices in training and development around the globe can be rather helpful in enhancing the methods of NHS. Digital learning platforms, simulation-based training, and constant learning models are some of the ways that have been effectively implemented by many organisations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Elendu</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2024). Such methods enable scaled, scalable and open opportunities in the training programs. Comparatively, the NHS has been not as fast in implementing such innovations on large scale. The practices might be learning to do later to solve the current challenges and increase the effectiveness of training programmes, and in particular in a resource-constrained environment.</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17</a:t>
            </a:fld>
            <a:endParaRPr lang="en-US"/>
          </a:p>
        </p:txBody>
      </p:sp>
    </p:spTree>
    <p:extLst>
      <p:ext uri="{BB962C8B-B14F-4D97-AF65-F5344CB8AC3E}">
        <p14:creationId xmlns:p14="http://schemas.microsoft.com/office/powerpoint/2010/main" val="13093203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effectLst/>
                <a:latin typeface="Times New Roman" panose="02020603050405020304" pitchFamily="18" charset="0"/>
                <a:ea typeface="SimSun" panose="02010600030101010101" pitchFamily="2" charset="-122"/>
                <a:cs typeface="Times New Roman" panose="02020603050405020304" pitchFamily="18" charset="0"/>
              </a:rPr>
              <a:t>Recommendation 1: Protected Learning Time</a:t>
            </a: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Protected learning time among NHS staff is recommended as one of the measures. This would entail setting aside special time during working hours, which is specifically meant to engage in training and development. The need to integrate learning in workforce planning would make training to be perceived as a fundamental aspect of professional practice and not optional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Ercantan</a:t>
            </a:r>
            <a:r>
              <a:rPr lang="en-GB" sz="1800" dirty="0">
                <a:effectLst/>
                <a:latin typeface="Times New Roman" panose="02020603050405020304" pitchFamily="18" charset="0"/>
                <a:ea typeface="Calibri" panose="020F0502020204030204" pitchFamily="34" charset="0"/>
                <a:cs typeface="Arial" panose="020B0604020202020204" pitchFamily="34" charset="0"/>
              </a:rPr>
              <a:t>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Eyupoglu</a:t>
            </a:r>
            <a:r>
              <a:rPr lang="en-GB" sz="1800" dirty="0">
                <a:effectLst/>
                <a:latin typeface="Times New Roman" panose="02020603050405020304" pitchFamily="18" charset="0"/>
                <a:ea typeface="Calibri" panose="020F0502020204030204" pitchFamily="34" charset="0"/>
                <a:cs typeface="Arial" panose="020B0604020202020204" pitchFamily="34" charset="0"/>
              </a:rPr>
              <a:t>, 2022). Such a path would increase access to the opportunities of development, decrease the tension relating to the service delivery and learning, and eventually increase the capability of the workforce and organisational performance.</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18</a:t>
            </a:fld>
            <a:endParaRPr lang="en-US"/>
          </a:p>
        </p:txBody>
      </p:sp>
    </p:spTree>
    <p:extLst>
      <p:ext uri="{BB962C8B-B14F-4D97-AF65-F5344CB8AC3E}">
        <p14:creationId xmlns:p14="http://schemas.microsoft.com/office/powerpoint/2010/main" val="27425401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effectLst/>
                <a:latin typeface="Times New Roman" panose="02020603050405020304" pitchFamily="18" charset="0"/>
                <a:ea typeface="SimSun" panose="02010600030101010101" pitchFamily="2" charset="-122"/>
                <a:cs typeface="Times New Roman" panose="02020603050405020304" pitchFamily="18" charset="0"/>
              </a:rPr>
              <a:t>Recommendation 2: Digital &amp; Flexible Learning</a:t>
            </a: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other significant recommendation is that there is a growth of digital and flexible learning solutions. Training staff can offer accessible and scalable ways of development through the use of E-learning platforms and technology-based training methods (Jobin and Rajendran, 2025). These strategies enable workers to study at their own pace, as well as minimize the physical presence requirement. Moreover, practical skills may be enhanced within a controlled setting through simulation-based training. The above solutions would enhance efficiency, participation, and on-going learning within the organisation.</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19</a:t>
            </a:fld>
            <a:endParaRPr lang="en-US"/>
          </a:p>
        </p:txBody>
      </p:sp>
    </p:spTree>
    <p:extLst>
      <p:ext uri="{BB962C8B-B14F-4D97-AF65-F5344CB8AC3E}">
        <p14:creationId xmlns:p14="http://schemas.microsoft.com/office/powerpoint/2010/main" val="24677655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effectLst/>
                <a:latin typeface="Times New Roman" panose="02020603050405020304" pitchFamily="18" charset="0"/>
                <a:ea typeface="SimSun" panose="02010600030101010101" pitchFamily="2" charset="-122"/>
                <a:cs typeface="Times New Roman" panose="02020603050405020304" pitchFamily="18" charset="0"/>
              </a:rPr>
              <a:t>Recommendation 3: Leadership &amp; Career Development</a:t>
            </a: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 more robust leadership and career enhancement is necessary in enhancing the training outcomes in NHS. Managers are supposed to be trained to be active contributors to employee development and be responsible in promoting staff growth. Further support and guidance can be offered by mentoring and coaching programmes. In addition, employees would appreciate the existence of well-defined career ladders that would guide them on how they can advance in the organisation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Ghamrawi</a:t>
            </a:r>
            <a:r>
              <a:rPr lang="en-GB" sz="1800" dirty="0">
                <a:effectLst/>
                <a:latin typeface="Times New Roman" panose="02020603050405020304" pitchFamily="18" charset="0"/>
                <a:ea typeface="Calibri" panose="020F0502020204030204" pitchFamily="34" charset="0"/>
                <a:cs typeface="Arial" panose="020B0604020202020204" pitchFamily="34" charset="0"/>
              </a:rPr>
              <a:t> and Abu-</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Tineh</a:t>
            </a:r>
            <a:r>
              <a:rPr lang="en-GB" sz="1800" dirty="0">
                <a:effectLst/>
                <a:latin typeface="Times New Roman" panose="02020603050405020304" pitchFamily="18" charset="0"/>
                <a:ea typeface="Calibri" panose="020F0502020204030204" pitchFamily="34" charset="0"/>
                <a:cs typeface="Arial" panose="020B0604020202020204" pitchFamily="34" charset="0"/>
              </a:rPr>
              <a:t>, 2023). These would increase the motivation, retention and would lead to a more supportive and development oriented organisational culture.</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20</a:t>
            </a:fld>
            <a:endParaRPr lang="en-US"/>
          </a:p>
        </p:txBody>
      </p:sp>
    </p:spTree>
    <p:extLst>
      <p:ext uri="{BB962C8B-B14F-4D97-AF65-F5344CB8AC3E}">
        <p14:creationId xmlns:p14="http://schemas.microsoft.com/office/powerpoint/2010/main" val="14474077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effectLst/>
                <a:latin typeface="Times New Roman" panose="02020603050405020304" pitchFamily="18" charset="0"/>
                <a:ea typeface="SimSun" panose="02010600030101010101" pitchFamily="2" charset="-122"/>
                <a:cs typeface="Times New Roman" panose="02020603050405020304" pitchFamily="18" charset="0"/>
              </a:rPr>
              <a:t>Conclusion</a:t>
            </a:r>
            <a:endParaRPr lang="en-US" sz="1800" b="1" kern="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algn="just">
              <a:lnSpc>
                <a:spcPct val="150000"/>
              </a:lnSpc>
              <a:spcBef>
                <a:spcPts val="0"/>
              </a:spcBef>
              <a:spcAft>
                <a:spcPts val="10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final one is that training and development are essential elements of organisational success in NHS. In spite of the policy frameworks, there are still a lot of issues on the structural, cultural and leadership levels. To overcome these problems, there is a need to have a strategic approach to these problems where workforce development is a priority organisational goal. A more focused investment in training, embracing new solutions, and reinforced leadership practices can help the NHS to make its employees perform better, improve patient outcomes, and be sustainable in the ever-evolving healthcare setting.</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406B029-D4A1-45D4-9BCE-EA61A279653C}" type="slidenum">
              <a:rPr lang="en-US" smtClean="0"/>
              <a:t>21</a:t>
            </a:fld>
            <a:endParaRPr lang="en-US"/>
          </a:p>
        </p:txBody>
      </p:sp>
    </p:spTree>
    <p:extLst>
      <p:ext uri="{BB962C8B-B14F-4D97-AF65-F5344CB8AC3E}">
        <p14:creationId xmlns:p14="http://schemas.microsoft.com/office/powerpoint/2010/main" val="13662250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406B029-D4A1-45D4-9BCE-EA61A279653C}" type="slidenum">
              <a:rPr lang="en-US" smtClean="0"/>
              <a:t>22</a:t>
            </a:fld>
            <a:endParaRPr lang="en-US"/>
          </a:p>
        </p:txBody>
      </p:sp>
    </p:spTree>
    <p:extLst>
      <p:ext uri="{BB962C8B-B14F-4D97-AF65-F5344CB8AC3E}">
        <p14:creationId xmlns:p14="http://schemas.microsoft.com/office/powerpoint/2010/main" val="6051541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05-Apr-26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05-Apr-26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05-Apr-26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05-Apr-26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05-Apr-26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05-Apr-26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05-Apr-26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5.svg"/></Relationships>
</file>

<file path=ppt/slides/_rels/slide10.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6.png"/><Relationship Id="rId7"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7.svg"/><Relationship Id="rId9" Type="http://schemas.openxmlformats.org/officeDocument/2006/relationships/image" Target="../media/image20.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3.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5.sv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35.svg"/></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37.sv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9.sv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TextBox 2"/>
          <p:cNvSpPr txBox="1"/>
          <p:nvPr/>
        </p:nvSpPr>
        <p:spPr>
          <a:xfrm>
            <a:off x="1028700" y="1257300"/>
            <a:ext cx="16230600" cy="2556490"/>
          </a:xfrm>
          <a:prstGeom prst="rect">
            <a:avLst/>
          </a:prstGeom>
        </p:spPr>
        <p:txBody>
          <a:bodyPr lIns="0" tIns="0" rIns="0" bIns="0" rtlCol="0" anchor="t">
            <a:spAutoFit/>
          </a:bodyPr>
          <a:lstStyle/>
          <a:p>
            <a:pPr algn="ctr">
              <a:lnSpc>
                <a:spcPts val="10291"/>
              </a:lnSpc>
            </a:pPr>
            <a:r>
              <a:rPr lang="en-US" sz="7350" spc="22" dirty="0">
                <a:solidFill>
                  <a:srgbClr val="000000"/>
                </a:solidFill>
                <a:latin typeface="DM Serif Display"/>
                <a:ea typeface="DM Serif Display"/>
                <a:cs typeface="DM Serif Display"/>
                <a:sym typeface="DM Serif Display"/>
              </a:rPr>
              <a:t>Human Capital Challenges in the NHS: An HRM Perspective</a:t>
            </a:r>
          </a:p>
        </p:txBody>
      </p:sp>
      <p:sp>
        <p:nvSpPr>
          <p:cNvPr id="3" name="TextBox 3"/>
          <p:cNvSpPr txBox="1"/>
          <p:nvPr/>
        </p:nvSpPr>
        <p:spPr>
          <a:xfrm>
            <a:off x="5826966" y="4152900"/>
            <a:ext cx="6634068" cy="567186"/>
          </a:xfrm>
          <a:prstGeom prst="rect">
            <a:avLst/>
          </a:prstGeom>
        </p:spPr>
        <p:txBody>
          <a:bodyPr lIns="0" tIns="0" rIns="0" bIns="0" rtlCol="0" anchor="t">
            <a:spAutoFit/>
          </a:bodyPr>
          <a:lstStyle/>
          <a:p>
            <a:pPr algn="ctr">
              <a:lnSpc>
                <a:spcPts val="4818"/>
              </a:lnSpc>
            </a:pPr>
            <a:r>
              <a:rPr lang="en-US" sz="2549" b="1" dirty="0">
                <a:solidFill>
                  <a:srgbClr val="000000"/>
                </a:solidFill>
                <a:latin typeface="Arial Bold"/>
                <a:ea typeface="Arial Bold"/>
                <a:cs typeface="Arial Bold"/>
                <a:sym typeface="Arial Bold"/>
              </a:rPr>
              <a:t>LCMB7023 Human Capital Management</a:t>
            </a:r>
          </a:p>
        </p:txBody>
      </p:sp>
      <p:sp>
        <p:nvSpPr>
          <p:cNvPr id="4" name="TextBox 4"/>
          <p:cNvSpPr txBox="1"/>
          <p:nvPr/>
        </p:nvSpPr>
        <p:spPr>
          <a:xfrm>
            <a:off x="6144048" y="5388692"/>
            <a:ext cx="5999903" cy="516808"/>
          </a:xfrm>
          <a:prstGeom prst="rect">
            <a:avLst/>
          </a:prstGeom>
        </p:spPr>
        <p:txBody>
          <a:bodyPr lIns="0" tIns="0" rIns="0" bIns="0" rtlCol="0" anchor="t">
            <a:spAutoFit/>
          </a:bodyPr>
          <a:lstStyle/>
          <a:p>
            <a:pPr algn="ctr">
              <a:lnSpc>
                <a:spcPts val="4588"/>
              </a:lnSpc>
            </a:pPr>
            <a:r>
              <a:rPr lang="en-US" sz="2549" i="1" dirty="0">
                <a:solidFill>
                  <a:srgbClr val="000000"/>
                </a:solidFill>
                <a:latin typeface="Arial"/>
                <a:ea typeface="Arial"/>
                <a:cs typeface="Arial"/>
                <a:sym typeface="Arial"/>
              </a:rPr>
              <a:t>Group Presentation by</a:t>
            </a:r>
          </a:p>
        </p:txBody>
      </p:sp>
      <p:sp>
        <p:nvSpPr>
          <p:cNvPr id="5" name="TextBox 4">
            <a:extLst>
              <a:ext uri="{FF2B5EF4-FFF2-40B4-BE49-F238E27FC236}">
                <a16:creationId xmlns:a16="http://schemas.microsoft.com/office/drawing/2014/main" id="{E3E5520A-C6A0-C71A-BBB4-C9AD3BF2A3B3}"/>
              </a:ext>
            </a:extLst>
          </p:cNvPr>
          <p:cNvSpPr txBox="1"/>
          <p:nvPr/>
        </p:nvSpPr>
        <p:spPr>
          <a:xfrm>
            <a:off x="6144047" y="6362700"/>
            <a:ext cx="5999903" cy="2286523"/>
          </a:xfrm>
          <a:prstGeom prst="rect">
            <a:avLst/>
          </a:prstGeom>
        </p:spPr>
        <p:txBody>
          <a:bodyPr lIns="0" tIns="0" rIns="0" bIns="0" rtlCol="0" anchor="t">
            <a:spAutoFit/>
          </a:bodyPr>
          <a:lstStyle/>
          <a:p>
            <a:pPr marL="514350" indent="-514350" algn="just">
              <a:lnSpc>
                <a:spcPts val="4588"/>
              </a:lnSpc>
              <a:buAutoNum type="arabicPeriod"/>
            </a:pPr>
            <a:r>
              <a:rPr lang="en-US" sz="2549" dirty="0">
                <a:solidFill>
                  <a:srgbClr val="000000"/>
                </a:solidFill>
                <a:latin typeface="Arial"/>
                <a:ea typeface="Arial"/>
                <a:cs typeface="Arial"/>
                <a:sym typeface="Arial"/>
              </a:rPr>
              <a:t>Md Ahmed Al Zayed (2516697)</a:t>
            </a:r>
          </a:p>
          <a:p>
            <a:pPr marL="514350" indent="-514350" algn="just">
              <a:lnSpc>
                <a:spcPts val="4588"/>
              </a:lnSpc>
              <a:buAutoNum type="arabicPeriod"/>
            </a:pPr>
            <a:r>
              <a:rPr lang="en-US" sz="2549" dirty="0" err="1">
                <a:solidFill>
                  <a:srgbClr val="000000"/>
                </a:solidFill>
                <a:latin typeface="Arial"/>
                <a:ea typeface="Arial"/>
                <a:cs typeface="Arial"/>
                <a:sym typeface="Arial"/>
              </a:rPr>
              <a:t>Godhani</a:t>
            </a:r>
            <a:r>
              <a:rPr lang="en-US" sz="2549" dirty="0">
                <a:solidFill>
                  <a:srgbClr val="000000"/>
                </a:solidFill>
                <a:latin typeface="Arial"/>
                <a:ea typeface="Arial"/>
                <a:cs typeface="Arial"/>
                <a:sym typeface="Arial"/>
              </a:rPr>
              <a:t> </a:t>
            </a:r>
            <a:r>
              <a:rPr lang="en-US" sz="2549" dirty="0" err="1">
                <a:solidFill>
                  <a:srgbClr val="000000"/>
                </a:solidFill>
                <a:latin typeface="Arial"/>
                <a:ea typeface="Arial"/>
                <a:cs typeface="Arial"/>
                <a:sym typeface="Arial"/>
              </a:rPr>
              <a:t>Hevin</a:t>
            </a:r>
            <a:r>
              <a:rPr lang="en-US" sz="2549" dirty="0">
                <a:solidFill>
                  <a:srgbClr val="000000"/>
                </a:solidFill>
                <a:latin typeface="Arial"/>
                <a:ea typeface="Arial"/>
                <a:cs typeface="Arial"/>
                <a:sym typeface="Arial"/>
              </a:rPr>
              <a:t> </a:t>
            </a:r>
            <a:r>
              <a:rPr lang="en-US" sz="2549" dirty="0" err="1">
                <a:solidFill>
                  <a:srgbClr val="000000"/>
                </a:solidFill>
                <a:latin typeface="Arial"/>
                <a:ea typeface="Arial"/>
                <a:cs typeface="Arial"/>
                <a:sym typeface="Arial"/>
              </a:rPr>
              <a:t>Ashvinbhai</a:t>
            </a:r>
            <a:r>
              <a:rPr lang="en-US" sz="2549" dirty="0">
                <a:solidFill>
                  <a:srgbClr val="000000"/>
                </a:solidFill>
                <a:latin typeface="Arial"/>
                <a:ea typeface="Arial"/>
                <a:cs typeface="Arial"/>
                <a:sym typeface="Arial"/>
              </a:rPr>
              <a:t> (2519666)</a:t>
            </a:r>
          </a:p>
          <a:p>
            <a:pPr marL="514350" indent="-514350" algn="just">
              <a:lnSpc>
                <a:spcPts val="4588"/>
              </a:lnSpc>
              <a:buAutoNum type="arabicPeriod"/>
            </a:pPr>
            <a:r>
              <a:rPr lang="en-US" sz="2549" dirty="0">
                <a:solidFill>
                  <a:srgbClr val="000000"/>
                </a:solidFill>
                <a:latin typeface="Arial"/>
                <a:ea typeface="Arial"/>
                <a:cs typeface="Arial"/>
                <a:sym typeface="Arial"/>
              </a:rPr>
              <a:t>Mohammod Belal (2432635)</a:t>
            </a:r>
          </a:p>
          <a:p>
            <a:pPr marL="514350" indent="-514350" algn="just">
              <a:lnSpc>
                <a:spcPts val="4588"/>
              </a:lnSpc>
              <a:buAutoNum type="arabicPeriod"/>
            </a:pPr>
            <a:r>
              <a:rPr lang="en-US" sz="2549" dirty="0" err="1">
                <a:solidFill>
                  <a:srgbClr val="000000"/>
                </a:solidFill>
                <a:latin typeface="Arial"/>
                <a:ea typeface="Arial"/>
                <a:cs typeface="Arial"/>
                <a:sym typeface="Arial"/>
              </a:rPr>
              <a:t>Vahora</a:t>
            </a:r>
            <a:r>
              <a:rPr lang="en-US" sz="2549" dirty="0">
                <a:solidFill>
                  <a:srgbClr val="000000"/>
                </a:solidFill>
                <a:latin typeface="Arial"/>
                <a:ea typeface="Arial"/>
                <a:cs typeface="Arial"/>
                <a:sym typeface="Arial"/>
              </a:rPr>
              <a:t> </a:t>
            </a:r>
            <a:r>
              <a:rPr lang="en-US" sz="2549" dirty="0" err="1">
                <a:solidFill>
                  <a:srgbClr val="000000"/>
                </a:solidFill>
                <a:latin typeface="Arial"/>
                <a:ea typeface="Arial"/>
                <a:cs typeface="Arial"/>
                <a:sym typeface="Arial"/>
              </a:rPr>
              <a:t>Sajil</a:t>
            </a:r>
            <a:r>
              <a:rPr lang="en-US" sz="2549" dirty="0">
                <a:solidFill>
                  <a:srgbClr val="000000"/>
                </a:solidFill>
                <a:latin typeface="Arial"/>
                <a:ea typeface="Arial"/>
                <a:cs typeface="Arial"/>
                <a:sym typeface="Arial"/>
              </a:rPr>
              <a:t> </a:t>
            </a:r>
            <a:r>
              <a:rPr lang="en-US" sz="2549" dirty="0" err="1">
                <a:solidFill>
                  <a:srgbClr val="000000"/>
                </a:solidFill>
                <a:latin typeface="Arial"/>
                <a:ea typeface="Arial"/>
                <a:cs typeface="Arial"/>
                <a:sym typeface="Arial"/>
              </a:rPr>
              <a:t>salimbhai</a:t>
            </a:r>
            <a:r>
              <a:rPr lang="en-US" sz="2549" dirty="0">
                <a:solidFill>
                  <a:srgbClr val="000000"/>
                </a:solidFill>
                <a:latin typeface="Arial"/>
                <a:ea typeface="Arial"/>
                <a:cs typeface="Arial"/>
                <a:sym typeface="Arial"/>
              </a:rPr>
              <a:t> (2532951)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Freeform 3"/>
          <p:cNvSpPr/>
          <p:nvPr/>
        </p:nvSpPr>
        <p:spPr>
          <a:xfrm>
            <a:off x="9243717" y="3919513"/>
            <a:ext cx="8015583" cy="3158610"/>
          </a:xfrm>
          <a:custGeom>
            <a:avLst/>
            <a:gdLst/>
            <a:ahLst/>
            <a:cxnLst/>
            <a:rect l="l" t="t" r="r" b="b"/>
            <a:pathLst>
              <a:path w="8015583" h="3158610">
                <a:moveTo>
                  <a:pt x="0" y="0"/>
                </a:moveTo>
                <a:lnTo>
                  <a:pt x="8015583" y="0"/>
                </a:lnTo>
                <a:lnTo>
                  <a:pt x="8015583" y="3158610"/>
                </a:lnTo>
                <a:lnTo>
                  <a:pt x="0" y="3158610"/>
                </a:lnTo>
                <a:lnTo>
                  <a:pt x="0" y="0"/>
                </a:lnTo>
                <a:close/>
              </a:path>
            </a:pathLst>
          </a:custGeom>
          <a:blipFill>
            <a:blip r:embed="rId3"/>
            <a:stretch>
              <a:fillRect t="-22641" b="-22641"/>
            </a:stretch>
          </a:blipFill>
        </p:spPr>
      </p:sp>
      <p:sp>
        <p:nvSpPr>
          <p:cNvPr id="4" name="TextBox 4"/>
          <p:cNvSpPr txBox="1"/>
          <p:nvPr/>
        </p:nvSpPr>
        <p:spPr>
          <a:xfrm>
            <a:off x="1166399" y="1233825"/>
            <a:ext cx="7445029"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Introduction</a:t>
            </a:r>
          </a:p>
        </p:txBody>
      </p:sp>
      <p:sp>
        <p:nvSpPr>
          <p:cNvPr id="5" name="TextBox 5"/>
          <p:cNvSpPr txBox="1"/>
          <p:nvPr/>
        </p:nvSpPr>
        <p:spPr>
          <a:xfrm>
            <a:off x="1166399" y="2930041"/>
            <a:ext cx="7775348" cy="5662365"/>
          </a:xfrm>
          <a:prstGeom prst="rect">
            <a:avLst/>
          </a:prstGeom>
        </p:spPr>
        <p:txBody>
          <a:bodyPr lIns="0" tIns="0" rIns="0" bIns="0" rtlCol="0" anchor="t">
            <a:spAutoFit/>
          </a:bodyPr>
          <a:lstStyle/>
          <a:p>
            <a:pPr marL="645963" lvl="1" indent="-322981" algn="l">
              <a:lnSpc>
                <a:spcPts val="5654"/>
              </a:lnSpc>
              <a:buFont typeface="Arial"/>
              <a:buChar char="•"/>
            </a:pPr>
            <a:r>
              <a:rPr lang="en-US" sz="2991">
                <a:solidFill>
                  <a:srgbClr val="000000"/>
                </a:solidFill>
                <a:latin typeface="Arial"/>
                <a:ea typeface="Arial"/>
                <a:cs typeface="Arial"/>
                <a:sym typeface="Arial"/>
              </a:rPr>
              <a:t>One of the world’s largest employers (</a:t>
            </a:r>
            <a:r>
              <a:rPr lang="en-US" sz="2991" b="1" i="1">
                <a:solidFill>
                  <a:srgbClr val="000000"/>
                </a:solidFill>
                <a:latin typeface="Arial Bold Italics"/>
                <a:ea typeface="Arial Bold Italics"/>
                <a:cs typeface="Arial Bold Italics"/>
                <a:sym typeface="Arial Bold Italics"/>
              </a:rPr>
              <a:t>~1.3</a:t>
            </a:r>
            <a:r>
              <a:rPr lang="en-US" sz="2991" b="1" i="1" u="none" strike="noStrike">
                <a:solidFill>
                  <a:srgbClr val="000000"/>
                </a:solidFill>
                <a:latin typeface="Arial Bold Italics"/>
                <a:ea typeface="Arial Bold Italics"/>
                <a:cs typeface="Arial Bold Italics"/>
                <a:sym typeface="Arial Bold Italics"/>
              </a:rPr>
              <a:t> million staff</a:t>
            </a:r>
            <a:r>
              <a:rPr lang="en-US" sz="2991" u="none" strike="noStrike">
                <a:solidFill>
                  <a:srgbClr val="000000"/>
                </a:solidFill>
                <a:latin typeface="Arial"/>
                <a:ea typeface="Arial"/>
                <a:cs typeface="Arial"/>
                <a:sym typeface="Arial"/>
              </a:rPr>
              <a:t>)</a:t>
            </a:r>
          </a:p>
          <a:p>
            <a:pPr marL="645963" lvl="1" indent="-322981" algn="l">
              <a:lnSpc>
                <a:spcPts val="5654"/>
              </a:lnSpc>
              <a:buFont typeface="Arial"/>
              <a:buChar char="•"/>
            </a:pPr>
            <a:r>
              <a:rPr lang="en-US" sz="2991" u="none" strike="noStrike">
                <a:solidFill>
                  <a:srgbClr val="000000"/>
                </a:solidFill>
                <a:latin typeface="Arial"/>
                <a:ea typeface="Arial"/>
                <a:cs typeface="Arial"/>
                <a:sym typeface="Arial"/>
              </a:rPr>
              <a:t>Provides comprehensive public healthcare in the UK</a:t>
            </a:r>
          </a:p>
          <a:p>
            <a:pPr marL="645963" lvl="1" indent="-322981" algn="l">
              <a:lnSpc>
                <a:spcPts val="5654"/>
              </a:lnSpc>
              <a:buFont typeface="Arial"/>
              <a:buChar char="•"/>
            </a:pPr>
            <a:r>
              <a:rPr lang="en-US" sz="2991" u="none" strike="noStrike">
                <a:solidFill>
                  <a:srgbClr val="000000"/>
                </a:solidFill>
                <a:latin typeface="Arial"/>
                <a:ea typeface="Arial"/>
                <a:cs typeface="Arial"/>
                <a:sym typeface="Arial"/>
              </a:rPr>
              <a:t>Highly </a:t>
            </a:r>
            <a:r>
              <a:rPr lang="en-US" sz="2991" b="1" i="1" u="none" strike="noStrike">
                <a:solidFill>
                  <a:srgbClr val="000000"/>
                </a:solidFill>
                <a:latin typeface="Arial Bold Italics"/>
                <a:ea typeface="Arial Bold Italics"/>
                <a:cs typeface="Arial Bold Italics"/>
                <a:sym typeface="Arial Bold Italics"/>
              </a:rPr>
              <a:t>labour-intensive</a:t>
            </a:r>
            <a:r>
              <a:rPr lang="en-US" sz="2991" u="none" strike="noStrike">
                <a:solidFill>
                  <a:srgbClr val="000000"/>
                </a:solidFill>
                <a:latin typeface="Arial"/>
                <a:ea typeface="Arial"/>
                <a:cs typeface="Arial"/>
                <a:sym typeface="Arial"/>
              </a:rPr>
              <a:t> and </a:t>
            </a:r>
            <a:r>
              <a:rPr lang="en-US" sz="2991" b="1" i="1" u="none" strike="noStrike">
                <a:solidFill>
                  <a:srgbClr val="000000"/>
                </a:solidFill>
                <a:latin typeface="Arial Bold Italics"/>
                <a:ea typeface="Arial Bold Italics"/>
                <a:cs typeface="Arial Bold Italics"/>
                <a:sym typeface="Arial Bold Italics"/>
              </a:rPr>
              <a:t>people-dependent</a:t>
            </a:r>
            <a:r>
              <a:rPr lang="en-US" sz="2991" u="none" strike="noStrike">
                <a:solidFill>
                  <a:srgbClr val="000000"/>
                </a:solidFill>
                <a:latin typeface="Arial"/>
                <a:ea typeface="Arial"/>
                <a:cs typeface="Arial"/>
                <a:sym typeface="Arial"/>
              </a:rPr>
              <a:t> system</a:t>
            </a:r>
          </a:p>
          <a:p>
            <a:pPr marL="645963" lvl="1" indent="-322981" algn="l">
              <a:lnSpc>
                <a:spcPts val="5654"/>
              </a:lnSpc>
              <a:buFont typeface="Arial"/>
              <a:buChar char="•"/>
            </a:pPr>
            <a:r>
              <a:rPr lang="en-US" sz="2991" u="none" strike="noStrike">
                <a:solidFill>
                  <a:srgbClr val="000000"/>
                </a:solidFill>
                <a:latin typeface="Arial"/>
                <a:ea typeface="Arial"/>
                <a:cs typeface="Arial"/>
                <a:sym typeface="Arial"/>
              </a:rPr>
              <a:t>Workforce effectiveness </a:t>
            </a:r>
            <a:r>
              <a:rPr lang="en-US" sz="2991" b="1" i="1" u="none" strike="noStrike">
                <a:solidFill>
                  <a:srgbClr val="000000"/>
                </a:solidFill>
                <a:latin typeface="Arial Bold Italics"/>
                <a:ea typeface="Arial Bold Italics"/>
                <a:cs typeface="Arial Bold Italics"/>
                <a:sym typeface="Arial Bold Italics"/>
              </a:rPr>
              <a:t>directly impacts</a:t>
            </a:r>
            <a:r>
              <a:rPr lang="en-US" sz="2991" u="none" strike="noStrike">
                <a:solidFill>
                  <a:srgbClr val="000000"/>
                </a:solidFill>
                <a:latin typeface="Arial"/>
                <a:ea typeface="Arial"/>
                <a:cs typeface="Arial"/>
                <a:sym typeface="Arial"/>
              </a:rPr>
              <a:t> patient outcomes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TextBox 3"/>
          <p:cNvSpPr txBox="1"/>
          <p:nvPr/>
        </p:nvSpPr>
        <p:spPr>
          <a:xfrm>
            <a:off x="1166399" y="1233825"/>
            <a:ext cx="16092901"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Importance of Training and Development</a:t>
            </a:r>
          </a:p>
        </p:txBody>
      </p:sp>
      <p:grpSp>
        <p:nvGrpSpPr>
          <p:cNvPr id="4" name="Group 4"/>
          <p:cNvGrpSpPr/>
          <p:nvPr/>
        </p:nvGrpSpPr>
        <p:grpSpPr>
          <a:xfrm>
            <a:off x="1737663" y="3796120"/>
            <a:ext cx="3345981" cy="3345981"/>
            <a:chOff x="0" y="0"/>
            <a:chExt cx="812800" cy="812800"/>
          </a:xfrm>
        </p:grpSpPr>
        <p:sp>
          <p:nvSpPr>
            <p:cNvPr id="5" name="Freeform 5"/>
            <p:cNvSpPr/>
            <p:nvPr/>
          </p:nvSpPr>
          <p:spPr>
            <a:xfrm>
              <a:off x="0" y="0"/>
              <a:ext cx="812800" cy="812800"/>
            </a:xfrm>
            <a:custGeom>
              <a:avLst/>
              <a:gdLst/>
              <a:ahLst/>
              <a:cxnLst/>
              <a:rect l="l" t="t" r="r" b="b"/>
              <a:pathLst>
                <a:path w="812800" h="812800">
                  <a:moveTo>
                    <a:pt x="30079" y="0"/>
                  </a:moveTo>
                  <a:lnTo>
                    <a:pt x="782721" y="0"/>
                  </a:lnTo>
                  <a:cubicBezTo>
                    <a:pt x="790698" y="0"/>
                    <a:pt x="798349" y="3169"/>
                    <a:pt x="803990" y="8810"/>
                  </a:cubicBezTo>
                  <a:cubicBezTo>
                    <a:pt x="809631" y="14451"/>
                    <a:pt x="812800" y="22102"/>
                    <a:pt x="812800" y="30079"/>
                  </a:cubicBezTo>
                  <a:lnTo>
                    <a:pt x="812800" y="782721"/>
                  </a:lnTo>
                  <a:cubicBezTo>
                    <a:pt x="812800" y="790698"/>
                    <a:pt x="809631" y="798349"/>
                    <a:pt x="803990" y="803990"/>
                  </a:cubicBezTo>
                  <a:cubicBezTo>
                    <a:pt x="798349" y="809631"/>
                    <a:pt x="790698" y="812800"/>
                    <a:pt x="782721" y="812800"/>
                  </a:cubicBezTo>
                  <a:lnTo>
                    <a:pt x="30079" y="812800"/>
                  </a:lnTo>
                  <a:cubicBezTo>
                    <a:pt x="22102" y="812800"/>
                    <a:pt x="14451" y="809631"/>
                    <a:pt x="8810" y="803990"/>
                  </a:cubicBezTo>
                  <a:cubicBezTo>
                    <a:pt x="3169" y="798349"/>
                    <a:pt x="0" y="790698"/>
                    <a:pt x="0" y="782721"/>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6" name="TextBox 6"/>
            <p:cNvSpPr txBox="1"/>
            <p:nvPr/>
          </p:nvSpPr>
          <p:spPr>
            <a:xfrm>
              <a:off x="0" y="-57150"/>
              <a:ext cx="812800" cy="869950"/>
            </a:xfrm>
            <a:prstGeom prst="rect">
              <a:avLst/>
            </a:prstGeom>
          </p:spPr>
          <p:txBody>
            <a:bodyPr lIns="50800" tIns="50800" rIns="50800" bIns="50800" rtlCol="0" anchor="ctr"/>
            <a:lstStyle/>
            <a:p>
              <a:pPr algn="r">
                <a:lnSpc>
                  <a:spcPts val="3359"/>
                </a:lnSpc>
              </a:pPr>
              <a:endParaRPr/>
            </a:p>
          </p:txBody>
        </p:sp>
      </p:grpSp>
      <p:sp>
        <p:nvSpPr>
          <p:cNvPr id="7" name="TextBox 7"/>
          <p:cNvSpPr txBox="1"/>
          <p:nvPr/>
        </p:nvSpPr>
        <p:spPr>
          <a:xfrm>
            <a:off x="2003887" y="4696629"/>
            <a:ext cx="2813532" cy="1562100"/>
          </a:xfrm>
          <a:prstGeom prst="rect">
            <a:avLst/>
          </a:prstGeom>
        </p:spPr>
        <p:txBody>
          <a:bodyPr lIns="0" tIns="0" rIns="0" bIns="0" rtlCol="0" anchor="t">
            <a:spAutoFit/>
          </a:bodyPr>
          <a:lstStyle/>
          <a:p>
            <a:pPr marL="0" lvl="0" indent="0" algn="ctr">
              <a:lnSpc>
                <a:spcPts val="4199"/>
              </a:lnSpc>
            </a:pPr>
            <a:r>
              <a:rPr lang="en-US" sz="2999">
                <a:solidFill>
                  <a:srgbClr val="000000"/>
                </a:solidFill>
                <a:latin typeface="Arial"/>
                <a:ea typeface="Arial"/>
                <a:cs typeface="Arial"/>
                <a:sym typeface="Arial"/>
              </a:rPr>
              <a:t>Ensu</a:t>
            </a:r>
            <a:r>
              <a:rPr lang="en-US" sz="2999" u="none" strike="noStrike">
                <a:solidFill>
                  <a:srgbClr val="000000"/>
                </a:solidFill>
                <a:latin typeface="Arial"/>
                <a:ea typeface="Arial"/>
                <a:cs typeface="Arial"/>
                <a:sym typeface="Arial"/>
              </a:rPr>
              <a:t>res safe, high-quality care (Willie, 2025)</a:t>
            </a:r>
          </a:p>
        </p:txBody>
      </p:sp>
      <p:grpSp>
        <p:nvGrpSpPr>
          <p:cNvPr id="8" name="Group 8"/>
          <p:cNvGrpSpPr/>
          <p:nvPr/>
        </p:nvGrpSpPr>
        <p:grpSpPr>
          <a:xfrm>
            <a:off x="9382125" y="3796120"/>
            <a:ext cx="3345981" cy="3345981"/>
            <a:chOff x="0" y="0"/>
            <a:chExt cx="812800" cy="812800"/>
          </a:xfrm>
        </p:grpSpPr>
        <p:sp>
          <p:nvSpPr>
            <p:cNvPr id="9" name="Freeform 9"/>
            <p:cNvSpPr/>
            <p:nvPr/>
          </p:nvSpPr>
          <p:spPr>
            <a:xfrm>
              <a:off x="0" y="0"/>
              <a:ext cx="812800" cy="812800"/>
            </a:xfrm>
            <a:custGeom>
              <a:avLst/>
              <a:gdLst/>
              <a:ahLst/>
              <a:cxnLst/>
              <a:rect l="l" t="t" r="r" b="b"/>
              <a:pathLst>
                <a:path w="812800" h="812800">
                  <a:moveTo>
                    <a:pt x="30079" y="0"/>
                  </a:moveTo>
                  <a:lnTo>
                    <a:pt x="782721" y="0"/>
                  </a:lnTo>
                  <a:cubicBezTo>
                    <a:pt x="790698" y="0"/>
                    <a:pt x="798349" y="3169"/>
                    <a:pt x="803990" y="8810"/>
                  </a:cubicBezTo>
                  <a:cubicBezTo>
                    <a:pt x="809631" y="14451"/>
                    <a:pt x="812800" y="22102"/>
                    <a:pt x="812800" y="30079"/>
                  </a:cubicBezTo>
                  <a:lnTo>
                    <a:pt x="812800" y="782721"/>
                  </a:lnTo>
                  <a:cubicBezTo>
                    <a:pt x="812800" y="790698"/>
                    <a:pt x="809631" y="798349"/>
                    <a:pt x="803990" y="803990"/>
                  </a:cubicBezTo>
                  <a:cubicBezTo>
                    <a:pt x="798349" y="809631"/>
                    <a:pt x="790698" y="812800"/>
                    <a:pt x="782721" y="812800"/>
                  </a:cubicBezTo>
                  <a:lnTo>
                    <a:pt x="30079" y="812800"/>
                  </a:lnTo>
                  <a:cubicBezTo>
                    <a:pt x="22102" y="812800"/>
                    <a:pt x="14451" y="809631"/>
                    <a:pt x="8810" y="803990"/>
                  </a:cubicBezTo>
                  <a:cubicBezTo>
                    <a:pt x="3169" y="798349"/>
                    <a:pt x="0" y="790698"/>
                    <a:pt x="0" y="782721"/>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0" name="TextBox 10"/>
            <p:cNvSpPr txBox="1"/>
            <p:nvPr/>
          </p:nvSpPr>
          <p:spPr>
            <a:xfrm>
              <a:off x="0" y="-57150"/>
              <a:ext cx="812800" cy="869950"/>
            </a:xfrm>
            <a:prstGeom prst="rect">
              <a:avLst/>
            </a:prstGeom>
          </p:spPr>
          <p:txBody>
            <a:bodyPr lIns="43106" tIns="43106" rIns="43106" bIns="43106" rtlCol="0" anchor="ctr"/>
            <a:lstStyle/>
            <a:p>
              <a:pPr algn="r">
                <a:lnSpc>
                  <a:spcPts val="3359"/>
                </a:lnSpc>
              </a:pPr>
              <a:endParaRPr/>
            </a:p>
          </p:txBody>
        </p:sp>
      </p:grpSp>
      <p:sp>
        <p:nvSpPr>
          <p:cNvPr id="11" name="TextBox 11"/>
          <p:cNvSpPr txBox="1"/>
          <p:nvPr/>
        </p:nvSpPr>
        <p:spPr>
          <a:xfrm>
            <a:off x="9861426" y="4696629"/>
            <a:ext cx="2387379" cy="1562100"/>
          </a:xfrm>
          <a:prstGeom prst="rect">
            <a:avLst/>
          </a:prstGeom>
        </p:spPr>
        <p:txBody>
          <a:bodyPr lIns="0" tIns="0" rIns="0" bIns="0" rtlCol="0" anchor="t">
            <a:spAutoFit/>
          </a:bodyPr>
          <a:lstStyle/>
          <a:p>
            <a:pPr marL="0" lvl="0" indent="0" algn="ctr">
              <a:lnSpc>
                <a:spcPts val="4199"/>
              </a:lnSpc>
            </a:pPr>
            <a:r>
              <a:rPr lang="en-US" sz="2999">
                <a:solidFill>
                  <a:srgbClr val="000000"/>
                </a:solidFill>
                <a:latin typeface="Arial"/>
                <a:ea typeface="Arial"/>
                <a:cs typeface="Arial"/>
                <a:sym typeface="Arial"/>
              </a:rPr>
              <a:t>Suppor</a:t>
            </a:r>
            <a:r>
              <a:rPr lang="en-US" sz="2999" u="none" strike="noStrike">
                <a:solidFill>
                  <a:srgbClr val="000000"/>
                </a:solidFill>
                <a:latin typeface="Arial"/>
                <a:ea typeface="Arial"/>
                <a:cs typeface="Arial"/>
                <a:sym typeface="Arial"/>
              </a:rPr>
              <a:t>ts workforce adaptability</a:t>
            </a:r>
          </a:p>
        </p:txBody>
      </p:sp>
      <p:grpSp>
        <p:nvGrpSpPr>
          <p:cNvPr id="12" name="Group 12"/>
          <p:cNvGrpSpPr/>
          <p:nvPr/>
        </p:nvGrpSpPr>
        <p:grpSpPr>
          <a:xfrm>
            <a:off x="5559894" y="3796120"/>
            <a:ext cx="3345981" cy="3345981"/>
            <a:chOff x="0" y="0"/>
            <a:chExt cx="812800" cy="812800"/>
          </a:xfrm>
        </p:grpSpPr>
        <p:sp>
          <p:nvSpPr>
            <p:cNvPr id="13" name="Freeform 13"/>
            <p:cNvSpPr/>
            <p:nvPr/>
          </p:nvSpPr>
          <p:spPr>
            <a:xfrm>
              <a:off x="0" y="0"/>
              <a:ext cx="812800" cy="812800"/>
            </a:xfrm>
            <a:custGeom>
              <a:avLst/>
              <a:gdLst/>
              <a:ahLst/>
              <a:cxnLst/>
              <a:rect l="l" t="t" r="r" b="b"/>
              <a:pathLst>
                <a:path w="812800" h="812800">
                  <a:moveTo>
                    <a:pt x="30079" y="0"/>
                  </a:moveTo>
                  <a:lnTo>
                    <a:pt x="782721" y="0"/>
                  </a:lnTo>
                  <a:cubicBezTo>
                    <a:pt x="790698" y="0"/>
                    <a:pt x="798349" y="3169"/>
                    <a:pt x="803990" y="8810"/>
                  </a:cubicBezTo>
                  <a:cubicBezTo>
                    <a:pt x="809631" y="14451"/>
                    <a:pt x="812800" y="22102"/>
                    <a:pt x="812800" y="30079"/>
                  </a:cubicBezTo>
                  <a:lnTo>
                    <a:pt x="812800" y="782721"/>
                  </a:lnTo>
                  <a:cubicBezTo>
                    <a:pt x="812800" y="790698"/>
                    <a:pt x="809631" y="798349"/>
                    <a:pt x="803990" y="803990"/>
                  </a:cubicBezTo>
                  <a:cubicBezTo>
                    <a:pt x="798349" y="809631"/>
                    <a:pt x="790698" y="812800"/>
                    <a:pt x="782721" y="812800"/>
                  </a:cubicBezTo>
                  <a:lnTo>
                    <a:pt x="30079" y="812800"/>
                  </a:lnTo>
                  <a:cubicBezTo>
                    <a:pt x="22102" y="812800"/>
                    <a:pt x="14451" y="809631"/>
                    <a:pt x="8810" y="803990"/>
                  </a:cubicBezTo>
                  <a:cubicBezTo>
                    <a:pt x="3169" y="798349"/>
                    <a:pt x="0" y="790698"/>
                    <a:pt x="0" y="782721"/>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4" name="TextBox 14"/>
            <p:cNvSpPr txBox="1"/>
            <p:nvPr/>
          </p:nvSpPr>
          <p:spPr>
            <a:xfrm>
              <a:off x="0" y="-57150"/>
              <a:ext cx="812800" cy="869950"/>
            </a:xfrm>
            <a:prstGeom prst="rect">
              <a:avLst/>
            </a:prstGeom>
          </p:spPr>
          <p:txBody>
            <a:bodyPr lIns="50800" tIns="50800" rIns="50800" bIns="50800" rtlCol="0" anchor="ctr"/>
            <a:lstStyle/>
            <a:p>
              <a:pPr algn="r">
                <a:lnSpc>
                  <a:spcPts val="3359"/>
                </a:lnSpc>
              </a:pPr>
              <a:endParaRPr/>
            </a:p>
          </p:txBody>
        </p:sp>
      </p:grpSp>
      <p:sp>
        <p:nvSpPr>
          <p:cNvPr id="15" name="TextBox 15"/>
          <p:cNvSpPr txBox="1"/>
          <p:nvPr/>
        </p:nvSpPr>
        <p:spPr>
          <a:xfrm>
            <a:off x="5826118" y="4696629"/>
            <a:ext cx="2813532" cy="1562100"/>
          </a:xfrm>
          <a:prstGeom prst="rect">
            <a:avLst/>
          </a:prstGeom>
        </p:spPr>
        <p:txBody>
          <a:bodyPr lIns="0" tIns="0" rIns="0" bIns="0" rtlCol="0" anchor="t">
            <a:spAutoFit/>
          </a:bodyPr>
          <a:lstStyle/>
          <a:p>
            <a:pPr marL="0" lvl="0" indent="0" algn="ctr">
              <a:lnSpc>
                <a:spcPts val="4199"/>
              </a:lnSpc>
            </a:pPr>
            <a:r>
              <a:rPr lang="en-US" sz="2999">
                <a:solidFill>
                  <a:srgbClr val="000000"/>
                </a:solidFill>
                <a:latin typeface="Arial"/>
                <a:ea typeface="Arial"/>
                <a:cs typeface="Arial"/>
                <a:sym typeface="Arial"/>
              </a:rPr>
              <a:t>Ma</a:t>
            </a:r>
            <a:r>
              <a:rPr lang="en-US" sz="2999" u="none" strike="noStrike">
                <a:solidFill>
                  <a:srgbClr val="000000"/>
                </a:solidFill>
                <a:latin typeface="Arial"/>
                <a:ea typeface="Arial"/>
                <a:cs typeface="Arial"/>
                <a:sym typeface="Arial"/>
              </a:rPr>
              <a:t>intains professional competence</a:t>
            </a:r>
          </a:p>
        </p:txBody>
      </p:sp>
      <p:grpSp>
        <p:nvGrpSpPr>
          <p:cNvPr id="16" name="Group 16"/>
          <p:cNvGrpSpPr/>
          <p:nvPr/>
        </p:nvGrpSpPr>
        <p:grpSpPr>
          <a:xfrm>
            <a:off x="13204356" y="3796120"/>
            <a:ext cx="3345981" cy="3345981"/>
            <a:chOff x="0" y="0"/>
            <a:chExt cx="812800" cy="812800"/>
          </a:xfrm>
        </p:grpSpPr>
        <p:sp>
          <p:nvSpPr>
            <p:cNvPr id="17" name="Freeform 17"/>
            <p:cNvSpPr/>
            <p:nvPr/>
          </p:nvSpPr>
          <p:spPr>
            <a:xfrm>
              <a:off x="0" y="0"/>
              <a:ext cx="812800" cy="812800"/>
            </a:xfrm>
            <a:custGeom>
              <a:avLst/>
              <a:gdLst/>
              <a:ahLst/>
              <a:cxnLst/>
              <a:rect l="l" t="t" r="r" b="b"/>
              <a:pathLst>
                <a:path w="812800" h="812800">
                  <a:moveTo>
                    <a:pt x="30079" y="0"/>
                  </a:moveTo>
                  <a:lnTo>
                    <a:pt x="782721" y="0"/>
                  </a:lnTo>
                  <a:cubicBezTo>
                    <a:pt x="790698" y="0"/>
                    <a:pt x="798349" y="3169"/>
                    <a:pt x="803990" y="8810"/>
                  </a:cubicBezTo>
                  <a:cubicBezTo>
                    <a:pt x="809631" y="14451"/>
                    <a:pt x="812800" y="22102"/>
                    <a:pt x="812800" y="30079"/>
                  </a:cubicBezTo>
                  <a:lnTo>
                    <a:pt x="812800" y="782721"/>
                  </a:lnTo>
                  <a:cubicBezTo>
                    <a:pt x="812800" y="790698"/>
                    <a:pt x="809631" y="798349"/>
                    <a:pt x="803990" y="803990"/>
                  </a:cubicBezTo>
                  <a:cubicBezTo>
                    <a:pt x="798349" y="809631"/>
                    <a:pt x="790698" y="812800"/>
                    <a:pt x="782721" y="812800"/>
                  </a:cubicBezTo>
                  <a:lnTo>
                    <a:pt x="30079" y="812800"/>
                  </a:lnTo>
                  <a:cubicBezTo>
                    <a:pt x="22102" y="812800"/>
                    <a:pt x="14451" y="809631"/>
                    <a:pt x="8810" y="803990"/>
                  </a:cubicBezTo>
                  <a:cubicBezTo>
                    <a:pt x="3169" y="798349"/>
                    <a:pt x="0" y="790698"/>
                    <a:pt x="0" y="782721"/>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8" name="TextBox 18"/>
            <p:cNvSpPr txBox="1"/>
            <p:nvPr/>
          </p:nvSpPr>
          <p:spPr>
            <a:xfrm>
              <a:off x="0" y="-57150"/>
              <a:ext cx="812800" cy="869950"/>
            </a:xfrm>
            <a:prstGeom prst="rect">
              <a:avLst/>
            </a:prstGeom>
          </p:spPr>
          <p:txBody>
            <a:bodyPr lIns="43106" tIns="43106" rIns="43106" bIns="43106" rtlCol="0" anchor="ctr"/>
            <a:lstStyle/>
            <a:p>
              <a:pPr algn="r">
                <a:lnSpc>
                  <a:spcPts val="3359"/>
                </a:lnSpc>
              </a:pPr>
              <a:endParaRPr/>
            </a:p>
          </p:txBody>
        </p:sp>
      </p:grpSp>
      <p:sp>
        <p:nvSpPr>
          <p:cNvPr id="19" name="TextBox 19"/>
          <p:cNvSpPr txBox="1"/>
          <p:nvPr/>
        </p:nvSpPr>
        <p:spPr>
          <a:xfrm>
            <a:off x="13683657" y="4696629"/>
            <a:ext cx="2387379" cy="1562100"/>
          </a:xfrm>
          <a:prstGeom prst="rect">
            <a:avLst/>
          </a:prstGeom>
        </p:spPr>
        <p:txBody>
          <a:bodyPr lIns="0" tIns="0" rIns="0" bIns="0" rtlCol="0" anchor="t">
            <a:spAutoFit/>
          </a:bodyPr>
          <a:lstStyle/>
          <a:p>
            <a:pPr marL="0" lvl="0" indent="0" algn="ctr">
              <a:lnSpc>
                <a:spcPts val="4199"/>
              </a:lnSpc>
            </a:pPr>
            <a:r>
              <a:rPr lang="en-US" sz="2999">
                <a:solidFill>
                  <a:srgbClr val="000000"/>
                </a:solidFill>
                <a:latin typeface="Arial"/>
                <a:ea typeface="Arial"/>
                <a:cs typeface="Arial"/>
                <a:sym typeface="Arial"/>
              </a:rPr>
              <a:t>Dr</a:t>
            </a:r>
            <a:r>
              <a:rPr lang="en-US" sz="2999" u="none" strike="noStrike">
                <a:solidFill>
                  <a:srgbClr val="000000"/>
                </a:solidFill>
                <a:latin typeface="Arial"/>
                <a:ea typeface="Arial"/>
                <a:cs typeface="Arial"/>
                <a:sym typeface="Arial"/>
              </a:rPr>
              <a:t>ives long-term sustainability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grpSp>
        <p:nvGrpSpPr>
          <p:cNvPr id="3" name="Group 3"/>
          <p:cNvGrpSpPr/>
          <p:nvPr/>
        </p:nvGrpSpPr>
        <p:grpSpPr>
          <a:xfrm>
            <a:off x="3898561" y="2783191"/>
            <a:ext cx="5026555" cy="3925490"/>
            <a:chOff x="0" y="0"/>
            <a:chExt cx="4489857" cy="3506356"/>
          </a:xfrm>
        </p:grpSpPr>
        <p:sp>
          <p:nvSpPr>
            <p:cNvPr id="4" name="Freeform 4"/>
            <p:cNvSpPr/>
            <p:nvPr/>
          </p:nvSpPr>
          <p:spPr>
            <a:xfrm>
              <a:off x="0" y="0"/>
              <a:ext cx="4489857" cy="3506356"/>
            </a:xfrm>
            <a:custGeom>
              <a:avLst/>
              <a:gdLst/>
              <a:ahLst/>
              <a:cxnLst/>
              <a:rect l="l" t="t" r="r" b="b"/>
              <a:pathLst>
                <a:path w="4489857" h="3506356">
                  <a:moveTo>
                    <a:pt x="22991" y="0"/>
                  </a:moveTo>
                  <a:lnTo>
                    <a:pt x="4466866" y="0"/>
                  </a:lnTo>
                  <a:cubicBezTo>
                    <a:pt x="4479564" y="0"/>
                    <a:pt x="4489857" y="10293"/>
                    <a:pt x="4489857" y="22991"/>
                  </a:cubicBezTo>
                  <a:lnTo>
                    <a:pt x="4489857" y="3483365"/>
                  </a:lnTo>
                  <a:cubicBezTo>
                    <a:pt x="4489857" y="3496063"/>
                    <a:pt x="4479564" y="3506356"/>
                    <a:pt x="4466866" y="3506356"/>
                  </a:cubicBezTo>
                  <a:lnTo>
                    <a:pt x="22991" y="3506356"/>
                  </a:lnTo>
                  <a:cubicBezTo>
                    <a:pt x="10293" y="3506356"/>
                    <a:pt x="0" y="3496063"/>
                    <a:pt x="0" y="3483365"/>
                  </a:cubicBezTo>
                  <a:lnTo>
                    <a:pt x="0" y="22991"/>
                  </a:lnTo>
                  <a:cubicBezTo>
                    <a:pt x="0" y="10293"/>
                    <a:pt x="10293" y="0"/>
                    <a:pt x="22991" y="0"/>
                  </a:cubicBezTo>
                  <a:close/>
                </a:path>
              </a:pathLst>
            </a:custGeom>
            <a:solidFill>
              <a:srgbClr val="FFFFFF">
                <a:alpha val="49804"/>
              </a:srgbClr>
            </a:solidFill>
            <a:ln w="28575" cap="sq">
              <a:solidFill>
                <a:srgbClr val="000000">
                  <a:alpha val="49804"/>
                </a:srgbClr>
              </a:solidFill>
              <a:prstDash val="solid"/>
              <a:miter/>
            </a:ln>
          </p:spPr>
        </p:sp>
        <p:sp>
          <p:nvSpPr>
            <p:cNvPr id="5" name="TextBox 5"/>
            <p:cNvSpPr txBox="1"/>
            <p:nvPr/>
          </p:nvSpPr>
          <p:spPr>
            <a:xfrm>
              <a:off x="0" y="-57150"/>
              <a:ext cx="4489857" cy="3563506"/>
            </a:xfrm>
            <a:prstGeom prst="rect">
              <a:avLst/>
            </a:prstGeom>
          </p:spPr>
          <p:txBody>
            <a:bodyPr lIns="50800" tIns="50800" rIns="50800" bIns="50800" rtlCol="0" anchor="ctr"/>
            <a:lstStyle/>
            <a:p>
              <a:pPr algn="ctr">
                <a:lnSpc>
                  <a:spcPts val="3359"/>
                </a:lnSpc>
              </a:pPr>
              <a:endParaRPr/>
            </a:p>
          </p:txBody>
        </p:sp>
      </p:grpSp>
      <p:grpSp>
        <p:nvGrpSpPr>
          <p:cNvPr id="6" name="Group 6"/>
          <p:cNvGrpSpPr/>
          <p:nvPr/>
        </p:nvGrpSpPr>
        <p:grpSpPr>
          <a:xfrm>
            <a:off x="9362885" y="2783191"/>
            <a:ext cx="5026555" cy="3925490"/>
            <a:chOff x="0" y="0"/>
            <a:chExt cx="4489857" cy="3506356"/>
          </a:xfrm>
        </p:grpSpPr>
        <p:sp>
          <p:nvSpPr>
            <p:cNvPr id="7" name="Freeform 7"/>
            <p:cNvSpPr/>
            <p:nvPr/>
          </p:nvSpPr>
          <p:spPr>
            <a:xfrm>
              <a:off x="0" y="0"/>
              <a:ext cx="4489857" cy="3506356"/>
            </a:xfrm>
            <a:custGeom>
              <a:avLst/>
              <a:gdLst/>
              <a:ahLst/>
              <a:cxnLst/>
              <a:rect l="l" t="t" r="r" b="b"/>
              <a:pathLst>
                <a:path w="4489857" h="3506356">
                  <a:moveTo>
                    <a:pt x="22991" y="0"/>
                  </a:moveTo>
                  <a:lnTo>
                    <a:pt x="4466866" y="0"/>
                  </a:lnTo>
                  <a:cubicBezTo>
                    <a:pt x="4479564" y="0"/>
                    <a:pt x="4489857" y="10293"/>
                    <a:pt x="4489857" y="22991"/>
                  </a:cubicBezTo>
                  <a:lnTo>
                    <a:pt x="4489857" y="3483365"/>
                  </a:lnTo>
                  <a:cubicBezTo>
                    <a:pt x="4489857" y="3496063"/>
                    <a:pt x="4479564" y="3506356"/>
                    <a:pt x="4466866" y="3506356"/>
                  </a:cubicBezTo>
                  <a:lnTo>
                    <a:pt x="22991" y="3506356"/>
                  </a:lnTo>
                  <a:cubicBezTo>
                    <a:pt x="10293" y="3506356"/>
                    <a:pt x="0" y="3496063"/>
                    <a:pt x="0" y="3483365"/>
                  </a:cubicBezTo>
                  <a:lnTo>
                    <a:pt x="0" y="22991"/>
                  </a:lnTo>
                  <a:cubicBezTo>
                    <a:pt x="0" y="10293"/>
                    <a:pt x="10293" y="0"/>
                    <a:pt x="22991" y="0"/>
                  </a:cubicBezTo>
                  <a:close/>
                </a:path>
              </a:pathLst>
            </a:custGeom>
            <a:solidFill>
              <a:srgbClr val="FFFFFF">
                <a:alpha val="49804"/>
              </a:srgbClr>
            </a:solidFill>
            <a:ln w="28575" cap="sq">
              <a:solidFill>
                <a:srgbClr val="000000">
                  <a:alpha val="49804"/>
                </a:srgbClr>
              </a:solidFill>
              <a:prstDash val="solid"/>
              <a:miter/>
            </a:ln>
          </p:spPr>
        </p:sp>
        <p:sp>
          <p:nvSpPr>
            <p:cNvPr id="8" name="TextBox 8"/>
            <p:cNvSpPr txBox="1"/>
            <p:nvPr/>
          </p:nvSpPr>
          <p:spPr>
            <a:xfrm>
              <a:off x="0" y="-57150"/>
              <a:ext cx="4489857" cy="3563506"/>
            </a:xfrm>
            <a:prstGeom prst="rect">
              <a:avLst/>
            </a:prstGeom>
          </p:spPr>
          <p:txBody>
            <a:bodyPr lIns="50800" tIns="50800" rIns="50800" bIns="50800" rtlCol="0" anchor="ctr"/>
            <a:lstStyle/>
            <a:p>
              <a:pPr algn="ctr">
                <a:lnSpc>
                  <a:spcPts val="3359"/>
                </a:lnSpc>
              </a:pPr>
              <a:endParaRPr/>
            </a:p>
          </p:txBody>
        </p:sp>
      </p:grpSp>
      <p:sp>
        <p:nvSpPr>
          <p:cNvPr id="9" name="Freeform 9"/>
          <p:cNvSpPr/>
          <p:nvPr/>
        </p:nvSpPr>
        <p:spPr>
          <a:xfrm>
            <a:off x="5808727" y="3496680"/>
            <a:ext cx="1206222" cy="1215337"/>
          </a:xfrm>
          <a:custGeom>
            <a:avLst/>
            <a:gdLst/>
            <a:ahLst/>
            <a:cxnLst/>
            <a:rect l="l" t="t" r="r" b="b"/>
            <a:pathLst>
              <a:path w="1206222" h="1215337">
                <a:moveTo>
                  <a:pt x="0" y="0"/>
                </a:moveTo>
                <a:lnTo>
                  <a:pt x="1206222" y="0"/>
                </a:lnTo>
                <a:lnTo>
                  <a:pt x="1206222" y="1215337"/>
                </a:lnTo>
                <a:lnTo>
                  <a:pt x="0" y="121533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0" name="Freeform 10"/>
          <p:cNvSpPr/>
          <p:nvPr/>
        </p:nvSpPr>
        <p:spPr>
          <a:xfrm>
            <a:off x="11369518" y="3496680"/>
            <a:ext cx="1013287" cy="1215337"/>
          </a:xfrm>
          <a:custGeom>
            <a:avLst/>
            <a:gdLst/>
            <a:ahLst/>
            <a:cxnLst/>
            <a:rect l="l" t="t" r="r" b="b"/>
            <a:pathLst>
              <a:path w="1013287" h="1215337">
                <a:moveTo>
                  <a:pt x="0" y="0"/>
                </a:moveTo>
                <a:lnTo>
                  <a:pt x="1013288" y="0"/>
                </a:lnTo>
                <a:lnTo>
                  <a:pt x="1013288" y="1215337"/>
                </a:lnTo>
                <a:lnTo>
                  <a:pt x="0" y="121533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1" name="TextBox 11"/>
          <p:cNvSpPr txBox="1"/>
          <p:nvPr/>
        </p:nvSpPr>
        <p:spPr>
          <a:xfrm>
            <a:off x="1166399" y="1233825"/>
            <a:ext cx="13716643"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Training vs Development</a:t>
            </a:r>
          </a:p>
        </p:txBody>
      </p:sp>
      <p:sp>
        <p:nvSpPr>
          <p:cNvPr id="12" name="TextBox 12"/>
          <p:cNvSpPr txBox="1"/>
          <p:nvPr/>
        </p:nvSpPr>
        <p:spPr>
          <a:xfrm>
            <a:off x="4273421" y="5210967"/>
            <a:ext cx="4276833" cy="1184275"/>
          </a:xfrm>
          <a:prstGeom prst="rect">
            <a:avLst/>
          </a:prstGeom>
        </p:spPr>
        <p:txBody>
          <a:bodyPr lIns="0" tIns="0" rIns="0" bIns="0" rtlCol="0" anchor="t">
            <a:spAutoFit/>
          </a:bodyPr>
          <a:lstStyle/>
          <a:p>
            <a:pPr marL="0" lvl="0" indent="0" algn="ctr">
              <a:lnSpc>
                <a:spcPts val="3200"/>
              </a:lnSpc>
            </a:pPr>
            <a:r>
              <a:rPr lang="en-US" sz="2000">
                <a:solidFill>
                  <a:srgbClr val="000000"/>
                </a:solidFill>
                <a:latin typeface="Arial"/>
                <a:ea typeface="Arial"/>
                <a:cs typeface="Arial"/>
                <a:sym typeface="Arial"/>
              </a:rPr>
              <a:t>Tra</a:t>
            </a:r>
            <a:r>
              <a:rPr lang="en-US" sz="2000" u="none" strike="noStrike">
                <a:solidFill>
                  <a:srgbClr val="000000"/>
                </a:solidFill>
                <a:latin typeface="Arial"/>
                <a:ea typeface="Arial"/>
                <a:cs typeface="Arial"/>
                <a:sym typeface="Arial"/>
              </a:rPr>
              <a:t>ining: short-term, task-specific skill improvement (Mustafa and Lleshi, 2024)</a:t>
            </a:r>
          </a:p>
        </p:txBody>
      </p:sp>
      <p:sp>
        <p:nvSpPr>
          <p:cNvPr id="13" name="TextBox 13"/>
          <p:cNvSpPr txBox="1"/>
          <p:nvPr/>
        </p:nvSpPr>
        <p:spPr>
          <a:xfrm>
            <a:off x="9737745" y="5210967"/>
            <a:ext cx="4276833" cy="1184275"/>
          </a:xfrm>
          <a:prstGeom prst="rect">
            <a:avLst/>
          </a:prstGeom>
        </p:spPr>
        <p:txBody>
          <a:bodyPr lIns="0" tIns="0" rIns="0" bIns="0" rtlCol="0" anchor="t">
            <a:spAutoFit/>
          </a:bodyPr>
          <a:lstStyle/>
          <a:p>
            <a:pPr marL="0" lvl="0" indent="0" algn="ctr">
              <a:lnSpc>
                <a:spcPts val="3200"/>
              </a:lnSpc>
            </a:pPr>
            <a:r>
              <a:rPr lang="en-US" sz="2000">
                <a:solidFill>
                  <a:srgbClr val="000000"/>
                </a:solidFill>
                <a:latin typeface="Arial"/>
                <a:ea typeface="Arial"/>
                <a:cs typeface="Arial"/>
                <a:sym typeface="Arial"/>
              </a:rPr>
              <a:t>Deve</a:t>
            </a:r>
            <a:r>
              <a:rPr lang="en-US" sz="2000" u="none" strike="noStrike">
                <a:solidFill>
                  <a:srgbClr val="000000"/>
                </a:solidFill>
                <a:latin typeface="Arial"/>
                <a:ea typeface="Arial"/>
                <a:cs typeface="Arial"/>
                <a:sym typeface="Arial"/>
              </a:rPr>
              <a:t>lopment: long-term career and capability growth (Mustafa and Lleshi, 2024)</a:t>
            </a:r>
          </a:p>
        </p:txBody>
      </p:sp>
      <p:sp>
        <p:nvSpPr>
          <p:cNvPr id="14" name="TextBox 14"/>
          <p:cNvSpPr txBox="1"/>
          <p:nvPr/>
        </p:nvSpPr>
        <p:spPr>
          <a:xfrm>
            <a:off x="1166399" y="7302924"/>
            <a:ext cx="16230600" cy="1200150"/>
          </a:xfrm>
          <a:prstGeom prst="rect">
            <a:avLst/>
          </a:prstGeom>
        </p:spPr>
        <p:txBody>
          <a:bodyPr lIns="0" tIns="0" rIns="0" bIns="0" rtlCol="0" anchor="t">
            <a:spAutoFit/>
          </a:bodyPr>
          <a:lstStyle/>
          <a:p>
            <a:pPr marL="647700" lvl="1" indent="-323850" algn="just">
              <a:lnSpc>
                <a:spcPts val="4800"/>
              </a:lnSpc>
              <a:buFont typeface="Arial"/>
              <a:buChar char="•"/>
            </a:pPr>
            <a:r>
              <a:rPr lang="en-US" sz="3000">
                <a:solidFill>
                  <a:srgbClr val="000000"/>
                </a:solidFill>
                <a:latin typeface="Arial"/>
                <a:ea typeface="Arial"/>
                <a:cs typeface="Arial"/>
                <a:sym typeface="Arial"/>
              </a:rPr>
              <a:t>Both are esse</a:t>
            </a:r>
            <a:r>
              <a:rPr lang="en-US" sz="3000" u="none" strike="noStrike">
                <a:solidFill>
                  <a:srgbClr val="000000"/>
                </a:solidFill>
                <a:latin typeface="Arial"/>
                <a:ea typeface="Arial"/>
                <a:cs typeface="Arial"/>
                <a:sym typeface="Arial"/>
              </a:rPr>
              <a:t>ntial for strategic HRM</a:t>
            </a:r>
          </a:p>
          <a:p>
            <a:pPr marL="647700" lvl="1" indent="-323850" algn="just">
              <a:lnSpc>
                <a:spcPts val="4800"/>
              </a:lnSpc>
              <a:buFont typeface="Arial"/>
              <a:buChar char="•"/>
            </a:pPr>
            <a:r>
              <a:rPr lang="en-US" sz="3000" u="none" strike="noStrike">
                <a:solidFill>
                  <a:srgbClr val="000000"/>
                </a:solidFill>
                <a:latin typeface="Arial"/>
                <a:ea typeface="Arial"/>
                <a:cs typeface="Arial"/>
                <a:sym typeface="Arial"/>
              </a:rPr>
              <a:t>NHS focus is often skewed toward training over development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TextBox 3"/>
          <p:cNvSpPr txBox="1"/>
          <p:nvPr/>
        </p:nvSpPr>
        <p:spPr>
          <a:xfrm>
            <a:off x="1166399" y="1233825"/>
            <a:ext cx="12300057"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NHS Policy Context</a:t>
            </a:r>
          </a:p>
        </p:txBody>
      </p:sp>
      <p:grpSp>
        <p:nvGrpSpPr>
          <p:cNvPr id="4" name="Group 4"/>
          <p:cNvGrpSpPr/>
          <p:nvPr/>
        </p:nvGrpSpPr>
        <p:grpSpPr>
          <a:xfrm>
            <a:off x="1847714" y="3119752"/>
            <a:ext cx="13106400" cy="940526"/>
            <a:chOff x="0" y="0"/>
            <a:chExt cx="17475200" cy="1254035"/>
          </a:xfrm>
        </p:grpSpPr>
        <p:grpSp>
          <p:nvGrpSpPr>
            <p:cNvPr id="5" name="Group 5"/>
            <p:cNvGrpSpPr/>
            <p:nvPr/>
          </p:nvGrpSpPr>
          <p:grpSpPr>
            <a:xfrm>
              <a:off x="0" y="0"/>
              <a:ext cx="17475200" cy="1254035"/>
              <a:chOff x="0" y="0"/>
              <a:chExt cx="3183784" cy="228471"/>
            </a:xfrm>
          </p:grpSpPr>
          <p:sp>
            <p:nvSpPr>
              <p:cNvPr id="6" name="Freeform 6"/>
              <p:cNvSpPr/>
              <p:nvPr/>
            </p:nvSpPr>
            <p:spPr>
              <a:xfrm>
                <a:off x="0" y="0"/>
                <a:ext cx="3183784" cy="228471"/>
              </a:xfrm>
              <a:custGeom>
                <a:avLst/>
                <a:gdLst/>
                <a:ahLst/>
                <a:cxnLst/>
                <a:rect l="l" t="t" r="r" b="b"/>
                <a:pathLst>
                  <a:path w="3183784" h="228471">
                    <a:moveTo>
                      <a:pt x="7679" y="0"/>
                    </a:moveTo>
                    <a:lnTo>
                      <a:pt x="3176105" y="0"/>
                    </a:lnTo>
                    <a:cubicBezTo>
                      <a:pt x="3178142" y="0"/>
                      <a:pt x="3180095" y="809"/>
                      <a:pt x="3181535" y="2249"/>
                    </a:cubicBezTo>
                    <a:cubicBezTo>
                      <a:pt x="3182975" y="3689"/>
                      <a:pt x="3183784" y="5642"/>
                      <a:pt x="3183784" y="7679"/>
                    </a:cubicBezTo>
                    <a:lnTo>
                      <a:pt x="3183784" y="220792"/>
                    </a:lnTo>
                    <a:cubicBezTo>
                      <a:pt x="3183784" y="225033"/>
                      <a:pt x="3180346" y="228471"/>
                      <a:pt x="3176105" y="228471"/>
                    </a:cubicBezTo>
                    <a:lnTo>
                      <a:pt x="7679" y="228471"/>
                    </a:lnTo>
                    <a:cubicBezTo>
                      <a:pt x="5642" y="228471"/>
                      <a:pt x="3689" y="227662"/>
                      <a:pt x="2249" y="226222"/>
                    </a:cubicBezTo>
                    <a:cubicBezTo>
                      <a:pt x="809" y="224782"/>
                      <a:pt x="0" y="222829"/>
                      <a:pt x="0" y="220792"/>
                    </a:cubicBezTo>
                    <a:lnTo>
                      <a:pt x="0" y="7679"/>
                    </a:lnTo>
                    <a:cubicBezTo>
                      <a:pt x="0" y="5642"/>
                      <a:pt x="809" y="3689"/>
                      <a:pt x="2249" y="2249"/>
                    </a:cubicBezTo>
                    <a:cubicBezTo>
                      <a:pt x="3689" y="809"/>
                      <a:pt x="5642" y="0"/>
                      <a:pt x="7679" y="0"/>
                    </a:cubicBezTo>
                    <a:close/>
                  </a:path>
                </a:pathLst>
              </a:custGeom>
              <a:solidFill>
                <a:srgbClr val="FFFFFF">
                  <a:alpha val="49804"/>
                </a:srgbClr>
              </a:solidFill>
              <a:ln w="28575" cap="sq">
                <a:solidFill>
                  <a:srgbClr val="000000">
                    <a:alpha val="49804"/>
                  </a:srgbClr>
                </a:solidFill>
                <a:prstDash val="solid"/>
                <a:miter/>
              </a:ln>
            </p:spPr>
          </p:sp>
          <p:sp>
            <p:nvSpPr>
              <p:cNvPr id="7" name="TextBox 7"/>
              <p:cNvSpPr txBox="1"/>
              <p:nvPr/>
            </p:nvSpPr>
            <p:spPr>
              <a:xfrm>
                <a:off x="0" y="-57150"/>
                <a:ext cx="3183784" cy="285621"/>
              </a:xfrm>
              <a:prstGeom prst="rect">
                <a:avLst/>
              </a:prstGeom>
            </p:spPr>
            <p:txBody>
              <a:bodyPr lIns="50800" tIns="50800" rIns="50800" bIns="50800" rtlCol="0" anchor="ctr"/>
              <a:lstStyle/>
              <a:p>
                <a:pPr algn="r">
                  <a:lnSpc>
                    <a:spcPts val="3359"/>
                  </a:lnSpc>
                </a:pPr>
                <a:endParaRPr/>
              </a:p>
            </p:txBody>
          </p:sp>
        </p:grpSp>
        <p:sp>
          <p:nvSpPr>
            <p:cNvPr id="8" name="TextBox 8"/>
            <p:cNvSpPr txBox="1"/>
            <p:nvPr/>
          </p:nvSpPr>
          <p:spPr>
            <a:xfrm>
              <a:off x="599614" y="261892"/>
              <a:ext cx="16275971" cy="663575"/>
            </a:xfrm>
            <a:prstGeom prst="rect">
              <a:avLst/>
            </a:prstGeom>
          </p:spPr>
          <p:txBody>
            <a:bodyPr lIns="0" tIns="0" rIns="0" bIns="0" rtlCol="0" anchor="t">
              <a:spAutoFit/>
            </a:bodyPr>
            <a:lstStyle/>
            <a:p>
              <a:pPr algn="ctr">
                <a:lnSpc>
                  <a:spcPts val="4199"/>
                </a:lnSpc>
              </a:pPr>
              <a:r>
                <a:rPr lang="en-US" sz="2999">
                  <a:solidFill>
                    <a:srgbClr val="000000"/>
                  </a:solidFill>
                  <a:latin typeface="Arial"/>
                  <a:ea typeface="Arial"/>
                  <a:cs typeface="Arial"/>
                  <a:sym typeface="Arial"/>
                </a:rPr>
                <a:t>Strong emphasis on workforce development strategies</a:t>
              </a:r>
            </a:p>
          </p:txBody>
        </p:sp>
      </p:grpSp>
      <p:grpSp>
        <p:nvGrpSpPr>
          <p:cNvPr id="9" name="Group 9"/>
          <p:cNvGrpSpPr/>
          <p:nvPr/>
        </p:nvGrpSpPr>
        <p:grpSpPr>
          <a:xfrm>
            <a:off x="3333886" y="4478086"/>
            <a:ext cx="13106400" cy="940526"/>
            <a:chOff x="0" y="0"/>
            <a:chExt cx="17475200" cy="1254035"/>
          </a:xfrm>
        </p:grpSpPr>
        <p:grpSp>
          <p:nvGrpSpPr>
            <p:cNvPr id="10" name="Group 10"/>
            <p:cNvGrpSpPr/>
            <p:nvPr/>
          </p:nvGrpSpPr>
          <p:grpSpPr>
            <a:xfrm>
              <a:off x="0" y="0"/>
              <a:ext cx="17475200" cy="1254035"/>
              <a:chOff x="0" y="0"/>
              <a:chExt cx="3183784" cy="228471"/>
            </a:xfrm>
          </p:grpSpPr>
          <p:sp>
            <p:nvSpPr>
              <p:cNvPr id="11" name="Freeform 11"/>
              <p:cNvSpPr/>
              <p:nvPr/>
            </p:nvSpPr>
            <p:spPr>
              <a:xfrm>
                <a:off x="0" y="0"/>
                <a:ext cx="3183784" cy="228471"/>
              </a:xfrm>
              <a:custGeom>
                <a:avLst/>
                <a:gdLst/>
                <a:ahLst/>
                <a:cxnLst/>
                <a:rect l="l" t="t" r="r" b="b"/>
                <a:pathLst>
                  <a:path w="3183784" h="228471">
                    <a:moveTo>
                      <a:pt x="7679" y="0"/>
                    </a:moveTo>
                    <a:lnTo>
                      <a:pt x="3176105" y="0"/>
                    </a:lnTo>
                    <a:cubicBezTo>
                      <a:pt x="3178142" y="0"/>
                      <a:pt x="3180095" y="809"/>
                      <a:pt x="3181535" y="2249"/>
                    </a:cubicBezTo>
                    <a:cubicBezTo>
                      <a:pt x="3182975" y="3689"/>
                      <a:pt x="3183784" y="5642"/>
                      <a:pt x="3183784" y="7679"/>
                    </a:cubicBezTo>
                    <a:lnTo>
                      <a:pt x="3183784" y="220792"/>
                    </a:lnTo>
                    <a:cubicBezTo>
                      <a:pt x="3183784" y="225033"/>
                      <a:pt x="3180346" y="228471"/>
                      <a:pt x="3176105" y="228471"/>
                    </a:cubicBezTo>
                    <a:lnTo>
                      <a:pt x="7679" y="228471"/>
                    </a:lnTo>
                    <a:cubicBezTo>
                      <a:pt x="5642" y="228471"/>
                      <a:pt x="3689" y="227662"/>
                      <a:pt x="2249" y="226222"/>
                    </a:cubicBezTo>
                    <a:cubicBezTo>
                      <a:pt x="809" y="224782"/>
                      <a:pt x="0" y="222829"/>
                      <a:pt x="0" y="220792"/>
                    </a:cubicBezTo>
                    <a:lnTo>
                      <a:pt x="0" y="7679"/>
                    </a:lnTo>
                    <a:cubicBezTo>
                      <a:pt x="0" y="5642"/>
                      <a:pt x="809" y="3689"/>
                      <a:pt x="2249" y="2249"/>
                    </a:cubicBezTo>
                    <a:cubicBezTo>
                      <a:pt x="3689" y="809"/>
                      <a:pt x="5642" y="0"/>
                      <a:pt x="7679" y="0"/>
                    </a:cubicBezTo>
                    <a:close/>
                  </a:path>
                </a:pathLst>
              </a:custGeom>
              <a:solidFill>
                <a:srgbClr val="FFFFFF">
                  <a:alpha val="49804"/>
                </a:srgbClr>
              </a:solidFill>
              <a:ln w="28575" cap="sq">
                <a:solidFill>
                  <a:srgbClr val="000000">
                    <a:alpha val="49804"/>
                  </a:srgbClr>
                </a:solidFill>
                <a:prstDash val="solid"/>
                <a:miter/>
              </a:ln>
            </p:spPr>
          </p:sp>
          <p:sp>
            <p:nvSpPr>
              <p:cNvPr id="12" name="TextBox 12"/>
              <p:cNvSpPr txBox="1"/>
              <p:nvPr/>
            </p:nvSpPr>
            <p:spPr>
              <a:xfrm>
                <a:off x="0" y="-57150"/>
                <a:ext cx="3183784" cy="285621"/>
              </a:xfrm>
              <a:prstGeom prst="rect">
                <a:avLst/>
              </a:prstGeom>
            </p:spPr>
            <p:txBody>
              <a:bodyPr lIns="50800" tIns="50800" rIns="50800" bIns="50800" rtlCol="0" anchor="ctr"/>
              <a:lstStyle/>
              <a:p>
                <a:pPr algn="r">
                  <a:lnSpc>
                    <a:spcPts val="3359"/>
                  </a:lnSpc>
                </a:pPr>
                <a:endParaRPr/>
              </a:p>
            </p:txBody>
          </p:sp>
        </p:grpSp>
        <p:sp>
          <p:nvSpPr>
            <p:cNvPr id="13" name="TextBox 13"/>
            <p:cNvSpPr txBox="1"/>
            <p:nvPr/>
          </p:nvSpPr>
          <p:spPr>
            <a:xfrm>
              <a:off x="599614" y="261892"/>
              <a:ext cx="16275971" cy="663575"/>
            </a:xfrm>
            <a:prstGeom prst="rect">
              <a:avLst/>
            </a:prstGeom>
          </p:spPr>
          <p:txBody>
            <a:bodyPr lIns="0" tIns="0" rIns="0" bIns="0" rtlCol="0" anchor="t">
              <a:spAutoFit/>
            </a:bodyPr>
            <a:lstStyle/>
            <a:p>
              <a:pPr algn="ctr">
                <a:lnSpc>
                  <a:spcPts val="4199"/>
                </a:lnSpc>
              </a:pPr>
              <a:r>
                <a:rPr lang="en-US" sz="2999">
                  <a:solidFill>
                    <a:srgbClr val="000000"/>
                  </a:solidFill>
                  <a:latin typeface="Arial"/>
                  <a:ea typeface="Arial"/>
                  <a:cs typeface="Arial"/>
                  <a:sym typeface="Arial"/>
                </a:rPr>
                <a:t>Continuous Professional Development (CPD) is mandatory</a:t>
              </a:r>
            </a:p>
          </p:txBody>
        </p:sp>
      </p:grpSp>
      <p:grpSp>
        <p:nvGrpSpPr>
          <p:cNvPr id="14" name="Group 14"/>
          <p:cNvGrpSpPr/>
          <p:nvPr/>
        </p:nvGrpSpPr>
        <p:grpSpPr>
          <a:xfrm>
            <a:off x="1847714" y="5839934"/>
            <a:ext cx="13106400" cy="917031"/>
            <a:chOff x="0" y="0"/>
            <a:chExt cx="17475200" cy="1222708"/>
          </a:xfrm>
        </p:grpSpPr>
        <p:grpSp>
          <p:nvGrpSpPr>
            <p:cNvPr id="15" name="Group 15"/>
            <p:cNvGrpSpPr/>
            <p:nvPr/>
          </p:nvGrpSpPr>
          <p:grpSpPr>
            <a:xfrm>
              <a:off x="0" y="0"/>
              <a:ext cx="17475200" cy="1222708"/>
              <a:chOff x="0" y="0"/>
              <a:chExt cx="3183784" cy="222764"/>
            </a:xfrm>
          </p:grpSpPr>
          <p:sp>
            <p:nvSpPr>
              <p:cNvPr id="16" name="Freeform 16"/>
              <p:cNvSpPr/>
              <p:nvPr/>
            </p:nvSpPr>
            <p:spPr>
              <a:xfrm>
                <a:off x="0" y="0"/>
                <a:ext cx="3183784" cy="222764"/>
              </a:xfrm>
              <a:custGeom>
                <a:avLst/>
                <a:gdLst/>
                <a:ahLst/>
                <a:cxnLst/>
                <a:rect l="l" t="t" r="r" b="b"/>
                <a:pathLst>
                  <a:path w="3183784" h="222764">
                    <a:moveTo>
                      <a:pt x="7679" y="0"/>
                    </a:moveTo>
                    <a:lnTo>
                      <a:pt x="3176105" y="0"/>
                    </a:lnTo>
                    <a:cubicBezTo>
                      <a:pt x="3178142" y="0"/>
                      <a:pt x="3180095" y="809"/>
                      <a:pt x="3181535" y="2249"/>
                    </a:cubicBezTo>
                    <a:cubicBezTo>
                      <a:pt x="3182975" y="3689"/>
                      <a:pt x="3183784" y="5642"/>
                      <a:pt x="3183784" y="7679"/>
                    </a:cubicBezTo>
                    <a:lnTo>
                      <a:pt x="3183784" y="215085"/>
                    </a:lnTo>
                    <a:cubicBezTo>
                      <a:pt x="3183784" y="217121"/>
                      <a:pt x="3182975" y="219074"/>
                      <a:pt x="3181535" y="220514"/>
                    </a:cubicBezTo>
                    <a:cubicBezTo>
                      <a:pt x="3180095" y="221955"/>
                      <a:pt x="3178142" y="222764"/>
                      <a:pt x="3176105" y="222764"/>
                    </a:cubicBezTo>
                    <a:lnTo>
                      <a:pt x="7679" y="222764"/>
                    </a:lnTo>
                    <a:cubicBezTo>
                      <a:pt x="5642" y="222764"/>
                      <a:pt x="3689" y="221955"/>
                      <a:pt x="2249" y="220514"/>
                    </a:cubicBezTo>
                    <a:cubicBezTo>
                      <a:pt x="809" y="219074"/>
                      <a:pt x="0" y="217121"/>
                      <a:pt x="0" y="215085"/>
                    </a:cubicBezTo>
                    <a:lnTo>
                      <a:pt x="0" y="7679"/>
                    </a:lnTo>
                    <a:cubicBezTo>
                      <a:pt x="0" y="5642"/>
                      <a:pt x="809" y="3689"/>
                      <a:pt x="2249" y="2249"/>
                    </a:cubicBezTo>
                    <a:cubicBezTo>
                      <a:pt x="3689" y="809"/>
                      <a:pt x="5642" y="0"/>
                      <a:pt x="7679" y="0"/>
                    </a:cubicBezTo>
                    <a:close/>
                  </a:path>
                </a:pathLst>
              </a:custGeom>
              <a:solidFill>
                <a:srgbClr val="FFFFFF">
                  <a:alpha val="49804"/>
                </a:srgbClr>
              </a:solidFill>
              <a:ln w="28575" cap="sq">
                <a:solidFill>
                  <a:srgbClr val="000000">
                    <a:alpha val="49804"/>
                  </a:srgbClr>
                </a:solidFill>
                <a:prstDash val="solid"/>
                <a:miter/>
              </a:ln>
            </p:spPr>
          </p:sp>
          <p:sp>
            <p:nvSpPr>
              <p:cNvPr id="17" name="TextBox 17"/>
              <p:cNvSpPr txBox="1"/>
              <p:nvPr/>
            </p:nvSpPr>
            <p:spPr>
              <a:xfrm>
                <a:off x="0" y="-57150"/>
                <a:ext cx="3183784" cy="279914"/>
              </a:xfrm>
              <a:prstGeom prst="rect">
                <a:avLst/>
              </a:prstGeom>
            </p:spPr>
            <p:txBody>
              <a:bodyPr lIns="50800" tIns="50800" rIns="50800" bIns="50800" rtlCol="0" anchor="ctr"/>
              <a:lstStyle/>
              <a:p>
                <a:pPr algn="r">
                  <a:lnSpc>
                    <a:spcPts val="3359"/>
                  </a:lnSpc>
                </a:pPr>
                <a:endParaRPr/>
              </a:p>
            </p:txBody>
          </p:sp>
        </p:grpSp>
        <p:sp>
          <p:nvSpPr>
            <p:cNvPr id="18" name="TextBox 18"/>
            <p:cNvSpPr txBox="1"/>
            <p:nvPr/>
          </p:nvSpPr>
          <p:spPr>
            <a:xfrm>
              <a:off x="599614" y="252367"/>
              <a:ext cx="16275971" cy="641773"/>
            </a:xfrm>
            <a:prstGeom prst="rect">
              <a:avLst/>
            </a:prstGeom>
          </p:spPr>
          <p:txBody>
            <a:bodyPr lIns="0" tIns="0" rIns="0" bIns="0" rtlCol="0" anchor="t">
              <a:spAutoFit/>
            </a:bodyPr>
            <a:lstStyle/>
            <a:p>
              <a:pPr algn="ctr">
                <a:lnSpc>
                  <a:spcPts val="3919"/>
                </a:lnSpc>
              </a:pPr>
              <a:r>
                <a:rPr lang="en-US" sz="2799">
                  <a:solidFill>
                    <a:srgbClr val="000000"/>
                  </a:solidFill>
                  <a:latin typeface="Arial"/>
                  <a:ea typeface="Arial"/>
                  <a:cs typeface="Arial"/>
                  <a:sym typeface="Arial"/>
                </a:rPr>
                <a:t>National frameworks guide training standards (Blanchard and Thacker, 2023)</a:t>
              </a:r>
            </a:p>
          </p:txBody>
        </p:sp>
      </p:grpSp>
      <p:grpSp>
        <p:nvGrpSpPr>
          <p:cNvPr id="19" name="Group 19"/>
          <p:cNvGrpSpPr/>
          <p:nvPr/>
        </p:nvGrpSpPr>
        <p:grpSpPr>
          <a:xfrm>
            <a:off x="3333886" y="7178288"/>
            <a:ext cx="13106400" cy="940526"/>
            <a:chOff x="0" y="0"/>
            <a:chExt cx="17475200" cy="1254035"/>
          </a:xfrm>
        </p:grpSpPr>
        <p:grpSp>
          <p:nvGrpSpPr>
            <p:cNvPr id="20" name="Group 20"/>
            <p:cNvGrpSpPr/>
            <p:nvPr/>
          </p:nvGrpSpPr>
          <p:grpSpPr>
            <a:xfrm>
              <a:off x="0" y="0"/>
              <a:ext cx="17475200" cy="1254035"/>
              <a:chOff x="0" y="0"/>
              <a:chExt cx="3183784" cy="228471"/>
            </a:xfrm>
          </p:grpSpPr>
          <p:sp>
            <p:nvSpPr>
              <p:cNvPr id="21" name="Freeform 21"/>
              <p:cNvSpPr/>
              <p:nvPr/>
            </p:nvSpPr>
            <p:spPr>
              <a:xfrm>
                <a:off x="0" y="0"/>
                <a:ext cx="3183784" cy="228471"/>
              </a:xfrm>
              <a:custGeom>
                <a:avLst/>
                <a:gdLst/>
                <a:ahLst/>
                <a:cxnLst/>
                <a:rect l="l" t="t" r="r" b="b"/>
                <a:pathLst>
                  <a:path w="3183784" h="228471">
                    <a:moveTo>
                      <a:pt x="7679" y="0"/>
                    </a:moveTo>
                    <a:lnTo>
                      <a:pt x="3176105" y="0"/>
                    </a:lnTo>
                    <a:cubicBezTo>
                      <a:pt x="3178142" y="0"/>
                      <a:pt x="3180095" y="809"/>
                      <a:pt x="3181535" y="2249"/>
                    </a:cubicBezTo>
                    <a:cubicBezTo>
                      <a:pt x="3182975" y="3689"/>
                      <a:pt x="3183784" y="5642"/>
                      <a:pt x="3183784" y="7679"/>
                    </a:cubicBezTo>
                    <a:lnTo>
                      <a:pt x="3183784" y="220792"/>
                    </a:lnTo>
                    <a:cubicBezTo>
                      <a:pt x="3183784" y="225033"/>
                      <a:pt x="3180346" y="228471"/>
                      <a:pt x="3176105" y="228471"/>
                    </a:cubicBezTo>
                    <a:lnTo>
                      <a:pt x="7679" y="228471"/>
                    </a:lnTo>
                    <a:cubicBezTo>
                      <a:pt x="5642" y="228471"/>
                      <a:pt x="3689" y="227662"/>
                      <a:pt x="2249" y="226222"/>
                    </a:cubicBezTo>
                    <a:cubicBezTo>
                      <a:pt x="809" y="224782"/>
                      <a:pt x="0" y="222829"/>
                      <a:pt x="0" y="220792"/>
                    </a:cubicBezTo>
                    <a:lnTo>
                      <a:pt x="0" y="7679"/>
                    </a:lnTo>
                    <a:cubicBezTo>
                      <a:pt x="0" y="5642"/>
                      <a:pt x="809" y="3689"/>
                      <a:pt x="2249" y="2249"/>
                    </a:cubicBezTo>
                    <a:cubicBezTo>
                      <a:pt x="3689" y="809"/>
                      <a:pt x="5642" y="0"/>
                      <a:pt x="7679" y="0"/>
                    </a:cubicBezTo>
                    <a:close/>
                  </a:path>
                </a:pathLst>
              </a:custGeom>
              <a:solidFill>
                <a:srgbClr val="FFFFFF">
                  <a:alpha val="49804"/>
                </a:srgbClr>
              </a:solidFill>
              <a:ln w="28575" cap="sq">
                <a:solidFill>
                  <a:srgbClr val="000000">
                    <a:alpha val="49804"/>
                  </a:srgbClr>
                </a:solidFill>
                <a:prstDash val="solid"/>
                <a:miter/>
              </a:ln>
            </p:spPr>
          </p:sp>
          <p:sp>
            <p:nvSpPr>
              <p:cNvPr id="22" name="TextBox 22"/>
              <p:cNvSpPr txBox="1"/>
              <p:nvPr/>
            </p:nvSpPr>
            <p:spPr>
              <a:xfrm>
                <a:off x="0" y="-57150"/>
                <a:ext cx="3183784" cy="285621"/>
              </a:xfrm>
              <a:prstGeom prst="rect">
                <a:avLst/>
              </a:prstGeom>
            </p:spPr>
            <p:txBody>
              <a:bodyPr lIns="50800" tIns="50800" rIns="50800" bIns="50800" rtlCol="0" anchor="ctr"/>
              <a:lstStyle/>
              <a:p>
                <a:pPr algn="r">
                  <a:lnSpc>
                    <a:spcPts val="3359"/>
                  </a:lnSpc>
                </a:pPr>
                <a:endParaRPr/>
              </a:p>
            </p:txBody>
          </p:sp>
        </p:grpSp>
        <p:sp>
          <p:nvSpPr>
            <p:cNvPr id="23" name="TextBox 23"/>
            <p:cNvSpPr txBox="1"/>
            <p:nvPr/>
          </p:nvSpPr>
          <p:spPr>
            <a:xfrm>
              <a:off x="599614" y="261892"/>
              <a:ext cx="16275971" cy="663575"/>
            </a:xfrm>
            <a:prstGeom prst="rect">
              <a:avLst/>
            </a:prstGeom>
          </p:spPr>
          <p:txBody>
            <a:bodyPr lIns="0" tIns="0" rIns="0" bIns="0" rtlCol="0" anchor="t">
              <a:spAutoFit/>
            </a:bodyPr>
            <a:lstStyle/>
            <a:p>
              <a:pPr algn="ctr">
                <a:lnSpc>
                  <a:spcPts val="4199"/>
                </a:lnSpc>
              </a:pPr>
              <a:r>
                <a:rPr lang="en-US" sz="2999">
                  <a:solidFill>
                    <a:srgbClr val="000000"/>
                  </a:solidFill>
                  <a:latin typeface="Arial"/>
                  <a:ea typeface="Arial"/>
                  <a:cs typeface="Arial"/>
                  <a:sym typeface="Arial"/>
                </a:rPr>
                <a:t>Gap between policy design and practical implementation</a:t>
              </a: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grpSp>
        <p:nvGrpSpPr>
          <p:cNvPr id="3" name="Group 3"/>
          <p:cNvGrpSpPr/>
          <p:nvPr/>
        </p:nvGrpSpPr>
        <p:grpSpPr>
          <a:xfrm>
            <a:off x="1737663" y="3255960"/>
            <a:ext cx="3345981" cy="5500922"/>
            <a:chOff x="0" y="0"/>
            <a:chExt cx="812800" cy="1336275"/>
          </a:xfrm>
        </p:grpSpPr>
        <p:sp>
          <p:nvSpPr>
            <p:cNvPr id="4" name="Freeform 4"/>
            <p:cNvSpPr/>
            <p:nvPr/>
          </p:nvSpPr>
          <p:spPr>
            <a:xfrm>
              <a:off x="0" y="0"/>
              <a:ext cx="812800" cy="1336275"/>
            </a:xfrm>
            <a:custGeom>
              <a:avLst/>
              <a:gdLst/>
              <a:ahLst/>
              <a:cxnLst/>
              <a:rect l="l" t="t" r="r" b="b"/>
              <a:pathLst>
                <a:path w="812800" h="1336275">
                  <a:moveTo>
                    <a:pt x="30079" y="0"/>
                  </a:moveTo>
                  <a:lnTo>
                    <a:pt x="782721" y="0"/>
                  </a:lnTo>
                  <a:cubicBezTo>
                    <a:pt x="790698" y="0"/>
                    <a:pt x="798349" y="3169"/>
                    <a:pt x="803990" y="8810"/>
                  </a:cubicBezTo>
                  <a:cubicBezTo>
                    <a:pt x="809631" y="14451"/>
                    <a:pt x="812800" y="22102"/>
                    <a:pt x="812800" y="30079"/>
                  </a:cubicBezTo>
                  <a:lnTo>
                    <a:pt x="812800" y="1306195"/>
                  </a:lnTo>
                  <a:cubicBezTo>
                    <a:pt x="812800" y="1322808"/>
                    <a:pt x="799333" y="1336275"/>
                    <a:pt x="782721" y="1336275"/>
                  </a:cubicBezTo>
                  <a:lnTo>
                    <a:pt x="30079" y="1336275"/>
                  </a:lnTo>
                  <a:cubicBezTo>
                    <a:pt x="22102" y="1336275"/>
                    <a:pt x="14451" y="1333106"/>
                    <a:pt x="8810" y="1327465"/>
                  </a:cubicBezTo>
                  <a:cubicBezTo>
                    <a:pt x="3169" y="1321824"/>
                    <a:pt x="0" y="1314173"/>
                    <a:pt x="0" y="1306195"/>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5" name="TextBox 5"/>
            <p:cNvSpPr txBox="1"/>
            <p:nvPr/>
          </p:nvSpPr>
          <p:spPr>
            <a:xfrm>
              <a:off x="0" y="-57150"/>
              <a:ext cx="812800" cy="1393425"/>
            </a:xfrm>
            <a:prstGeom prst="rect">
              <a:avLst/>
            </a:prstGeom>
          </p:spPr>
          <p:txBody>
            <a:bodyPr lIns="50800" tIns="50800" rIns="50800" bIns="50800" rtlCol="0" anchor="ctr"/>
            <a:lstStyle/>
            <a:p>
              <a:pPr algn="r">
                <a:lnSpc>
                  <a:spcPts val="3359"/>
                </a:lnSpc>
              </a:pPr>
              <a:endParaRPr/>
            </a:p>
          </p:txBody>
        </p:sp>
      </p:grpSp>
      <p:grpSp>
        <p:nvGrpSpPr>
          <p:cNvPr id="6" name="Group 6"/>
          <p:cNvGrpSpPr/>
          <p:nvPr/>
        </p:nvGrpSpPr>
        <p:grpSpPr>
          <a:xfrm>
            <a:off x="9382125" y="3255960"/>
            <a:ext cx="3345981" cy="5500922"/>
            <a:chOff x="0" y="0"/>
            <a:chExt cx="812800" cy="1336275"/>
          </a:xfrm>
        </p:grpSpPr>
        <p:sp>
          <p:nvSpPr>
            <p:cNvPr id="7" name="Freeform 7"/>
            <p:cNvSpPr/>
            <p:nvPr/>
          </p:nvSpPr>
          <p:spPr>
            <a:xfrm>
              <a:off x="0" y="0"/>
              <a:ext cx="812800" cy="1336275"/>
            </a:xfrm>
            <a:custGeom>
              <a:avLst/>
              <a:gdLst/>
              <a:ahLst/>
              <a:cxnLst/>
              <a:rect l="l" t="t" r="r" b="b"/>
              <a:pathLst>
                <a:path w="812800" h="1336275">
                  <a:moveTo>
                    <a:pt x="30079" y="0"/>
                  </a:moveTo>
                  <a:lnTo>
                    <a:pt x="782721" y="0"/>
                  </a:lnTo>
                  <a:cubicBezTo>
                    <a:pt x="790698" y="0"/>
                    <a:pt x="798349" y="3169"/>
                    <a:pt x="803990" y="8810"/>
                  </a:cubicBezTo>
                  <a:cubicBezTo>
                    <a:pt x="809631" y="14451"/>
                    <a:pt x="812800" y="22102"/>
                    <a:pt x="812800" y="30079"/>
                  </a:cubicBezTo>
                  <a:lnTo>
                    <a:pt x="812800" y="1306195"/>
                  </a:lnTo>
                  <a:cubicBezTo>
                    <a:pt x="812800" y="1322808"/>
                    <a:pt x="799333" y="1336275"/>
                    <a:pt x="782721" y="1336275"/>
                  </a:cubicBezTo>
                  <a:lnTo>
                    <a:pt x="30079" y="1336275"/>
                  </a:lnTo>
                  <a:cubicBezTo>
                    <a:pt x="22102" y="1336275"/>
                    <a:pt x="14451" y="1333106"/>
                    <a:pt x="8810" y="1327465"/>
                  </a:cubicBezTo>
                  <a:cubicBezTo>
                    <a:pt x="3169" y="1321824"/>
                    <a:pt x="0" y="1314173"/>
                    <a:pt x="0" y="1306195"/>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8" name="TextBox 8"/>
            <p:cNvSpPr txBox="1"/>
            <p:nvPr/>
          </p:nvSpPr>
          <p:spPr>
            <a:xfrm>
              <a:off x="0" y="-57150"/>
              <a:ext cx="812800" cy="1393425"/>
            </a:xfrm>
            <a:prstGeom prst="rect">
              <a:avLst/>
            </a:prstGeom>
          </p:spPr>
          <p:txBody>
            <a:bodyPr lIns="43106" tIns="43106" rIns="43106" bIns="43106" rtlCol="0" anchor="ctr"/>
            <a:lstStyle/>
            <a:p>
              <a:pPr algn="r">
                <a:lnSpc>
                  <a:spcPts val="3359"/>
                </a:lnSpc>
              </a:pPr>
              <a:endParaRPr/>
            </a:p>
          </p:txBody>
        </p:sp>
      </p:grpSp>
      <p:grpSp>
        <p:nvGrpSpPr>
          <p:cNvPr id="9" name="Group 9"/>
          <p:cNvGrpSpPr/>
          <p:nvPr/>
        </p:nvGrpSpPr>
        <p:grpSpPr>
          <a:xfrm>
            <a:off x="5559894" y="3255960"/>
            <a:ext cx="3345981" cy="5500922"/>
            <a:chOff x="0" y="0"/>
            <a:chExt cx="812800" cy="1336275"/>
          </a:xfrm>
        </p:grpSpPr>
        <p:sp>
          <p:nvSpPr>
            <p:cNvPr id="10" name="Freeform 10"/>
            <p:cNvSpPr/>
            <p:nvPr/>
          </p:nvSpPr>
          <p:spPr>
            <a:xfrm>
              <a:off x="0" y="0"/>
              <a:ext cx="812800" cy="1336275"/>
            </a:xfrm>
            <a:custGeom>
              <a:avLst/>
              <a:gdLst/>
              <a:ahLst/>
              <a:cxnLst/>
              <a:rect l="l" t="t" r="r" b="b"/>
              <a:pathLst>
                <a:path w="812800" h="1336275">
                  <a:moveTo>
                    <a:pt x="30079" y="0"/>
                  </a:moveTo>
                  <a:lnTo>
                    <a:pt x="782721" y="0"/>
                  </a:lnTo>
                  <a:cubicBezTo>
                    <a:pt x="790698" y="0"/>
                    <a:pt x="798349" y="3169"/>
                    <a:pt x="803990" y="8810"/>
                  </a:cubicBezTo>
                  <a:cubicBezTo>
                    <a:pt x="809631" y="14451"/>
                    <a:pt x="812800" y="22102"/>
                    <a:pt x="812800" y="30079"/>
                  </a:cubicBezTo>
                  <a:lnTo>
                    <a:pt x="812800" y="1306195"/>
                  </a:lnTo>
                  <a:cubicBezTo>
                    <a:pt x="812800" y="1322808"/>
                    <a:pt x="799333" y="1336275"/>
                    <a:pt x="782721" y="1336275"/>
                  </a:cubicBezTo>
                  <a:lnTo>
                    <a:pt x="30079" y="1336275"/>
                  </a:lnTo>
                  <a:cubicBezTo>
                    <a:pt x="22102" y="1336275"/>
                    <a:pt x="14451" y="1333106"/>
                    <a:pt x="8810" y="1327465"/>
                  </a:cubicBezTo>
                  <a:cubicBezTo>
                    <a:pt x="3169" y="1321824"/>
                    <a:pt x="0" y="1314173"/>
                    <a:pt x="0" y="1306195"/>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1" name="TextBox 11"/>
            <p:cNvSpPr txBox="1"/>
            <p:nvPr/>
          </p:nvSpPr>
          <p:spPr>
            <a:xfrm>
              <a:off x="0" y="-57150"/>
              <a:ext cx="812800" cy="1393425"/>
            </a:xfrm>
            <a:prstGeom prst="rect">
              <a:avLst/>
            </a:prstGeom>
          </p:spPr>
          <p:txBody>
            <a:bodyPr lIns="50800" tIns="50800" rIns="50800" bIns="50800" rtlCol="0" anchor="ctr"/>
            <a:lstStyle/>
            <a:p>
              <a:pPr algn="r">
                <a:lnSpc>
                  <a:spcPts val="3359"/>
                </a:lnSpc>
              </a:pPr>
              <a:endParaRPr/>
            </a:p>
          </p:txBody>
        </p:sp>
      </p:grpSp>
      <p:grpSp>
        <p:nvGrpSpPr>
          <p:cNvPr id="12" name="Group 12"/>
          <p:cNvGrpSpPr/>
          <p:nvPr/>
        </p:nvGrpSpPr>
        <p:grpSpPr>
          <a:xfrm>
            <a:off x="13204356" y="3255960"/>
            <a:ext cx="3345981" cy="5500922"/>
            <a:chOff x="0" y="0"/>
            <a:chExt cx="812800" cy="1336275"/>
          </a:xfrm>
        </p:grpSpPr>
        <p:sp>
          <p:nvSpPr>
            <p:cNvPr id="13" name="Freeform 13"/>
            <p:cNvSpPr/>
            <p:nvPr/>
          </p:nvSpPr>
          <p:spPr>
            <a:xfrm>
              <a:off x="0" y="0"/>
              <a:ext cx="812800" cy="1336275"/>
            </a:xfrm>
            <a:custGeom>
              <a:avLst/>
              <a:gdLst/>
              <a:ahLst/>
              <a:cxnLst/>
              <a:rect l="l" t="t" r="r" b="b"/>
              <a:pathLst>
                <a:path w="812800" h="1336275">
                  <a:moveTo>
                    <a:pt x="30079" y="0"/>
                  </a:moveTo>
                  <a:lnTo>
                    <a:pt x="782721" y="0"/>
                  </a:lnTo>
                  <a:cubicBezTo>
                    <a:pt x="790698" y="0"/>
                    <a:pt x="798349" y="3169"/>
                    <a:pt x="803990" y="8810"/>
                  </a:cubicBezTo>
                  <a:cubicBezTo>
                    <a:pt x="809631" y="14451"/>
                    <a:pt x="812800" y="22102"/>
                    <a:pt x="812800" y="30079"/>
                  </a:cubicBezTo>
                  <a:lnTo>
                    <a:pt x="812800" y="1306195"/>
                  </a:lnTo>
                  <a:cubicBezTo>
                    <a:pt x="812800" y="1322808"/>
                    <a:pt x="799333" y="1336275"/>
                    <a:pt x="782721" y="1336275"/>
                  </a:cubicBezTo>
                  <a:lnTo>
                    <a:pt x="30079" y="1336275"/>
                  </a:lnTo>
                  <a:cubicBezTo>
                    <a:pt x="22102" y="1336275"/>
                    <a:pt x="14451" y="1333106"/>
                    <a:pt x="8810" y="1327465"/>
                  </a:cubicBezTo>
                  <a:cubicBezTo>
                    <a:pt x="3169" y="1321824"/>
                    <a:pt x="0" y="1314173"/>
                    <a:pt x="0" y="1306195"/>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4" name="TextBox 14"/>
            <p:cNvSpPr txBox="1"/>
            <p:nvPr/>
          </p:nvSpPr>
          <p:spPr>
            <a:xfrm>
              <a:off x="0" y="-57150"/>
              <a:ext cx="812800" cy="1393425"/>
            </a:xfrm>
            <a:prstGeom prst="rect">
              <a:avLst/>
            </a:prstGeom>
          </p:spPr>
          <p:txBody>
            <a:bodyPr lIns="43106" tIns="43106" rIns="43106" bIns="43106" rtlCol="0" anchor="ctr"/>
            <a:lstStyle/>
            <a:p>
              <a:pPr algn="r">
                <a:lnSpc>
                  <a:spcPts val="3359"/>
                </a:lnSpc>
              </a:pPr>
              <a:endParaRPr/>
            </a:p>
          </p:txBody>
        </p:sp>
      </p:grpSp>
      <p:sp>
        <p:nvSpPr>
          <p:cNvPr id="15" name="Freeform 15"/>
          <p:cNvSpPr/>
          <p:nvPr/>
        </p:nvSpPr>
        <p:spPr>
          <a:xfrm>
            <a:off x="2180668" y="3923213"/>
            <a:ext cx="2459971" cy="2506976"/>
          </a:xfrm>
          <a:custGeom>
            <a:avLst/>
            <a:gdLst/>
            <a:ahLst/>
            <a:cxnLst/>
            <a:rect l="l" t="t" r="r" b="b"/>
            <a:pathLst>
              <a:path w="2459971" h="2506976">
                <a:moveTo>
                  <a:pt x="0" y="0"/>
                </a:moveTo>
                <a:lnTo>
                  <a:pt x="2459971" y="0"/>
                </a:lnTo>
                <a:lnTo>
                  <a:pt x="2459971" y="2506977"/>
                </a:lnTo>
                <a:lnTo>
                  <a:pt x="0" y="25069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6" name="Freeform 16"/>
          <p:cNvSpPr/>
          <p:nvPr/>
        </p:nvSpPr>
        <p:spPr>
          <a:xfrm>
            <a:off x="5979396" y="3923213"/>
            <a:ext cx="2506976" cy="2506976"/>
          </a:xfrm>
          <a:custGeom>
            <a:avLst/>
            <a:gdLst/>
            <a:ahLst/>
            <a:cxnLst/>
            <a:rect l="l" t="t" r="r" b="b"/>
            <a:pathLst>
              <a:path w="2506976" h="2506976">
                <a:moveTo>
                  <a:pt x="0" y="0"/>
                </a:moveTo>
                <a:lnTo>
                  <a:pt x="2506977" y="0"/>
                </a:lnTo>
                <a:lnTo>
                  <a:pt x="2506977" y="2506977"/>
                </a:lnTo>
                <a:lnTo>
                  <a:pt x="0" y="25069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7" name="Freeform 17"/>
          <p:cNvSpPr/>
          <p:nvPr/>
        </p:nvSpPr>
        <p:spPr>
          <a:xfrm>
            <a:off x="9847209" y="3923213"/>
            <a:ext cx="2415814" cy="2506976"/>
          </a:xfrm>
          <a:custGeom>
            <a:avLst/>
            <a:gdLst/>
            <a:ahLst/>
            <a:cxnLst/>
            <a:rect l="l" t="t" r="r" b="b"/>
            <a:pathLst>
              <a:path w="2415814" h="2506976">
                <a:moveTo>
                  <a:pt x="0" y="0"/>
                </a:moveTo>
                <a:lnTo>
                  <a:pt x="2415813" y="0"/>
                </a:lnTo>
                <a:lnTo>
                  <a:pt x="2415813" y="2506977"/>
                </a:lnTo>
                <a:lnTo>
                  <a:pt x="0" y="250697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8" name="Freeform 18"/>
          <p:cNvSpPr/>
          <p:nvPr/>
        </p:nvSpPr>
        <p:spPr>
          <a:xfrm>
            <a:off x="13719437" y="3923213"/>
            <a:ext cx="2315819" cy="2506976"/>
          </a:xfrm>
          <a:custGeom>
            <a:avLst/>
            <a:gdLst/>
            <a:ahLst/>
            <a:cxnLst/>
            <a:rect l="l" t="t" r="r" b="b"/>
            <a:pathLst>
              <a:path w="2315819" h="2506976">
                <a:moveTo>
                  <a:pt x="0" y="0"/>
                </a:moveTo>
                <a:lnTo>
                  <a:pt x="2315819" y="0"/>
                </a:lnTo>
                <a:lnTo>
                  <a:pt x="2315819" y="2506977"/>
                </a:lnTo>
                <a:lnTo>
                  <a:pt x="0" y="250697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9" name="TextBox 19"/>
          <p:cNvSpPr txBox="1"/>
          <p:nvPr/>
        </p:nvSpPr>
        <p:spPr>
          <a:xfrm>
            <a:off x="1166399" y="1233825"/>
            <a:ext cx="12909657"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Current Workforce Pressures</a:t>
            </a:r>
          </a:p>
        </p:txBody>
      </p:sp>
      <p:sp>
        <p:nvSpPr>
          <p:cNvPr id="20" name="TextBox 20"/>
          <p:cNvSpPr txBox="1"/>
          <p:nvPr/>
        </p:nvSpPr>
        <p:spPr>
          <a:xfrm>
            <a:off x="2220028" y="6927321"/>
            <a:ext cx="2381250" cy="1108710"/>
          </a:xfrm>
          <a:prstGeom prst="rect">
            <a:avLst/>
          </a:prstGeom>
        </p:spPr>
        <p:txBody>
          <a:bodyPr lIns="0" tIns="0" rIns="0" bIns="0" rtlCol="0" anchor="t">
            <a:spAutoFit/>
          </a:bodyPr>
          <a:lstStyle/>
          <a:p>
            <a:pPr marL="0" lvl="0" indent="0" algn="ctr">
              <a:lnSpc>
                <a:spcPts val="2940"/>
              </a:lnSpc>
            </a:pPr>
            <a:r>
              <a:rPr lang="en-US" sz="2100">
                <a:solidFill>
                  <a:srgbClr val="000000"/>
                </a:solidFill>
                <a:latin typeface="Arial"/>
                <a:ea typeface="Arial"/>
                <a:cs typeface="Arial"/>
                <a:sym typeface="Arial"/>
              </a:rPr>
              <a:t>Persist</a:t>
            </a:r>
            <a:r>
              <a:rPr lang="en-US" sz="2100" u="none" strike="noStrike">
                <a:solidFill>
                  <a:srgbClr val="000000"/>
                </a:solidFill>
                <a:latin typeface="Arial"/>
                <a:ea typeface="Arial"/>
                <a:cs typeface="Arial"/>
                <a:sym typeface="Arial"/>
              </a:rPr>
              <a:t>ent staff shortages across roles</a:t>
            </a:r>
          </a:p>
        </p:txBody>
      </p:sp>
      <p:sp>
        <p:nvSpPr>
          <p:cNvPr id="21" name="TextBox 21"/>
          <p:cNvSpPr txBox="1"/>
          <p:nvPr/>
        </p:nvSpPr>
        <p:spPr>
          <a:xfrm>
            <a:off x="9864491" y="6927321"/>
            <a:ext cx="2381250" cy="1108710"/>
          </a:xfrm>
          <a:prstGeom prst="rect">
            <a:avLst/>
          </a:prstGeom>
        </p:spPr>
        <p:txBody>
          <a:bodyPr lIns="0" tIns="0" rIns="0" bIns="0" rtlCol="0" anchor="t">
            <a:spAutoFit/>
          </a:bodyPr>
          <a:lstStyle/>
          <a:p>
            <a:pPr marL="0" lvl="0" indent="0" algn="ctr">
              <a:lnSpc>
                <a:spcPts val="2940"/>
              </a:lnSpc>
            </a:pPr>
            <a:r>
              <a:rPr lang="en-US" sz="2100">
                <a:solidFill>
                  <a:srgbClr val="000000"/>
                </a:solidFill>
                <a:latin typeface="Arial"/>
                <a:ea typeface="Arial"/>
                <a:cs typeface="Arial"/>
                <a:sym typeface="Arial"/>
              </a:rPr>
              <a:t>Increa</a:t>
            </a:r>
            <a:r>
              <a:rPr lang="en-US" sz="2100" u="none" strike="noStrike">
                <a:solidFill>
                  <a:srgbClr val="000000"/>
                </a:solidFill>
                <a:latin typeface="Arial"/>
                <a:ea typeface="Arial"/>
                <a:cs typeface="Arial"/>
                <a:sym typeface="Arial"/>
              </a:rPr>
              <a:t>sing service demand post-pandemic</a:t>
            </a:r>
          </a:p>
        </p:txBody>
      </p:sp>
      <p:sp>
        <p:nvSpPr>
          <p:cNvPr id="22" name="TextBox 22"/>
          <p:cNvSpPr txBox="1"/>
          <p:nvPr/>
        </p:nvSpPr>
        <p:spPr>
          <a:xfrm>
            <a:off x="6042259" y="6741583"/>
            <a:ext cx="2381250" cy="1480185"/>
          </a:xfrm>
          <a:prstGeom prst="rect">
            <a:avLst/>
          </a:prstGeom>
        </p:spPr>
        <p:txBody>
          <a:bodyPr lIns="0" tIns="0" rIns="0" bIns="0" rtlCol="0" anchor="t">
            <a:spAutoFit/>
          </a:bodyPr>
          <a:lstStyle/>
          <a:p>
            <a:pPr marL="0" lvl="0" indent="0" algn="ctr">
              <a:lnSpc>
                <a:spcPts val="2940"/>
              </a:lnSpc>
            </a:pPr>
            <a:r>
              <a:rPr lang="en-US" sz="2100">
                <a:solidFill>
                  <a:srgbClr val="000000"/>
                </a:solidFill>
                <a:latin typeface="Arial"/>
                <a:ea typeface="Arial"/>
                <a:cs typeface="Arial"/>
                <a:sym typeface="Arial"/>
              </a:rPr>
              <a:t>H</a:t>
            </a:r>
            <a:r>
              <a:rPr lang="en-US" sz="2100" u="none" strike="noStrike">
                <a:solidFill>
                  <a:srgbClr val="000000"/>
                </a:solidFill>
                <a:latin typeface="Arial"/>
                <a:ea typeface="Arial"/>
                <a:cs typeface="Arial"/>
                <a:sym typeface="Arial"/>
              </a:rPr>
              <a:t>igh levels of burnout and stress (Cooksley et al., 2023)</a:t>
            </a:r>
          </a:p>
        </p:txBody>
      </p:sp>
      <p:sp>
        <p:nvSpPr>
          <p:cNvPr id="23" name="TextBox 23"/>
          <p:cNvSpPr txBox="1"/>
          <p:nvPr/>
        </p:nvSpPr>
        <p:spPr>
          <a:xfrm>
            <a:off x="13686722" y="6927321"/>
            <a:ext cx="2381250" cy="1108710"/>
          </a:xfrm>
          <a:prstGeom prst="rect">
            <a:avLst/>
          </a:prstGeom>
        </p:spPr>
        <p:txBody>
          <a:bodyPr lIns="0" tIns="0" rIns="0" bIns="0" rtlCol="0" anchor="t">
            <a:spAutoFit/>
          </a:bodyPr>
          <a:lstStyle/>
          <a:p>
            <a:pPr marL="0" lvl="0" indent="0" algn="ctr">
              <a:lnSpc>
                <a:spcPts val="2940"/>
              </a:lnSpc>
            </a:pPr>
            <a:r>
              <a:rPr lang="en-US" sz="2100">
                <a:solidFill>
                  <a:srgbClr val="000000"/>
                </a:solidFill>
                <a:latin typeface="Arial"/>
                <a:ea typeface="Arial"/>
                <a:cs typeface="Arial"/>
                <a:sym typeface="Arial"/>
              </a:rPr>
              <a:t>Workforc</a:t>
            </a:r>
            <a:r>
              <a:rPr lang="en-US" sz="2100" u="none" strike="noStrike">
                <a:solidFill>
                  <a:srgbClr val="000000"/>
                </a:solidFill>
                <a:latin typeface="Arial"/>
                <a:ea typeface="Arial"/>
                <a:cs typeface="Arial"/>
                <a:sym typeface="Arial"/>
              </a:rPr>
              <a:t>e instability limits training opportunities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TextBox 3"/>
          <p:cNvSpPr txBox="1"/>
          <p:nvPr/>
        </p:nvSpPr>
        <p:spPr>
          <a:xfrm>
            <a:off x="1166399" y="1233825"/>
            <a:ext cx="15728002"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Training and Development Challenges</a:t>
            </a:r>
          </a:p>
        </p:txBody>
      </p:sp>
      <p:grpSp>
        <p:nvGrpSpPr>
          <p:cNvPr id="4" name="Group 4"/>
          <p:cNvGrpSpPr/>
          <p:nvPr/>
        </p:nvGrpSpPr>
        <p:grpSpPr>
          <a:xfrm>
            <a:off x="1847714" y="3119752"/>
            <a:ext cx="12752070" cy="940526"/>
            <a:chOff x="0" y="0"/>
            <a:chExt cx="17002760" cy="1254035"/>
          </a:xfrm>
        </p:grpSpPr>
        <p:grpSp>
          <p:nvGrpSpPr>
            <p:cNvPr id="5" name="Group 5"/>
            <p:cNvGrpSpPr/>
            <p:nvPr/>
          </p:nvGrpSpPr>
          <p:grpSpPr>
            <a:xfrm>
              <a:off x="0" y="0"/>
              <a:ext cx="17002760" cy="1254035"/>
              <a:chOff x="0" y="0"/>
              <a:chExt cx="3097711" cy="228471"/>
            </a:xfrm>
          </p:grpSpPr>
          <p:sp>
            <p:nvSpPr>
              <p:cNvPr id="6" name="Freeform 6"/>
              <p:cNvSpPr/>
              <p:nvPr/>
            </p:nvSpPr>
            <p:spPr>
              <a:xfrm>
                <a:off x="0" y="0"/>
                <a:ext cx="3097711" cy="228471"/>
              </a:xfrm>
              <a:custGeom>
                <a:avLst/>
                <a:gdLst/>
                <a:ahLst/>
                <a:cxnLst/>
                <a:rect l="l" t="t" r="r" b="b"/>
                <a:pathLst>
                  <a:path w="3097711" h="228471">
                    <a:moveTo>
                      <a:pt x="7892" y="0"/>
                    </a:moveTo>
                    <a:lnTo>
                      <a:pt x="3089819" y="0"/>
                    </a:lnTo>
                    <a:cubicBezTo>
                      <a:pt x="3091912" y="0"/>
                      <a:pt x="3093919" y="832"/>
                      <a:pt x="3095399" y="2312"/>
                    </a:cubicBezTo>
                    <a:cubicBezTo>
                      <a:pt x="3096879" y="3792"/>
                      <a:pt x="3097711" y="5799"/>
                      <a:pt x="3097711" y="7892"/>
                    </a:cubicBezTo>
                    <a:lnTo>
                      <a:pt x="3097711" y="220579"/>
                    </a:lnTo>
                    <a:cubicBezTo>
                      <a:pt x="3097711" y="224937"/>
                      <a:pt x="3094177" y="228471"/>
                      <a:pt x="3089819" y="228471"/>
                    </a:cubicBezTo>
                    <a:lnTo>
                      <a:pt x="7892" y="228471"/>
                    </a:lnTo>
                    <a:cubicBezTo>
                      <a:pt x="3534" y="228471"/>
                      <a:pt x="0" y="224937"/>
                      <a:pt x="0" y="220579"/>
                    </a:cubicBezTo>
                    <a:lnTo>
                      <a:pt x="0" y="7892"/>
                    </a:lnTo>
                    <a:cubicBezTo>
                      <a:pt x="0" y="3534"/>
                      <a:pt x="3534" y="0"/>
                      <a:pt x="7892" y="0"/>
                    </a:cubicBezTo>
                    <a:close/>
                  </a:path>
                </a:pathLst>
              </a:custGeom>
              <a:solidFill>
                <a:srgbClr val="FFFFFF">
                  <a:alpha val="49804"/>
                </a:srgbClr>
              </a:solidFill>
              <a:ln w="28575" cap="sq">
                <a:solidFill>
                  <a:srgbClr val="000000">
                    <a:alpha val="49804"/>
                  </a:srgbClr>
                </a:solidFill>
                <a:prstDash val="solid"/>
                <a:miter/>
              </a:ln>
            </p:spPr>
          </p:sp>
          <p:sp>
            <p:nvSpPr>
              <p:cNvPr id="7" name="TextBox 7"/>
              <p:cNvSpPr txBox="1"/>
              <p:nvPr/>
            </p:nvSpPr>
            <p:spPr>
              <a:xfrm>
                <a:off x="0" y="-57150"/>
                <a:ext cx="3097711" cy="285621"/>
              </a:xfrm>
              <a:prstGeom prst="rect">
                <a:avLst/>
              </a:prstGeom>
            </p:spPr>
            <p:txBody>
              <a:bodyPr lIns="50800" tIns="50800" rIns="50800" bIns="50800" rtlCol="0" anchor="ctr"/>
              <a:lstStyle/>
              <a:p>
                <a:pPr algn="r">
                  <a:lnSpc>
                    <a:spcPts val="3359"/>
                  </a:lnSpc>
                </a:pPr>
                <a:endParaRPr/>
              </a:p>
            </p:txBody>
          </p:sp>
        </p:grpSp>
        <p:sp>
          <p:nvSpPr>
            <p:cNvPr id="8" name="TextBox 8"/>
            <p:cNvSpPr txBox="1"/>
            <p:nvPr/>
          </p:nvSpPr>
          <p:spPr>
            <a:xfrm>
              <a:off x="583404" y="261892"/>
              <a:ext cx="15835952" cy="663575"/>
            </a:xfrm>
            <a:prstGeom prst="rect">
              <a:avLst/>
            </a:prstGeom>
          </p:spPr>
          <p:txBody>
            <a:bodyPr lIns="0" tIns="0" rIns="0" bIns="0" rtlCol="0" anchor="t">
              <a:spAutoFit/>
            </a:bodyPr>
            <a:lstStyle/>
            <a:p>
              <a:pPr algn="ctr">
                <a:lnSpc>
                  <a:spcPts val="4199"/>
                </a:lnSpc>
              </a:pPr>
              <a:r>
                <a:rPr lang="en-US" sz="2999">
                  <a:solidFill>
                    <a:srgbClr val="000000"/>
                  </a:solidFill>
                  <a:latin typeface="Arial"/>
                  <a:ea typeface="Arial"/>
                  <a:cs typeface="Arial"/>
                  <a:sym typeface="Arial"/>
                </a:rPr>
                <a:t>Limited access to learning opportunities</a:t>
              </a:r>
            </a:p>
          </p:txBody>
        </p:sp>
      </p:grpSp>
      <p:grpSp>
        <p:nvGrpSpPr>
          <p:cNvPr id="9" name="Group 9"/>
          <p:cNvGrpSpPr/>
          <p:nvPr/>
        </p:nvGrpSpPr>
        <p:grpSpPr>
          <a:xfrm>
            <a:off x="3688334" y="4473969"/>
            <a:ext cx="12751952" cy="940526"/>
            <a:chOff x="0" y="0"/>
            <a:chExt cx="17002603" cy="1254035"/>
          </a:xfrm>
        </p:grpSpPr>
        <p:grpSp>
          <p:nvGrpSpPr>
            <p:cNvPr id="10" name="Group 10"/>
            <p:cNvGrpSpPr/>
            <p:nvPr/>
          </p:nvGrpSpPr>
          <p:grpSpPr>
            <a:xfrm>
              <a:off x="0" y="0"/>
              <a:ext cx="17002603" cy="1254035"/>
              <a:chOff x="0" y="0"/>
              <a:chExt cx="3097682" cy="228471"/>
            </a:xfrm>
          </p:grpSpPr>
          <p:sp>
            <p:nvSpPr>
              <p:cNvPr id="11" name="Freeform 11"/>
              <p:cNvSpPr/>
              <p:nvPr/>
            </p:nvSpPr>
            <p:spPr>
              <a:xfrm>
                <a:off x="0" y="0"/>
                <a:ext cx="3097682" cy="228471"/>
              </a:xfrm>
              <a:custGeom>
                <a:avLst/>
                <a:gdLst/>
                <a:ahLst/>
                <a:cxnLst/>
                <a:rect l="l" t="t" r="r" b="b"/>
                <a:pathLst>
                  <a:path w="3097682" h="228471">
                    <a:moveTo>
                      <a:pt x="7893" y="0"/>
                    </a:moveTo>
                    <a:lnTo>
                      <a:pt x="3089790" y="0"/>
                    </a:lnTo>
                    <a:cubicBezTo>
                      <a:pt x="3094149" y="0"/>
                      <a:pt x="3097682" y="3534"/>
                      <a:pt x="3097682" y="7893"/>
                    </a:cubicBezTo>
                    <a:lnTo>
                      <a:pt x="3097682" y="220578"/>
                    </a:lnTo>
                    <a:cubicBezTo>
                      <a:pt x="3097682" y="224937"/>
                      <a:pt x="3094149" y="228471"/>
                      <a:pt x="3089790" y="228471"/>
                    </a:cubicBezTo>
                    <a:lnTo>
                      <a:pt x="7893" y="228471"/>
                    </a:lnTo>
                    <a:cubicBezTo>
                      <a:pt x="3534" y="228471"/>
                      <a:pt x="0" y="224937"/>
                      <a:pt x="0" y="220578"/>
                    </a:cubicBezTo>
                    <a:lnTo>
                      <a:pt x="0" y="7893"/>
                    </a:lnTo>
                    <a:cubicBezTo>
                      <a:pt x="0" y="3534"/>
                      <a:pt x="3534" y="0"/>
                      <a:pt x="7893" y="0"/>
                    </a:cubicBezTo>
                    <a:close/>
                  </a:path>
                </a:pathLst>
              </a:custGeom>
              <a:solidFill>
                <a:srgbClr val="FFFFFF">
                  <a:alpha val="49804"/>
                </a:srgbClr>
              </a:solidFill>
              <a:ln w="28575" cap="sq">
                <a:solidFill>
                  <a:srgbClr val="000000">
                    <a:alpha val="49804"/>
                  </a:srgbClr>
                </a:solidFill>
                <a:prstDash val="solid"/>
                <a:miter/>
              </a:ln>
            </p:spPr>
          </p:sp>
          <p:sp>
            <p:nvSpPr>
              <p:cNvPr id="12" name="TextBox 12"/>
              <p:cNvSpPr txBox="1"/>
              <p:nvPr/>
            </p:nvSpPr>
            <p:spPr>
              <a:xfrm>
                <a:off x="0" y="-57150"/>
                <a:ext cx="3097682" cy="285621"/>
              </a:xfrm>
              <a:prstGeom prst="rect">
                <a:avLst/>
              </a:prstGeom>
            </p:spPr>
            <p:txBody>
              <a:bodyPr lIns="50800" tIns="50800" rIns="50800" bIns="50800" rtlCol="0" anchor="ctr"/>
              <a:lstStyle/>
              <a:p>
                <a:pPr algn="r">
                  <a:lnSpc>
                    <a:spcPts val="3359"/>
                  </a:lnSpc>
                </a:pPr>
                <a:endParaRPr/>
              </a:p>
            </p:txBody>
          </p:sp>
        </p:grpSp>
        <p:sp>
          <p:nvSpPr>
            <p:cNvPr id="13" name="TextBox 13"/>
            <p:cNvSpPr txBox="1"/>
            <p:nvPr/>
          </p:nvSpPr>
          <p:spPr>
            <a:xfrm>
              <a:off x="583398" y="261892"/>
              <a:ext cx="15835806" cy="663575"/>
            </a:xfrm>
            <a:prstGeom prst="rect">
              <a:avLst/>
            </a:prstGeom>
          </p:spPr>
          <p:txBody>
            <a:bodyPr lIns="0" tIns="0" rIns="0" bIns="0" rtlCol="0" anchor="t">
              <a:spAutoFit/>
            </a:bodyPr>
            <a:lstStyle/>
            <a:p>
              <a:pPr algn="ctr">
                <a:lnSpc>
                  <a:spcPts val="4199"/>
                </a:lnSpc>
              </a:pPr>
              <a:r>
                <a:rPr lang="en-US" sz="2999">
                  <a:solidFill>
                    <a:srgbClr val="000000"/>
                  </a:solidFill>
                  <a:latin typeface="Arial"/>
                  <a:ea typeface="Arial"/>
                  <a:cs typeface="Arial"/>
                  <a:sym typeface="Arial"/>
                </a:rPr>
                <a:t>Lack of protected learning time (Folia and Suprapto, 2025)</a:t>
              </a:r>
            </a:p>
          </p:txBody>
        </p:sp>
      </p:grpSp>
      <p:grpSp>
        <p:nvGrpSpPr>
          <p:cNvPr id="14" name="Group 14"/>
          <p:cNvGrpSpPr/>
          <p:nvPr/>
        </p:nvGrpSpPr>
        <p:grpSpPr>
          <a:xfrm>
            <a:off x="1847714" y="5828187"/>
            <a:ext cx="12752070" cy="940526"/>
            <a:chOff x="0" y="0"/>
            <a:chExt cx="17002760" cy="1254035"/>
          </a:xfrm>
        </p:grpSpPr>
        <p:grpSp>
          <p:nvGrpSpPr>
            <p:cNvPr id="15" name="Group 15"/>
            <p:cNvGrpSpPr/>
            <p:nvPr/>
          </p:nvGrpSpPr>
          <p:grpSpPr>
            <a:xfrm>
              <a:off x="0" y="0"/>
              <a:ext cx="17002760" cy="1254035"/>
              <a:chOff x="0" y="0"/>
              <a:chExt cx="3097711" cy="228471"/>
            </a:xfrm>
          </p:grpSpPr>
          <p:sp>
            <p:nvSpPr>
              <p:cNvPr id="16" name="Freeform 16"/>
              <p:cNvSpPr/>
              <p:nvPr/>
            </p:nvSpPr>
            <p:spPr>
              <a:xfrm>
                <a:off x="0" y="0"/>
                <a:ext cx="3097711" cy="228471"/>
              </a:xfrm>
              <a:custGeom>
                <a:avLst/>
                <a:gdLst/>
                <a:ahLst/>
                <a:cxnLst/>
                <a:rect l="l" t="t" r="r" b="b"/>
                <a:pathLst>
                  <a:path w="3097711" h="228471">
                    <a:moveTo>
                      <a:pt x="7892" y="0"/>
                    </a:moveTo>
                    <a:lnTo>
                      <a:pt x="3089819" y="0"/>
                    </a:lnTo>
                    <a:cubicBezTo>
                      <a:pt x="3091912" y="0"/>
                      <a:pt x="3093919" y="832"/>
                      <a:pt x="3095399" y="2312"/>
                    </a:cubicBezTo>
                    <a:cubicBezTo>
                      <a:pt x="3096879" y="3792"/>
                      <a:pt x="3097711" y="5799"/>
                      <a:pt x="3097711" y="7892"/>
                    </a:cubicBezTo>
                    <a:lnTo>
                      <a:pt x="3097711" y="220579"/>
                    </a:lnTo>
                    <a:cubicBezTo>
                      <a:pt x="3097711" y="224937"/>
                      <a:pt x="3094177" y="228471"/>
                      <a:pt x="3089819" y="228471"/>
                    </a:cubicBezTo>
                    <a:lnTo>
                      <a:pt x="7892" y="228471"/>
                    </a:lnTo>
                    <a:cubicBezTo>
                      <a:pt x="3534" y="228471"/>
                      <a:pt x="0" y="224937"/>
                      <a:pt x="0" y="220579"/>
                    </a:cubicBezTo>
                    <a:lnTo>
                      <a:pt x="0" y="7892"/>
                    </a:lnTo>
                    <a:cubicBezTo>
                      <a:pt x="0" y="3534"/>
                      <a:pt x="3534" y="0"/>
                      <a:pt x="7892" y="0"/>
                    </a:cubicBezTo>
                    <a:close/>
                  </a:path>
                </a:pathLst>
              </a:custGeom>
              <a:solidFill>
                <a:srgbClr val="FFFFFF">
                  <a:alpha val="49804"/>
                </a:srgbClr>
              </a:solidFill>
              <a:ln w="28575" cap="sq">
                <a:solidFill>
                  <a:srgbClr val="000000">
                    <a:alpha val="49804"/>
                  </a:srgbClr>
                </a:solidFill>
                <a:prstDash val="solid"/>
                <a:miter/>
              </a:ln>
            </p:spPr>
          </p:sp>
          <p:sp>
            <p:nvSpPr>
              <p:cNvPr id="17" name="TextBox 17"/>
              <p:cNvSpPr txBox="1"/>
              <p:nvPr/>
            </p:nvSpPr>
            <p:spPr>
              <a:xfrm>
                <a:off x="0" y="-57150"/>
                <a:ext cx="3097711" cy="285621"/>
              </a:xfrm>
              <a:prstGeom prst="rect">
                <a:avLst/>
              </a:prstGeom>
            </p:spPr>
            <p:txBody>
              <a:bodyPr lIns="50800" tIns="50800" rIns="50800" bIns="50800" rtlCol="0" anchor="ctr"/>
              <a:lstStyle/>
              <a:p>
                <a:pPr algn="r">
                  <a:lnSpc>
                    <a:spcPts val="3359"/>
                  </a:lnSpc>
                </a:pPr>
                <a:endParaRPr/>
              </a:p>
            </p:txBody>
          </p:sp>
        </p:grpSp>
        <p:sp>
          <p:nvSpPr>
            <p:cNvPr id="18" name="TextBox 18"/>
            <p:cNvSpPr txBox="1"/>
            <p:nvPr/>
          </p:nvSpPr>
          <p:spPr>
            <a:xfrm>
              <a:off x="583404" y="261892"/>
              <a:ext cx="15835952" cy="663575"/>
            </a:xfrm>
            <a:prstGeom prst="rect">
              <a:avLst/>
            </a:prstGeom>
          </p:spPr>
          <p:txBody>
            <a:bodyPr lIns="0" tIns="0" rIns="0" bIns="0" rtlCol="0" anchor="t">
              <a:spAutoFit/>
            </a:bodyPr>
            <a:lstStyle/>
            <a:p>
              <a:pPr algn="ctr">
                <a:lnSpc>
                  <a:spcPts val="4199"/>
                </a:lnSpc>
              </a:pPr>
              <a:r>
                <a:rPr lang="en-US" sz="2999">
                  <a:solidFill>
                    <a:srgbClr val="000000"/>
                  </a:solidFill>
                  <a:latin typeface="Arial"/>
                  <a:ea typeface="Arial"/>
                  <a:cs typeface="Arial"/>
                  <a:sym typeface="Arial"/>
                </a:rPr>
                <a:t>Lack of protected learning time</a:t>
              </a:r>
            </a:p>
          </p:txBody>
        </p:sp>
      </p:grpSp>
      <p:grpSp>
        <p:nvGrpSpPr>
          <p:cNvPr id="19" name="Group 19"/>
          <p:cNvGrpSpPr/>
          <p:nvPr/>
        </p:nvGrpSpPr>
        <p:grpSpPr>
          <a:xfrm>
            <a:off x="3688334" y="7182404"/>
            <a:ext cx="12751952" cy="940526"/>
            <a:chOff x="0" y="0"/>
            <a:chExt cx="17002603" cy="1254035"/>
          </a:xfrm>
        </p:grpSpPr>
        <p:grpSp>
          <p:nvGrpSpPr>
            <p:cNvPr id="20" name="Group 20"/>
            <p:cNvGrpSpPr/>
            <p:nvPr/>
          </p:nvGrpSpPr>
          <p:grpSpPr>
            <a:xfrm>
              <a:off x="0" y="0"/>
              <a:ext cx="17002603" cy="1254035"/>
              <a:chOff x="0" y="0"/>
              <a:chExt cx="3097682" cy="228471"/>
            </a:xfrm>
          </p:grpSpPr>
          <p:sp>
            <p:nvSpPr>
              <p:cNvPr id="21" name="Freeform 21"/>
              <p:cNvSpPr/>
              <p:nvPr/>
            </p:nvSpPr>
            <p:spPr>
              <a:xfrm>
                <a:off x="0" y="0"/>
                <a:ext cx="3097682" cy="228471"/>
              </a:xfrm>
              <a:custGeom>
                <a:avLst/>
                <a:gdLst/>
                <a:ahLst/>
                <a:cxnLst/>
                <a:rect l="l" t="t" r="r" b="b"/>
                <a:pathLst>
                  <a:path w="3097682" h="228471">
                    <a:moveTo>
                      <a:pt x="7893" y="0"/>
                    </a:moveTo>
                    <a:lnTo>
                      <a:pt x="3089790" y="0"/>
                    </a:lnTo>
                    <a:cubicBezTo>
                      <a:pt x="3094149" y="0"/>
                      <a:pt x="3097682" y="3534"/>
                      <a:pt x="3097682" y="7893"/>
                    </a:cubicBezTo>
                    <a:lnTo>
                      <a:pt x="3097682" y="220578"/>
                    </a:lnTo>
                    <a:cubicBezTo>
                      <a:pt x="3097682" y="224937"/>
                      <a:pt x="3094149" y="228471"/>
                      <a:pt x="3089790" y="228471"/>
                    </a:cubicBezTo>
                    <a:lnTo>
                      <a:pt x="7893" y="228471"/>
                    </a:lnTo>
                    <a:cubicBezTo>
                      <a:pt x="3534" y="228471"/>
                      <a:pt x="0" y="224937"/>
                      <a:pt x="0" y="220578"/>
                    </a:cubicBezTo>
                    <a:lnTo>
                      <a:pt x="0" y="7893"/>
                    </a:lnTo>
                    <a:cubicBezTo>
                      <a:pt x="0" y="3534"/>
                      <a:pt x="3534" y="0"/>
                      <a:pt x="7893" y="0"/>
                    </a:cubicBezTo>
                    <a:close/>
                  </a:path>
                </a:pathLst>
              </a:custGeom>
              <a:solidFill>
                <a:srgbClr val="FFFFFF">
                  <a:alpha val="49804"/>
                </a:srgbClr>
              </a:solidFill>
              <a:ln w="28575" cap="sq">
                <a:solidFill>
                  <a:srgbClr val="000000">
                    <a:alpha val="49804"/>
                  </a:srgbClr>
                </a:solidFill>
                <a:prstDash val="solid"/>
                <a:miter/>
              </a:ln>
            </p:spPr>
          </p:sp>
          <p:sp>
            <p:nvSpPr>
              <p:cNvPr id="22" name="TextBox 22"/>
              <p:cNvSpPr txBox="1"/>
              <p:nvPr/>
            </p:nvSpPr>
            <p:spPr>
              <a:xfrm>
                <a:off x="0" y="-57150"/>
                <a:ext cx="3097682" cy="285621"/>
              </a:xfrm>
              <a:prstGeom prst="rect">
                <a:avLst/>
              </a:prstGeom>
            </p:spPr>
            <p:txBody>
              <a:bodyPr lIns="50800" tIns="50800" rIns="50800" bIns="50800" rtlCol="0" anchor="ctr"/>
              <a:lstStyle/>
              <a:p>
                <a:pPr algn="r">
                  <a:lnSpc>
                    <a:spcPts val="3359"/>
                  </a:lnSpc>
                </a:pPr>
                <a:endParaRPr/>
              </a:p>
            </p:txBody>
          </p:sp>
        </p:grpSp>
        <p:sp>
          <p:nvSpPr>
            <p:cNvPr id="23" name="TextBox 23"/>
            <p:cNvSpPr txBox="1"/>
            <p:nvPr/>
          </p:nvSpPr>
          <p:spPr>
            <a:xfrm>
              <a:off x="583398" y="261892"/>
              <a:ext cx="15835806" cy="663575"/>
            </a:xfrm>
            <a:prstGeom prst="rect">
              <a:avLst/>
            </a:prstGeom>
          </p:spPr>
          <p:txBody>
            <a:bodyPr lIns="0" tIns="0" rIns="0" bIns="0" rtlCol="0" anchor="t">
              <a:spAutoFit/>
            </a:bodyPr>
            <a:lstStyle/>
            <a:p>
              <a:pPr algn="ctr">
                <a:lnSpc>
                  <a:spcPts val="4199"/>
                </a:lnSpc>
              </a:pPr>
              <a:r>
                <a:rPr lang="en-US" sz="2999">
                  <a:solidFill>
                    <a:srgbClr val="000000"/>
                  </a:solidFill>
                  <a:latin typeface="Arial"/>
                  <a:ea typeface="Arial"/>
                  <a:cs typeface="Arial"/>
                  <a:sym typeface="Arial"/>
                </a:rPr>
                <a:t>Over-reliance on on-the-job learning</a:t>
              </a: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TextBox 3"/>
          <p:cNvSpPr txBox="1"/>
          <p:nvPr/>
        </p:nvSpPr>
        <p:spPr>
          <a:xfrm>
            <a:off x="1166399" y="1233825"/>
            <a:ext cx="16092901"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Evidence from Staff Experience</a:t>
            </a:r>
          </a:p>
        </p:txBody>
      </p:sp>
      <p:grpSp>
        <p:nvGrpSpPr>
          <p:cNvPr id="4" name="Group 4"/>
          <p:cNvGrpSpPr/>
          <p:nvPr/>
        </p:nvGrpSpPr>
        <p:grpSpPr>
          <a:xfrm>
            <a:off x="1737663" y="3796120"/>
            <a:ext cx="3345981" cy="3345981"/>
            <a:chOff x="0" y="0"/>
            <a:chExt cx="812800" cy="812800"/>
          </a:xfrm>
        </p:grpSpPr>
        <p:sp>
          <p:nvSpPr>
            <p:cNvPr id="5" name="Freeform 5"/>
            <p:cNvSpPr/>
            <p:nvPr/>
          </p:nvSpPr>
          <p:spPr>
            <a:xfrm>
              <a:off x="0" y="0"/>
              <a:ext cx="812800" cy="812800"/>
            </a:xfrm>
            <a:custGeom>
              <a:avLst/>
              <a:gdLst/>
              <a:ahLst/>
              <a:cxnLst/>
              <a:rect l="l" t="t" r="r" b="b"/>
              <a:pathLst>
                <a:path w="812800" h="812800">
                  <a:moveTo>
                    <a:pt x="30079" y="0"/>
                  </a:moveTo>
                  <a:lnTo>
                    <a:pt x="782721" y="0"/>
                  </a:lnTo>
                  <a:cubicBezTo>
                    <a:pt x="790698" y="0"/>
                    <a:pt x="798349" y="3169"/>
                    <a:pt x="803990" y="8810"/>
                  </a:cubicBezTo>
                  <a:cubicBezTo>
                    <a:pt x="809631" y="14451"/>
                    <a:pt x="812800" y="22102"/>
                    <a:pt x="812800" y="30079"/>
                  </a:cubicBezTo>
                  <a:lnTo>
                    <a:pt x="812800" y="782721"/>
                  </a:lnTo>
                  <a:cubicBezTo>
                    <a:pt x="812800" y="790698"/>
                    <a:pt x="809631" y="798349"/>
                    <a:pt x="803990" y="803990"/>
                  </a:cubicBezTo>
                  <a:cubicBezTo>
                    <a:pt x="798349" y="809631"/>
                    <a:pt x="790698" y="812800"/>
                    <a:pt x="782721" y="812800"/>
                  </a:cubicBezTo>
                  <a:lnTo>
                    <a:pt x="30079" y="812800"/>
                  </a:lnTo>
                  <a:cubicBezTo>
                    <a:pt x="22102" y="812800"/>
                    <a:pt x="14451" y="809631"/>
                    <a:pt x="8810" y="803990"/>
                  </a:cubicBezTo>
                  <a:cubicBezTo>
                    <a:pt x="3169" y="798349"/>
                    <a:pt x="0" y="790698"/>
                    <a:pt x="0" y="782721"/>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6" name="TextBox 6"/>
            <p:cNvSpPr txBox="1"/>
            <p:nvPr/>
          </p:nvSpPr>
          <p:spPr>
            <a:xfrm>
              <a:off x="0" y="-57150"/>
              <a:ext cx="812800" cy="869950"/>
            </a:xfrm>
            <a:prstGeom prst="rect">
              <a:avLst/>
            </a:prstGeom>
          </p:spPr>
          <p:txBody>
            <a:bodyPr lIns="50800" tIns="50800" rIns="50800" bIns="50800" rtlCol="0" anchor="ctr"/>
            <a:lstStyle/>
            <a:p>
              <a:pPr algn="r">
                <a:lnSpc>
                  <a:spcPts val="3359"/>
                </a:lnSpc>
              </a:pPr>
              <a:endParaRPr/>
            </a:p>
          </p:txBody>
        </p:sp>
      </p:grpSp>
      <p:sp>
        <p:nvSpPr>
          <p:cNvPr id="7" name="TextBox 7"/>
          <p:cNvSpPr txBox="1"/>
          <p:nvPr/>
        </p:nvSpPr>
        <p:spPr>
          <a:xfrm>
            <a:off x="2003887" y="4599791"/>
            <a:ext cx="2813532" cy="1755775"/>
          </a:xfrm>
          <a:prstGeom prst="rect">
            <a:avLst/>
          </a:prstGeom>
        </p:spPr>
        <p:txBody>
          <a:bodyPr lIns="0" tIns="0" rIns="0" bIns="0" rtlCol="0" anchor="t">
            <a:spAutoFit/>
          </a:bodyPr>
          <a:lstStyle/>
          <a:p>
            <a:pPr marL="0" lvl="0" indent="0" algn="ctr">
              <a:lnSpc>
                <a:spcPts val="3500"/>
              </a:lnSpc>
            </a:pPr>
            <a:r>
              <a:rPr lang="en-US" sz="2500">
                <a:solidFill>
                  <a:srgbClr val="000000"/>
                </a:solidFill>
                <a:latin typeface="Arial"/>
                <a:ea typeface="Arial"/>
                <a:cs typeface="Arial"/>
                <a:sym typeface="Arial"/>
              </a:rPr>
              <a:t>Employees </a:t>
            </a:r>
            <a:r>
              <a:rPr lang="en-US" sz="2500" u="none" strike="noStrike">
                <a:solidFill>
                  <a:srgbClr val="000000"/>
                </a:solidFill>
                <a:latin typeface="Arial"/>
                <a:ea typeface="Arial"/>
                <a:cs typeface="Arial"/>
                <a:sym typeface="Arial"/>
              </a:rPr>
              <a:t>report insufficient development support</a:t>
            </a:r>
          </a:p>
        </p:txBody>
      </p:sp>
      <p:grpSp>
        <p:nvGrpSpPr>
          <p:cNvPr id="8" name="Group 8"/>
          <p:cNvGrpSpPr/>
          <p:nvPr/>
        </p:nvGrpSpPr>
        <p:grpSpPr>
          <a:xfrm>
            <a:off x="9382125" y="3796120"/>
            <a:ext cx="3345981" cy="3345981"/>
            <a:chOff x="0" y="0"/>
            <a:chExt cx="812800" cy="812800"/>
          </a:xfrm>
        </p:grpSpPr>
        <p:sp>
          <p:nvSpPr>
            <p:cNvPr id="9" name="Freeform 9"/>
            <p:cNvSpPr/>
            <p:nvPr/>
          </p:nvSpPr>
          <p:spPr>
            <a:xfrm>
              <a:off x="0" y="0"/>
              <a:ext cx="812800" cy="812800"/>
            </a:xfrm>
            <a:custGeom>
              <a:avLst/>
              <a:gdLst/>
              <a:ahLst/>
              <a:cxnLst/>
              <a:rect l="l" t="t" r="r" b="b"/>
              <a:pathLst>
                <a:path w="812800" h="812800">
                  <a:moveTo>
                    <a:pt x="30079" y="0"/>
                  </a:moveTo>
                  <a:lnTo>
                    <a:pt x="782721" y="0"/>
                  </a:lnTo>
                  <a:cubicBezTo>
                    <a:pt x="790698" y="0"/>
                    <a:pt x="798349" y="3169"/>
                    <a:pt x="803990" y="8810"/>
                  </a:cubicBezTo>
                  <a:cubicBezTo>
                    <a:pt x="809631" y="14451"/>
                    <a:pt x="812800" y="22102"/>
                    <a:pt x="812800" y="30079"/>
                  </a:cubicBezTo>
                  <a:lnTo>
                    <a:pt x="812800" y="782721"/>
                  </a:lnTo>
                  <a:cubicBezTo>
                    <a:pt x="812800" y="790698"/>
                    <a:pt x="809631" y="798349"/>
                    <a:pt x="803990" y="803990"/>
                  </a:cubicBezTo>
                  <a:cubicBezTo>
                    <a:pt x="798349" y="809631"/>
                    <a:pt x="790698" y="812800"/>
                    <a:pt x="782721" y="812800"/>
                  </a:cubicBezTo>
                  <a:lnTo>
                    <a:pt x="30079" y="812800"/>
                  </a:lnTo>
                  <a:cubicBezTo>
                    <a:pt x="22102" y="812800"/>
                    <a:pt x="14451" y="809631"/>
                    <a:pt x="8810" y="803990"/>
                  </a:cubicBezTo>
                  <a:cubicBezTo>
                    <a:pt x="3169" y="798349"/>
                    <a:pt x="0" y="790698"/>
                    <a:pt x="0" y="782721"/>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0" name="TextBox 10"/>
            <p:cNvSpPr txBox="1"/>
            <p:nvPr/>
          </p:nvSpPr>
          <p:spPr>
            <a:xfrm>
              <a:off x="0" y="-57150"/>
              <a:ext cx="812800" cy="869950"/>
            </a:xfrm>
            <a:prstGeom prst="rect">
              <a:avLst/>
            </a:prstGeom>
          </p:spPr>
          <p:txBody>
            <a:bodyPr lIns="43106" tIns="43106" rIns="43106" bIns="43106" rtlCol="0" anchor="ctr"/>
            <a:lstStyle/>
            <a:p>
              <a:pPr algn="r">
                <a:lnSpc>
                  <a:spcPts val="3359"/>
                </a:lnSpc>
              </a:pPr>
              <a:endParaRPr/>
            </a:p>
          </p:txBody>
        </p:sp>
      </p:grpSp>
      <p:sp>
        <p:nvSpPr>
          <p:cNvPr id="11" name="TextBox 11"/>
          <p:cNvSpPr txBox="1"/>
          <p:nvPr/>
        </p:nvSpPr>
        <p:spPr>
          <a:xfrm>
            <a:off x="9861426" y="4380716"/>
            <a:ext cx="2387379" cy="2193925"/>
          </a:xfrm>
          <a:prstGeom prst="rect">
            <a:avLst/>
          </a:prstGeom>
        </p:spPr>
        <p:txBody>
          <a:bodyPr lIns="0" tIns="0" rIns="0" bIns="0" rtlCol="0" anchor="t">
            <a:spAutoFit/>
          </a:bodyPr>
          <a:lstStyle/>
          <a:p>
            <a:pPr algn="ctr">
              <a:lnSpc>
                <a:spcPts val="3500"/>
              </a:lnSpc>
            </a:pPr>
            <a:r>
              <a:rPr lang="en-US" sz="2500">
                <a:solidFill>
                  <a:srgbClr val="000000"/>
                </a:solidFill>
                <a:latin typeface="Arial"/>
                <a:ea typeface="Arial"/>
                <a:cs typeface="Arial"/>
                <a:sym typeface="Arial"/>
              </a:rPr>
              <a:t>Training often depriori</a:t>
            </a:r>
            <a:r>
              <a:rPr lang="en-US" sz="2500" u="none" strike="noStrike">
                <a:solidFill>
                  <a:srgbClr val="000000"/>
                </a:solidFill>
                <a:latin typeface="Arial"/>
                <a:ea typeface="Arial"/>
                <a:cs typeface="Arial"/>
                <a:sym typeface="Arial"/>
              </a:rPr>
              <a:t>tised due to workload (Jerjes and Majeed, 2025)</a:t>
            </a:r>
          </a:p>
        </p:txBody>
      </p:sp>
      <p:grpSp>
        <p:nvGrpSpPr>
          <p:cNvPr id="12" name="Group 12"/>
          <p:cNvGrpSpPr/>
          <p:nvPr/>
        </p:nvGrpSpPr>
        <p:grpSpPr>
          <a:xfrm>
            <a:off x="5559894" y="3796120"/>
            <a:ext cx="3345981" cy="3345981"/>
            <a:chOff x="0" y="0"/>
            <a:chExt cx="812800" cy="812800"/>
          </a:xfrm>
        </p:grpSpPr>
        <p:sp>
          <p:nvSpPr>
            <p:cNvPr id="13" name="Freeform 13"/>
            <p:cNvSpPr/>
            <p:nvPr/>
          </p:nvSpPr>
          <p:spPr>
            <a:xfrm>
              <a:off x="0" y="0"/>
              <a:ext cx="812800" cy="812800"/>
            </a:xfrm>
            <a:custGeom>
              <a:avLst/>
              <a:gdLst/>
              <a:ahLst/>
              <a:cxnLst/>
              <a:rect l="l" t="t" r="r" b="b"/>
              <a:pathLst>
                <a:path w="812800" h="812800">
                  <a:moveTo>
                    <a:pt x="30079" y="0"/>
                  </a:moveTo>
                  <a:lnTo>
                    <a:pt x="782721" y="0"/>
                  </a:lnTo>
                  <a:cubicBezTo>
                    <a:pt x="790698" y="0"/>
                    <a:pt x="798349" y="3169"/>
                    <a:pt x="803990" y="8810"/>
                  </a:cubicBezTo>
                  <a:cubicBezTo>
                    <a:pt x="809631" y="14451"/>
                    <a:pt x="812800" y="22102"/>
                    <a:pt x="812800" y="30079"/>
                  </a:cubicBezTo>
                  <a:lnTo>
                    <a:pt x="812800" y="782721"/>
                  </a:lnTo>
                  <a:cubicBezTo>
                    <a:pt x="812800" y="790698"/>
                    <a:pt x="809631" y="798349"/>
                    <a:pt x="803990" y="803990"/>
                  </a:cubicBezTo>
                  <a:cubicBezTo>
                    <a:pt x="798349" y="809631"/>
                    <a:pt x="790698" y="812800"/>
                    <a:pt x="782721" y="812800"/>
                  </a:cubicBezTo>
                  <a:lnTo>
                    <a:pt x="30079" y="812800"/>
                  </a:lnTo>
                  <a:cubicBezTo>
                    <a:pt x="22102" y="812800"/>
                    <a:pt x="14451" y="809631"/>
                    <a:pt x="8810" y="803990"/>
                  </a:cubicBezTo>
                  <a:cubicBezTo>
                    <a:pt x="3169" y="798349"/>
                    <a:pt x="0" y="790698"/>
                    <a:pt x="0" y="782721"/>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4" name="TextBox 14"/>
            <p:cNvSpPr txBox="1"/>
            <p:nvPr/>
          </p:nvSpPr>
          <p:spPr>
            <a:xfrm>
              <a:off x="0" y="-57150"/>
              <a:ext cx="812800" cy="869950"/>
            </a:xfrm>
            <a:prstGeom prst="rect">
              <a:avLst/>
            </a:prstGeom>
          </p:spPr>
          <p:txBody>
            <a:bodyPr lIns="50800" tIns="50800" rIns="50800" bIns="50800" rtlCol="0" anchor="ctr"/>
            <a:lstStyle/>
            <a:p>
              <a:pPr algn="r">
                <a:lnSpc>
                  <a:spcPts val="3359"/>
                </a:lnSpc>
              </a:pPr>
              <a:endParaRPr/>
            </a:p>
          </p:txBody>
        </p:sp>
      </p:grpSp>
      <p:sp>
        <p:nvSpPr>
          <p:cNvPr id="15" name="TextBox 15"/>
          <p:cNvSpPr txBox="1"/>
          <p:nvPr/>
        </p:nvSpPr>
        <p:spPr>
          <a:xfrm>
            <a:off x="5826118" y="4818866"/>
            <a:ext cx="2813532" cy="1317625"/>
          </a:xfrm>
          <a:prstGeom prst="rect">
            <a:avLst/>
          </a:prstGeom>
        </p:spPr>
        <p:txBody>
          <a:bodyPr lIns="0" tIns="0" rIns="0" bIns="0" rtlCol="0" anchor="t">
            <a:spAutoFit/>
          </a:bodyPr>
          <a:lstStyle/>
          <a:p>
            <a:pPr algn="ctr">
              <a:lnSpc>
                <a:spcPts val="3500"/>
              </a:lnSpc>
            </a:pPr>
            <a:r>
              <a:rPr lang="en-US" sz="2500">
                <a:solidFill>
                  <a:srgbClr val="000000"/>
                </a:solidFill>
                <a:latin typeface="Arial"/>
                <a:ea typeface="Arial"/>
                <a:cs typeface="Arial"/>
                <a:sym typeface="Arial"/>
              </a:rPr>
              <a:t>L</a:t>
            </a:r>
            <a:r>
              <a:rPr lang="en-US" sz="2500" u="none" strike="noStrike">
                <a:solidFill>
                  <a:srgbClr val="000000"/>
                </a:solidFill>
                <a:latin typeface="Arial"/>
                <a:ea typeface="Arial"/>
                <a:cs typeface="Arial"/>
                <a:sym typeface="Arial"/>
              </a:rPr>
              <a:t>imited career progression opportunities</a:t>
            </a:r>
          </a:p>
        </p:txBody>
      </p:sp>
      <p:grpSp>
        <p:nvGrpSpPr>
          <p:cNvPr id="16" name="Group 16"/>
          <p:cNvGrpSpPr/>
          <p:nvPr/>
        </p:nvGrpSpPr>
        <p:grpSpPr>
          <a:xfrm>
            <a:off x="13204356" y="3796120"/>
            <a:ext cx="3345981" cy="3345981"/>
            <a:chOff x="0" y="0"/>
            <a:chExt cx="812800" cy="812800"/>
          </a:xfrm>
        </p:grpSpPr>
        <p:sp>
          <p:nvSpPr>
            <p:cNvPr id="17" name="Freeform 17"/>
            <p:cNvSpPr/>
            <p:nvPr/>
          </p:nvSpPr>
          <p:spPr>
            <a:xfrm>
              <a:off x="0" y="0"/>
              <a:ext cx="812800" cy="812800"/>
            </a:xfrm>
            <a:custGeom>
              <a:avLst/>
              <a:gdLst/>
              <a:ahLst/>
              <a:cxnLst/>
              <a:rect l="l" t="t" r="r" b="b"/>
              <a:pathLst>
                <a:path w="812800" h="812800">
                  <a:moveTo>
                    <a:pt x="30079" y="0"/>
                  </a:moveTo>
                  <a:lnTo>
                    <a:pt x="782721" y="0"/>
                  </a:lnTo>
                  <a:cubicBezTo>
                    <a:pt x="790698" y="0"/>
                    <a:pt x="798349" y="3169"/>
                    <a:pt x="803990" y="8810"/>
                  </a:cubicBezTo>
                  <a:cubicBezTo>
                    <a:pt x="809631" y="14451"/>
                    <a:pt x="812800" y="22102"/>
                    <a:pt x="812800" y="30079"/>
                  </a:cubicBezTo>
                  <a:lnTo>
                    <a:pt x="812800" y="782721"/>
                  </a:lnTo>
                  <a:cubicBezTo>
                    <a:pt x="812800" y="790698"/>
                    <a:pt x="809631" y="798349"/>
                    <a:pt x="803990" y="803990"/>
                  </a:cubicBezTo>
                  <a:cubicBezTo>
                    <a:pt x="798349" y="809631"/>
                    <a:pt x="790698" y="812800"/>
                    <a:pt x="782721" y="812800"/>
                  </a:cubicBezTo>
                  <a:lnTo>
                    <a:pt x="30079" y="812800"/>
                  </a:lnTo>
                  <a:cubicBezTo>
                    <a:pt x="22102" y="812800"/>
                    <a:pt x="14451" y="809631"/>
                    <a:pt x="8810" y="803990"/>
                  </a:cubicBezTo>
                  <a:cubicBezTo>
                    <a:pt x="3169" y="798349"/>
                    <a:pt x="0" y="790698"/>
                    <a:pt x="0" y="782721"/>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8" name="TextBox 18"/>
            <p:cNvSpPr txBox="1"/>
            <p:nvPr/>
          </p:nvSpPr>
          <p:spPr>
            <a:xfrm>
              <a:off x="0" y="-57150"/>
              <a:ext cx="812800" cy="869950"/>
            </a:xfrm>
            <a:prstGeom prst="rect">
              <a:avLst/>
            </a:prstGeom>
          </p:spPr>
          <p:txBody>
            <a:bodyPr lIns="43106" tIns="43106" rIns="43106" bIns="43106" rtlCol="0" anchor="ctr"/>
            <a:lstStyle/>
            <a:p>
              <a:pPr algn="r">
                <a:lnSpc>
                  <a:spcPts val="3359"/>
                </a:lnSpc>
              </a:pPr>
              <a:endParaRPr/>
            </a:p>
          </p:txBody>
        </p:sp>
      </p:grpSp>
      <p:sp>
        <p:nvSpPr>
          <p:cNvPr id="19" name="TextBox 19"/>
          <p:cNvSpPr txBox="1"/>
          <p:nvPr/>
        </p:nvSpPr>
        <p:spPr>
          <a:xfrm>
            <a:off x="13683657" y="4599791"/>
            <a:ext cx="2387379" cy="1755775"/>
          </a:xfrm>
          <a:prstGeom prst="rect">
            <a:avLst/>
          </a:prstGeom>
        </p:spPr>
        <p:txBody>
          <a:bodyPr lIns="0" tIns="0" rIns="0" bIns="0" rtlCol="0" anchor="t">
            <a:spAutoFit/>
          </a:bodyPr>
          <a:lstStyle/>
          <a:p>
            <a:pPr marL="0" lvl="0" indent="0" algn="ctr">
              <a:lnSpc>
                <a:spcPts val="3500"/>
              </a:lnSpc>
            </a:pPr>
            <a:r>
              <a:rPr lang="en-US" sz="2500">
                <a:solidFill>
                  <a:srgbClr val="000000"/>
                </a:solidFill>
                <a:latin typeface="Arial"/>
                <a:ea typeface="Arial"/>
                <a:cs typeface="Arial"/>
                <a:sym typeface="Arial"/>
              </a:rPr>
              <a:t>Var</a:t>
            </a:r>
            <a:r>
              <a:rPr lang="en-US" sz="2500" u="none" strike="noStrike">
                <a:solidFill>
                  <a:srgbClr val="000000"/>
                </a:solidFill>
                <a:latin typeface="Arial"/>
                <a:ea typeface="Arial"/>
                <a:cs typeface="Arial"/>
                <a:sym typeface="Arial"/>
              </a:rPr>
              <a:t>iation in experience across NHS organisations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Freeform 3"/>
          <p:cNvSpPr/>
          <p:nvPr/>
        </p:nvSpPr>
        <p:spPr>
          <a:xfrm>
            <a:off x="1470354" y="2756815"/>
            <a:ext cx="6172200" cy="6172200"/>
          </a:xfrm>
          <a:custGeom>
            <a:avLst/>
            <a:gdLst/>
            <a:ahLst/>
            <a:cxnLst/>
            <a:rect l="l" t="t" r="r" b="b"/>
            <a:pathLst>
              <a:path w="6172200" h="6172200">
                <a:moveTo>
                  <a:pt x="0" y="0"/>
                </a:moveTo>
                <a:lnTo>
                  <a:pt x="6172200" y="0"/>
                </a:lnTo>
                <a:lnTo>
                  <a:pt x="6172200" y="6172200"/>
                </a:lnTo>
                <a:lnTo>
                  <a:pt x="0" y="61722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1166399" y="1233825"/>
            <a:ext cx="15500457"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Impact on Organisational Performance</a:t>
            </a:r>
          </a:p>
        </p:txBody>
      </p:sp>
      <p:sp>
        <p:nvSpPr>
          <p:cNvPr id="5" name="TextBox 5"/>
          <p:cNvSpPr txBox="1"/>
          <p:nvPr/>
        </p:nvSpPr>
        <p:spPr>
          <a:xfrm>
            <a:off x="8410034" y="4223665"/>
            <a:ext cx="8256821" cy="2990850"/>
          </a:xfrm>
          <a:prstGeom prst="rect">
            <a:avLst/>
          </a:prstGeom>
        </p:spPr>
        <p:txBody>
          <a:bodyPr lIns="0" tIns="0" rIns="0" bIns="0" rtlCol="0" anchor="t">
            <a:spAutoFit/>
          </a:bodyPr>
          <a:lstStyle/>
          <a:p>
            <a:pPr marL="647700" lvl="1" indent="-323850" algn="l">
              <a:lnSpc>
                <a:spcPts val="6000"/>
              </a:lnSpc>
              <a:buFont typeface="Arial"/>
              <a:buChar char="•"/>
            </a:pPr>
            <a:r>
              <a:rPr lang="en-US" sz="3000">
                <a:solidFill>
                  <a:srgbClr val="000000"/>
                </a:solidFill>
                <a:latin typeface="Arial"/>
                <a:ea typeface="Arial"/>
                <a:cs typeface="Arial"/>
                <a:sym typeface="Arial"/>
              </a:rPr>
              <a:t>Reduced quality and consi</a:t>
            </a:r>
            <a:r>
              <a:rPr lang="en-US" sz="3000" u="none" strike="noStrike">
                <a:solidFill>
                  <a:srgbClr val="000000"/>
                </a:solidFill>
                <a:latin typeface="Arial"/>
                <a:ea typeface="Arial"/>
                <a:cs typeface="Arial"/>
                <a:sym typeface="Arial"/>
              </a:rPr>
              <a:t>stency of care</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Increased risk of clinical errors (Soori, 2024)</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Lower employee engagement and morale</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Higher turnover and retention issues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grpSp>
        <p:nvGrpSpPr>
          <p:cNvPr id="3" name="Group 3"/>
          <p:cNvGrpSpPr/>
          <p:nvPr/>
        </p:nvGrpSpPr>
        <p:grpSpPr>
          <a:xfrm>
            <a:off x="1737663" y="3255960"/>
            <a:ext cx="3345981" cy="5500922"/>
            <a:chOff x="0" y="0"/>
            <a:chExt cx="812800" cy="1336275"/>
          </a:xfrm>
        </p:grpSpPr>
        <p:sp>
          <p:nvSpPr>
            <p:cNvPr id="4" name="Freeform 4"/>
            <p:cNvSpPr/>
            <p:nvPr/>
          </p:nvSpPr>
          <p:spPr>
            <a:xfrm>
              <a:off x="0" y="0"/>
              <a:ext cx="812800" cy="1336275"/>
            </a:xfrm>
            <a:custGeom>
              <a:avLst/>
              <a:gdLst/>
              <a:ahLst/>
              <a:cxnLst/>
              <a:rect l="l" t="t" r="r" b="b"/>
              <a:pathLst>
                <a:path w="812800" h="1336275">
                  <a:moveTo>
                    <a:pt x="30079" y="0"/>
                  </a:moveTo>
                  <a:lnTo>
                    <a:pt x="782721" y="0"/>
                  </a:lnTo>
                  <a:cubicBezTo>
                    <a:pt x="790698" y="0"/>
                    <a:pt x="798349" y="3169"/>
                    <a:pt x="803990" y="8810"/>
                  </a:cubicBezTo>
                  <a:cubicBezTo>
                    <a:pt x="809631" y="14451"/>
                    <a:pt x="812800" y="22102"/>
                    <a:pt x="812800" y="30079"/>
                  </a:cubicBezTo>
                  <a:lnTo>
                    <a:pt x="812800" y="1306195"/>
                  </a:lnTo>
                  <a:cubicBezTo>
                    <a:pt x="812800" y="1322808"/>
                    <a:pt x="799333" y="1336275"/>
                    <a:pt x="782721" y="1336275"/>
                  </a:cubicBezTo>
                  <a:lnTo>
                    <a:pt x="30079" y="1336275"/>
                  </a:lnTo>
                  <a:cubicBezTo>
                    <a:pt x="22102" y="1336275"/>
                    <a:pt x="14451" y="1333106"/>
                    <a:pt x="8810" y="1327465"/>
                  </a:cubicBezTo>
                  <a:cubicBezTo>
                    <a:pt x="3169" y="1321824"/>
                    <a:pt x="0" y="1314173"/>
                    <a:pt x="0" y="1306195"/>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5" name="TextBox 5"/>
            <p:cNvSpPr txBox="1"/>
            <p:nvPr/>
          </p:nvSpPr>
          <p:spPr>
            <a:xfrm>
              <a:off x="0" y="-57150"/>
              <a:ext cx="812800" cy="1393425"/>
            </a:xfrm>
            <a:prstGeom prst="rect">
              <a:avLst/>
            </a:prstGeom>
          </p:spPr>
          <p:txBody>
            <a:bodyPr lIns="50800" tIns="50800" rIns="50800" bIns="50800" rtlCol="0" anchor="ctr"/>
            <a:lstStyle/>
            <a:p>
              <a:pPr algn="r">
                <a:lnSpc>
                  <a:spcPts val="3359"/>
                </a:lnSpc>
              </a:pPr>
              <a:endParaRPr/>
            </a:p>
          </p:txBody>
        </p:sp>
      </p:grpSp>
      <p:grpSp>
        <p:nvGrpSpPr>
          <p:cNvPr id="6" name="Group 6"/>
          <p:cNvGrpSpPr/>
          <p:nvPr/>
        </p:nvGrpSpPr>
        <p:grpSpPr>
          <a:xfrm>
            <a:off x="9382125" y="3255960"/>
            <a:ext cx="3345981" cy="5500922"/>
            <a:chOff x="0" y="0"/>
            <a:chExt cx="812800" cy="1336275"/>
          </a:xfrm>
        </p:grpSpPr>
        <p:sp>
          <p:nvSpPr>
            <p:cNvPr id="7" name="Freeform 7"/>
            <p:cNvSpPr/>
            <p:nvPr/>
          </p:nvSpPr>
          <p:spPr>
            <a:xfrm>
              <a:off x="0" y="0"/>
              <a:ext cx="812800" cy="1336275"/>
            </a:xfrm>
            <a:custGeom>
              <a:avLst/>
              <a:gdLst/>
              <a:ahLst/>
              <a:cxnLst/>
              <a:rect l="l" t="t" r="r" b="b"/>
              <a:pathLst>
                <a:path w="812800" h="1336275">
                  <a:moveTo>
                    <a:pt x="30079" y="0"/>
                  </a:moveTo>
                  <a:lnTo>
                    <a:pt x="782721" y="0"/>
                  </a:lnTo>
                  <a:cubicBezTo>
                    <a:pt x="790698" y="0"/>
                    <a:pt x="798349" y="3169"/>
                    <a:pt x="803990" y="8810"/>
                  </a:cubicBezTo>
                  <a:cubicBezTo>
                    <a:pt x="809631" y="14451"/>
                    <a:pt x="812800" y="22102"/>
                    <a:pt x="812800" y="30079"/>
                  </a:cubicBezTo>
                  <a:lnTo>
                    <a:pt x="812800" y="1306195"/>
                  </a:lnTo>
                  <a:cubicBezTo>
                    <a:pt x="812800" y="1322808"/>
                    <a:pt x="799333" y="1336275"/>
                    <a:pt x="782721" y="1336275"/>
                  </a:cubicBezTo>
                  <a:lnTo>
                    <a:pt x="30079" y="1336275"/>
                  </a:lnTo>
                  <a:cubicBezTo>
                    <a:pt x="22102" y="1336275"/>
                    <a:pt x="14451" y="1333106"/>
                    <a:pt x="8810" y="1327465"/>
                  </a:cubicBezTo>
                  <a:cubicBezTo>
                    <a:pt x="3169" y="1321824"/>
                    <a:pt x="0" y="1314173"/>
                    <a:pt x="0" y="1306195"/>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8" name="TextBox 8"/>
            <p:cNvSpPr txBox="1"/>
            <p:nvPr/>
          </p:nvSpPr>
          <p:spPr>
            <a:xfrm>
              <a:off x="0" y="-57150"/>
              <a:ext cx="812800" cy="1393425"/>
            </a:xfrm>
            <a:prstGeom prst="rect">
              <a:avLst/>
            </a:prstGeom>
          </p:spPr>
          <p:txBody>
            <a:bodyPr lIns="43106" tIns="43106" rIns="43106" bIns="43106" rtlCol="0" anchor="ctr"/>
            <a:lstStyle/>
            <a:p>
              <a:pPr algn="r">
                <a:lnSpc>
                  <a:spcPts val="3359"/>
                </a:lnSpc>
              </a:pPr>
              <a:endParaRPr/>
            </a:p>
          </p:txBody>
        </p:sp>
      </p:grpSp>
      <p:grpSp>
        <p:nvGrpSpPr>
          <p:cNvPr id="9" name="Group 9"/>
          <p:cNvGrpSpPr/>
          <p:nvPr/>
        </p:nvGrpSpPr>
        <p:grpSpPr>
          <a:xfrm>
            <a:off x="5559894" y="3255960"/>
            <a:ext cx="3345981" cy="5500922"/>
            <a:chOff x="0" y="0"/>
            <a:chExt cx="812800" cy="1336275"/>
          </a:xfrm>
        </p:grpSpPr>
        <p:sp>
          <p:nvSpPr>
            <p:cNvPr id="10" name="Freeform 10"/>
            <p:cNvSpPr/>
            <p:nvPr/>
          </p:nvSpPr>
          <p:spPr>
            <a:xfrm>
              <a:off x="0" y="0"/>
              <a:ext cx="812800" cy="1336275"/>
            </a:xfrm>
            <a:custGeom>
              <a:avLst/>
              <a:gdLst/>
              <a:ahLst/>
              <a:cxnLst/>
              <a:rect l="l" t="t" r="r" b="b"/>
              <a:pathLst>
                <a:path w="812800" h="1336275">
                  <a:moveTo>
                    <a:pt x="30079" y="0"/>
                  </a:moveTo>
                  <a:lnTo>
                    <a:pt x="782721" y="0"/>
                  </a:lnTo>
                  <a:cubicBezTo>
                    <a:pt x="790698" y="0"/>
                    <a:pt x="798349" y="3169"/>
                    <a:pt x="803990" y="8810"/>
                  </a:cubicBezTo>
                  <a:cubicBezTo>
                    <a:pt x="809631" y="14451"/>
                    <a:pt x="812800" y="22102"/>
                    <a:pt x="812800" y="30079"/>
                  </a:cubicBezTo>
                  <a:lnTo>
                    <a:pt x="812800" y="1306195"/>
                  </a:lnTo>
                  <a:cubicBezTo>
                    <a:pt x="812800" y="1322808"/>
                    <a:pt x="799333" y="1336275"/>
                    <a:pt x="782721" y="1336275"/>
                  </a:cubicBezTo>
                  <a:lnTo>
                    <a:pt x="30079" y="1336275"/>
                  </a:lnTo>
                  <a:cubicBezTo>
                    <a:pt x="22102" y="1336275"/>
                    <a:pt x="14451" y="1333106"/>
                    <a:pt x="8810" y="1327465"/>
                  </a:cubicBezTo>
                  <a:cubicBezTo>
                    <a:pt x="3169" y="1321824"/>
                    <a:pt x="0" y="1314173"/>
                    <a:pt x="0" y="1306195"/>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1" name="TextBox 11"/>
            <p:cNvSpPr txBox="1"/>
            <p:nvPr/>
          </p:nvSpPr>
          <p:spPr>
            <a:xfrm>
              <a:off x="0" y="-57150"/>
              <a:ext cx="812800" cy="1393425"/>
            </a:xfrm>
            <a:prstGeom prst="rect">
              <a:avLst/>
            </a:prstGeom>
          </p:spPr>
          <p:txBody>
            <a:bodyPr lIns="50800" tIns="50800" rIns="50800" bIns="50800" rtlCol="0" anchor="ctr"/>
            <a:lstStyle/>
            <a:p>
              <a:pPr algn="r">
                <a:lnSpc>
                  <a:spcPts val="3359"/>
                </a:lnSpc>
              </a:pPr>
              <a:endParaRPr/>
            </a:p>
          </p:txBody>
        </p:sp>
      </p:grpSp>
      <p:grpSp>
        <p:nvGrpSpPr>
          <p:cNvPr id="12" name="Group 12"/>
          <p:cNvGrpSpPr/>
          <p:nvPr/>
        </p:nvGrpSpPr>
        <p:grpSpPr>
          <a:xfrm>
            <a:off x="13204356" y="3255960"/>
            <a:ext cx="3345981" cy="5500922"/>
            <a:chOff x="0" y="0"/>
            <a:chExt cx="812800" cy="1336275"/>
          </a:xfrm>
        </p:grpSpPr>
        <p:sp>
          <p:nvSpPr>
            <p:cNvPr id="13" name="Freeform 13"/>
            <p:cNvSpPr/>
            <p:nvPr/>
          </p:nvSpPr>
          <p:spPr>
            <a:xfrm>
              <a:off x="0" y="0"/>
              <a:ext cx="812800" cy="1336275"/>
            </a:xfrm>
            <a:custGeom>
              <a:avLst/>
              <a:gdLst/>
              <a:ahLst/>
              <a:cxnLst/>
              <a:rect l="l" t="t" r="r" b="b"/>
              <a:pathLst>
                <a:path w="812800" h="1336275">
                  <a:moveTo>
                    <a:pt x="30079" y="0"/>
                  </a:moveTo>
                  <a:lnTo>
                    <a:pt x="782721" y="0"/>
                  </a:lnTo>
                  <a:cubicBezTo>
                    <a:pt x="790698" y="0"/>
                    <a:pt x="798349" y="3169"/>
                    <a:pt x="803990" y="8810"/>
                  </a:cubicBezTo>
                  <a:cubicBezTo>
                    <a:pt x="809631" y="14451"/>
                    <a:pt x="812800" y="22102"/>
                    <a:pt x="812800" y="30079"/>
                  </a:cubicBezTo>
                  <a:lnTo>
                    <a:pt x="812800" y="1306195"/>
                  </a:lnTo>
                  <a:cubicBezTo>
                    <a:pt x="812800" y="1322808"/>
                    <a:pt x="799333" y="1336275"/>
                    <a:pt x="782721" y="1336275"/>
                  </a:cubicBezTo>
                  <a:lnTo>
                    <a:pt x="30079" y="1336275"/>
                  </a:lnTo>
                  <a:cubicBezTo>
                    <a:pt x="22102" y="1336275"/>
                    <a:pt x="14451" y="1333106"/>
                    <a:pt x="8810" y="1327465"/>
                  </a:cubicBezTo>
                  <a:cubicBezTo>
                    <a:pt x="3169" y="1321824"/>
                    <a:pt x="0" y="1314173"/>
                    <a:pt x="0" y="1306195"/>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4" name="TextBox 14"/>
            <p:cNvSpPr txBox="1"/>
            <p:nvPr/>
          </p:nvSpPr>
          <p:spPr>
            <a:xfrm>
              <a:off x="0" y="-57150"/>
              <a:ext cx="812800" cy="1393425"/>
            </a:xfrm>
            <a:prstGeom prst="rect">
              <a:avLst/>
            </a:prstGeom>
          </p:spPr>
          <p:txBody>
            <a:bodyPr lIns="43106" tIns="43106" rIns="43106" bIns="43106" rtlCol="0" anchor="ctr"/>
            <a:lstStyle/>
            <a:p>
              <a:pPr algn="r">
                <a:lnSpc>
                  <a:spcPts val="3359"/>
                </a:lnSpc>
              </a:pPr>
              <a:endParaRPr/>
            </a:p>
          </p:txBody>
        </p:sp>
      </p:grpSp>
      <p:sp>
        <p:nvSpPr>
          <p:cNvPr id="15" name="Freeform 15"/>
          <p:cNvSpPr/>
          <p:nvPr/>
        </p:nvSpPr>
        <p:spPr>
          <a:xfrm>
            <a:off x="6045204" y="3923213"/>
            <a:ext cx="2459971" cy="2506976"/>
          </a:xfrm>
          <a:custGeom>
            <a:avLst/>
            <a:gdLst/>
            <a:ahLst/>
            <a:cxnLst/>
            <a:rect l="l" t="t" r="r" b="b"/>
            <a:pathLst>
              <a:path w="2459971" h="2506976">
                <a:moveTo>
                  <a:pt x="0" y="0"/>
                </a:moveTo>
                <a:lnTo>
                  <a:pt x="2459971" y="0"/>
                </a:lnTo>
                <a:lnTo>
                  <a:pt x="2459971" y="2506977"/>
                </a:lnTo>
                <a:lnTo>
                  <a:pt x="0" y="25069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6" name="Freeform 16"/>
          <p:cNvSpPr/>
          <p:nvPr/>
        </p:nvSpPr>
        <p:spPr>
          <a:xfrm>
            <a:off x="2169700" y="3923213"/>
            <a:ext cx="2481907" cy="2506976"/>
          </a:xfrm>
          <a:custGeom>
            <a:avLst/>
            <a:gdLst/>
            <a:ahLst/>
            <a:cxnLst/>
            <a:rect l="l" t="t" r="r" b="b"/>
            <a:pathLst>
              <a:path w="2481907" h="2506976">
                <a:moveTo>
                  <a:pt x="0" y="0"/>
                </a:moveTo>
                <a:lnTo>
                  <a:pt x="2481907" y="0"/>
                </a:lnTo>
                <a:lnTo>
                  <a:pt x="2481907" y="2506977"/>
                </a:lnTo>
                <a:lnTo>
                  <a:pt x="0" y="25069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7" name="Freeform 17"/>
          <p:cNvSpPr/>
          <p:nvPr/>
        </p:nvSpPr>
        <p:spPr>
          <a:xfrm>
            <a:off x="9898773" y="3923213"/>
            <a:ext cx="2365959" cy="2506976"/>
          </a:xfrm>
          <a:custGeom>
            <a:avLst/>
            <a:gdLst/>
            <a:ahLst/>
            <a:cxnLst/>
            <a:rect l="l" t="t" r="r" b="b"/>
            <a:pathLst>
              <a:path w="2365959" h="2506976">
                <a:moveTo>
                  <a:pt x="0" y="0"/>
                </a:moveTo>
                <a:lnTo>
                  <a:pt x="2365959" y="0"/>
                </a:lnTo>
                <a:lnTo>
                  <a:pt x="2365959" y="2506977"/>
                </a:lnTo>
                <a:lnTo>
                  <a:pt x="0" y="250697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8" name="Freeform 18"/>
          <p:cNvSpPr/>
          <p:nvPr/>
        </p:nvSpPr>
        <p:spPr>
          <a:xfrm>
            <a:off x="13658329" y="3923213"/>
            <a:ext cx="2438035" cy="2506976"/>
          </a:xfrm>
          <a:custGeom>
            <a:avLst/>
            <a:gdLst/>
            <a:ahLst/>
            <a:cxnLst/>
            <a:rect l="l" t="t" r="r" b="b"/>
            <a:pathLst>
              <a:path w="2438035" h="2506976">
                <a:moveTo>
                  <a:pt x="0" y="0"/>
                </a:moveTo>
                <a:lnTo>
                  <a:pt x="2438035" y="0"/>
                </a:lnTo>
                <a:lnTo>
                  <a:pt x="2438035" y="2506977"/>
                </a:lnTo>
                <a:lnTo>
                  <a:pt x="0" y="250697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9" name="TextBox 19"/>
          <p:cNvSpPr txBox="1"/>
          <p:nvPr/>
        </p:nvSpPr>
        <p:spPr>
          <a:xfrm>
            <a:off x="1166399" y="1233825"/>
            <a:ext cx="12909657"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Structural Root Causes</a:t>
            </a:r>
          </a:p>
        </p:txBody>
      </p:sp>
      <p:sp>
        <p:nvSpPr>
          <p:cNvPr id="20" name="TextBox 20"/>
          <p:cNvSpPr txBox="1"/>
          <p:nvPr/>
        </p:nvSpPr>
        <p:spPr>
          <a:xfrm>
            <a:off x="2220028" y="6741583"/>
            <a:ext cx="2381250" cy="1480185"/>
          </a:xfrm>
          <a:prstGeom prst="rect">
            <a:avLst/>
          </a:prstGeom>
        </p:spPr>
        <p:txBody>
          <a:bodyPr lIns="0" tIns="0" rIns="0" bIns="0" rtlCol="0" anchor="t">
            <a:spAutoFit/>
          </a:bodyPr>
          <a:lstStyle/>
          <a:p>
            <a:pPr marL="0" lvl="0" indent="0" algn="ctr">
              <a:lnSpc>
                <a:spcPts val="2940"/>
              </a:lnSpc>
            </a:pPr>
            <a:r>
              <a:rPr lang="en-US" sz="2100">
                <a:solidFill>
                  <a:srgbClr val="000000"/>
                </a:solidFill>
                <a:latin typeface="Arial"/>
                <a:ea typeface="Arial"/>
                <a:cs typeface="Arial"/>
                <a:sym typeface="Arial"/>
              </a:rPr>
              <a:t>Resourc</a:t>
            </a:r>
            <a:r>
              <a:rPr lang="en-US" sz="2100" u="none" strike="noStrike">
                <a:solidFill>
                  <a:srgbClr val="000000"/>
                </a:solidFill>
                <a:latin typeface="Arial"/>
                <a:ea typeface="Arial"/>
                <a:cs typeface="Arial"/>
                <a:sym typeface="Arial"/>
              </a:rPr>
              <a:t>e and funding constraints (Al-Zahrani and Alasmari, 2025)</a:t>
            </a:r>
          </a:p>
        </p:txBody>
      </p:sp>
      <p:sp>
        <p:nvSpPr>
          <p:cNvPr id="21" name="TextBox 21"/>
          <p:cNvSpPr txBox="1"/>
          <p:nvPr/>
        </p:nvSpPr>
        <p:spPr>
          <a:xfrm>
            <a:off x="9864491" y="6927321"/>
            <a:ext cx="2381250" cy="1108710"/>
          </a:xfrm>
          <a:prstGeom prst="rect">
            <a:avLst/>
          </a:prstGeom>
        </p:spPr>
        <p:txBody>
          <a:bodyPr lIns="0" tIns="0" rIns="0" bIns="0" rtlCol="0" anchor="t">
            <a:spAutoFit/>
          </a:bodyPr>
          <a:lstStyle/>
          <a:p>
            <a:pPr marL="0" lvl="0" indent="0" algn="ctr">
              <a:lnSpc>
                <a:spcPts val="2940"/>
              </a:lnSpc>
            </a:pPr>
            <a:r>
              <a:rPr lang="en-US" sz="2100">
                <a:solidFill>
                  <a:srgbClr val="000000"/>
                </a:solidFill>
                <a:latin typeface="Arial"/>
                <a:ea typeface="Arial"/>
                <a:cs typeface="Arial"/>
                <a:sym typeface="Arial"/>
              </a:rPr>
              <a:t>Complex a</a:t>
            </a:r>
            <a:r>
              <a:rPr lang="en-US" sz="2100" u="none" strike="noStrike">
                <a:solidFill>
                  <a:srgbClr val="000000"/>
                </a:solidFill>
                <a:latin typeface="Arial"/>
                <a:ea typeface="Arial"/>
                <a:cs typeface="Arial"/>
                <a:sym typeface="Arial"/>
              </a:rPr>
              <a:t>nd bureaucratic systems</a:t>
            </a:r>
          </a:p>
        </p:txBody>
      </p:sp>
      <p:sp>
        <p:nvSpPr>
          <p:cNvPr id="22" name="TextBox 22"/>
          <p:cNvSpPr txBox="1"/>
          <p:nvPr/>
        </p:nvSpPr>
        <p:spPr>
          <a:xfrm>
            <a:off x="6042259" y="6927321"/>
            <a:ext cx="2381250" cy="1108710"/>
          </a:xfrm>
          <a:prstGeom prst="rect">
            <a:avLst/>
          </a:prstGeom>
        </p:spPr>
        <p:txBody>
          <a:bodyPr lIns="0" tIns="0" rIns="0" bIns="0" rtlCol="0" anchor="t">
            <a:spAutoFit/>
          </a:bodyPr>
          <a:lstStyle/>
          <a:p>
            <a:pPr algn="ctr">
              <a:lnSpc>
                <a:spcPts val="2940"/>
              </a:lnSpc>
            </a:pPr>
            <a:r>
              <a:rPr lang="en-US" sz="2100">
                <a:solidFill>
                  <a:srgbClr val="000000"/>
                </a:solidFill>
                <a:latin typeface="Arial"/>
                <a:ea typeface="Arial"/>
                <a:cs typeface="Arial"/>
                <a:sym typeface="Arial"/>
              </a:rPr>
              <a:t>Staff</a:t>
            </a:r>
            <a:r>
              <a:rPr lang="en-US" sz="2100" u="none" strike="noStrike">
                <a:solidFill>
                  <a:srgbClr val="000000"/>
                </a:solidFill>
                <a:latin typeface="Arial"/>
                <a:ea typeface="Arial"/>
                <a:cs typeface="Arial"/>
                <a:sym typeface="Arial"/>
              </a:rPr>
              <a:t>ing shortages limit training capacity</a:t>
            </a:r>
          </a:p>
        </p:txBody>
      </p:sp>
      <p:sp>
        <p:nvSpPr>
          <p:cNvPr id="23" name="TextBox 23"/>
          <p:cNvSpPr txBox="1"/>
          <p:nvPr/>
        </p:nvSpPr>
        <p:spPr>
          <a:xfrm>
            <a:off x="13686722" y="6927321"/>
            <a:ext cx="2381250" cy="1108710"/>
          </a:xfrm>
          <a:prstGeom prst="rect">
            <a:avLst/>
          </a:prstGeom>
        </p:spPr>
        <p:txBody>
          <a:bodyPr lIns="0" tIns="0" rIns="0" bIns="0" rtlCol="0" anchor="t">
            <a:spAutoFit/>
          </a:bodyPr>
          <a:lstStyle/>
          <a:p>
            <a:pPr marL="0" lvl="0" indent="0" algn="ctr">
              <a:lnSpc>
                <a:spcPts val="2940"/>
              </a:lnSpc>
            </a:pPr>
            <a:r>
              <a:rPr lang="en-US" sz="2100">
                <a:solidFill>
                  <a:srgbClr val="000000"/>
                </a:solidFill>
                <a:latin typeface="Arial"/>
                <a:ea typeface="Arial"/>
                <a:cs typeface="Arial"/>
                <a:sym typeface="Arial"/>
              </a:rPr>
              <a:t>Lack of</a:t>
            </a:r>
            <a:r>
              <a:rPr lang="en-US" sz="2100" u="none" strike="noStrike">
                <a:solidFill>
                  <a:srgbClr val="000000"/>
                </a:solidFill>
                <a:latin typeface="Arial"/>
                <a:ea typeface="Arial"/>
                <a:cs typeface="Arial"/>
                <a:sym typeface="Arial"/>
              </a:rPr>
              <a:t> integration between HR and operations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TextBox 3"/>
          <p:cNvSpPr txBox="1"/>
          <p:nvPr/>
        </p:nvSpPr>
        <p:spPr>
          <a:xfrm>
            <a:off x="1166399" y="1233825"/>
            <a:ext cx="15728002"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Leadership and Management Issues</a:t>
            </a:r>
          </a:p>
        </p:txBody>
      </p:sp>
      <p:grpSp>
        <p:nvGrpSpPr>
          <p:cNvPr id="4" name="Group 4"/>
          <p:cNvGrpSpPr/>
          <p:nvPr/>
        </p:nvGrpSpPr>
        <p:grpSpPr>
          <a:xfrm>
            <a:off x="1847714" y="3119752"/>
            <a:ext cx="12752070" cy="940526"/>
            <a:chOff x="0" y="0"/>
            <a:chExt cx="17002760" cy="1254035"/>
          </a:xfrm>
        </p:grpSpPr>
        <p:grpSp>
          <p:nvGrpSpPr>
            <p:cNvPr id="5" name="Group 5"/>
            <p:cNvGrpSpPr/>
            <p:nvPr/>
          </p:nvGrpSpPr>
          <p:grpSpPr>
            <a:xfrm>
              <a:off x="0" y="0"/>
              <a:ext cx="17002760" cy="1254035"/>
              <a:chOff x="0" y="0"/>
              <a:chExt cx="3097711" cy="228471"/>
            </a:xfrm>
          </p:grpSpPr>
          <p:sp>
            <p:nvSpPr>
              <p:cNvPr id="6" name="Freeform 6"/>
              <p:cNvSpPr/>
              <p:nvPr/>
            </p:nvSpPr>
            <p:spPr>
              <a:xfrm>
                <a:off x="0" y="0"/>
                <a:ext cx="3097711" cy="228471"/>
              </a:xfrm>
              <a:custGeom>
                <a:avLst/>
                <a:gdLst/>
                <a:ahLst/>
                <a:cxnLst/>
                <a:rect l="l" t="t" r="r" b="b"/>
                <a:pathLst>
                  <a:path w="3097711" h="228471">
                    <a:moveTo>
                      <a:pt x="7892" y="0"/>
                    </a:moveTo>
                    <a:lnTo>
                      <a:pt x="3089819" y="0"/>
                    </a:lnTo>
                    <a:cubicBezTo>
                      <a:pt x="3091912" y="0"/>
                      <a:pt x="3093919" y="832"/>
                      <a:pt x="3095399" y="2312"/>
                    </a:cubicBezTo>
                    <a:cubicBezTo>
                      <a:pt x="3096879" y="3792"/>
                      <a:pt x="3097711" y="5799"/>
                      <a:pt x="3097711" y="7892"/>
                    </a:cubicBezTo>
                    <a:lnTo>
                      <a:pt x="3097711" y="220579"/>
                    </a:lnTo>
                    <a:cubicBezTo>
                      <a:pt x="3097711" y="224937"/>
                      <a:pt x="3094177" y="228471"/>
                      <a:pt x="3089819" y="228471"/>
                    </a:cubicBezTo>
                    <a:lnTo>
                      <a:pt x="7892" y="228471"/>
                    </a:lnTo>
                    <a:cubicBezTo>
                      <a:pt x="3534" y="228471"/>
                      <a:pt x="0" y="224937"/>
                      <a:pt x="0" y="220579"/>
                    </a:cubicBezTo>
                    <a:lnTo>
                      <a:pt x="0" y="7892"/>
                    </a:lnTo>
                    <a:cubicBezTo>
                      <a:pt x="0" y="3534"/>
                      <a:pt x="3534" y="0"/>
                      <a:pt x="7892" y="0"/>
                    </a:cubicBezTo>
                    <a:close/>
                  </a:path>
                </a:pathLst>
              </a:custGeom>
              <a:solidFill>
                <a:srgbClr val="FFFFFF">
                  <a:alpha val="49804"/>
                </a:srgbClr>
              </a:solidFill>
              <a:ln w="28575" cap="sq">
                <a:solidFill>
                  <a:srgbClr val="000000">
                    <a:alpha val="49804"/>
                  </a:srgbClr>
                </a:solidFill>
                <a:prstDash val="solid"/>
                <a:miter/>
              </a:ln>
            </p:spPr>
          </p:sp>
          <p:sp>
            <p:nvSpPr>
              <p:cNvPr id="7" name="TextBox 7"/>
              <p:cNvSpPr txBox="1"/>
              <p:nvPr/>
            </p:nvSpPr>
            <p:spPr>
              <a:xfrm>
                <a:off x="0" y="-57150"/>
                <a:ext cx="3097711" cy="285621"/>
              </a:xfrm>
              <a:prstGeom prst="rect">
                <a:avLst/>
              </a:prstGeom>
            </p:spPr>
            <p:txBody>
              <a:bodyPr lIns="50800" tIns="50800" rIns="50800" bIns="50800" rtlCol="0" anchor="ctr"/>
              <a:lstStyle/>
              <a:p>
                <a:pPr algn="r">
                  <a:lnSpc>
                    <a:spcPts val="3359"/>
                  </a:lnSpc>
                </a:pPr>
                <a:endParaRPr/>
              </a:p>
            </p:txBody>
          </p:sp>
        </p:grpSp>
        <p:sp>
          <p:nvSpPr>
            <p:cNvPr id="8" name="TextBox 8"/>
            <p:cNvSpPr txBox="1"/>
            <p:nvPr/>
          </p:nvSpPr>
          <p:spPr>
            <a:xfrm>
              <a:off x="583404" y="261892"/>
              <a:ext cx="15835952" cy="663575"/>
            </a:xfrm>
            <a:prstGeom prst="rect">
              <a:avLst/>
            </a:prstGeom>
          </p:spPr>
          <p:txBody>
            <a:bodyPr lIns="0" tIns="0" rIns="0" bIns="0" rtlCol="0" anchor="t">
              <a:spAutoFit/>
            </a:bodyPr>
            <a:lstStyle/>
            <a:p>
              <a:pPr algn="ctr">
                <a:lnSpc>
                  <a:spcPts val="4199"/>
                </a:lnSpc>
              </a:pPr>
              <a:r>
                <a:rPr lang="en-US" sz="2999">
                  <a:solidFill>
                    <a:srgbClr val="000000"/>
                  </a:solidFill>
                  <a:latin typeface="Arial"/>
                  <a:ea typeface="Arial"/>
                  <a:cs typeface="Arial"/>
                  <a:sym typeface="Arial"/>
                </a:rPr>
                <a:t>Inconsistent managerial support for development</a:t>
              </a:r>
            </a:p>
          </p:txBody>
        </p:sp>
      </p:grpSp>
      <p:grpSp>
        <p:nvGrpSpPr>
          <p:cNvPr id="9" name="Group 9"/>
          <p:cNvGrpSpPr/>
          <p:nvPr/>
        </p:nvGrpSpPr>
        <p:grpSpPr>
          <a:xfrm>
            <a:off x="3688334" y="4473969"/>
            <a:ext cx="12751952" cy="940526"/>
            <a:chOff x="0" y="0"/>
            <a:chExt cx="17002603" cy="1254035"/>
          </a:xfrm>
        </p:grpSpPr>
        <p:grpSp>
          <p:nvGrpSpPr>
            <p:cNvPr id="10" name="Group 10"/>
            <p:cNvGrpSpPr/>
            <p:nvPr/>
          </p:nvGrpSpPr>
          <p:grpSpPr>
            <a:xfrm>
              <a:off x="0" y="0"/>
              <a:ext cx="17002603" cy="1254035"/>
              <a:chOff x="0" y="0"/>
              <a:chExt cx="3097682" cy="228471"/>
            </a:xfrm>
          </p:grpSpPr>
          <p:sp>
            <p:nvSpPr>
              <p:cNvPr id="11" name="Freeform 11"/>
              <p:cNvSpPr/>
              <p:nvPr/>
            </p:nvSpPr>
            <p:spPr>
              <a:xfrm>
                <a:off x="0" y="0"/>
                <a:ext cx="3097682" cy="228471"/>
              </a:xfrm>
              <a:custGeom>
                <a:avLst/>
                <a:gdLst/>
                <a:ahLst/>
                <a:cxnLst/>
                <a:rect l="l" t="t" r="r" b="b"/>
                <a:pathLst>
                  <a:path w="3097682" h="228471">
                    <a:moveTo>
                      <a:pt x="7893" y="0"/>
                    </a:moveTo>
                    <a:lnTo>
                      <a:pt x="3089790" y="0"/>
                    </a:lnTo>
                    <a:cubicBezTo>
                      <a:pt x="3094149" y="0"/>
                      <a:pt x="3097682" y="3534"/>
                      <a:pt x="3097682" y="7893"/>
                    </a:cubicBezTo>
                    <a:lnTo>
                      <a:pt x="3097682" y="220578"/>
                    </a:lnTo>
                    <a:cubicBezTo>
                      <a:pt x="3097682" y="224937"/>
                      <a:pt x="3094149" y="228471"/>
                      <a:pt x="3089790" y="228471"/>
                    </a:cubicBezTo>
                    <a:lnTo>
                      <a:pt x="7893" y="228471"/>
                    </a:lnTo>
                    <a:cubicBezTo>
                      <a:pt x="3534" y="228471"/>
                      <a:pt x="0" y="224937"/>
                      <a:pt x="0" y="220578"/>
                    </a:cubicBezTo>
                    <a:lnTo>
                      <a:pt x="0" y="7893"/>
                    </a:lnTo>
                    <a:cubicBezTo>
                      <a:pt x="0" y="3534"/>
                      <a:pt x="3534" y="0"/>
                      <a:pt x="7893" y="0"/>
                    </a:cubicBezTo>
                    <a:close/>
                  </a:path>
                </a:pathLst>
              </a:custGeom>
              <a:solidFill>
                <a:srgbClr val="FFFFFF">
                  <a:alpha val="49804"/>
                </a:srgbClr>
              </a:solidFill>
              <a:ln w="28575" cap="sq">
                <a:solidFill>
                  <a:srgbClr val="000000">
                    <a:alpha val="49804"/>
                  </a:srgbClr>
                </a:solidFill>
                <a:prstDash val="solid"/>
                <a:miter/>
              </a:ln>
            </p:spPr>
          </p:sp>
          <p:sp>
            <p:nvSpPr>
              <p:cNvPr id="12" name="TextBox 12"/>
              <p:cNvSpPr txBox="1"/>
              <p:nvPr/>
            </p:nvSpPr>
            <p:spPr>
              <a:xfrm>
                <a:off x="0" y="-57150"/>
                <a:ext cx="3097682" cy="285621"/>
              </a:xfrm>
              <a:prstGeom prst="rect">
                <a:avLst/>
              </a:prstGeom>
            </p:spPr>
            <p:txBody>
              <a:bodyPr lIns="50800" tIns="50800" rIns="50800" bIns="50800" rtlCol="0" anchor="ctr"/>
              <a:lstStyle/>
              <a:p>
                <a:pPr algn="r">
                  <a:lnSpc>
                    <a:spcPts val="3359"/>
                  </a:lnSpc>
                </a:pPr>
                <a:endParaRPr/>
              </a:p>
            </p:txBody>
          </p:sp>
        </p:grpSp>
        <p:sp>
          <p:nvSpPr>
            <p:cNvPr id="13" name="TextBox 13"/>
            <p:cNvSpPr txBox="1"/>
            <p:nvPr/>
          </p:nvSpPr>
          <p:spPr>
            <a:xfrm>
              <a:off x="583398" y="261892"/>
              <a:ext cx="15835806" cy="663575"/>
            </a:xfrm>
            <a:prstGeom prst="rect">
              <a:avLst/>
            </a:prstGeom>
          </p:spPr>
          <p:txBody>
            <a:bodyPr lIns="0" tIns="0" rIns="0" bIns="0" rtlCol="0" anchor="t">
              <a:spAutoFit/>
            </a:bodyPr>
            <a:lstStyle/>
            <a:p>
              <a:pPr algn="ctr">
                <a:lnSpc>
                  <a:spcPts val="4199"/>
                </a:lnSpc>
              </a:pPr>
              <a:r>
                <a:rPr lang="en-US" sz="2999">
                  <a:solidFill>
                    <a:srgbClr val="000000"/>
                  </a:solidFill>
                  <a:latin typeface="Arial"/>
                  <a:ea typeface="Arial"/>
                  <a:cs typeface="Arial"/>
                  <a:sym typeface="Arial"/>
                </a:rPr>
                <a:t>Limited accountability for staff training outcomes</a:t>
              </a:r>
            </a:p>
          </p:txBody>
        </p:sp>
      </p:grpSp>
      <p:grpSp>
        <p:nvGrpSpPr>
          <p:cNvPr id="14" name="Group 14"/>
          <p:cNvGrpSpPr/>
          <p:nvPr/>
        </p:nvGrpSpPr>
        <p:grpSpPr>
          <a:xfrm>
            <a:off x="1847714" y="5828187"/>
            <a:ext cx="12752070" cy="940526"/>
            <a:chOff x="0" y="0"/>
            <a:chExt cx="17002760" cy="1254035"/>
          </a:xfrm>
        </p:grpSpPr>
        <p:grpSp>
          <p:nvGrpSpPr>
            <p:cNvPr id="15" name="Group 15"/>
            <p:cNvGrpSpPr/>
            <p:nvPr/>
          </p:nvGrpSpPr>
          <p:grpSpPr>
            <a:xfrm>
              <a:off x="0" y="0"/>
              <a:ext cx="17002760" cy="1254035"/>
              <a:chOff x="0" y="0"/>
              <a:chExt cx="3097711" cy="228471"/>
            </a:xfrm>
          </p:grpSpPr>
          <p:sp>
            <p:nvSpPr>
              <p:cNvPr id="16" name="Freeform 16"/>
              <p:cNvSpPr/>
              <p:nvPr/>
            </p:nvSpPr>
            <p:spPr>
              <a:xfrm>
                <a:off x="0" y="0"/>
                <a:ext cx="3097711" cy="228471"/>
              </a:xfrm>
              <a:custGeom>
                <a:avLst/>
                <a:gdLst/>
                <a:ahLst/>
                <a:cxnLst/>
                <a:rect l="l" t="t" r="r" b="b"/>
                <a:pathLst>
                  <a:path w="3097711" h="228471">
                    <a:moveTo>
                      <a:pt x="7892" y="0"/>
                    </a:moveTo>
                    <a:lnTo>
                      <a:pt x="3089819" y="0"/>
                    </a:lnTo>
                    <a:cubicBezTo>
                      <a:pt x="3091912" y="0"/>
                      <a:pt x="3093919" y="832"/>
                      <a:pt x="3095399" y="2312"/>
                    </a:cubicBezTo>
                    <a:cubicBezTo>
                      <a:pt x="3096879" y="3792"/>
                      <a:pt x="3097711" y="5799"/>
                      <a:pt x="3097711" y="7892"/>
                    </a:cubicBezTo>
                    <a:lnTo>
                      <a:pt x="3097711" y="220579"/>
                    </a:lnTo>
                    <a:cubicBezTo>
                      <a:pt x="3097711" y="224937"/>
                      <a:pt x="3094177" y="228471"/>
                      <a:pt x="3089819" y="228471"/>
                    </a:cubicBezTo>
                    <a:lnTo>
                      <a:pt x="7892" y="228471"/>
                    </a:lnTo>
                    <a:cubicBezTo>
                      <a:pt x="3534" y="228471"/>
                      <a:pt x="0" y="224937"/>
                      <a:pt x="0" y="220579"/>
                    </a:cubicBezTo>
                    <a:lnTo>
                      <a:pt x="0" y="7892"/>
                    </a:lnTo>
                    <a:cubicBezTo>
                      <a:pt x="0" y="3534"/>
                      <a:pt x="3534" y="0"/>
                      <a:pt x="7892" y="0"/>
                    </a:cubicBezTo>
                    <a:close/>
                  </a:path>
                </a:pathLst>
              </a:custGeom>
              <a:solidFill>
                <a:srgbClr val="FFFFFF">
                  <a:alpha val="49804"/>
                </a:srgbClr>
              </a:solidFill>
              <a:ln w="28575" cap="sq">
                <a:solidFill>
                  <a:srgbClr val="000000">
                    <a:alpha val="49804"/>
                  </a:srgbClr>
                </a:solidFill>
                <a:prstDash val="solid"/>
                <a:miter/>
              </a:ln>
            </p:spPr>
          </p:sp>
          <p:sp>
            <p:nvSpPr>
              <p:cNvPr id="17" name="TextBox 17"/>
              <p:cNvSpPr txBox="1"/>
              <p:nvPr/>
            </p:nvSpPr>
            <p:spPr>
              <a:xfrm>
                <a:off x="0" y="-57150"/>
                <a:ext cx="3097711" cy="285621"/>
              </a:xfrm>
              <a:prstGeom prst="rect">
                <a:avLst/>
              </a:prstGeom>
            </p:spPr>
            <p:txBody>
              <a:bodyPr lIns="50800" tIns="50800" rIns="50800" bIns="50800" rtlCol="0" anchor="ctr"/>
              <a:lstStyle/>
              <a:p>
                <a:pPr algn="r">
                  <a:lnSpc>
                    <a:spcPts val="3359"/>
                  </a:lnSpc>
                </a:pPr>
                <a:endParaRPr/>
              </a:p>
            </p:txBody>
          </p:sp>
        </p:grpSp>
        <p:sp>
          <p:nvSpPr>
            <p:cNvPr id="18" name="TextBox 18"/>
            <p:cNvSpPr txBox="1"/>
            <p:nvPr/>
          </p:nvSpPr>
          <p:spPr>
            <a:xfrm>
              <a:off x="583404" y="261892"/>
              <a:ext cx="15835952" cy="663575"/>
            </a:xfrm>
            <a:prstGeom prst="rect">
              <a:avLst/>
            </a:prstGeom>
          </p:spPr>
          <p:txBody>
            <a:bodyPr lIns="0" tIns="0" rIns="0" bIns="0" rtlCol="0" anchor="t">
              <a:spAutoFit/>
            </a:bodyPr>
            <a:lstStyle/>
            <a:p>
              <a:pPr algn="ctr">
                <a:lnSpc>
                  <a:spcPts val="4199"/>
                </a:lnSpc>
              </a:pPr>
              <a:r>
                <a:rPr lang="en-US" sz="2999">
                  <a:solidFill>
                    <a:srgbClr val="000000"/>
                  </a:solidFill>
                  <a:latin typeface="Arial"/>
                  <a:ea typeface="Arial"/>
                  <a:cs typeface="Arial"/>
                  <a:sym typeface="Arial"/>
                </a:rPr>
                <a:t>Weak workforce planning strategies (Sylolypavan et al., 2023)</a:t>
              </a:r>
            </a:p>
          </p:txBody>
        </p:sp>
      </p:grpSp>
      <p:grpSp>
        <p:nvGrpSpPr>
          <p:cNvPr id="19" name="Group 19"/>
          <p:cNvGrpSpPr/>
          <p:nvPr/>
        </p:nvGrpSpPr>
        <p:grpSpPr>
          <a:xfrm>
            <a:off x="3688334" y="7182404"/>
            <a:ext cx="12751952" cy="940526"/>
            <a:chOff x="0" y="0"/>
            <a:chExt cx="17002603" cy="1254035"/>
          </a:xfrm>
        </p:grpSpPr>
        <p:grpSp>
          <p:nvGrpSpPr>
            <p:cNvPr id="20" name="Group 20"/>
            <p:cNvGrpSpPr/>
            <p:nvPr/>
          </p:nvGrpSpPr>
          <p:grpSpPr>
            <a:xfrm>
              <a:off x="0" y="0"/>
              <a:ext cx="17002603" cy="1254035"/>
              <a:chOff x="0" y="0"/>
              <a:chExt cx="3097682" cy="228471"/>
            </a:xfrm>
          </p:grpSpPr>
          <p:sp>
            <p:nvSpPr>
              <p:cNvPr id="21" name="Freeform 21"/>
              <p:cNvSpPr/>
              <p:nvPr/>
            </p:nvSpPr>
            <p:spPr>
              <a:xfrm>
                <a:off x="0" y="0"/>
                <a:ext cx="3097682" cy="228471"/>
              </a:xfrm>
              <a:custGeom>
                <a:avLst/>
                <a:gdLst/>
                <a:ahLst/>
                <a:cxnLst/>
                <a:rect l="l" t="t" r="r" b="b"/>
                <a:pathLst>
                  <a:path w="3097682" h="228471">
                    <a:moveTo>
                      <a:pt x="7893" y="0"/>
                    </a:moveTo>
                    <a:lnTo>
                      <a:pt x="3089790" y="0"/>
                    </a:lnTo>
                    <a:cubicBezTo>
                      <a:pt x="3094149" y="0"/>
                      <a:pt x="3097682" y="3534"/>
                      <a:pt x="3097682" y="7893"/>
                    </a:cubicBezTo>
                    <a:lnTo>
                      <a:pt x="3097682" y="220578"/>
                    </a:lnTo>
                    <a:cubicBezTo>
                      <a:pt x="3097682" y="224937"/>
                      <a:pt x="3094149" y="228471"/>
                      <a:pt x="3089790" y="228471"/>
                    </a:cubicBezTo>
                    <a:lnTo>
                      <a:pt x="7893" y="228471"/>
                    </a:lnTo>
                    <a:cubicBezTo>
                      <a:pt x="3534" y="228471"/>
                      <a:pt x="0" y="224937"/>
                      <a:pt x="0" y="220578"/>
                    </a:cubicBezTo>
                    <a:lnTo>
                      <a:pt x="0" y="7893"/>
                    </a:lnTo>
                    <a:cubicBezTo>
                      <a:pt x="0" y="3534"/>
                      <a:pt x="3534" y="0"/>
                      <a:pt x="7893" y="0"/>
                    </a:cubicBezTo>
                    <a:close/>
                  </a:path>
                </a:pathLst>
              </a:custGeom>
              <a:solidFill>
                <a:srgbClr val="FFFFFF">
                  <a:alpha val="49804"/>
                </a:srgbClr>
              </a:solidFill>
              <a:ln w="28575" cap="sq">
                <a:solidFill>
                  <a:srgbClr val="000000">
                    <a:alpha val="49804"/>
                  </a:srgbClr>
                </a:solidFill>
                <a:prstDash val="solid"/>
                <a:miter/>
              </a:ln>
            </p:spPr>
          </p:sp>
          <p:sp>
            <p:nvSpPr>
              <p:cNvPr id="22" name="TextBox 22"/>
              <p:cNvSpPr txBox="1"/>
              <p:nvPr/>
            </p:nvSpPr>
            <p:spPr>
              <a:xfrm>
                <a:off x="0" y="-57150"/>
                <a:ext cx="3097682" cy="285621"/>
              </a:xfrm>
              <a:prstGeom prst="rect">
                <a:avLst/>
              </a:prstGeom>
            </p:spPr>
            <p:txBody>
              <a:bodyPr lIns="50800" tIns="50800" rIns="50800" bIns="50800" rtlCol="0" anchor="ctr"/>
              <a:lstStyle/>
              <a:p>
                <a:pPr algn="r">
                  <a:lnSpc>
                    <a:spcPts val="3359"/>
                  </a:lnSpc>
                </a:pPr>
                <a:endParaRPr/>
              </a:p>
            </p:txBody>
          </p:sp>
        </p:grpSp>
        <p:sp>
          <p:nvSpPr>
            <p:cNvPr id="23" name="TextBox 23"/>
            <p:cNvSpPr txBox="1"/>
            <p:nvPr/>
          </p:nvSpPr>
          <p:spPr>
            <a:xfrm>
              <a:off x="583398" y="261892"/>
              <a:ext cx="15835806" cy="663575"/>
            </a:xfrm>
            <a:prstGeom prst="rect">
              <a:avLst/>
            </a:prstGeom>
          </p:spPr>
          <p:txBody>
            <a:bodyPr lIns="0" tIns="0" rIns="0" bIns="0" rtlCol="0" anchor="t">
              <a:spAutoFit/>
            </a:bodyPr>
            <a:lstStyle/>
            <a:p>
              <a:pPr algn="ctr">
                <a:lnSpc>
                  <a:spcPts val="4199"/>
                </a:lnSpc>
              </a:pPr>
              <a:r>
                <a:rPr lang="en-US" sz="2999">
                  <a:solidFill>
                    <a:srgbClr val="000000"/>
                  </a:solidFill>
                  <a:latin typeface="Arial"/>
                  <a:ea typeface="Arial"/>
                  <a:cs typeface="Arial"/>
                  <a:sym typeface="Arial"/>
                </a:rPr>
                <a:t>Leadership focus on short-term service delivery</a:t>
              </a: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TextBox 3"/>
          <p:cNvSpPr txBox="1"/>
          <p:nvPr/>
        </p:nvSpPr>
        <p:spPr>
          <a:xfrm>
            <a:off x="1166399" y="1233825"/>
            <a:ext cx="16092901"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Cultural Barriers</a:t>
            </a:r>
          </a:p>
        </p:txBody>
      </p:sp>
      <p:grpSp>
        <p:nvGrpSpPr>
          <p:cNvPr id="4" name="Group 4"/>
          <p:cNvGrpSpPr/>
          <p:nvPr/>
        </p:nvGrpSpPr>
        <p:grpSpPr>
          <a:xfrm>
            <a:off x="1737663" y="3796120"/>
            <a:ext cx="3345981" cy="3345981"/>
            <a:chOff x="0" y="0"/>
            <a:chExt cx="812800" cy="812800"/>
          </a:xfrm>
        </p:grpSpPr>
        <p:sp>
          <p:nvSpPr>
            <p:cNvPr id="5" name="Freeform 5"/>
            <p:cNvSpPr/>
            <p:nvPr/>
          </p:nvSpPr>
          <p:spPr>
            <a:xfrm>
              <a:off x="0" y="0"/>
              <a:ext cx="812800" cy="812800"/>
            </a:xfrm>
            <a:custGeom>
              <a:avLst/>
              <a:gdLst/>
              <a:ahLst/>
              <a:cxnLst/>
              <a:rect l="l" t="t" r="r" b="b"/>
              <a:pathLst>
                <a:path w="812800" h="812800">
                  <a:moveTo>
                    <a:pt x="30079" y="0"/>
                  </a:moveTo>
                  <a:lnTo>
                    <a:pt x="782721" y="0"/>
                  </a:lnTo>
                  <a:cubicBezTo>
                    <a:pt x="790698" y="0"/>
                    <a:pt x="798349" y="3169"/>
                    <a:pt x="803990" y="8810"/>
                  </a:cubicBezTo>
                  <a:cubicBezTo>
                    <a:pt x="809631" y="14451"/>
                    <a:pt x="812800" y="22102"/>
                    <a:pt x="812800" y="30079"/>
                  </a:cubicBezTo>
                  <a:lnTo>
                    <a:pt x="812800" y="782721"/>
                  </a:lnTo>
                  <a:cubicBezTo>
                    <a:pt x="812800" y="790698"/>
                    <a:pt x="809631" y="798349"/>
                    <a:pt x="803990" y="803990"/>
                  </a:cubicBezTo>
                  <a:cubicBezTo>
                    <a:pt x="798349" y="809631"/>
                    <a:pt x="790698" y="812800"/>
                    <a:pt x="782721" y="812800"/>
                  </a:cubicBezTo>
                  <a:lnTo>
                    <a:pt x="30079" y="812800"/>
                  </a:lnTo>
                  <a:cubicBezTo>
                    <a:pt x="22102" y="812800"/>
                    <a:pt x="14451" y="809631"/>
                    <a:pt x="8810" y="803990"/>
                  </a:cubicBezTo>
                  <a:cubicBezTo>
                    <a:pt x="3169" y="798349"/>
                    <a:pt x="0" y="790698"/>
                    <a:pt x="0" y="782721"/>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6" name="TextBox 6"/>
            <p:cNvSpPr txBox="1"/>
            <p:nvPr/>
          </p:nvSpPr>
          <p:spPr>
            <a:xfrm>
              <a:off x="0" y="-57150"/>
              <a:ext cx="812800" cy="869950"/>
            </a:xfrm>
            <a:prstGeom prst="rect">
              <a:avLst/>
            </a:prstGeom>
          </p:spPr>
          <p:txBody>
            <a:bodyPr lIns="50800" tIns="50800" rIns="50800" bIns="50800" rtlCol="0" anchor="ctr"/>
            <a:lstStyle/>
            <a:p>
              <a:pPr algn="r">
                <a:lnSpc>
                  <a:spcPts val="3359"/>
                </a:lnSpc>
              </a:pPr>
              <a:endParaRPr/>
            </a:p>
          </p:txBody>
        </p:sp>
      </p:grpSp>
      <p:sp>
        <p:nvSpPr>
          <p:cNvPr id="7" name="TextBox 7"/>
          <p:cNvSpPr txBox="1"/>
          <p:nvPr/>
        </p:nvSpPr>
        <p:spPr>
          <a:xfrm>
            <a:off x="2003887" y="4599791"/>
            <a:ext cx="2813532" cy="1755775"/>
          </a:xfrm>
          <a:prstGeom prst="rect">
            <a:avLst/>
          </a:prstGeom>
        </p:spPr>
        <p:txBody>
          <a:bodyPr lIns="0" tIns="0" rIns="0" bIns="0" rtlCol="0" anchor="t">
            <a:spAutoFit/>
          </a:bodyPr>
          <a:lstStyle/>
          <a:p>
            <a:pPr marL="0" lvl="0" indent="0" algn="ctr">
              <a:lnSpc>
                <a:spcPts val="3500"/>
              </a:lnSpc>
            </a:pPr>
            <a:r>
              <a:rPr lang="en-US" sz="2500">
                <a:solidFill>
                  <a:srgbClr val="000000"/>
                </a:solidFill>
                <a:latin typeface="Arial"/>
                <a:ea typeface="Arial"/>
                <a:cs typeface="Arial"/>
                <a:sym typeface="Arial"/>
              </a:rPr>
              <a:t>P</a:t>
            </a:r>
            <a:r>
              <a:rPr lang="en-US" sz="2500" u="none" strike="noStrike">
                <a:solidFill>
                  <a:srgbClr val="000000"/>
                </a:solidFill>
                <a:latin typeface="Arial"/>
                <a:ea typeface="Arial"/>
                <a:cs typeface="Arial"/>
                <a:sym typeface="Arial"/>
              </a:rPr>
              <a:t>riority given to service delivery over staff development</a:t>
            </a:r>
          </a:p>
        </p:txBody>
      </p:sp>
      <p:grpSp>
        <p:nvGrpSpPr>
          <p:cNvPr id="8" name="Group 8"/>
          <p:cNvGrpSpPr/>
          <p:nvPr/>
        </p:nvGrpSpPr>
        <p:grpSpPr>
          <a:xfrm>
            <a:off x="9382125" y="3796120"/>
            <a:ext cx="3345981" cy="3345981"/>
            <a:chOff x="0" y="0"/>
            <a:chExt cx="812800" cy="812800"/>
          </a:xfrm>
        </p:grpSpPr>
        <p:sp>
          <p:nvSpPr>
            <p:cNvPr id="9" name="Freeform 9"/>
            <p:cNvSpPr/>
            <p:nvPr/>
          </p:nvSpPr>
          <p:spPr>
            <a:xfrm>
              <a:off x="0" y="0"/>
              <a:ext cx="812800" cy="812800"/>
            </a:xfrm>
            <a:custGeom>
              <a:avLst/>
              <a:gdLst/>
              <a:ahLst/>
              <a:cxnLst/>
              <a:rect l="l" t="t" r="r" b="b"/>
              <a:pathLst>
                <a:path w="812800" h="812800">
                  <a:moveTo>
                    <a:pt x="30079" y="0"/>
                  </a:moveTo>
                  <a:lnTo>
                    <a:pt x="782721" y="0"/>
                  </a:lnTo>
                  <a:cubicBezTo>
                    <a:pt x="790698" y="0"/>
                    <a:pt x="798349" y="3169"/>
                    <a:pt x="803990" y="8810"/>
                  </a:cubicBezTo>
                  <a:cubicBezTo>
                    <a:pt x="809631" y="14451"/>
                    <a:pt x="812800" y="22102"/>
                    <a:pt x="812800" y="30079"/>
                  </a:cubicBezTo>
                  <a:lnTo>
                    <a:pt x="812800" y="782721"/>
                  </a:lnTo>
                  <a:cubicBezTo>
                    <a:pt x="812800" y="790698"/>
                    <a:pt x="809631" y="798349"/>
                    <a:pt x="803990" y="803990"/>
                  </a:cubicBezTo>
                  <a:cubicBezTo>
                    <a:pt x="798349" y="809631"/>
                    <a:pt x="790698" y="812800"/>
                    <a:pt x="782721" y="812800"/>
                  </a:cubicBezTo>
                  <a:lnTo>
                    <a:pt x="30079" y="812800"/>
                  </a:lnTo>
                  <a:cubicBezTo>
                    <a:pt x="22102" y="812800"/>
                    <a:pt x="14451" y="809631"/>
                    <a:pt x="8810" y="803990"/>
                  </a:cubicBezTo>
                  <a:cubicBezTo>
                    <a:pt x="3169" y="798349"/>
                    <a:pt x="0" y="790698"/>
                    <a:pt x="0" y="782721"/>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0" name="TextBox 10"/>
            <p:cNvSpPr txBox="1"/>
            <p:nvPr/>
          </p:nvSpPr>
          <p:spPr>
            <a:xfrm>
              <a:off x="0" y="-57150"/>
              <a:ext cx="812800" cy="869950"/>
            </a:xfrm>
            <a:prstGeom prst="rect">
              <a:avLst/>
            </a:prstGeom>
          </p:spPr>
          <p:txBody>
            <a:bodyPr lIns="43106" tIns="43106" rIns="43106" bIns="43106" rtlCol="0" anchor="ctr"/>
            <a:lstStyle/>
            <a:p>
              <a:pPr algn="r">
                <a:lnSpc>
                  <a:spcPts val="3359"/>
                </a:lnSpc>
              </a:pPr>
              <a:endParaRPr/>
            </a:p>
          </p:txBody>
        </p:sp>
      </p:grpSp>
      <p:sp>
        <p:nvSpPr>
          <p:cNvPr id="11" name="TextBox 11"/>
          <p:cNvSpPr txBox="1"/>
          <p:nvPr/>
        </p:nvSpPr>
        <p:spPr>
          <a:xfrm>
            <a:off x="9861426" y="4818866"/>
            <a:ext cx="2387379" cy="1317625"/>
          </a:xfrm>
          <a:prstGeom prst="rect">
            <a:avLst/>
          </a:prstGeom>
        </p:spPr>
        <p:txBody>
          <a:bodyPr lIns="0" tIns="0" rIns="0" bIns="0" rtlCol="0" anchor="t">
            <a:spAutoFit/>
          </a:bodyPr>
          <a:lstStyle/>
          <a:p>
            <a:pPr algn="ctr">
              <a:lnSpc>
                <a:spcPts val="3500"/>
              </a:lnSpc>
            </a:pPr>
            <a:r>
              <a:rPr lang="en-US" sz="2500">
                <a:solidFill>
                  <a:srgbClr val="000000"/>
                </a:solidFill>
                <a:latin typeface="Arial"/>
                <a:ea typeface="Arial"/>
                <a:cs typeface="Arial"/>
                <a:sym typeface="Arial"/>
              </a:rPr>
              <a:t>Resistance to change and innova</a:t>
            </a:r>
            <a:r>
              <a:rPr lang="en-US" sz="2500" u="none" strike="noStrike">
                <a:solidFill>
                  <a:srgbClr val="000000"/>
                </a:solidFill>
                <a:latin typeface="Arial"/>
                <a:ea typeface="Arial"/>
                <a:cs typeface="Arial"/>
                <a:sym typeface="Arial"/>
              </a:rPr>
              <a:t>tion</a:t>
            </a:r>
          </a:p>
        </p:txBody>
      </p:sp>
      <p:grpSp>
        <p:nvGrpSpPr>
          <p:cNvPr id="12" name="Group 12"/>
          <p:cNvGrpSpPr/>
          <p:nvPr/>
        </p:nvGrpSpPr>
        <p:grpSpPr>
          <a:xfrm>
            <a:off x="5559894" y="3796120"/>
            <a:ext cx="3345981" cy="3345981"/>
            <a:chOff x="0" y="0"/>
            <a:chExt cx="812800" cy="812800"/>
          </a:xfrm>
        </p:grpSpPr>
        <p:sp>
          <p:nvSpPr>
            <p:cNvPr id="13" name="Freeform 13"/>
            <p:cNvSpPr/>
            <p:nvPr/>
          </p:nvSpPr>
          <p:spPr>
            <a:xfrm>
              <a:off x="0" y="0"/>
              <a:ext cx="812800" cy="812800"/>
            </a:xfrm>
            <a:custGeom>
              <a:avLst/>
              <a:gdLst/>
              <a:ahLst/>
              <a:cxnLst/>
              <a:rect l="l" t="t" r="r" b="b"/>
              <a:pathLst>
                <a:path w="812800" h="812800">
                  <a:moveTo>
                    <a:pt x="30079" y="0"/>
                  </a:moveTo>
                  <a:lnTo>
                    <a:pt x="782721" y="0"/>
                  </a:lnTo>
                  <a:cubicBezTo>
                    <a:pt x="790698" y="0"/>
                    <a:pt x="798349" y="3169"/>
                    <a:pt x="803990" y="8810"/>
                  </a:cubicBezTo>
                  <a:cubicBezTo>
                    <a:pt x="809631" y="14451"/>
                    <a:pt x="812800" y="22102"/>
                    <a:pt x="812800" y="30079"/>
                  </a:cubicBezTo>
                  <a:lnTo>
                    <a:pt x="812800" y="782721"/>
                  </a:lnTo>
                  <a:cubicBezTo>
                    <a:pt x="812800" y="790698"/>
                    <a:pt x="809631" y="798349"/>
                    <a:pt x="803990" y="803990"/>
                  </a:cubicBezTo>
                  <a:cubicBezTo>
                    <a:pt x="798349" y="809631"/>
                    <a:pt x="790698" y="812800"/>
                    <a:pt x="782721" y="812800"/>
                  </a:cubicBezTo>
                  <a:lnTo>
                    <a:pt x="30079" y="812800"/>
                  </a:lnTo>
                  <a:cubicBezTo>
                    <a:pt x="22102" y="812800"/>
                    <a:pt x="14451" y="809631"/>
                    <a:pt x="8810" y="803990"/>
                  </a:cubicBezTo>
                  <a:cubicBezTo>
                    <a:pt x="3169" y="798349"/>
                    <a:pt x="0" y="790698"/>
                    <a:pt x="0" y="782721"/>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4" name="TextBox 14"/>
            <p:cNvSpPr txBox="1"/>
            <p:nvPr/>
          </p:nvSpPr>
          <p:spPr>
            <a:xfrm>
              <a:off x="0" y="-57150"/>
              <a:ext cx="812800" cy="869950"/>
            </a:xfrm>
            <a:prstGeom prst="rect">
              <a:avLst/>
            </a:prstGeom>
          </p:spPr>
          <p:txBody>
            <a:bodyPr lIns="50800" tIns="50800" rIns="50800" bIns="50800" rtlCol="0" anchor="ctr"/>
            <a:lstStyle/>
            <a:p>
              <a:pPr algn="r">
                <a:lnSpc>
                  <a:spcPts val="3359"/>
                </a:lnSpc>
              </a:pPr>
              <a:endParaRPr/>
            </a:p>
          </p:txBody>
        </p:sp>
      </p:grpSp>
      <p:sp>
        <p:nvSpPr>
          <p:cNvPr id="15" name="TextBox 15"/>
          <p:cNvSpPr txBox="1"/>
          <p:nvPr/>
        </p:nvSpPr>
        <p:spPr>
          <a:xfrm>
            <a:off x="5826118" y="4818866"/>
            <a:ext cx="2813532" cy="1317625"/>
          </a:xfrm>
          <a:prstGeom prst="rect">
            <a:avLst/>
          </a:prstGeom>
        </p:spPr>
        <p:txBody>
          <a:bodyPr lIns="0" tIns="0" rIns="0" bIns="0" rtlCol="0" anchor="t">
            <a:spAutoFit/>
          </a:bodyPr>
          <a:lstStyle/>
          <a:p>
            <a:pPr algn="ctr">
              <a:lnSpc>
                <a:spcPts val="3500"/>
              </a:lnSpc>
            </a:pPr>
            <a:r>
              <a:rPr lang="en-US" sz="2500">
                <a:solidFill>
                  <a:srgbClr val="000000"/>
                </a:solidFill>
                <a:latin typeface="Arial"/>
                <a:ea typeface="Arial"/>
                <a:cs typeface="Arial"/>
                <a:sym typeface="Arial"/>
              </a:rPr>
              <a:t>P</a:t>
            </a:r>
            <a:r>
              <a:rPr lang="en-US" sz="2500" u="none" strike="noStrike">
                <a:solidFill>
                  <a:srgbClr val="000000"/>
                </a:solidFill>
                <a:latin typeface="Arial"/>
                <a:ea typeface="Arial"/>
                <a:cs typeface="Arial"/>
                <a:sym typeface="Arial"/>
              </a:rPr>
              <a:t>erception of training as non-essential</a:t>
            </a:r>
          </a:p>
        </p:txBody>
      </p:sp>
      <p:grpSp>
        <p:nvGrpSpPr>
          <p:cNvPr id="16" name="Group 16"/>
          <p:cNvGrpSpPr/>
          <p:nvPr/>
        </p:nvGrpSpPr>
        <p:grpSpPr>
          <a:xfrm>
            <a:off x="13204356" y="3796120"/>
            <a:ext cx="3345981" cy="3345981"/>
            <a:chOff x="0" y="0"/>
            <a:chExt cx="812800" cy="812800"/>
          </a:xfrm>
        </p:grpSpPr>
        <p:sp>
          <p:nvSpPr>
            <p:cNvPr id="17" name="Freeform 17"/>
            <p:cNvSpPr/>
            <p:nvPr/>
          </p:nvSpPr>
          <p:spPr>
            <a:xfrm>
              <a:off x="0" y="0"/>
              <a:ext cx="812800" cy="812800"/>
            </a:xfrm>
            <a:custGeom>
              <a:avLst/>
              <a:gdLst/>
              <a:ahLst/>
              <a:cxnLst/>
              <a:rect l="l" t="t" r="r" b="b"/>
              <a:pathLst>
                <a:path w="812800" h="812800">
                  <a:moveTo>
                    <a:pt x="30079" y="0"/>
                  </a:moveTo>
                  <a:lnTo>
                    <a:pt x="782721" y="0"/>
                  </a:lnTo>
                  <a:cubicBezTo>
                    <a:pt x="790698" y="0"/>
                    <a:pt x="798349" y="3169"/>
                    <a:pt x="803990" y="8810"/>
                  </a:cubicBezTo>
                  <a:cubicBezTo>
                    <a:pt x="809631" y="14451"/>
                    <a:pt x="812800" y="22102"/>
                    <a:pt x="812800" y="30079"/>
                  </a:cubicBezTo>
                  <a:lnTo>
                    <a:pt x="812800" y="782721"/>
                  </a:lnTo>
                  <a:cubicBezTo>
                    <a:pt x="812800" y="790698"/>
                    <a:pt x="809631" y="798349"/>
                    <a:pt x="803990" y="803990"/>
                  </a:cubicBezTo>
                  <a:cubicBezTo>
                    <a:pt x="798349" y="809631"/>
                    <a:pt x="790698" y="812800"/>
                    <a:pt x="782721" y="812800"/>
                  </a:cubicBezTo>
                  <a:lnTo>
                    <a:pt x="30079" y="812800"/>
                  </a:lnTo>
                  <a:cubicBezTo>
                    <a:pt x="22102" y="812800"/>
                    <a:pt x="14451" y="809631"/>
                    <a:pt x="8810" y="803990"/>
                  </a:cubicBezTo>
                  <a:cubicBezTo>
                    <a:pt x="3169" y="798349"/>
                    <a:pt x="0" y="790698"/>
                    <a:pt x="0" y="782721"/>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8" name="TextBox 18"/>
            <p:cNvSpPr txBox="1"/>
            <p:nvPr/>
          </p:nvSpPr>
          <p:spPr>
            <a:xfrm>
              <a:off x="0" y="-57150"/>
              <a:ext cx="812800" cy="869950"/>
            </a:xfrm>
            <a:prstGeom prst="rect">
              <a:avLst/>
            </a:prstGeom>
          </p:spPr>
          <p:txBody>
            <a:bodyPr lIns="43106" tIns="43106" rIns="43106" bIns="43106" rtlCol="0" anchor="ctr"/>
            <a:lstStyle/>
            <a:p>
              <a:pPr algn="r">
                <a:lnSpc>
                  <a:spcPts val="3359"/>
                </a:lnSpc>
              </a:pPr>
              <a:endParaRPr/>
            </a:p>
          </p:txBody>
        </p:sp>
      </p:grpSp>
      <p:sp>
        <p:nvSpPr>
          <p:cNvPr id="19" name="TextBox 19"/>
          <p:cNvSpPr txBox="1"/>
          <p:nvPr/>
        </p:nvSpPr>
        <p:spPr>
          <a:xfrm>
            <a:off x="13683657" y="4599791"/>
            <a:ext cx="2387379" cy="1755775"/>
          </a:xfrm>
          <a:prstGeom prst="rect">
            <a:avLst/>
          </a:prstGeom>
        </p:spPr>
        <p:txBody>
          <a:bodyPr lIns="0" tIns="0" rIns="0" bIns="0" rtlCol="0" anchor="t">
            <a:spAutoFit/>
          </a:bodyPr>
          <a:lstStyle/>
          <a:p>
            <a:pPr marL="0" lvl="0" indent="0" algn="ctr">
              <a:lnSpc>
                <a:spcPts val="3500"/>
              </a:lnSpc>
            </a:pPr>
            <a:r>
              <a:rPr lang="en-US" sz="2500">
                <a:solidFill>
                  <a:srgbClr val="000000"/>
                </a:solidFill>
                <a:latin typeface="Arial"/>
                <a:ea typeface="Arial"/>
                <a:cs typeface="Arial"/>
                <a:sym typeface="Arial"/>
              </a:rPr>
              <a:t>L</a:t>
            </a:r>
            <a:r>
              <a:rPr lang="en-US" sz="2500" u="none" strike="noStrike">
                <a:solidFill>
                  <a:srgbClr val="000000"/>
                </a:solidFill>
                <a:latin typeface="Arial"/>
                <a:ea typeface="Arial"/>
                <a:cs typeface="Arial"/>
                <a:sym typeface="Arial"/>
              </a:rPr>
              <a:t>imited learning culture within teams (Kahura, 2023)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Freeform 3"/>
          <p:cNvSpPr/>
          <p:nvPr/>
        </p:nvSpPr>
        <p:spPr>
          <a:xfrm>
            <a:off x="10247874" y="2319040"/>
            <a:ext cx="7011426" cy="6766026"/>
          </a:xfrm>
          <a:custGeom>
            <a:avLst/>
            <a:gdLst/>
            <a:ahLst/>
            <a:cxnLst/>
            <a:rect l="l" t="t" r="r" b="b"/>
            <a:pathLst>
              <a:path w="7011426" h="6766026">
                <a:moveTo>
                  <a:pt x="0" y="0"/>
                </a:moveTo>
                <a:lnTo>
                  <a:pt x="7011426" y="0"/>
                </a:lnTo>
                <a:lnTo>
                  <a:pt x="7011426" y="6766026"/>
                </a:lnTo>
                <a:lnTo>
                  <a:pt x="0" y="676602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1166399" y="1233825"/>
            <a:ext cx="15500457"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Psychological Contract</a:t>
            </a:r>
          </a:p>
        </p:txBody>
      </p:sp>
      <p:sp>
        <p:nvSpPr>
          <p:cNvPr id="5" name="TextBox 5"/>
          <p:cNvSpPr txBox="1"/>
          <p:nvPr/>
        </p:nvSpPr>
        <p:spPr>
          <a:xfrm>
            <a:off x="1166399" y="2831062"/>
            <a:ext cx="8434176" cy="6038850"/>
          </a:xfrm>
          <a:prstGeom prst="rect">
            <a:avLst/>
          </a:prstGeom>
        </p:spPr>
        <p:txBody>
          <a:bodyPr lIns="0" tIns="0" rIns="0" bIns="0" rtlCol="0" anchor="t">
            <a:spAutoFit/>
          </a:bodyPr>
          <a:lstStyle/>
          <a:p>
            <a:pPr marL="647700" lvl="1" indent="-323850" algn="l">
              <a:lnSpc>
                <a:spcPts val="6000"/>
              </a:lnSpc>
              <a:buFont typeface="Arial"/>
              <a:buChar char="•"/>
            </a:pPr>
            <a:r>
              <a:rPr lang="en-US" sz="3000">
                <a:solidFill>
                  <a:srgbClr val="000000"/>
                </a:solidFill>
                <a:latin typeface="Arial"/>
                <a:ea typeface="Arial"/>
                <a:cs typeface="Arial"/>
                <a:sym typeface="Arial"/>
              </a:rPr>
              <a:t>Employees expect growth and development opportuni</a:t>
            </a:r>
            <a:r>
              <a:rPr lang="en-US" sz="3000" u="none" strike="noStrike">
                <a:solidFill>
                  <a:srgbClr val="000000"/>
                </a:solidFill>
                <a:latin typeface="Arial"/>
                <a:ea typeface="Arial"/>
                <a:cs typeface="Arial"/>
                <a:sym typeface="Arial"/>
              </a:rPr>
              <a:t>ties</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Perceived imbalance between effort and reward</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Lack of training seen as breach of expectations</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Leads to disengagement and reduced commitment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TextBox 3"/>
          <p:cNvSpPr txBox="1"/>
          <p:nvPr/>
        </p:nvSpPr>
        <p:spPr>
          <a:xfrm>
            <a:off x="1166399" y="1233825"/>
            <a:ext cx="15728002"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Motivation Theory (Maslow &amp; Herzberg)</a:t>
            </a:r>
          </a:p>
        </p:txBody>
      </p:sp>
      <p:grpSp>
        <p:nvGrpSpPr>
          <p:cNvPr id="4" name="Group 4"/>
          <p:cNvGrpSpPr/>
          <p:nvPr/>
        </p:nvGrpSpPr>
        <p:grpSpPr>
          <a:xfrm>
            <a:off x="1847714" y="3119752"/>
            <a:ext cx="12752070" cy="940526"/>
            <a:chOff x="0" y="0"/>
            <a:chExt cx="17002760" cy="1254035"/>
          </a:xfrm>
        </p:grpSpPr>
        <p:grpSp>
          <p:nvGrpSpPr>
            <p:cNvPr id="5" name="Group 5"/>
            <p:cNvGrpSpPr/>
            <p:nvPr/>
          </p:nvGrpSpPr>
          <p:grpSpPr>
            <a:xfrm>
              <a:off x="0" y="0"/>
              <a:ext cx="17002760" cy="1254035"/>
              <a:chOff x="0" y="0"/>
              <a:chExt cx="3097711" cy="228471"/>
            </a:xfrm>
          </p:grpSpPr>
          <p:sp>
            <p:nvSpPr>
              <p:cNvPr id="6" name="Freeform 6"/>
              <p:cNvSpPr/>
              <p:nvPr/>
            </p:nvSpPr>
            <p:spPr>
              <a:xfrm>
                <a:off x="0" y="0"/>
                <a:ext cx="3097711" cy="228471"/>
              </a:xfrm>
              <a:custGeom>
                <a:avLst/>
                <a:gdLst/>
                <a:ahLst/>
                <a:cxnLst/>
                <a:rect l="l" t="t" r="r" b="b"/>
                <a:pathLst>
                  <a:path w="3097711" h="228471">
                    <a:moveTo>
                      <a:pt x="7892" y="0"/>
                    </a:moveTo>
                    <a:lnTo>
                      <a:pt x="3089819" y="0"/>
                    </a:lnTo>
                    <a:cubicBezTo>
                      <a:pt x="3091912" y="0"/>
                      <a:pt x="3093919" y="832"/>
                      <a:pt x="3095399" y="2312"/>
                    </a:cubicBezTo>
                    <a:cubicBezTo>
                      <a:pt x="3096879" y="3792"/>
                      <a:pt x="3097711" y="5799"/>
                      <a:pt x="3097711" y="7892"/>
                    </a:cubicBezTo>
                    <a:lnTo>
                      <a:pt x="3097711" y="220579"/>
                    </a:lnTo>
                    <a:cubicBezTo>
                      <a:pt x="3097711" y="224937"/>
                      <a:pt x="3094177" y="228471"/>
                      <a:pt x="3089819" y="228471"/>
                    </a:cubicBezTo>
                    <a:lnTo>
                      <a:pt x="7892" y="228471"/>
                    </a:lnTo>
                    <a:cubicBezTo>
                      <a:pt x="3534" y="228471"/>
                      <a:pt x="0" y="224937"/>
                      <a:pt x="0" y="220579"/>
                    </a:cubicBezTo>
                    <a:lnTo>
                      <a:pt x="0" y="7892"/>
                    </a:lnTo>
                    <a:cubicBezTo>
                      <a:pt x="0" y="3534"/>
                      <a:pt x="3534" y="0"/>
                      <a:pt x="7892" y="0"/>
                    </a:cubicBezTo>
                    <a:close/>
                  </a:path>
                </a:pathLst>
              </a:custGeom>
              <a:solidFill>
                <a:srgbClr val="FFFFFF">
                  <a:alpha val="49804"/>
                </a:srgbClr>
              </a:solidFill>
              <a:ln w="28575" cap="sq">
                <a:solidFill>
                  <a:srgbClr val="000000">
                    <a:alpha val="49804"/>
                  </a:srgbClr>
                </a:solidFill>
                <a:prstDash val="solid"/>
                <a:miter/>
              </a:ln>
            </p:spPr>
          </p:sp>
          <p:sp>
            <p:nvSpPr>
              <p:cNvPr id="7" name="TextBox 7"/>
              <p:cNvSpPr txBox="1"/>
              <p:nvPr/>
            </p:nvSpPr>
            <p:spPr>
              <a:xfrm>
                <a:off x="0" y="-57150"/>
                <a:ext cx="3097711" cy="285621"/>
              </a:xfrm>
              <a:prstGeom prst="rect">
                <a:avLst/>
              </a:prstGeom>
            </p:spPr>
            <p:txBody>
              <a:bodyPr lIns="50800" tIns="50800" rIns="50800" bIns="50800" rtlCol="0" anchor="ctr"/>
              <a:lstStyle/>
              <a:p>
                <a:pPr algn="r">
                  <a:lnSpc>
                    <a:spcPts val="3359"/>
                  </a:lnSpc>
                </a:pPr>
                <a:endParaRPr/>
              </a:p>
            </p:txBody>
          </p:sp>
        </p:grpSp>
        <p:sp>
          <p:nvSpPr>
            <p:cNvPr id="8" name="TextBox 8"/>
            <p:cNvSpPr txBox="1"/>
            <p:nvPr/>
          </p:nvSpPr>
          <p:spPr>
            <a:xfrm>
              <a:off x="583404" y="261892"/>
              <a:ext cx="15835952" cy="663575"/>
            </a:xfrm>
            <a:prstGeom prst="rect">
              <a:avLst/>
            </a:prstGeom>
          </p:spPr>
          <p:txBody>
            <a:bodyPr lIns="0" tIns="0" rIns="0" bIns="0" rtlCol="0" anchor="t">
              <a:spAutoFit/>
            </a:bodyPr>
            <a:lstStyle/>
            <a:p>
              <a:pPr algn="ctr">
                <a:lnSpc>
                  <a:spcPts val="4199"/>
                </a:lnSpc>
              </a:pPr>
              <a:r>
                <a:rPr lang="en-US" sz="2999">
                  <a:solidFill>
                    <a:srgbClr val="000000"/>
                  </a:solidFill>
                  <a:latin typeface="Arial"/>
                  <a:ea typeface="Arial"/>
                  <a:cs typeface="Arial"/>
                  <a:sym typeface="Arial"/>
                </a:rPr>
                <a:t>Development supports higher-level needs (growth, achievement)</a:t>
              </a:r>
            </a:p>
          </p:txBody>
        </p:sp>
      </p:grpSp>
      <p:grpSp>
        <p:nvGrpSpPr>
          <p:cNvPr id="9" name="Group 9"/>
          <p:cNvGrpSpPr/>
          <p:nvPr/>
        </p:nvGrpSpPr>
        <p:grpSpPr>
          <a:xfrm>
            <a:off x="3688334" y="4485717"/>
            <a:ext cx="12751952" cy="917031"/>
            <a:chOff x="0" y="0"/>
            <a:chExt cx="17002603" cy="1222708"/>
          </a:xfrm>
        </p:grpSpPr>
        <p:grpSp>
          <p:nvGrpSpPr>
            <p:cNvPr id="10" name="Group 10"/>
            <p:cNvGrpSpPr/>
            <p:nvPr/>
          </p:nvGrpSpPr>
          <p:grpSpPr>
            <a:xfrm>
              <a:off x="0" y="0"/>
              <a:ext cx="17002603" cy="1222708"/>
              <a:chOff x="0" y="0"/>
              <a:chExt cx="3097682" cy="222764"/>
            </a:xfrm>
          </p:grpSpPr>
          <p:sp>
            <p:nvSpPr>
              <p:cNvPr id="11" name="Freeform 11"/>
              <p:cNvSpPr/>
              <p:nvPr/>
            </p:nvSpPr>
            <p:spPr>
              <a:xfrm>
                <a:off x="0" y="0"/>
                <a:ext cx="3097682" cy="222764"/>
              </a:xfrm>
              <a:custGeom>
                <a:avLst/>
                <a:gdLst/>
                <a:ahLst/>
                <a:cxnLst/>
                <a:rect l="l" t="t" r="r" b="b"/>
                <a:pathLst>
                  <a:path w="3097682" h="222764">
                    <a:moveTo>
                      <a:pt x="7893" y="0"/>
                    </a:moveTo>
                    <a:lnTo>
                      <a:pt x="3089790" y="0"/>
                    </a:lnTo>
                    <a:cubicBezTo>
                      <a:pt x="3094149" y="0"/>
                      <a:pt x="3097682" y="3534"/>
                      <a:pt x="3097682" y="7893"/>
                    </a:cubicBezTo>
                    <a:lnTo>
                      <a:pt x="3097682" y="214871"/>
                    </a:lnTo>
                    <a:cubicBezTo>
                      <a:pt x="3097682" y="219230"/>
                      <a:pt x="3094149" y="222764"/>
                      <a:pt x="3089790" y="222764"/>
                    </a:cubicBezTo>
                    <a:lnTo>
                      <a:pt x="7893" y="222764"/>
                    </a:lnTo>
                    <a:cubicBezTo>
                      <a:pt x="3534" y="222764"/>
                      <a:pt x="0" y="219230"/>
                      <a:pt x="0" y="214871"/>
                    </a:cubicBezTo>
                    <a:lnTo>
                      <a:pt x="0" y="7893"/>
                    </a:lnTo>
                    <a:cubicBezTo>
                      <a:pt x="0" y="3534"/>
                      <a:pt x="3534" y="0"/>
                      <a:pt x="7893" y="0"/>
                    </a:cubicBezTo>
                    <a:close/>
                  </a:path>
                </a:pathLst>
              </a:custGeom>
              <a:solidFill>
                <a:srgbClr val="FFFFFF">
                  <a:alpha val="49804"/>
                </a:srgbClr>
              </a:solidFill>
              <a:ln w="28575" cap="sq">
                <a:solidFill>
                  <a:srgbClr val="000000">
                    <a:alpha val="49804"/>
                  </a:srgbClr>
                </a:solidFill>
                <a:prstDash val="solid"/>
                <a:miter/>
              </a:ln>
            </p:spPr>
          </p:sp>
          <p:sp>
            <p:nvSpPr>
              <p:cNvPr id="12" name="TextBox 12"/>
              <p:cNvSpPr txBox="1"/>
              <p:nvPr/>
            </p:nvSpPr>
            <p:spPr>
              <a:xfrm>
                <a:off x="0" y="-57150"/>
                <a:ext cx="3097682" cy="279914"/>
              </a:xfrm>
              <a:prstGeom prst="rect">
                <a:avLst/>
              </a:prstGeom>
            </p:spPr>
            <p:txBody>
              <a:bodyPr lIns="50800" tIns="50800" rIns="50800" bIns="50800" rtlCol="0" anchor="ctr"/>
              <a:lstStyle/>
              <a:p>
                <a:pPr algn="r">
                  <a:lnSpc>
                    <a:spcPts val="3359"/>
                  </a:lnSpc>
                </a:pPr>
                <a:endParaRPr/>
              </a:p>
            </p:txBody>
          </p:sp>
        </p:grpSp>
        <p:sp>
          <p:nvSpPr>
            <p:cNvPr id="13" name="TextBox 13"/>
            <p:cNvSpPr txBox="1"/>
            <p:nvPr/>
          </p:nvSpPr>
          <p:spPr>
            <a:xfrm>
              <a:off x="583398" y="252367"/>
              <a:ext cx="15835806" cy="641773"/>
            </a:xfrm>
            <a:prstGeom prst="rect">
              <a:avLst/>
            </a:prstGeom>
          </p:spPr>
          <p:txBody>
            <a:bodyPr lIns="0" tIns="0" rIns="0" bIns="0" rtlCol="0" anchor="t">
              <a:spAutoFit/>
            </a:bodyPr>
            <a:lstStyle/>
            <a:p>
              <a:pPr algn="ctr">
                <a:lnSpc>
                  <a:spcPts val="3919"/>
                </a:lnSpc>
              </a:pPr>
              <a:r>
                <a:rPr lang="en-US" sz="2799">
                  <a:solidFill>
                    <a:srgbClr val="000000"/>
                  </a:solidFill>
                  <a:latin typeface="Arial"/>
                  <a:ea typeface="Arial"/>
                  <a:cs typeface="Arial"/>
                  <a:sym typeface="Arial"/>
                </a:rPr>
                <a:t>Lack of progression reduces motivation (Peramatzis and Galanakis, 2022)</a:t>
              </a:r>
            </a:p>
          </p:txBody>
        </p:sp>
      </p:grpSp>
      <p:grpSp>
        <p:nvGrpSpPr>
          <p:cNvPr id="14" name="Group 14"/>
          <p:cNvGrpSpPr/>
          <p:nvPr/>
        </p:nvGrpSpPr>
        <p:grpSpPr>
          <a:xfrm>
            <a:off x="1847714" y="5828187"/>
            <a:ext cx="12752070" cy="940526"/>
            <a:chOff x="0" y="0"/>
            <a:chExt cx="17002760" cy="1254035"/>
          </a:xfrm>
        </p:grpSpPr>
        <p:grpSp>
          <p:nvGrpSpPr>
            <p:cNvPr id="15" name="Group 15"/>
            <p:cNvGrpSpPr/>
            <p:nvPr/>
          </p:nvGrpSpPr>
          <p:grpSpPr>
            <a:xfrm>
              <a:off x="0" y="0"/>
              <a:ext cx="17002760" cy="1254035"/>
              <a:chOff x="0" y="0"/>
              <a:chExt cx="3097711" cy="228471"/>
            </a:xfrm>
          </p:grpSpPr>
          <p:sp>
            <p:nvSpPr>
              <p:cNvPr id="16" name="Freeform 16"/>
              <p:cNvSpPr/>
              <p:nvPr/>
            </p:nvSpPr>
            <p:spPr>
              <a:xfrm>
                <a:off x="0" y="0"/>
                <a:ext cx="3097711" cy="228471"/>
              </a:xfrm>
              <a:custGeom>
                <a:avLst/>
                <a:gdLst/>
                <a:ahLst/>
                <a:cxnLst/>
                <a:rect l="l" t="t" r="r" b="b"/>
                <a:pathLst>
                  <a:path w="3097711" h="228471">
                    <a:moveTo>
                      <a:pt x="7892" y="0"/>
                    </a:moveTo>
                    <a:lnTo>
                      <a:pt x="3089819" y="0"/>
                    </a:lnTo>
                    <a:cubicBezTo>
                      <a:pt x="3091912" y="0"/>
                      <a:pt x="3093919" y="832"/>
                      <a:pt x="3095399" y="2312"/>
                    </a:cubicBezTo>
                    <a:cubicBezTo>
                      <a:pt x="3096879" y="3792"/>
                      <a:pt x="3097711" y="5799"/>
                      <a:pt x="3097711" y="7892"/>
                    </a:cubicBezTo>
                    <a:lnTo>
                      <a:pt x="3097711" y="220579"/>
                    </a:lnTo>
                    <a:cubicBezTo>
                      <a:pt x="3097711" y="224937"/>
                      <a:pt x="3094177" y="228471"/>
                      <a:pt x="3089819" y="228471"/>
                    </a:cubicBezTo>
                    <a:lnTo>
                      <a:pt x="7892" y="228471"/>
                    </a:lnTo>
                    <a:cubicBezTo>
                      <a:pt x="3534" y="228471"/>
                      <a:pt x="0" y="224937"/>
                      <a:pt x="0" y="220579"/>
                    </a:cubicBezTo>
                    <a:lnTo>
                      <a:pt x="0" y="7892"/>
                    </a:lnTo>
                    <a:cubicBezTo>
                      <a:pt x="0" y="3534"/>
                      <a:pt x="3534" y="0"/>
                      <a:pt x="7892" y="0"/>
                    </a:cubicBezTo>
                    <a:close/>
                  </a:path>
                </a:pathLst>
              </a:custGeom>
              <a:solidFill>
                <a:srgbClr val="FFFFFF">
                  <a:alpha val="49804"/>
                </a:srgbClr>
              </a:solidFill>
              <a:ln w="28575" cap="sq">
                <a:solidFill>
                  <a:srgbClr val="000000">
                    <a:alpha val="49804"/>
                  </a:srgbClr>
                </a:solidFill>
                <a:prstDash val="solid"/>
                <a:miter/>
              </a:ln>
            </p:spPr>
          </p:sp>
          <p:sp>
            <p:nvSpPr>
              <p:cNvPr id="17" name="TextBox 17"/>
              <p:cNvSpPr txBox="1"/>
              <p:nvPr/>
            </p:nvSpPr>
            <p:spPr>
              <a:xfrm>
                <a:off x="0" y="-57150"/>
                <a:ext cx="3097711" cy="285621"/>
              </a:xfrm>
              <a:prstGeom prst="rect">
                <a:avLst/>
              </a:prstGeom>
            </p:spPr>
            <p:txBody>
              <a:bodyPr lIns="50800" tIns="50800" rIns="50800" bIns="50800" rtlCol="0" anchor="ctr"/>
              <a:lstStyle/>
              <a:p>
                <a:pPr algn="r">
                  <a:lnSpc>
                    <a:spcPts val="3359"/>
                  </a:lnSpc>
                </a:pPr>
                <a:endParaRPr/>
              </a:p>
            </p:txBody>
          </p:sp>
        </p:grpSp>
        <p:sp>
          <p:nvSpPr>
            <p:cNvPr id="18" name="TextBox 18"/>
            <p:cNvSpPr txBox="1"/>
            <p:nvPr/>
          </p:nvSpPr>
          <p:spPr>
            <a:xfrm>
              <a:off x="583404" y="261892"/>
              <a:ext cx="15835952" cy="663575"/>
            </a:xfrm>
            <a:prstGeom prst="rect">
              <a:avLst/>
            </a:prstGeom>
          </p:spPr>
          <p:txBody>
            <a:bodyPr lIns="0" tIns="0" rIns="0" bIns="0" rtlCol="0" anchor="t">
              <a:spAutoFit/>
            </a:bodyPr>
            <a:lstStyle/>
            <a:p>
              <a:pPr algn="ctr">
                <a:lnSpc>
                  <a:spcPts val="4199"/>
                </a:lnSpc>
              </a:pPr>
              <a:r>
                <a:rPr lang="en-US" sz="2999">
                  <a:solidFill>
                    <a:srgbClr val="000000"/>
                  </a:solidFill>
                  <a:latin typeface="Arial"/>
                  <a:ea typeface="Arial"/>
                  <a:cs typeface="Arial"/>
                  <a:sym typeface="Arial"/>
                </a:rPr>
                <a:t>Training acts as a key intrinsic motivator</a:t>
              </a:r>
            </a:p>
          </p:txBody>
        </p:sp>
      </p:grpSp>
      <p:grpSp>
        <p:nvGrpSpPr>
          <p:cNvPr id="19" name="Group 19"/>
          <p:cNvGrpSpPr/>
          <p:nvPr/>
        </p:nvGrpSpPr>
        <p:grpSpPr>
          <a:xfrm>
            <a:off x="3688334" y="7182404"/>
            <a:ext cx="12751952" cy="940526"/>
            <a:chOff x="0" y="0"/>
            <a:chExt cx="17002603" cy="1254035"/>
          </a:xfrm>
        </p:grpSpPr>
        <p:grpSp>
          <p:nvGrpSpPr>
            <p:cNvPr id="20" name="Group 20"/>
            <p:cNvGrpSpPr/>
            <p:nvPr/>
          </p:nvGrpSpPr>
          <p:grpSpPr>
            <a:xfrm>
              <a:off x="0" y="0"/>
              <a:ext cx="17002603" cy="1254035"/>
              <a:chOff x="0" y="0"/>
              <a:chExt cx="3097682" cy="228471"/>
            </a:xfrm>
          </p:grpSpPr>
          <p:sp>
            <p:nvSpPr>
              <p:cNvPr id="21" name="Freeform 21"/>
              <p:cNvSpPr/>
              <p:nvPr/>
            </p:nvSpPr>
            <p:spPr>
              <a:xfrm>
                <a:off x="0" y="0"/>
                <a:ext cx="3097682" cy="228471"/>
              </a:xfrm>
              <a:custGeom>
                <a:avLst/>
                <a:gdLst/>
                <a:ahLst/>
                <a:cxnLst/>
                <a:rect l="l" t="t" r="r" b="b"/>
                <a:pathLst>
                  <a:path w="3097682" h="228471">
                    <a:moveTo>
                      <a:pt x="7893" y="0"/>
                    </a:moveTo>
                    <a:lnTo>
                      <a:pt x="3089790" y="0"/>
                    </a:lnTo>
                    <a:cubicBezTo>
                      <a:pt x="3094149" y="0"/>
                      <a:pt x="3097682" y="3534"/>
                      <a:pt x="3097682" y="7893"/>
                    </a:cubicBezTo>
                    <a:lnTo>
                      <a:pt x="3097682" y="220578"/>
                    </a:lnTo>
                    <a:cubicBezTo>
                      <a:pt x="3097682" y="224937"/>
                      <a:pt x="3094149" y="228471"/>
                      <a:pt x="3089790" y="228471"/>
                    </a:cubicBezTo>
                    <a:lnTo>
                      <a:pt x="7893" y="228471"/>
                    </a:lnTo>
                    <a:cubicBezTo>
                      <a:pt x="3534" y="228471"/>
                      <a:pt x="0" y="224937"/>
                      <a:pt x="0" y="220578"/>
                    </a:cubicBezTo>
                    <a:lnTo>
                      <a:pt x="0" y="7893"/>
                    </a:lnTo>
                    <a:cubicBezTo>
                      <a:pt x="0" y="3534"/>
                      <a:pt x="3534" y="0"/>
                      <a:pt x="7893" y="0"/>
                    </a:cubicBezTo>
                    <a:close/>
                  </a:path>
                </a:pathLst>
              </a:custGeom>
              <a:solidFill>
                <a:srgbClr val="FFFFFF">
                  <a:alpha val="49804"/>
                </a:srgbClr>
              </a:solidFill>
              <a:ln w="28575" cap="sq">
                <a:solidFill>
                  <a:srgbClr val="000000">
                    <a:alpha val="49804"/>
                  </a:srgbClr>
                </a:solidFill>
                <a:prstDash val="solid"/>
                <a:miter/>
              </a:ln>
            </p:spPr>
          </p:sp>
          <p:sp>
            <p:nvSpPr>
              <p:cNvPr id="22" name="TextBox 22"/>
              <p:cNvSpPr txBox="1"/>
              <p:nvPr/>
            </p:nvSpPr>
            <p:spPr>
              <a:xfrm>
                <a:off x="0" y="-57150"/>
                <a:ext cx="3097682" cy="285621"/>
              </a:xfrm>
              <a:prstGeom prst="rect">
                <a:avLst/>
              </a:prstGeom>
            </p:spPr>
            <p:txBody>
              <a:bodyPr lIns="50800" tIns="50800" rIns="50800" bIns="50800" rtlCol="0" anchor="ctr"/>
              <a:lstStyle/>
              <a:p>
                <a:pPr algn="r">
                  <a:lnSpc>
                    <a:spcPts val="3359"/>
                  </a:lnSpc>
                </a:pPr>
                <a:endParaRPr/>
              </a:p>
            </p:txBody>
          </p:sp>
        </p:grpSp>
        <p:sp>
          <p:nvSpPr>
            <p:cNvPr id="23" name="TextBox 23"/>
            <p:cNvSpPr txBox="1"/>
            <p:nvPr/>
          </p:nvSpPr>
          <p:spPr>
            <a:xfrm>
              <a:off x="583398" y="261892"/>
              <a:ext cx="15835806" cy="663575"/>
            </a:xfrm>
            <a:prstGeom prst="rect">
              <a:avLst/>
            </a:prstGeom>
          </p:spPr>
          <p:txBody>
            <a:bodyPr lIns="0" tIns="0" rIns="0" bIns="0" rtlCol="0" anchor="t">
              <a:spAutoFit/>
            </a:bodyPr>
            <a:lstStyle/>
            <a:p>
              <a:pPr algn="ctr">
                <a:lnSpc>
                  <a:spcPts val="4199"/>
                </a:lnSpc>
              </a:pPr>
              <a:r>
                <a:rPr lang="en-US" sz="2999">
                  <a:solidFill>
                    <a:srgbClr val="000000"/>
                  </a:solidFill>
                  <a:latin typeface="Arial"/>
                  <a:ea typeface="Arial"/>
                  <a:cs typeface="Arial"/>
                  <a:sym typeface="Arial"/>
                </a:rPr>
                <a:t>NHS underutilises development as a motivational tool</a:t>
              </a: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Freeform 3"/>
          <p:cNvSpPr/>
          <p:nvPr/>
        </p:nvSpPr>
        <p:spPr>
          <a:xfrm>
            <a:off x="10994346" y="1833583"/>
            <a:ext cx="5509916" cy="7109569"/>
          </a:xfrm>
          <a:custGeom>
            <a:avLst/>
            <a:gdLst/>
            <a:ahLst/>
            <a:cxnLst/>
            <a:rect l="l" t="t" r="r" b="b"/>
            <a:pathLst>
              <a:path w="5509916" h="7109569">
                <a:moveTo>
                  <a:pt x="0" y="0"/>
                </a:moveTo>
                <a:lnTo>
                  <a:pt x="5509916" y="0"/>
                </a:lnTo>
                <a:lnTo>
                  <a:pt x="5509916" y="7109568"/>
                </a:lnTo>
                <a:lnTo>
                  <a:pt x="0" y="710956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1166399" y="1233825"/>
            <a:ext cx="15500457"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Human Capital Theory</a:t>
            </a:r>
          </a:p>
        </p:txBody>
      </p:sp>
      <p:sp>
        <p:nvSpPr>
          <p:cNvPr id="5" name="TextBox 5"/>
          <p:cNvSpPr txBox="1"/>
          <p:nvPr/>
        </p:nvSpPr>
        <p:spPr>
          <a:xfrm>
            <a:off x="1166399" y="2939803"/>
            <a:ext cx="8434176" cy="5276850"/>
          </a:xfrm>
          <a:prstGeom prst="rect">
            <a:avLst/>
          </a:prstGeom>
        </p:spPr>
        <p:txBody>
          <a:bodyPr lIns="0" tIns="0" rIns="0" bIns="0" rtlCol="0" anchor="t">
            <a:spAutoFit/>
          </a:bodyPr>
          <a:lstStyle/>
          <a:p>
            <a:pPr marL="647700" lvl="1" indent="-323850" algn="l">
              <a:lnSpc>
                <a:spcPts val="6000"/>
              </a:lnSpc>
              <a:buFont typeface="Arial"/>
              <a:buChar char="•"/>
            </a:pPr>
            <a:r>
              <a:rPr lang="en-US" sz="3000">
                <a:solidFill>
                  <a:srgbClr val="000000"/>
                </a:solidFill>
                <a:latin typeface="Arial"/>
                <a:ea typeface="Arial"/>
                <a:cs typeface="Arial"/>
                <a:sym typeface="Arial"/>
              </a:rPr>
              <a:t>Employees are strategic organisational assets</a:t>
            </a:r>
          </a:p>
          <a:p>
            <a:pPr marL="647700" lvl="1" indent="-323850" algn="l">
              <a:lnSpc>
                <a:spcPts val="6000"/>
              </a:lnSpc>
              <a:buFont typeface="Arial"/>
              <a:buChar char="•"/>
            </a:pPr>
            <a:r>
              <a:rPr lang="en-US" sz="3000">
                <a:solidFill>
                  <a:srgbClr val="000000"/>
                </a:solidFill>
                <a:latin typeface="Arial"/>
                <a:ea typeface="Arial"/>
                <a:cs typeface="Arial"/>
                <a:sym typeface="Arial"/>
              </a:rPr>
              <a:t>Investment in skills </a:t>
            </a:r>
            <a:r>
              <a:rPr lang="en-US" sz="3000" u="none" strike="noStrike">
                <a:solidFill>
                  <a:srgbClr val="000000"/>
                </a:solidFill>
                <a:latin typeface="Arial"/>
                <a:ea typeface="Arial"/>
                <a:cs typeface="Arial"/>
                <a:sym typeface="Arial"/>
              </a:rPr>
              <a:t>improves productivity and outcomes</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Long-term value creation through workforce development (Obeng-Tuaah, 2025)</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NHS often treats training as a cost rather than investment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TextBox 3"/>
          <p:cNvSpPr txBox="1"/>
          <p:nvPr/>
        </p:nvSpPr>
        <p:spPr>
          <a:xfrm>
            <a:off x="1166399" y="1233825"/>
            <a:ext cx="16092901"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Critical Evaluation of NHS Approach</a:t>
            </a:r>
          </a:p>
        </p:txBody>
      </p:sp>
      <p:grpSp>
        <p:nvGrpSpPr>
          <p:cNvPr id="4" name="Group 4"/>
          <p:cNvGrpSpPr/>
          <p:nvPr/>
        </p:nvGrpSpPr>
        <p:grpSpPr>
          <a:xfrm>
            <a:off x="1737663" y="3796120"/>
            <a:ext cx="3345981" cy="3345981"/>
            <a:chOff x="0" y="0"/>
            <a:chExt cx="812800" cy="812800"/>
          </a:xfrm>
        </p:grpSpPr>
        <p:sp>
          <p:nvSpPr>
            <p:cNvPr id="5" name="Freeform 5"/>
            <p:cNvSpPr/>
            <p:nvPr/>
          </p:nvSpPr>
          <p:spPr>
            <a:xfrm>
              <a:off x="0" y="0"/>
              <a:ext cx="812800" cy="812800"/>
            </a:xfrm>
            <a:custGeom>
              <a:avLst/>
              <a:gdLst/>
              <a:ahLst/>
              <a:cxnLst/>
              <a:rect l="l" t="t" r="r" b="b"/>
              <a:pathLst>
                <a:path w="812800" h="812800">
                  <a:moveTo>
                    <a:pt x="30079" y="0"/>
                  </a:moveTo>
                  <a:lnTo>
                    <a:pt x="782721" y="0"/>
                  </a:lnTo>
                  <a:cubicBezTo>
                    <a:pt x="790698" y="0"/>
                    <a:pt x="798349" y="3169"/>
                    <a:pt x="803990" y="8810"/>
                  </a:cubicBezTo>
                  <a:cubicBezTo>
                    <a:pt x="809631" y="14451"/>
                    <a:pt x="812800" y="22102"/>
                    <a:pt x="812800" y="30079"/>
                  </a:cubicBezTo>
                  <a:lnTo>
                    <a:pt x="812800" y="782721"/>
                  </a:lnTo>
                  <a:cubicBezTo>
                    <a:pt x="812800" y="790698"/>
                    <a:pt x="809631" y="798349"/>
                    <a:pt x="803990" y="803990"/>
                  </a:cubicBezTo>
                  <a:cubicBezTo>
                    <a:pt x="798349" y="809631"/>
                    <a:pt x="790698" y="812800"/>
                    <a:pt x="782721" y="812800"/>
                  </a:cubicBezTo>
                  <a:lnTo>
                    <a:pt x="30079" y="812800"/>
                  </a:lnTo>
                  <a:cubicBezTo>
                    <a:pt x="22102" y="812800"/>
                    <a:pt x="14451" y="809631"/>
                    <a:pt x="8810" y="803990"/>
                  </a:cubicBezTo>
                  <a:cubicBezTo>
                    <a:pt x="3169" y="798349"/>
                    <a:pt x="0" y="790698"/>
                    <a:pt x="0" y="782721"/>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6" name="TextBox 6"/>
            <p:cNvSpPr txBox="1"/>
            <p:nvPr/>
          </p:nvSpPr>
          <p:spPr>
            <a:xfrm>
              <a:off x="0" y="-57150"/>
              <a:ext cx="812800" cy="869950"/>
            </a:xfrm>
            <a:prstGeom prst="rect">
              <a:avLst/>
            </a:prstGeom>
          </p:spPr>
          <p:txBody>
            <a:bodyPr lIns="50800" tIns="50800" rIns="50800" bIns="50800" rtlCol="0" anchor="ctr"/>
            <a:lstStyle/>
            <a:p>
              <a:pPr algn="r">
                <a:lnSpc>
                  <a:spcPts val="3359"/>
                </a:lnSpc>
              </a:pPr>
              <a:endParaRPr/>
            </a:p>
          </p:txBody>
        </p:sp>
      </p:grpSp>
      <p:sp>
        <p:nvSpPr>
          <p:cNvPr id="7" name="TextBox 7"/>
          <p:cNvSpPr txBox="1"/>
          <p:nvPr/>
        </p:nvSpPr>
        <p:spPr>
          <a:xfrm>
            <a:off x="2003887" y="4818866"/>
            <a:ext cx="2813532" cy="1317625"/>
          </a:xfrm>
          <a:prstGeom prst="rect">
            <a:avLst/>
          </a:prstGeom>
        </p:spPr>
        <p:txBody>
          <a:bodyPr lIns="0" tIns="0" rIns="0" bIns="0" rtlCol="0" anchor="t">
            <a:spAutoFit/>
          </a:bodyPr>
          <a:lstStyle/>
          <a:p>
            <a:pPr marL="0" lvl="0" indent="0" algn="ctr">
              <a:lnSpc>
                <a:spcPts val="3500"/>
              </a:lnSpc>
            </a:pPr>
            <a:r>
              <a:rPr lang="en-US" sz="2500">
                <a:solidFill>
                  <a:srgbClr val="000000"/>
                </a:solidFill>
                <a:latin typeface="Arial"/>
                <a:ea typeface="Arial"/>
                <a:cs typeface="Arial"/>
                <a:sym typeface="Arial"/>
              </a:rPr>
              <a:t>Strong st</a:t>
            </a:r>
            <a:r>
              <a:rPr lang="en-US" sz="2500" u="none" strike="noStrike">
                <a:solidFill>
                  <a:srgbClr val="000000"/>
                </a:solidFill>
                <a:latin typeface="Arial"/>
                <a:ea typeface="Arial"/>
                <a:cs typeface="Arial"/>
                <a:sym typeface="Arial"/>
              </a:rPr>
              <a:t>rategic intent in workforce policies</a:t>
            </a:r>
          </a:p>
        </p:txBody>
      </p:sp>
      <p:grpSp>
        <p:nvGrpSpPr>
          <p:cNvPr id="8" name="Group 8"/>
          <p:cNvGrpSpPr/>
          <p:nvPr/>
        </p:nvGrpSpPr>
        <p:grpSpPr>
          <a:xfrm>
            <a:off x="9382125" y="3796120"/>
            <a:ext cx="3345981" cy="3345981"/>
            <a:chOff x="0" y="0"/>
            <a:chExt cx="812800" cy="812800"/>
          </a:xfrm>
        </p:grpSpPr>
        <p:sp>
          <p:nvSpPr>
            <p:cNvPr id="9" name="Freeform 9"/>
            <p:cNvSpPr/>
            <p:nvPr/>
          </p:nvSpPr>
          <p:spPr>
            <a:xfrm>
              <a:off x="0" y="0"/>
              <a:ext cx="812800" cy="812800"/>
            </a:xfrm>
            <a:custGeom>
              <a:avLst/>
              <a:gdLst/>
              <a:ahLst/>
              <a:cxnLst/>
              <a:rect l="l" t="t" r="r" b="b"/>
              <a:pathLst>
                <a:path w="812800" h="812800">
                  <a:moveTo>
                    <a:pt x="30079" y="0"/>
                  </a:moveTo>
                  <a:lnTo>
                    <a:pt x="782721" y="0"/>
                  </a:lnTo>
                  <a:cubicBezTo>
                    <a:pt x="790698" y="0"/>
                    <a:pt x="798349" y="3169"/>
                    <a:pt x="803990" y="8810"/>
                  </a:cubicBezTo>
                  <a:cubicBezTo>
                    <a:pt x="809631" y="14451"/>
                    <a:pt x="812800" y="22102"/>
                    <a:pt x="812800" y="30079"/>
                  </a:cubicBezTo>
                  <a:lnTo>
                    <a:pt x="812800" y="782721"/>
                  </a:lnTo>
                  <a:cubicBezTo>
                    <a:pt x="812800" y="790698"/>
                    <a:pt x="809631" y="798349"/>
                    <a:pt x="803990" y="803990"/>
                  </a:cubicBezTo>
                  <a:cubicBezTo>
                    <a:pt x="798349" y="809631"/>
                    <a:pt x="790698" y="812800"/>
                    <a:pt x="782721" y="812800"/>
                  </a:cubicBezTo>
                  <a:lnTo>
                    <a:pt x="30079" y="812800"/>
                  </a:lnTo>
                  <a:cubicBezTo>
                    <a:pt x="22102" y="812800"/>
                    <a:pt x="14451" y="809631"/>
                    <a:pt x="8810" y="803990"/>
                  </a:cubicBezTo>
                  <a:cubicBezTo>
                    <a:pt x="3169" y="798349"/>
                    <a:pt x="0" y="790698"/>
                    <a:pt x="0" y="782721"/>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0" name="TextBox 10"/>
            <p:cNvSpPr txBox="1"/>
            <p:nvPr/>
          </p:nvSpPr>
          <p:spPr>
            <a:xfrm>
              <a:off x="0" y="-57150"/>
              <a:ext cx="812800" cy="869950"/>
            </a:xfrm>
            <a:prstGeom prst="rect">
              <a:avLst/>
            </a:prstGeom>
          </p:spPr>
          <p:txBody>
            <a:bodyPr lIns="43106" tIns="43106" rIns="43106" bIns="43106" rtlCol="0" anchor="ctr"/>
            <a:lstStyle/>
            <a:p>
              <a:pPr algn="r">
                <a:lnSpc>
                  <a:spcPts val="3359"/>
                </a:lnSpc>
              </a:pPr>
              <a:endParaRPr/>
            </a:p>
          </p:txBody>
        </p:sp>
      </p:grpSp>
      <p:sp>
        <p:nvSpPr>
          <p:cNvPr id="11" name="TextBox 11"/>
          <p:cNvSpPr txBox="1"/>
          <p:nvPr/>
        </p:nvSpPr>
        <p:spPr>
          <a:xfrm>
            <a:off x="9861426" y="4380716"/>
            <a:ext cx="2387379" cy="2193925"/>
          </a:xfrm>
          <a:prstGeom prst="rect">
            <a:avLst/>
          </a:prstGeom>
        </p:spPr>
        <p:txBody>
          <a:bodyPr lIns="0" tIns="0" rIns="0" bIns="0" rtlCol="0" anchor="t">
            <a:spAutoFit/>
          </a:bodyPr>
          <a:lstStyle/>
          <a:p>
            <a:pPr algn="ctr">
              <a:lnSpc>
                <a:spcPts val="3500"/>
              </a:lnSpc>
            </a:pPr>
            <a:r>
              <a:rPr lang="en-US" sz="2500">
                <a:solidFill>
                  <a:srgbClr val="000000"/>
                </a:solidFill>
                <a:latin typeface="Arial"/>
                <a:ea typeface="Arial"/>
                <a:cs typeface="Arial"/>
                <a:sym typeface="Arial"/>
              </a:rPr>
              <a:t>Misalignment between HR stra</a:t>
            </a:r>
            <a:r>
              <a:rPr lang="en-US" sz="2500" u="none" strike="noStrike">
                <a:solidFill>
                  <a:srgbClr val="000000"/>
                </a:solidFill>
                <a:latin typeface="Arial"/>
                <a:ea typeface="Arial"/>
                <a:cs typeface="Arial"/>
                <a:sym typeface="Arial"/>
              </a:rPr>
              <a:t>tegy and service pressures</a:t>
            </a:r>
          </a:p>
        </p:txBody>
      </p:sp>
      <p:grpSp>
        <p:nvGrpSpPr>
          <p:cNvPr id="12" name="Group 12"/>
          <p:cNvGrpSpPr/>
          <p:nvPr/>
        </p:nvGrpSpPr>
        <p:grpSpPr>
          <a:xfrm>
            <a:off x="5559894" y="3796120"/>
            <a:ext cx="3345981" cy="3345981"/>
            <a:chOff x="0" y="0"/>
            <a:chExt cx="812800" cy="812800"/>
          </a:xfrm>
        </p:grpSpPr>
        <p:sp>
          <p:nvSpPr>
            <p:cNvPr id="13" name="Freeform 13"/>
            <p:cNvSpPr/>
            <p:nvPr/>
          </p:nvSpPr>
          <p:spPr>
            <a:xfrm>
              <a:off x="0" y="0"/>
              <a:ext cx="812800" cy="812800"/>
            </a:xfrm>
            <a:custGeom>
              <a:avLst/>
              <a:gdLst/>
              <a:ahLst/>
              <a:cxnLst/>
              <a:rect l="l" t="t" r="r" b="b"/>
              <a:pathLst>
                <a:path w="812800" h="812800">
                  <a:moveTo>
                    <a:pt x="30079" y="0"/>
                  </a:moveTo>
                  <a:lnTo>
                    <a:pt x="782721" y="0"/>
                  </a:lnTo>
                  <a:cubicBezTo>
                    <a:pt x="790698" y="0"/>
                    <a:pt x="798349" y="3169"/>
                    <a:pt x="803990" y="8810"/>
                  </a:cubicBezTo>
                  <a:cubicBezTo>
                    <a:pt x="809631" y="14451"/>
                    <a:pt x="812800" y="22102"/>
                    <a:pt x="812800" y="30079"/>
                  </a:cubicBezTo>
                  <a:lnTo>
                    <a:pt x="812800" y="782721"/>
                  </a:lnTo>
                  <a:cubicBezTo>
                    <a:pt x="812800" y="790698"/>
                    <a:pt x="809631" y="798349"/>
                    <a:pt x="803990" y="803990"/>
                  </a:cubicBezTo>
                  <a:cubicBezTo>
                    <a:pt x="798349" y="809631"/>
                    <a:pt x="790698" y="812800"/>
                    <a:pt x="782721" y="812800"/>
                  </a:cubicBezTo>
                  <a:lnTo>
                    <a:pt x="30079" y="812800"/>
                  </a:lnTo>
                  <a:cubicBezTo>
                    <a:pt x="22102" y="812800"/>
                    <a:pt x="14451" y="809631"/>
                    <a:pt x="8810" y="803990"/>
                  </a:cubicBezTo>
                  <a:cubicBezTo>
                    <a:pt x="3169" y="798349"/>
                    <a:pt x="0" y="790698"/>
                    <a:pt x="0" y="782721"/>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4" name="TextBox 14"/>
            <p:cNvSpPr txBox="1"/>
            <p:nvPr/>
          </p:nvSpPr>
          <p:spPr>
            <a:xfrm>
              <a:off x="0" y="-57150"/>
              <a:ext cx="812800" cy="869950"/>
            </a:xfrm>
            <a:prstGeom prst="rect">
              <a:avLst/>
            </a:prstGeom>
          </p:spPr>
          <p:txBody>
            <a:bodyPr lIns="50800" tIns="50800" rIns="50800" bIns="50800" rtlCol="0" anchor="ctr"/>
            <a:lstStyle/>
            <a:p>
              <a:pPr algn="r">
                <a:lnSpc>
                  <a:spcPts val="3359"/>
                </a:lnSpc>
              </a:pPr>
              <a:endParaRPr/>
            </a:p>
          </p:txBody>
        </p:sp>
      </p:grpSp>
      <p:sp>
        <p:nvSpPr>
          <p:cNvPr id="15" name="TextBox 15"/>
          <p:cNvSpPr txBox="1"/>
          <p:nvPr/>
        </p:nvSpPr>
        <p:spPr>
          <a:xfrm>
            <a:off x="5826118" y="4599791"/>
            <a:ext cx="2813532" cy="1755775"/>
          </a:xfrm>
          <a:prstGeom prst="rect">
            <a:avLst/>
          </a:prstGeom>
        </p:spPr>
        <p:txBody>
          <a:bodyPr lIns="0" tIns="0" rIns="0" bIns="0" rtlCol="0" anchor="t">
            <a:spAutoFit/>
          </a:bodyPr>
          <a:lstStyle/>
          <a:p>
            <a:pPr algn="ctr">
              <a:lnSpc>
                <a:spcPts val="3500"/>
              </a:lnSpc>
            </a:pPr>
            <a:r>
              <a:rPr lang="en-US" sz="2500">
                <a:solidFill>
                  <a:srgbClr val="000000"/>
                </a:solidFill>
                <a:latin typeface="Arial"/>
                <a:ea typeface="Arial"/>
                <a:cs typeface="Arial"/>
                <a:sym typeface="Arial"/>
              </a:rPr>
              <a:t>W</a:t>
            </a:r>
            <a:r>
              <a:rPr lang="en-US" sz="2500" u="none" strike="noStrike">
                <a:solidFill>
                  <a:srgbClr val="000000"/>
                </a:solidFill>
                <a:latin typeface="Arial"/>
                <a:ea typeface="Arial"/>
                <a:cs typeface="Arial"/>
                <a:sym typeface="Arial"/>
              </a:rPr>
              <a:t>eak implementation at operational level (Bilderback, 2024)</a:t>
            </a:r>
          </a:p>
        </p:txBody>
      </p:sp>
      <p:grpSp>
        <p:nvGrpSpPr>
          <p:cNvPr id="16" name="Group 16"/>
          <p:cNvGrpSpPr/>
          <p:nvPr/>
        </p:nvGrpSpPr>
        <p:grpSpPr>
          <a:xfrm>
            <a:off x="13204356" y="3796120"/>
            <a:ext cx="3345981" cy="3345981"/>
            <a:chOff x="0" y="0"/>
            <a:chExt cx="812800" cy="812800"/>
          </a:xfrm>
        </p:grpSpPr>
        <p:sp>
          <p:nvSpPr>
            <p:cNvPr id="17" name="Freeform 17"/>
            <p:cNvSpPr/>
            <p:nvPr/>
          </p:nvSpPr>
          <p:spPr>
            <a:xfrm>
              <a:off x="0" y="0"/>
              <a:ext cx="812800" cy="812800"/>
            </a:xfrm>
            <a:custGeom>
              <a:avLst/>
              <a:gdLst/>
              <a:ahLst/>
              <a:cxnLst/>
              <a:rect l="l" t="t" r="r" b="b"/>
              <a:pathLst>
                <a:path w="812800" h="812800">
                  <a:moveTo>
                    <a:pt x="30079" y="0"/>
                  </a:moveTo>
                  <a:lnTo>
                    <a:pt x="782721" y="0"/>
                  </a:lnTo>
                  <a:cubicBezTo>
                    <a:pt x="790698" y="0"/>
                    <a:pt x="798349" y="3169"/>
                    <a:pt x="803990" y="8810"/>
                  </a:cubicBezTo>
                  <a:cubicBezTo>
                    <a:pt x="809631" y="14451"/>
                    <a:pt x="812800" y="22102"/>
                    <a:pt x="812800" y="30079"/>
                  </a:cubicBezTo>
                  <a:lnTo>
                    <a:pt x="812800" y="782721"/>
                  </a:lnTo>
                  <a:cubicBezTo>
                    <a:pt x="812800" y="790698"/>
                    <a:pt x="809631" y="798349"/>
                    <a:pt x="803990" y="803990"/>
                  </a:cubicBezTo>
                  <a:cubicBezTo>
                    <a:pt x="798349" y="809631"/>
                    <a:pt x="790698" y="812800"/>
                    <a:pt x="782721" y="812800"/>
                  </a:cubicBezTo>
                  <a:lnTo>
                    <a:pt x="30079" y="812800"/>
                  </a:lnTo>
                  <a:cubicBezTo>
                    <a:pt x="22102" y="812800"/>
                    <a:pt x="14451" y="809631"/>
                    <a:pt x="8810" y="803990"/>
                  </a:cubicBezTo>
                  <a:cubicBezTo>
                    <a:pt x="3169" y="798349"/>
                    <a:pt x="0" y="790698"/>
                    <a:pt x="0" y="782721"/>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8" name="TextBox 18"/>
            <p:cNvSpPr txBox="1"/>
            <p:nvPr/>
          </p:nvSpPr>
          <p:spPr>
            <a:xfrm>
              <a:off x="0" y="-57150"/>
              <a:ext cx="812800" cy="869950"/>
            </a:xfrm>
            <a:prstGeom prst="rect">
              <a:avLst/>
            </a:prstGeom>
          </p:spPr>
          <p:txBody>
            <a:bodyPr lIns="43106" tIns="43106" rIns="43106" bIns="43106" rtlCol="0" anchor="ctr"/>
            <a:lstStyle/>
            <a:p>
              <a:pPr algn="r">
                <a:lnSpc>
                  <a:spcPts val="3359"/>
                </a:lnSpc>
              </a:pPr>
              <a:endParaRPr/>
            </a:p>
          </p:txBody>
        </p:sp>
      </p:grpSp>
      <p:sp>
        <p:nvSpPr>
          <p:cNvPr id="19" name="TextBox 19"/>
          <p:cNvSpPr txBox="1"/>
          <p:nvPr/>
        </p:nvSpPr>
        <p:spPr>
          <a:xfrm>
            <a:off x="13683657" y="4599791"/>
            <a:ext cx="2387379" cy="1755775"/>
          </a:xfrm>
          <a:prstGeom prst="rect">
            <a:avLst/>
          </a:prstGeom>
        </p:spPr>
        <p:txBody>
          <a:bodyPr lIns="0" tIns="0" rIns="0" bIns="0" rtlCol="0" anchor="t">
            <a:spAutoFit/>
          </a:bodyPr>
          <a:lstStyle/>
          <a:p>
            <a:pPr marL="0" lvl="0" indent="0" algn="ctr">
              <a:lnSpc>
                <a:spcPts val="3500"/>
              </a:lnSpc>
            </a:pPr>
            <a:r>
              <a:rPr lang="en-US" sz="2500">
                <a:solidFill>
                  <a:srgbClr val="000000"/>
                </a:solidFill>
                <a:latin typeface="Arial"/>
                <a:ea typeface="Arial"/>
                <a:cs typeface="Arial"/>
                <a:sym typeface="Arial"/>
              </a:rPr>
              <a:t>Tr</a:t>
            </a:r>
            <a:r>
              <a:rPr lang="en-US" sz="2500" u="none" strike="noStrike">
                <a:solidFill>
                  <a:srgbClr val="000000"/>
                </a:solidFill>
                <a:latin typeface="Arial"/>
                <a:ea typeface="Arial"/>
                <a:cs typeface="Arial"/>
                <a:sym typeface="Arial"/>
              </a:rPr>
              <a:t>aining not fully embedded in organisational priorities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grpSp>
        <p:nvGrpSpPr>
          <p:cNvPr id="3" name="Group 3"/>
          <p:cNvGrpSpPr/>
          <p:nvPr/>
        </p:nvGrpSpPr>
        <p:grpSpPr>
          <a:xfrm>
            <a:off x="1737663" y="3255960"/>
            <a:ext cx="3345981" cy="5500922"/>
            <a:chOff x="0" y="0"/>
            <a:chExt cx="812800" cy="1336275"/>
          </a:xfrm>
        </p:grpSpPr>
        <p:sp>
          <p:nvSpPr>
            <p:cNvPr id="4" name="Freeform 4"/>
            <p:cNvSpPr/>
            <p:nvPr/>
          </p:nvSpPr>
          <p:spPr>
            <a:xfrm>
              <a:off x="0" y="0"/>
              <a:ext cx="812800" cy="1336275"/>
            </a:xfrm>
            <a:custGeom>
              <a:avLst/>
              <a:gdLst/>
              <a:ahLst/>
              <a:cxnLst/>
              <a:rect l="l" t="t" r="r" b="b"/>
              <a:pathLst>
                <a:path w="812800" h="1336275">
                  <a:moveTo>
                    <a:pt x="30079" y="0"/>
                  </a:moveTo>
                  <a:lnTo>
                    <a:pt x="782721" y="0"/>
                  </a:lnTo>
                  <a:cubicBezTo>
                    <a:pt x="790698" y="0"/>
                    <a:pt x="798349" y="3169"/>
                    <a:pt x="803990" y="8810"/>
                  </a:cubicBezTo>
                  <a:cubicBezTo>
                    <a:pt x="809631" y="14451"/>
                    <a:pt x="812800" y="22102"/>
                    <a:pt x="812800" y="30079"/>
                  </a:cubicBezTo>
                  <a:lnTo>
                    <a:pt x="812800" y="1306195"/>
                  </a:lnTo>
                  <a:cubicBezTo>
                    <a:pt x="812800" y="1322808"/>
                    <a:pt x="799333" y="1336275"/>
                    <a:pt x="782721" y="1336275"/>
                  </a:cubicBezTo>
                  <a:lnTo>
                    <a:pt x="30079" y="1336275"/>
                  </a:lnTo>
                  <a:cubicBezTo>
                    <a:pt x="22102" y="1336275"/>
                    <a:pt x="14451" y="1333106"/>
                    <a:pt x="8810" y="1327465"/>
                  </a:cubicBezTo>
                  <a:cubicBezTo>
                    <a:pt x="3169" y="1321824"/>
                    <a:pt x="0" y="1314173"/>
                    <a:pt x="0" y="1306195"/>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5" name="TextBox 5"/>
            <p:cNvSpPr txBox="1"/>
            <p:nvPr/>
          </p:nvSpPr>
          <p:spPr>
            <a:xfrm>
              <a:off x="0" y="-57150"/>
              <a:ext cx="812800" cy="1393425"/>
            </a:xfrm>
            <a:prstGeom prst="rect">
              <a:avLst/>
            </a:prstGeom>
          </p:spPr>
          <p:txBody>
            <a:bodyPr lIns="50800" tIns="50800" rIns="50800" bIns="50800" rtlCol="0" anchor="ctr"/>
            <a:lstStyle/>
            <a:p>
              <a:pPr algn="r">
                <a:lnSpc>
                  <a:spcPts val="3359"/>
                </a:lnSpc>
              </a:pPr>
              <a:endParaRPr/>
            </a:p>
          </p:txBody>
        </p:sp>
      </p:grpSp>
      <p:grpSp>
        <p:nvGrpSpPr>
          <p:cNvPr id="6" name="Group 6"/>
          <p:cNvGrpSpPr/>
          <p:nvPr/>
        </p:nvGrpSpPr>
        <p:grpSpPr>
          <a:xfrm>
            <a:off x="9382125" y="3255960"/>
            <a:ext cx="3345981" cy="5500922"/>
            <a:chOff x="0" y="0"/>
            <a:chExt cx="812800" cy="1336275"/>
          </a:xfrm>
        </p:grpSpPr>
        <p:sp>
          <p:nvSpPr>
            <p:cNvPr id="7" name="Freeform 7"/>
            <p:cNvSpPr/>
            <p:nvPr/>
          </p:nvSpPr>
          <p:spPr>
            <a:xfrm>
              <a:off x="0" y="0"/>
              <a:ext cx="812800" cy="1336275"/>
            </a:xfrm>
            <a:custGeom>
              <a:avLst/>
              <a:gdLst/>
              <a:ahLst/>
              <a:cxnLst/>
              <a:rect l="l" t="t" r="r" b="b"/>
              <a:pathLst>
                <a:path w="812800" h="1336275">
                  <a:moveTo>
                    <a:pt x="30079" y="0"/>
                  </a:moveTo>
                  <a:lnTo>
                    <a:pt x="782721" y="0"/>
                  </a:lnTo>
                  <a:cubicBezTo>
                    <a:pt x="790698" y="0"/>
                    <a:pt x="798349" y="3169"/>
                    <a:pt x="803990" y="8810"/>
                  </a:cubicBezTo>
                  <a:cubicBezTo>
                    <a:pt x="809631" y="14451"/>
                    <a:pt x="812800" y="22102"/>
                    <a:pt x="812800" y="30079"/>
                  </a:cubicBezTo>
                  <a:lnTo>
                    <a:pt x="812800" y="1306195"/>
                  </a:lnTo>
                  <a:cubicBezTo>
                    <a:pt x="812800" y="1322808"/>
                    <a:pt x="799333" y="1336275"/>
                    <a:pt x="782721" y="1336275"/>
                  </a:cubicBezTo>
                  <a:lnTo>
                    <a:pt x="30079" y="1336275"/>
                  </a:lnTo>
                  <a:cubicBezTo>
                    <a:pt x="22102" y="1336275"/>
                    <a:pt x="14451" y="1333106"/>
                    <a:pt x="8810" y="1327465"/>
                  </a:cubicBezTo>
                  <a:cubicBezTo>
                    <a:pt x="3169" y="1321824"/>
                    <a:pt x="0" y="1314173"/>
                    <a:pt x="0" y="1306195"/>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8" name="TextBox 8"/>
            <p:cNvSpPr txBox="1"/>
            <p:nvPr/>
          </p:nvSpPr>
          <p:spPr>
            <a:xfrm>
              <a:off x="0" y="-57150"/>
              <a:ext cx="812800" cy="1393425"/>
            </a:xfrm>
            <a:prstGeom prst="rect">
              <a:avLst/>
            </a:prstGeom>
          </p:spPr>
          <p:txBody>
            <a:bodyPr lIns="43106" tIns="43106" rIns="43106" bIns="43106" rtlCol="0" anchor="ctr"/>
            <a:lstStyle/>
            <a:p>
              <a:pPr algn="r">
                <a:lnSpc>
                  <a:spcPts val="3359"/>
                </a:lnSpc>
              </a:pPr>
              <a:endParaRPr/>
            </a:p>
          </p:txBody>
        </p:sp>
      </p:grpSp>
      <p:grpSp>
        <p:nvGrpSpPr>
          <p:cNvPr id="9" name="Group 9"/>
          <p:cNvGrpSpPr/>
          <p:nvPr/>
        </p:nvGrpSpPr>
        <p:grpSpPr>
          <a:xfrm>
            <a:off x="5559894" y="3255960"/>
            <a:ext cx="3345981" cy="5500922"/>
            <a:chOff x="0" y="0"/>
            <a:chExt cx="812800" cy="1336275"/>
          </a:xfrm>
        </p:grpSpPr>
        <p:sp>
          <p:nvSpPr>
            <p:cNvPr id="10" name="Freeform 10"/>
            <p:cNvSpPr/>
            <p:nvPr/>
          </p:nvSpPr>
          <p:spPr>
            <a:xfrm>
              <a:off x="0" y="0"/>
              <a:ext cx="812800" cy="1336275"/>
            </a:xfrm>
            <a:custGeom>
              <a:avLst/>
              <a:gdLst/>
              <a:ahLst/>
              <a:cxnLst/>
              <a:rect l="l" t="t" r="r" b="b"/>
              <a:pathLst>
                <a:path w="812800" h="1336275">
                  <a:moveTo>
                    <a:pt x="30079" y="0"/>
                  </a:moveTo>
                  <a:lnTo>
                    <a:pt x="782721" y="0"/>
                  </a:lnTo>
                  <a:cubicBezTo>
                    <a:pt x="790698" y="0"/>
                    <a:pt x="798349" y="3169"/>
                    <a:pt x="803990" y="8810"/>
                  </a:cubicBezTo>
                  <a:cubicBezTo>
                    <a:pt x="809631" y="14451"/>
                    <a:pt x="812800" y="22102"/>
                    <a:pt x="812800" y="30079"/>
                  </a:cubicBezTo>
                  <a:lnTo>
                    <a:pt x="812800" y="1306195"/>
                  </a:lnTo>
                  <a:cubicBezTo>
                    <a:pt x="812800" y="1322808"/>
                    <a:pt x="799333" y="1336275"/>
                    <a:pt x="782721" y="1336275"/>
                  </a:cubicBezTo>
                  <a:lnTo>
                    <a:pt x="30079" y="1336275"/>
                  </a:lnTo>
                  <a:cubicBezTo>
                    <a:pt x="22102" y="1336275"/>
                    <a:pt x="14451" y="1333106"/>
                    <a:pt x="8810" y="1327465"/>
                  </a:cubicBezTo>
                  <a:cubicBezTo>
                    <a:pt x="3169" y="1321824"/>
                    <a:pt x="0" y="1314173"/>
                    <a:pt x="0" y="1306195"/>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1" name="TextBox 11"/>
            <p:cNvSpPr txBox="1"/>
            <p:nvPr/>
          </p:nvSpPr>
          <p:spPr>
            <a:xfrm>
              <a:off x="0" y="-57150"/>
              <a:ext cx="812800" cy="1393425"/>
            </a:xfrm>
            <a:prstGeom prst="rect">
              <a:avLst/>
            </a:prstGeom>
          </p:spPr>
          <p:txBody>
            <a:bodyPr lIns="50800" tIns="50800" rIns="50800" bIns="50800" rtlCol="0" anchor="ctr"/>
            <a:lstStyle/>
            <a:p>
              <a:pPr algn="r">
                <a:lnSpc>
                  <a:spcPts val="3359"/>
                </a:lnSpc>
              </a:pPr>
              <a:endParaRPr/>
            </a:p>
          </p:txBody>
        </p:sp>
      </p:grpSp>
      <p:grpSp>
        <p:nvGrpSpPr>
          <p:cNvPr id="12" name="Group 12"/>
          <p:cNvGrpSpPr/>
          <p:nvPr/>
        </p:nvGrpSpPr>
        <p:grpSpPr>
          <a:xfrm>
            <a:off x="13204356" y="3255960"/>
            <a:ext cx="3345981" cy="5500922"/>
            <a:chOff x="0" y="0"/>
            <a:chExt cx="812800" cy="1336275"/>
          </a:xfrm>
        </p:grpSpPr>
        <p:sp>
          <p:nvSpPr>
            <p:cNvPr id="13" name="Freeform 13"/>
            <p:cNvSpPr/>
            <p:nvPr/>
          </p:nvSpPr>
          <p:spPr>
            <a:xfrm>
              <a:off x="0" y="0"/>
              <a:ext cx="812800" cy="1336275"/>
            </a:xfrm>
            <a:custGeom>
              <a:avLst/>
              <a:gdLst/>
              <a:ahLst/>
              <a:cxnLst/>
              <a:rect l="l" t="t" r="r" b="b"/>
              <a:pathLst>
                <a:path w="812800" h="1336275">
                  <a:moveTo>
                    <a:pt x="30079" y="0"/>
                  </a:moveTo>
                  <a:lnTo>
                    <a:pt x="782721" y="0"/>
                  </a:lnTo>
                  <a:cubicBezTo>
                    <a:pt x="790698" y="0"/>
                    <a:pt x="798349" y="3169"/>
                    <a:pt x="803990" y="8810"/>
                  </a:cubicBezTo>
                  <a:cubicBezTo>
                    <a:pt x="809631" y="14451"/>
                    <a:pt x="812800" y="22102"/>
                    <a:pt x="812800" y="30079"/>
                  </a:cubicBezTo>
                  <a:lnTo>
                    <a:pt x="812800" y="1306195"/>
                  </a:lnTo>
                  <a:cubicBezTo>
                    <a:pt x="812800" y="1322808"/>
                    <a:pt x="799333" y="1336275"/>
                    <a:pt x="782721" y="1336275"/>
                  </a:cubicBezTo>
                  <a:lnTo>
                    <a:pt x="30079" y="1336275"/>
                  </a:lnTo>
                  <a:cubicBezTo>
                    <a:pt x="22102" y="1336275"/>
                    <a:pt x="14451" y="1333106"/>
                    <a:pt x="8810" y="1327465"/>
                  </a:cubicBezTo>
                  <a:cubicBezTo>
                    <a:pt x="3169" y="1321824"/>
                    <a:pt x="0" y="1314173"/>
                    <a:pt x="0" y="1306195"/>
                  </a:cubicBezTo>
                  <a:lnTo>
                    <a:pt x="0" y="30079"/>
                  </a:lnTo>
                  <a:cubicBezTo>
                    <a:pt x="0" y="22102"/>
                    <a:pt x="3169" y="14451"/>
                    <a:pt x="8810" y="8810"/>
                  </a:cubicBezTo>
                  <a:cubicBezTo>
                    <a:pt x="14451" y="3169"/>
                    <a:pt x="22102" y="0"/>
                    <a:pt x="30079" y="0"/>
                  </a:cubicBezTo>
                  <a:close/>
                </a:path>
              </a:pathLst>
            </a:custGeom>
            <a:solidFill>
              <a:srgbClr val="FFFFFF">
                <a:alpha val="49804"/>
              </a:srgbClr>
            </a:solidFill>
            <a:ln w="28575" cap="sq">
              <a:solidFill>
                <a:srgbClr val="000000">
                  <a:alpha val="49804"/>
                </a:srgbClr>
              </a:solidFill>
              <a:prstDash val="solid"/>
              <a:miter/>
            </a:ln>
          </p:spPr>
        </p:sp>
        <p:sp>
          <p:nvSpPr>
            <p:cNvPr id="14" name="TextBox 14"/>
            <p:cNvSpPr txBox="1"/>
            <p:nvPr/>
          </p:nvSpPr>
          <p:spPr>
            <a:xfrm>
              <a:off x="0" y="-57150"/>
              <a:ext cx="812800" cy="1393425"/>
            </a:xfrm>
            <a:prstGeom prst="rect">
              <a:avLst/>
            </a:prstGeom>
          </p:spPr>
          <p:txBody>
            <a:bodyPr lIns="43106" tIns="43106" rIns="43106" bIns="43106" rtlCol="0" anchor="ctr"/>
            <a:lstStyle/>
            <a:p>
              <a:pPr algn="r">
                <a:lnSpc>
                  <a:spcPts val="3359"/>
                </a:lnSpc>
              </a:pPr>
              <a:endParaRPr/>
            </a:p>
          </p:txBody>
        </p:sp>
      </p:grpSp>
      <p:sp>
        <p:nvSpPr>
          <p:cNvPr id="15" name="Freeform 15"/>
          <p:cNvSpPr/>
          <p:nvPr/>
        </p:nvSpPr>
        <p:spPr>
          <a:xfrm>
            <a:off x="2224862" y="3996646"/>
            <a:ext cx="2371583" cy="2190750"/>
          </a:xfrm>
          <a:custGeom>
            <a:avLst/>
            <a:gdLst/>
            <a:ahLst/>
            <a:cxnLst/>
            <a:rect l="l" t="t" r="r" b="b"/>
            <a:pathLst>
              <a:path w="2371583" h="2190750">
                <a:moveTo>
                  <a:pt x="0" y="0"/>
                </a:moveTo>
                <a:lnTo>
                  <a:pt x="2371583" y="0"/>
                </a:lnTo>
                <a:lnTo>
                  <a:pt x="2371583" y="2190750"/>
                </a:lnTo>
                <a:lnTo>
                  <a:pt x="0" y="219075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6" name="Freeform 16"/>
          <p:cNvSpPr/>
          <p:nvPr/>
        </p:nvSpPr>
        <p:spPr>
          <a:xfrm>
            <a:off x="6137509" y="3996646"/>
            <a:ext cx="2190750" cy="2190750"/>
          </a:xfrm>
          <a:custGeom>
            <a:avLst/>
            <a:gdLst/>
            <a:ahLst/>
            <a:cxnLst/>
            <a:rect l="l" t="t" r="r" b="b"/>
            <a:pathLst>
              <a:path w="2190750" h="2190750">
                <a:moveTo>
                  <a:pt x="0" y="0"/>
                </a:moveTo>
                <a:lnTo>
                  <a:pt x="2190750" y="0"/>
                </a:lnTo>
                <a:lnTo>
                  <a:pt x="2190750" y="2190750"/>
                </a:lnTo>
                <a:lnTo>
                  <a:pt x="0" y="219075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7" name="Freeform 17"/>
          <p:cNvSpPr/>
          <p:nvPr/>
        </p:nvSpPr>
        <p:spPr>
          <a:xfrm>
            <a:off x="9959741" y="3996646"/>
            <a:ext cx="2190750" cy="2190750"/>
          </a:xfrm>
          <a:custGeom>
            <a:avLst/>
            <a:gdLst/>
            <a:ahLst/>
            <a:cxnLst/>
            <a:rect l="l" t="t" r="r" b="b"/>
            <a:pathLst>
              <a:path w="2190750" h="2190750">
                <a:moveTo>
                  <a:pt x="0" y="0"/>
                </a:moveTo>
                <a:lnTo>
                  <a:pt x="2190750" y="0"/>
                </a:lnTo>
                <a:lnTo>
                  <a:pt x="2190750" y="2190750"/>
                </a:lnTo>
                <a:lnTo>
                  <a:pt x="0" y="219075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8" name="Freeform 18"/>
          <p:cNvSpPr/>
          <p:nvPr/>
        </p:nvSpPr>
        <p:spPr>
          <a:xfrm>
            <a:off x="13592449" y="3996646"/>
            <a:ext cx="2569795" cy="2190750"/>
          </a:xfrm>
          <a:custGeom>
            <a:avLst/>
            <a:gdLst/>
            <a:ahLst/>
            <a:cxnLst/>
            <a:rect l="l" t="t" r="r" b="b"/>
            <a:pathLst>
              <a:path w="2569795" h="2190750">
                <a:moveTo>
                  <a:pt x="0" y="0"/>
                </a:moveTo>
                <a:lnTo>
                  <a:pt x="2569795" y="0"/>
                </a:lnTo>
                <a:lnTo>
                  <a:pt x="2569795" y="2190750"/>
                </a:lnTo>
                <a:lnTo>
                  <a:pt x="0" y="219075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9" name="TextBox 19"/>
          <p:cNvSpPr txBox="1"/>
          <p:nvPr/>
        </p:nvSpPr>
        <p:spPr>
          <a:xfrm>
            <a:off x="1166399" y="1233825"/>
            <a:ext cx="12909657"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Global Best Practices</a:t>
            </a:r>
          </a:p>
        </p:txBody>
      </p:sp>
      <p:sp>
        <p:nvSpPr>
          <p:cNvPr id="20" name="TextBox 20"/>
          <p:cNvSpPr txBox="1"/>
          <p:nvPr/>
        </p:nvSpPr>
        <p:spPr>
          <a:xfrm>
            <a:off x="2220028" y="6927321"/>
            <a:ext cx="2381250" cy="1108710"/>
          </a:xfrm>
          <a:prstGeom prst="rect">
            <a:avLst/>
          </a:prstGeom>
        </p:spPr>
        <p:txBody>
          <a:bodyPr lIns="0" tIns="0" rIns="0" bIns="0" rtlCol="0" anchor="t">
            <a:spAutoFit/>
          </a:bodyPr>
          <a:lstStyle/>
          <a:p>
            <a:pPr marL="0" lvl="0" indent="0" algn="ctr">
              <a:lnSpc>
                <a:spcPts val="2940"/>
              </a:lnSpc>
            </a:pPr>
            <a:r>
              <a:rPr lang="en-US" sz="2100">
                <a:solidFill>
                  <a:srgbClr val="000000"/>
                </a:solidFill>
                <a:latin typeface="Arial"/>
                <a:ea typeface="Arial"/>
                <a:cs typeface="Arial"/>
                <a:sym typeface="Arial"/>
              </a:rPr>
              <a:t>Use of digital</a:t>
            </a:r>
            <a:r>
              <a:rPr lang="en-US" sz="2100" u="none" strike="noStrike">
                <a:solidFill>
                  <a:srgbClr val="000000"/>
                </a:solidFill>
                <a:latin typeface="Arial"/>
                <a:ea typeface="Arial"/>
                <a:cs typeface="Arial"/>
                <a:sym typeface="Arial"/>
              </a:rPr>
              <a:t> and flexible learning platforms</a:t>
            </a:r>
          </a:p>
        </p:txBody>
      </p:sp>
      <p:sp>
        <p:nvSpPr>
          <p:cNvPr id="21" name="TextBox 21"/>
          <p:cNvSpPr txBox="1"/>
          <p:nvPr/>
        </p:nvSpPr>
        <p:spPr>
          <a:xfrm>
            <a:off x="9864491" y="6927321"/>
            <a:ext cx="2381250" cy="1108710"/>
          </a:xfrm>
          <a:prstGeom prst="rect">
            <a:avLst/>
          </a:prstGeom>
        </p:spPr>
        <p:txBody>
          <a:bodyPr lIns="0" tIns="0" rIns="0" bIns="0" rtlCol="0" anchor="t">
            <a:spAutoFit/>
          </a:bodyPr>
          <a:lstStyle/>
          <a:p>
            <a:pPr algn="ctr">
              <a:lnSpc>
                <a:spcPts val="2940"/>
              </a:lnSpc>
            </a:pPr>
            <a:r>
              <a:rPr lang="en-US" sz="2100">
                <a:solidFill>
                  <a:srgbClr val="000000"/>
                </a:solidFill>
                <a:latin typeface="Arial"/>
                <a:ea typeface="Arial"/>
                <a:cs typeface="Arial"/>
                <a:sym typeface="Arial"/>
              </a:rPr>
              <a:t>Continuous lear</a:t>
            </a:r>
            <a:r>
              <a:rPr lang="en-US" sz="2100" u="none" strike="noStrike">
                <a:solidFill>
                  <a:srgbClr val="000000"/>
                </a:solidFill>
                <a:latin typeface="Arial"/>
                <a:ea typeface="Arial"/>
                <a:cs typeface="Arial"/>
                <a:sym typeface="Arial"/>
              </a:rPr>
              <a:t>ning integrated into daily work</a:t>
            </a:r>
          </a:p>
        </p:txBody>
      </p:sp>
      <p:sp>
        <p:nvSpPr>
          <p:cNvPr id="22" name="TextBox 22"/>
          <p:cNvSpPr txBox="1"/>
          <p:nvPr/>
        </p:nvSpPr>
        <p:spPr>
          <a:xfrm>
            <a:off x="6042259" y="6741583"/>
            <a:ext cx="2381250" cy="1480185"/>
          </a:xfrm>
          <a:prstGeom prst="rect">
            <a:avLst/>
          </a:prstGeom>
        </p:spPr>
        <p:txBody>
          <a:bodyPr lIns="0" tIns="0" rIns="0" bIns="0" rtlCol="0" anchor="t">
            <a:spAutoFit/>
          </a:bodyPr>
          <a:lstStyle/>
          <a:p>
            <a:pPr algn="ctr">
              <a:lnSpc>
                <a:spcPts val="2940"/>
              </a:lnSpc>
            </a:pPr>
            <a:r>
              <a:rPr lang="en-US" sz="2100">
                <a:solidFill>
                  <a:srgbClr val="000000"/>
                </a:solidFill>
                <a:latin typeface="Arial"/>
                <a:ea typeface="Arial"/>
                <a:cs typeface="Arial"/>
                <a:sym typeface="Arial"/>
              </a:rPr>
              <a:t>Simulat</a:t>
            </a:r>
            <a:r>
              <a:rPr lang="en-US" sz="2100" u="none" strike="noStrike">
                <a:solidFill>
                  <a:srgbClr val="000000"/>
                </a:solidFill>
                <a:latin typeface="Arial"/>
                <a:ea typeface="Arial"/>
                <a:cs typeface="Arial"/>
                <a:sym typeface="Arial"/>
              </a:rPr>
              <a:t>ion-based and experiential training (Elendu et al., 2024)</a:t>
            </a:r>
          </a:p>
        </p:txBody>
      </p:sp>
      <p:sp>
        <p:nvSpPr>
          <p:cNvPr id="23" name="TextBox 23"/>
          <p:cNvSpPr txBox="1"/>
          <p:nvPr/>
        </p:nvSpPr>
        <p:spPr>
          <a:xfrm>
            <a:off x="13686722" y="6927321"/>
            <a:ext cx="2381250" cy="1108710"/>
          </a:xfrm>
          <a:prstGeom prst="rect">
            <a:avLst/>
          </a:prstGeom>
        </p:spPr>
        <p:txBody>
          <a:bodyPr lIns="0" tIns="0" rIns="0" bIns="0" rtlCol="0" anchor="t">
            <a:spAutoFit/>
          </a:bodyPr>
          <a:lstStyle/>
          <a:p>
            <a:pPr marL="0" lvl="0" indent="0" algn="ctr">
              <a:lnSpc>
                <a:spcPts val="2940"/>
              </a:lnSpc>
            </a:pPr>
            <a:r>
              <a:rPr lang="en-US" sz="2100">
                <a:solidFill>
                  <a:srgbClr val="000000"/>
                </a:solidFill>
                <a:latin typeface="Arial"/>
                <a:ea typeface="Arial"/>
                <a:cs typeface="Arial"/>
                <a:sym typeface="Arial"/>
              </a:rPr>
              <a:t>Stro</a:t>
            </a:r>
            <a:r>
              <a:rPr lang="en-US" sz="2100" u="none" strike="noStrike">
                <a:solidFill>
                  <a:srgbClr val="000000"/>
                </a:solidFill>
                <a:latin typeface="Arial"/>
                <a:ea typeface="Arial"/>
                <a:cs typeface="Arial"/>
                <a:sym typeface="Arial"/>
              </a:rPr>
              <a:t>ng alignment in HR strategy &amp; operations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Freeform 3"/>
          <p:cNvSpPr/>
          <p:nvPr/>
        </p:nvSpPr>
        <p:spPr>
          <a:xfrm>
            <a:off x="10512442" y="2613749"/>
            <a:ext cx="5946448" cy="6060074"/>
          </a:xfrm>
          <a:custGeom>
            <a:avLst/>
            <a:gdLst/>
            <a:ahLst/>
            <a:cxnLst/>
            <a:rect l="l" t="t" r="r" b="b"/>
            <a:pathLst>
              <a:path w="5946448" h="6060074">
                <a:moveTo>
                  <a:pt x="0" y="0"/>
                </a:moveTo>
                <a:lnTo>
                  <a:pt x="5946448" y="0"/>
                </a:lnTo>
                <a:lnTo>
                  <a:pt x="5946448" y="6060074"/>
                </a:lnTo>
                <a:lnTo>
                  <a:pt x="0" y="60600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1166399" y="1233825"/>
            <a:ext cx="15500457" cy="166179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Recommendation 1:</a:t>
            </a:r>
          </a:p>
          <a:p>
            <a:pPr algn="l">
              <a:lnSpc>
                <a:spcPts val="4200"/>
              </a:lnSpc>
            </a:pPr>
            <a:r>
              <a:rPr lang="en-US" sz="3000">
                <a:solidFill>
                  <a:srgbClr val="000000"/>
                </a:solidFill>
                <a:latin typeface="DM Serif Display"/>
                <a:ea typeface="DM Serif Display"/>
                <a:cs typeface="DM Serif Display"/>
                <a:sym typeface="DM Serif Display"/>
              </a:rPr>
              <a:t>Protected Learning Time</a:t>
            </a:r>
          </a:p>
        </p:txBody>
      </p:sp>
      <p:sp>
        <p:nvSpPr>
          <p:cNvPr id="5" name="TextBox 5"/>
          <p:cNvSpPr txBox="1"/>
          <p:nvPr/>
        </p:nvSpPr>
        <p:spPr>
          <a:xfrm>
            <a:off x="1166399" y="4110261"/>
            <a:ext cx="9127809" cy="3752850"/>
          </a:xfrm>
          <a:prstGeom prst="rect">
            <a:avLst/>
          </a:prstGeom>
        </p:spPr>
        <p:txBody>
          <a:bodyPr lIns="0" tIns="0" rIns="0" bIns="0" rtlCol="0" anchor="t">
            <a:spAutoFit/>
          </a:bodyPr>
          <a:lstStyle/>
          <a:p>
            <a:pPr marL="647700" lvl="1" indent="-323850" algn="l">
              <a:lnSpc>
                <a:spcPts val="6000"/>
              </a:lnSpc>
              <a:buFont typeface="Arial"/>
              <a:buChar char="•"/>
            </a:pPr>
            <a:r>
              <a:rPr lang="en-US" sz="3000">
                <a:solidFill>
                  <a:srgbClr val="000000"/>
                </a:solidFill>
                <a:latin typeface="Arial"/>
                <a:ea typeface="Arial"/>
                <a:cs typeface="Arial"/>
                <a:sym typeface="Arial"/>
              </a:rPr>
              <a:t>Allocate dedicated time for staff develop</a:t>
            </a:r>
            <a:r>
              <a:rPr lang="en-US" sz="3000" u="none" strike="noStrike">
                <a:solidFill>
                  <a:srgbClr val="000000"/>
                </a:solidFill>
                <a:latin typeface="Arial"/>
                <a:ea typeface="Arial"/>
                <a:cs typeface="Arial"/>
                <a:sym typeface="Arial"/>
              </a:rPr>
              <a:t>ment</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Integrate training into workforce planning (Ercantan and Eyupoglu, 2022)</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Ensure equal access across roles</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Reduces conflict between service and learning</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Freeform 3"/>
          <p:cNvSpPr/>
          <p:nvPr/>
        </p:nvSpPr>
        <p:spPr>
          <a:xfrm>
            <a:off x="10900677" y="2548171"/>
            <a:ext cx="5766179" cy="6362680"/>
          </a:xfrm>
          <a:custGeom>
            <a:avLst/>
            <a:gdLst/>
            <a:ahLst/>
            <a:cxnLst/>
            <a:rect l="l" t="t" r="r" b="b"/>
            <a:pathLst>
              <a:path w="5766179" h="6362680">
                <a:moveTo>
                  <a:pt x="0" y="0"/>
                </a:moveTo>
                <a:lnTo>
                  <a:pt x="5766179" y="0"/>
                </a:lnTo>
                <a:lnTo>
                  <a:pt x="5766179" y="6362680"/>
                </a:lnTo>
                <a:lnTo>
                  <a:pt x="0" y="636268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1166399" y="1233825"/>
            <a:ext cx="15500457" cy="166179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Recommendation 2:</a:t>
            </a:r>
          </a:p>
          <a:p>
            <a:pPr algn="l">
              <a:lnSpc>
                <a:spcPts val="4200"/>
              </a:lnSpc>
            </a:pPr>
            <a:r>
              <a:rPr lang="en-US" sz="3000">
                <a:solidFill>
                  <a:srgbClr val="000000"/>
                </a:solidFill>
                <a:latin typeface="DM Serif Display"/>
                <a:ea typeface="DM Serif Display"/>
                <a:cs typeface="DM Serif Display"/>
                <a:sym typeface="DM Serif Display"/>
              </a:rPr>
              <a:t>Digital &amp; Flexible Learning</a:t>
            </a:r>
          </a:p>
        </p:txBody>
      </p:sp>
      <p:sp>
        <p:nvSpPr>
          <p:cNvPr id="5" name="TextBox 5"/>
          <p:cNvSpPr txBox="1"/>
          <p:nvPr/>
        </p:nvSpPr>
        <p:spPr>
          <a:xfrm>
            <a:off x="1166399" y="4110261"/>
            <a:ext cx="9346043" cy="3752850"/>
          </a:xfrm>
          <a:prstGeom prst="rect">
            <a:avLst/>
          </a:prstGeom>
        </p:spPr>
        <p:txBody>
          <a:bodyPr lIns="0" tIns="0" rIns="0" bIns="0" rtlCol="0" anchor="t">
            <a:spAutoFit/>
          </a:bodyPr>
          <a:lstStyle/>
          <a:p>
            <a:pPr marL="647700" lvl="1" indent="-323850" algn="l">
              <a:lnSpc>
                <a:spcPts val="6000"/>
              </a:lnSpc>
              <a:buFont typeface="Arial"/>
              <a:buChar char="•"/>
            </a:pPr>
            <a:r>
              <a:rPr lang="en-US" sz="3000">
                <a:solidFill>
                  <a:srgbClr val="000000"/>
                </a:solidFill>
                <a:latin typeface="Arial"/>
                <a:ea typeface="Arial"/>
                <a:cs typeface="Arial"/>
                <a:sym typeface="Arial"/>
              </a:rPr>
              <a:t>Expand e-learning and online platfor</a:t>
            </a:r>
            <a:r>
              <a:rPr lang="en-US" sz="3000" u="none" strike="noStrike">
                <a:solidFill>
                  <a:srgbClr val="000000"/>
                </a:solidFill>
                <a:latin typeface="Arial"/>
                <a:ea typeface="Arial"/>
                <a:cs typeface="Arial"/>
                <a:sym typeface="Arial"/>
              </a:rPr>
              <a:t>ms</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Introduce simulation and technology-based training</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Enable self-paced, accessible learning (Jobin and Rajendran, 2025)</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Improves scalability and efficiency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Freeform 3"/>
          <p:cNvSpPr/>
          <p:nvPr/>
        </p:nvSpPr>
        <p:spPr>
          <a:xfrm>
            <a:off x="10900677" y="2550199"/>
            <a:ext cx="6358623" cy="6358623"/>
          </a:xfrm>
          <a:custGeom>
            <a:avLst/>
            <a:gdLst/>
            <a:ahLst/>
            <a:cxnLst/>
            <a:rect l="l" t="t" r="r" b="b"/>
            <a:pathLst>
              <a:path w="6358623" h="6358623">
                <a:moveTo>
                  <a:pt x="0" y="0"/>
                </a:moveTo>
                <a:lnTo>
                  <a:pt x="6358623" y="0"/>
                </a:lnTo>
                <a:lnTo>
                  <a:pt x="6358623" y="6358623"/>
                </a:lnTo>
                <a:lnTo>
                  <a:pt x="0" y="63586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1166399" y="1233825"/>
            <a:ext cx="15500457" cy="166179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Recommendation 3:</a:t>
            </a:r>
          </a:p>
          <a:p>
            <a:pPr algn="l">
              <a:lnSpc>
                <a:spcPts val="4200"/>
              </a:lnSpc>
            </a:pPr>
            <a:r>
              <a:rPr lang="en-US" sz="3000">
                <a:solidFill>
                  <a:srgbClr val="000000"/>
                </a:solidFill>
                <a:latin typeface="DM Serif Display"/>
                <a:ea typeface="DM Serif Display"/>
                <a:cs typeface="DM Serif Display"/>
                <a:sym typeface="DM Serif Display"/>
              </a:rPr>
              <a:t>Leadership &amp; Career Development</a:t>
            </a:r>
          </a:p>
        </p:txBody>
      </p:sp>
      <p:sp>
        <p:nvSpPr>
          <p:cNvPr id="5" name="TextBox 5"/>
          <p:cNvSpPr txBox="1"/>
          <p:nvPr/>
        </p:nvSpPr>
        <p:spPr>
          <a:xfrm>
            <a:off x="1166399" y="4110261"/>
            <a:ext cx="9346043" cy="3752850"/>
          </a:xfrm>
          <a:prstGeom prst="rect">
            <a:avLst/>
          </a:prstGeom>
        </p:spPr>
        <p:txBody>
          <a:bodyPr lIns="0" tIns="0" rIns="0" bIns="0" rtlCol="0" anchor="t">
            <a:spAutoFit/>
          </a:bodyPr>
          <a:lstStyle/>
          <a:p>
            <a:pPr marL="647700" lvl="1" indent="-323850" algn="l">
              <a:lnSpc>
                <a:spcPts val="6000"/>
              </a:lnSpc>
              <a:buFont typeface="Arial"/>
              <a:buChar char="•"/>
            </a:pPr>
            <a:r>
              <a:rPr lang="en-US" sz="3000">
                <a:solidFill>
                  <a:srgbClr val="000000"/>
                </a:solidFill>
                <a:latin typeface="Arial"/>
                <a:ea typeface="Arial"/>
                <a:cs typeface="Arial"/>
                <a:sym typeface="Arial"/>
              </a:rPr>
              <a:t>Train managers to support employee develop</a:t>
            </a:r>
            <a:r>
              <a:rPr lang="en-US" sz="3000" u="none" strike="noStrike">
                <a:solidFill>
                  <a:srgbClr val="000000"/>
                </a:solidFill>
                <a:latin typeface="Arial"/>
                <a:ea typeface="Arial"/>
                <a:cs typeface="Arial"/>
                <a:sym typeface="Arial"/>
              </a:rPr>
              <a:t>ment</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Introduce mentoring and coaching programmes</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Create clear career progression pathways (Ghamrawi and Abu-Tineh, 2023)</a:t>
            </a:r>
          </a:p>
          <a:p>
            <a:pPr marL="647700" lvl="1" indent="-323850" algn="l">
              <a:lnSpc>
                <a:spcPts val="6000"/>
              </a:lnSpc>
              <a:buFont typeface="Arial"/>
              <a:buChar char="•"/>
            </a:pPr>
            <a:r>
              <a:rPr lang="en-US" sz="3000" u="none" strike="noStrike">
                <a:solidFill>
                  <a:srgbClr val="000000"/>
                </a:solidFill>
                <a:latin typeface="Arial"/>
                <a:ea typeface="Arial"/>
                <a:cs typeface="Arial"/>
                <a:sym typeface="Arial"/>
              </a:rPr>
              <a:t>Strengthen accountability for staff growth</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TextBox 3"/>
          <p:cNvSpPr txBox="1"/>
          <p:nvPr/>
        </p:nvSpPr>
        <p:spPr>
          <a:xfrm>
            <a:off x="1166399" y="1233825"/>
            <a:ext cx="15500457"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Conclusion</a:t>
            </a:r>
          </a:p>
        </p:txBody>
      </p:sp>
      <p:sp>
        <p:nvSpPr>
          <p:cNvPr id="4" name="TextBox 4"/>
          <p:cNvSpPr txBox="1"/>
          <p:nvPr/>
        </p:nvSpPr>
        <p:spPr>
          <a:xfrm>
            <a:off x="1166399" y="3024073"/>
            <a:ext cx="16092901" cy="2990850"/>
          </a:xfrm>
          <a:prstGeom prst="rect">
            <a:avLst/>
          </a:prstGeom>
        </p:spPr>
        <p:txBody>
          <a:bodyPr lIns="0" tIns="0" rIns="0" bIns="0" rtlCol="0" anchor="t">
            <a:spAutoFit/>
          </a:bodyPr>
          <a:lstStyle/>
          <a:p>
            <a:pPr marL="647700" lvl="1" indent="-323850" algn="l">
              <a:lnSpc>
                <a:spcPts val="6000"/>
              </a:lnSpc>
              <a:buFont typeface="Arial"/>
              <a:buChar char="•"/>
            </a:pPr>
            <a:r>
              <a:rPr lang="en-US" sz="3000">
                <a:solidFill>
                  <a:srgbClr val="000000"/>
                </a:solidFill>
                <a:latin typeface="Arial"/>
                <a:ea typeface="Arial"/>
                <a:cs typeface="Arial"/>
                <a:sym typeface="Arial"/>
              </a:rPr>
              <a:t>Training &amp; development is critical to NHS performance</a:t>
            </a:r>
          </a:p>
          <a:p>
            <a:pPr marL="647700" lvl="1" indent="-323850" algn="l">
              <a:lnSpc>
                <a:spcPts val="6000"/>
              </a:lnSpc>
              <a:buFont typeface="Arial"/>
              <a:buChar char="•"/>
            </a:pPr>
            <a:r>
              <a:rPr lang="en-US" sz="3000">
                <a:solidFill>
                  <a:srgbClr val="000000"/>
                </a:solidFill>
                <a:latin typeface="Arial"/>
                <a:ea typeface="Arial"/>
                <a:cs typeface="Arial"/>
                <a:sym typeface="Arial"/>
              </a:rPr>
              <a:t>Significant structural, cultural, and leadership challenges exist</a:t>
            </a:r>
          </a:p>
          <a:p>
            <a:pPr marL="647700" lvl="1" indent="-323850" algn="l">
              <a:lnSpc>
                <a:spcPts val="6000"/>
              </a:lnSpc>
              <a:buFont typeface="Arial"/>
              <a:buChar char="•"/>
            </a:pPr>
            <a:r>
              <a:rPr lang="en-US" sz="3000">
                <a:solidFill>
                  <a:srgbClr val="000000"/>
                </a:solidFill>
                <a:latin typeface="Arial"/>
                <a:ea typeface="Arial"/>
                <a:cs typeface="Arial"/>
                <a:sym typeface="Arial"/>
              </a:rPr>
              <a:t>Strategic HRM approach is required for improvement</a:t>
            </a:r>
          </a:p>
          <a:p>
            <a:pPr marL="647700" lvl="1" indent="-323850" algn="l">
              <a:lnSpc>
                <a:spcPts val="6000"/>
              </a:lnSpc>
              <a:buFont typeface="Arial"/>
              <a:buChar char="•"/>
            </a:pPr>
            <a:r>
              <a:rPr lang="en-US" sz="3000">
                <a:solidFill>
                  <a:srgbClr val="000000"/>
                </a:solidFill>
                <a:latin typeface="Arial"/>
                <a:ea typeface="Arial"/>
                <a:cs typeface="Arial"/>
                <a:sym typeface="Arial"/>
              </a:rPr>
              <a:t>Fu</a:t>
            </a:r>
            <a:r>
              <a:rPr lang="en-US" sz="3000" u="none" strike="noStrike">
                <a:solidFill>
                  <a:srgbClr val="000000"/>
                </a:solidFill>
                <a:latin typeface="Arial"/>
                <a:ea typeface="Arial"/>
                <a:cs typeface="Arial"/>
                <a:sym typeface="Arial"/>
              </a:rPr>
              <a:t>ture success depends on investment in human capital</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3F3F2"/>
        </a:solidFill>
        <a:effectLst/>
      </p:bgPr>
    </p:bg>
    <p:spTree>
      <p:nvGrpSpPr>
        <p:cNvPr id="1" name=""/>
        <p:cNvGrpSpPr/>
        <p:nvPr/>
      </p:nvGrpSpPr>
      <p:grpSpPr>
        <a:xfrm>
          <a:off x="0" y="0"/>
          <a:ext cx="0" cy="0"/>
          <a:chOff x="0" y="0"/>
          <a:chExt cx="0" cy="0"/>
        </a:xfrm>
      </p:grpSpPr>
      <p:sp>
        <p:nvSpPr>
          <p:cNvPr id="2" name="AutoShape 2"/>
          <p:cNvSpPr/>
          <p:nvPr/>
        </p:nvSpPr>
        <p:spPr>
          <a:xfrm>
            <a:off x="1166399" y="1028700"/>
            <a:ext cx="687324" cy="0"/>
          </a:xfrm>
          <a:prstGeom prst="line">
            <a:avLst/>
          </a:prstGeom>
          <a:ln w="76200" cap="flat">
            <a:solidFill>
              <a:srgbClr val="000000"/>
            </a:solidFill>
            <a:prstDash val="solid"/>
            <a:headEnd type="none" w="sm" len="sm"/>
            <a:tailEnd type="none" w="sm" len="sm"/>
          </a:ln>
        </p:spPr>
      </p:sp>
      <p:sp>
        <p:nvSpPr>
          <p:cNvPr id="3" name="TextBox 3"/>
          <p:cNvSpPr txBox="1"/>
          <p:nvPr/>
        </p:nvSpPr>
        <p:spPr>
          <a:xfrm>
            <a:off x="1166399" y="1074738"/>
            <a:ext cx="15500457" cy="1085215"/>
          </a:xfrm>
          <a:prstGeom prst="rect">
            <a:avLst/>
          </a:prstGeom>
        </p:spPr>
        <p:txBody>
          <a:bodyPr lIns="0" tIns="0" rIns="0" bIns="0" rtlCol="0" anchor="t">
            <a:spAutoFit/>
          </a:bodyPr>
          <a:lstStyle/>
          <a:p>
            <a:pPr algn="l">
              <a:lnSpc>
                <a:spcPts val="8959"/>
              </a:lnSpc>
            </a:pPr>
            <a:r>
              <a:rPr lang="en-US" sz="6399">
                <a:solidFill>
                  <a:srgbClr val="000000"/>
                </a:solidFill>
                <a:latin typeface="DM Serif Display"/>
                <a:ea typeface="DM Serif Display"/>
                <a:cs typeface="DM Serif Display"/>
                <a:sym typeface="DM Serif Display"/>
              </a:rPr>
              <a:t>References</a:t>
            </a:r>
          </a:p>
        </p:txBody>
      </p:sp>
      <p:sp>
        <p:nvSpPr>
          <p:cNvPr id="4" name="TextBox 4"/>
          <p:cNvSpPr txBox="1"/>
          <p:nvPr/>
        </p:nvSpPr>
        <p:spPr>
          <a:xfrm>
            <a:off x="1166399" y="2396490"/>
            <a:ext cx="16092901" cy="7141717"/>
          </a:xfrm>
          <a:prstGeom prst="rect">
            <a:avLst/>
          </a:prstGeom>
        </p:spPr>
        <p:txBody>
          <a:bodyPr lIns="0" tIns="0" rIns="0" bIns="0" rtlCol="0" anchor="t">
            <a:spAutoFit/>
          </a:bodyPr>
          <a:lstStyle/>
          <a:p>
            <a:pPr marL="302264" lvl="1" indent="-151132" algn="just">
              <a:lnSpc>
                <a:spcPts val="2296"/>
              </a:lnSpc>
              <a:buFont typeface="Arial"/>
              <a:buChar char="•"/>
            </a:pPr>
            <a:r>
              <a:rPr lang="en-US" sz="1400">
                <a:solidFill>
                  <a:srgbClr val="000000"/>
                </a:solidFill>
                <a:latin typeface="Arial"/>
                <a:ea typeface="Arial"/>
                <a:cs typeface="Arial"/>
                <a:sym typeface="Arial"/>
              </a:rPr>
              <a:t>Al-Zahrani, A.M. and Alasmari, T.M. (2025). A comprehensive analysis of AI adoption, implementation strategies, and challenges in higher education across the Middle East and North Africa (MENA) region. Education and Information Technologies, 30(8), pp.11339-11389.</a:t>
            </a:r>
          </a:p>
          <a:p>
            <a:pPr marL="302264" lvl="1" indent="-151132" algn="just">
              <a:lnSpc>
                <a:spcPts val="2296"/>
              </a:lnSpc>
              <a:buFont typeface="Arial"/>
              <a:buChar char="•"/>
            </a:pPr>
            <a:r>
              <a:rPr lang="en-US" sz="1400">
                <a:solidFill>
                  <a:srgbClr val="000000"/>
                </a:solidFill>
                <a:latin typeface="Arial"/>
                <a:ea typeface="Arial"/>
                <a:cs typeface="Arial"/>
                <a:sym typeface="Arial"/>
              </a:rPr>
              <a:t>Bilderback, S. (2024). Integrating training for organizational sustainability: the application of Sustainable Development Goals globally. European Journal of Training and Development, 48(7-8), pp.730-748.</a:t>
            </a:r>
          </a:p>
          <a:p>
            <a:pPr marL="302264" lvl="1" indent="-151132" algn="just">
              <a:lnSpc>
                <a:spcPts val="2296"/>
              </a:lnSpc>
              <a:buFont typeface="Arial"/>
              <a:buChar char="•"/>
            </a:pPr>
            <a:r>
              <a:rPr lang="en-US" sz="1400">
                <a:solidFill>
                  <a:srgbClr val="000000"/>
                </a:solidFill>
                <a:latin typeface="Arial"/>
                <a:ea typeface="Arial"/>
                <a:cs typeface="Arial"/>
                <a:sym typeface="Arial"/>
              </a:rPr>
              <a:t>Blanchard, P.N. and Thacker, J.W. (2023). Effective training: Systems, strategies, and practices. Sage Publications.</a:t>
            </a:r>
          </a:p>
          <a:p>
            <a:pPr marL="302264" lvl="1" indent="-151132" algn="just">
              <a:lnSpc>
                <a:spcPts val="2296"/>
              </a:lnSpc>
              <a:buFont typeface="Arial"/>
              <a:buChar char="•"/>
            </a:pPr>
            <a:r>
              <a:rPr lang="en-US" sz="1400">
                <a:solidFill>
                  <a:srgbClr val="000000"/>
                </a:solidFill>
                <a:latin typeface="Arial"/>
                <a:ea typeface="Arial"/>
                <a:cs typeface="Arial"/>
                <a:sym typeface="Arial"/>
              </a:rPr>
              <a:t>Cooksley, T., Clarke, S., Dean, J., Hawthorne, K., James, A., Tzortziou-Brown, V. and Boyle, A. (2023). NHS crisis: rebuilding the NHS needs urgent action. bmj, 380.</a:t>
            </a:r>
          </a:p>
          <a:p>
            <a:pPr marL="302264" lvl="1" indent="-151132" algn="just">
              <a:lnSpc>
                <a:spcPts val="2296"/>
              </a:lnSpc>
              <a:buFont typeface="Arial"/>
              <a:buChar char="•"/>
            </a:pPr>
            <a:r>
              <a:rPr lang="en-US" sz="1400">
                <a:solidFill>
                  <a:srgbClr val="000000"/>
                </a:solidFill>
                <a:latin typeface="Arial"/>
                <a:ea typeface="Arial"/>
                <a:cs typeface="Arial"/>
                <a:sym typeface="Arial"/>
              </a:rPr>
              <a:t>Elendu, C., Amaechi, D.C., Okatta, A.U., Amaechi, E.C., Elendu, T.C., Ezeh, C.P. and Elendu, I.D. (2024). The impact of simulation-based training in medical education: A review. Medicine, 103(27), p.e38813.</a:t>
            </a:r>
          </a:p>
          <a:p>
            <a:pPr marL="302264" lvl="1" indent="-151132" algn="just">
              <a:lnSpc>
                <a:spcPts val="2296"/>
              </a:lnSpc>
              <a:buFont typeface="Arial"/>
              <a:buChar char="•"/>
            </a:pPr>
            <a:r>
              <a:rPr lang="en-US" sz="1400">
                <a:solidFill>
                  <a:srgbClr val="000000"/>
                </a:solidFill>
                <a:latin typeface="Arial"/>
                <a:ea typeface="Arial"/>
                <a:cs typeface="Arial"/>
                <a:sym typeface="Arial"/>
              </a:rPr>
              <a:t>Ercantan, O. and Eyupoglu, S. (2022). How do green human resource management practices encourage employees to engage in green behavior? Perceptions of university students as prospective employees. Sustainability, 14(3), p.1718.</a:t>
            </a:r>
          </a:p>
          <a:p>
            <a:pPr marL="302264" lvl="1" indent="-151132" algn="just">
              <a:lnSpc>
                <a:spcPts val="2296"/>
              </a:lnSpc>
              <a:buFont typeface="Arial"/>
              <a:buChar char="•"/>
            </a:pPr>
            <a:r>
              <a:rPr lang="en-US" sz="1400">
                <a:solidFill>
                  <a:srgbClr val="000000"/>
                </a:solidFill>
                <a:latin typeface="Arial"/>
                <a:ea typeface="Arial"/>
                <a:cs typeface="Arial"/>
                <a:sym typeface="Arial"/>
              </a:rPr>
              <a:t>Folia, P.S.A.U. and Suprapto, H. (2025). THE EFFECT OF WORKLOAD AND TRAINING ON EMPLOYEE PERFORMANCE. Journal of Management: Small and Medium Enterprises (SMEs), 18(2), pp.997-1007.</a:t>
            </a:r>
          </a:p>
          <a:p>
            <a:pPr marL="302264" lvl="1" indent="-151132" algn="just">
              <a:lnSpc>
                <a:spcPts val="2296"/>
              </a:lnSpc>
              <a:buFont typeface="Arial"/>
              <a:buChar char="•"/>
            </a:pPr>
            <a:r>
              <a:rPr lang="en-US" sz="1400">
                <a:solidFill>
                  <a:srgbClr val="000000"/>
                </a:solidFill>
                <a:latin typeface="Arial"/>
                <a:ea typeface="Arial"/>
                <a:cs typeface="Arial"/>
                <a:sym typeface="Arial"/>
              </a:rPr>
              <a:t>Ghamrawi, N. and Abu-Tineh, A. (2023). A flat profession? Developing an evidence-based career ladder by teachers for teachers–A case study. Heliyon, 9(4).</a:t>
            </a:r>
          </a:p>
          <a:p>
            <a:pPr marL="302264" lvl="1" indent="-151132" algn="just">
              <a:lnSpc>
                <a:spcPts val="2296"/>
              </a:lnSpc>
              <a:buFont typeface="Arial"/>
              <a:buChar char="•"/>
            </a:pPr>
            <a:r>
              <a:rPr lang="en-US" sz="1400">
                <a:solidFill>
                  <a:srgbClr val="000000"/>
                </a:solidFill>
                <a:latin typeface="Arial"/>
                <a:ea typeface="Arial"/>
                <a:cs typeface="Arial"/>
                <a:sym typeface="Arial"/>
              </a:rPr>
              <a:t>Jerjes, W. and Majeed, A. (2025). The unseen costs of medical training in the UK: a growing crisis. Frontiers in Medicine, 12, p.1592010.</a:t>
            </a:r>
          </a:p>
          <a:p>
            <a:pPr marL="302264" lvl="1" indent="-151132" algn="just">
              <a:lnSpc>
                <a:spcPts val="2296"/>
              </a:lnSpc>
              <a:buFont typeface="Arial"/>
              <a:buChar char="•"/>
            </a:pPr>
            <a:r>
              <a:rPr lang="en-US" sz="1400">
                <a:solidFill>
                  <a:srgbClr val="000000"/>
                </a:solidFill>
                <a:latin typeface="Arial"/>
                <a:ea typeface="Arial"/>
                <a:cs typeface="Arial"/>
                <a:sym typeface="Arial"/>
              </a:rPr>
              <a:t>Jobin, K.J. and Rajendran, N. (2025). Bridging Learning and Performance: A Systematic Review of E-Learning in Workforce Training and Development in the IT Sector. IJSAT-International Journal on Science and Technology, 16(4).</a:t>
            </a:r>
          </a:p>
          <a:p>
            <a:pPr marL="302264" lvl="1" indent="-151132" algn="just">
              <a:lnSpc>
                <a:spcPts val="2296"/>
              </a:lnSpc>
              <a:buFont typeface="Arial"/>
              <a:buChar char="•"/>
            </a:pPr>
            <a:r>
              <a:rPr lang="en-US" sz="1400">
                <a:solidFill>
                  <a:srgbClr val="000000"/>
                </a:solidFill>
                <a:latin typeface="Arial"/>
                <a:ea typeface="Arial"/>
                <a:cs typeface="Arial"/>
                <a:sym typeface="Arial"/>
              </a:rPr>
              <a:t>Kahura, M. (2023). Innovation Management: how companies can build and sustain a culture of innovation.</a:t>
            </a:r>
          </a:p>
          <a:p>
            <a:pPr marL="302264" lvl="1" indent="-151132" algn="just">
              <a:lnSpc>
                <a:spcPts val="2296"/>
              </a:lnSpc>
              <a:buFont typeface="Arial"/>
              <a:buChar char="•"/>
            </a:pPr>
            <a:r>
              <a:rPr lang="en-US" sz="1400">
                <a:solidFill>
                  <a:srgbClr val="000000"/>
                </a:solidFill>
                <a:latin typeface="Arial"/>
                <a:ea typeface="Arial"/>
                <a:cs typeface="Arial"/>
                <a:sym typeface="Arial"/>
              </a:rPr>
              <a:t>Mustafa, B. and Lleshi, S. (2024). The impact of lifelong learning and investments in employee development on employee productivity and performance. Multidisciplinary Reviews, 7(8), pp.2024175-2024175.</a:t>
            </a:r>
          </a:p>
          <a:p>
            <a:pPr marL="302264" lvl="1" indent="-151132" algn="just">
              <a:lnSpc>
                <a:spcPts val="2296"/>
              </a:lnSpc>
              <a:buFont typeface="Arial"/>
              <a:buChar char="•"/>
            </a:pPr>
            <a:r>
              <a:rPr lang="en-US" sz="1400">
                <a:solidFill>
                  <a:srgbClr val="000000"/>
                </a:solidFill>
                <a:latin typeface="Arial"/>
                <a:ea typeface="Arial"/>
                <a:cs typeface="Arial"/>
                <a:sym typeface="Arial"/>
              </a:rPr>
              <a:t>Obeng-Tuaah, M. (2025). Employees Training and Development to Enhance Organisational Performance: A Systematic Review: Employees Training and Development to Enhance Organisational Performance. International Journal of Multidisciplinary Studies and Innovative Research, 13(1), pp.1-15.</a:t>
            </a:r>
          </a:p>
          <a:p>
            <a:pPr marL="302264" lvl="1" indent="-151132" algn="just">
              <a:lnSpc>
                <a:spcPts val="2296"/>
              </a:lnSpc>
              <a:buFont typeface="Arial"/>
              <a:buChar char="•"/>
            </a:pPr>
            <a:r>
              <a:rPr lang="en-US" sz="1400">
                <a:solidFill>
                  <a:srgbClr val="000000"/>
                </a:solidFill>
                <a:latin typeface="Arial"/>
                <a:ea typeface="Arial"/>
                <a:cs typeface="Arial"/>
                <a:sym typeface="Arial"/>
              </a:rPr>
              <a:t>Peramatzis, G. and Galanakis, M. (2022). Herzberg’s motivation theory in workplace. Psychology, 12(12), pp.971-978.</a:t>
            </a:r>
          </a:p>
          <a:p>
            <a:pPr marL="302264" lvl="1" indent="-151132" algn="just">
              <a:lnSpc>
                <a:spcPts val="2296"/>
              </a:lnSpc>
              <a:buFont typeface="Arial"/>
              <a:buChar char="•"/>
            </a:pPr>
            <a:r>
              <a:rPr lang="en-US" sz="1400">
                <a:solidFill>
                  <a:srgbClr val="000000"/>
                </a:solidFill>
                <a:latin typeface="Arial"/>
                <a:ea typeface="Arial"/>
                <a:cs typeface="Arial"/>
                <a:sym typeface="Arial"/>
              </a:rPr>
              <a:t>Soori, H. (2024). Errors in medical procedures. In Errors in medical science investigations (pp. 205-224). Singapore: Springer Nature Singapore.</a:t>
            </a:r>
          </a:p>
          <a:p>
            <a:pPr marL="302264" lvl="1" indent="-151132" algn="just">
              <a:lnSpc>
                <a:spcPts val="2296"/>
              </a:lnSpc>
              <a:buFont typeface="Arial"/>
              <a:buChar char="•"/>
            </a:pPr>
            <a:r>
              <a:rPr lang="en-US" sz="1400">
                <a:solidFill>
                  <a:srgbClr val="000000"/>
                </a:solidFill>
                <a:latin typeface="Arial"/>
                <a:ea typeface="Arial"/>
                <a:cs typeface="Arial"/>
                <a:sym typeface="Arial"/>
              </a:rPr>
              <a:t>Sylolypavan, A., Sleeman, D., Wu, H. and Sim, M. (2023). The impact of inconsistent human annotations on AI driven clinical decision making. NPJ Digital Medicine, 6(1), p.26.</a:t>
            </a:r>
          </a:p>
          <a:p>
            <a:pPr marL="302264" lvl="1" indent="-151132" algn="just">
              <a:lnSpc>
                <a:spcPts val="2296"/>
              </a:lnSpc>
              <a:buFont typeface="Arial"/>
              <a:buChar char="•"/>
            </a:pPr>
            <a:r>
              <a:rPr lang="en-US" sz="1400">
                <a:solidFill>
                  <a:srgbClr val="000000"/>
                </a:solidFill>
                <a:latin typeface="Arial"/>
                <a:ea typeface="Arial"/>
                <a:cs typeface="Arial"/>
                <a:sym typeface="Arial"/>
              </a:rPr>
              <a:t>Willie, M.M. (2025). Strategies for enhancing training and development in healthcare management. Advances in Human Resource Management Research, 3(1), pp.44-59.</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3595</Words>
  <Application>Microsoft Office PowerPoint</Application>
  <PresentationFormat>Custom</PresentationFormat>
  <Paragraphs>189</Paragraphs>
  <Slides>22</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DM Serif Display</vt:lpstr>
      <vt:lpstr>Arial Bold Italics</vt:lpstr>
      <vt:lpstr>Arial Bold</vt:lpstr>
      <vt:lpstr>Times New Roman</vt:lpstr>
      <vt:lpstr>Arial</vt:lpstr>
      <vt:lpstr>Calibri</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2026-04-01T18:03:16Z</dcterms:created>
  <dcterms:modified xsi:type="dcterms:W3CDTF">2026-04-05T09:46:09Z</dcterms:modified>
  <dc:identifier/>
</cp:coreProperties>
</file>