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44"/>
  </p:handoutMasterIdLst>
  <p:sldIdLst>
    <p:sldId id="256" r:id="rId5"/>
    <p:sldId id="289" r:id="rId6"/>
    <p:sldId id="378" r:id="rId7"/>
    <p:sldId id="375" r:id="rId8"/>
    <p:sldId id="381" r:id="rId9"/>
    <p:sldId id="370" r:id="rId10"/>
    <p:sldId id="380" r:id="rId11"/>
    <p:sldId id="395" r:id="rId12"/>
    <p:sldId id="396" r:id="rId13"/>
    <p:sldId id="398" r:id="rId14"/>
    <p:sldId id="397" r:id="rId15"/>
    <p:sldId id="382" r:id="rId16"/>
    <p:sldId id="383" r:id="rId17"/>
    <p:sldId id="384" r:id="rId18"/>
    <p:sldId id="385" r:id="rId19"/>
    <p:sldId id="399" r:id="rId20"/>
    <p:sldId id="389" r:id="rId21"/>
    <p:sldId id="402" r:id="rId22"/>
    <p:sldId id="401" r:id="rId23"/>
    <p:sldId id="411" r:id="rId24"/>
    <p:sldId id="400" r:id="rId25"/>
    <p:sldId id="387" r:id="rId26"/>
    <p:sldId id="388" r:id="rId27"/>
    <p:sldId id="390" r:id="rId28"/>
    <p:sldId id="391" r:id="rId29"/>
    <p:sldId id="392" r:id="rId30"/>
    <p:sldId id="393" r:id="rId31"/>
    <p:sldId id="394" r:id="rId32"/>
    <p:sldId id="339" r:id="rId33"/>
    <p:sldId id="340" r:id="rId34"/>
    <p:sldId id="341" r:id="rId35"/>
    <p:sldId id="342" r:id="rId36"/>
    <p:sldId id="403" r:id="rId37"/>
    <p:sldId id="410" r:id="rId38"/>
    <p:sldId id="408" r:id="rId39"/>
    <p:sldId id="409" r:id="rId40"/>
    <p:sldId id="407" r:id="rId41"/>
    <p:sldId id="406" r:id="rId42"/>
    <p:sldId id="286" r:id="rId4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F13390B-EA2D-4227-852F-3E209280A3DE}">
          <p14:sldIdLst>
            <p14:sldId id="256"/>
            <p14:sldId id="289"/>
            <p14:sldId id="378"/>
            <p14:sldId id="375"/>
            <p14:sldId id="381"/>
            <p14:sldId id="370"/>
            <p14:sldId id="380"/>
            <p14:sldId id="395"/>
            <p14:sldId id="396"/>
            <p14:sldId id="398"/>
            <p14:sldId id="397"/>
            <p14:sldId id="382"/>
            <p14:sldId id="383"/>
            <p14:sldId id="384"/>
            <p14:sldId id="385"/>
            <p14:sldId id="399"/>
            <p14:sldId id="389"/>
            <p14:sldId id="402"/>
            <p14:sldId id="401"/>
            <p14:sldId id="411"/>
            <p14:sldId id="400"/>
            <p14:sldId id="387"/>
            <p14:sldId id="388"/>
            <p14:sldId id="390"/>
            <p14:sldId id="391"/>
            <p14:sldId id="392"/>
            <p14:sldId id="393"/>
            <p14:sldId id="394"/>
            <p14:sldId id="339"/>
            <p14:sldId id="340"/>
            <p14:sldId id="341"/>
            <p14:sldId id="342"/>
            <p14:sldId id="403"/>
            <p14:sldId id="410"/>
            <p14:sldId id="408"/>
            <p14:sldId id="409"/>
            <p14:sldId id="407"/>
            <p14:sldId id="406"/>
            <p14:sldId id="286"/>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50"/>
    <a:srgbClr val="023B59"/>
    <a:srgbClr val="CBE4F9"/>
    <a:srgbClr val="E7F2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05" autoAdjust="0"/>
    <p:restoredTop sz="94660"/>
  </p:normalViewPr>
  <p:slideViewPr>
    <p:cSldViewPr>
      <p:cViewPr varScale="1">
        <p:scale>
          <a:sx n="61" d="100"/>
          <a:sy n="61" d="100"/>
        </p:scale>
        <p:origin x="1348"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2" tIns="44891" rIns="89782" bIns="44891" rtlCol="0"/>
          <a:lstStyle>
            <a:lvl1pPr algn="r">
              <a:defRPr sz="1200"/>
            </a:lvl1pPr>
          </a:lstStyle>
          <a:p>
            <a:fld id="{96D292DE-8B7A-4254-AA83-74C1F4DD4AF0}" type="datetimeFigureOut">
              <a:rPr lang="en-GB" smtClean="0"/>
              <a:t>29/11/2023</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82" tIns="44891" rIns="89782" bIns="44891"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2" tIns="44891" rIns="89782" bIns="44891"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gi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954828"/>
            <a:ext cx="8568952" cy="3194251"/>
          </a:xfrm>
        </p:spPr>
        <p:txBody>
          <a:bodyPr/>
          <a:lstStyle/>
          <a:p>
            <a:r>
              <a:rPr lang="en-GB" sz="5500" b="1" dirty="0">
                <a:ln>
                  <a:solidFill>
                    <a:schemeClr val="tx2">
                      <a:lumMod val="50000"/>
                    </a:schemeClr>
                  </a:solidFill>
                </a:ln>
                <a:solidFill>
                  <a:schemeClr val="bg1"/>
                </a:solidFill>
              </a:rPr>
              <a:t>Information Security</a:t>
            </a:r>
            <a:br>
              <a:rPr lang="en-GB" dirty="0">
                <a:solidFill>
                  <a:schemeClr val="bg1"/>
                </a:solidFill>
              </a:rPr>
            </a:br>
            <a:br>
              <a:rPr lang="en-GB" sz="3000" dirty="0">
                <a:solidFill>
                  <a:schemeClr val="bg1"/>
                </a:solidFill>
              </a:rPr>
            </a:br>
            <a:endParaRPr lang="en-GB" sz="4000" dirty="0">
              <a:solidFill>
                <a:schemeClr val="bg1"/>
              </a:solidFill>
            </a:endParaRPr>
          </a:p>
        </p:txBody>
      </p:sp>
      <p:sp>
        <p:nvSpPr>
          <p:cNvPr id="3" name="Subtitle 2"/>
          <p:cNvSpPr>
            <a:spLocks noGrp="1"/>
          </p:cNvSpPr>
          <p:nvPr>
            <p:ph type="subTitle" idx="1"/>
          </p:nvPr>
        </p:nvSpPr>
        <p:spPr>
          <a:xfrm>
            <a:off x="107504" y="4293096"/>
            <a:ext cx="8928992" cy="1470082"/>
          </a:xfrm>
        </p:spPr>
        <p:txBody>
          <a:bodyPr>
            <a:normAutofit/>
          </a:bodyPr>
          <a:lstStyle/>
          <a:p>
            <a:r>
              <a:rPr lang="en-GB" dirty="0">
                <a:solidFill>
                  <a:schemeClr val="bg1"/>
                </a:solidFill>
              </a:rPr>
              <a:t>Andrew Fletcher</a:t>
            </a:r>
          </a:p>
          <a:p>
            <a:r>
              <a:rPr lang="en-GB" dirty="0">
                <a:solidFill>
                  <a:schemeClr val="bg1"/>
                </a:solidFill>
              </a:rPr>
              <a:t>LLM, LLB (Hons), PGDip (LPC); MBCS, </a:t>
            </a:r>
            <a:r>
              <a:rPr lang="en-GB" dirty="0" err="1">
                <a:solidFill>
                  <a:schemeClr val="bg1"/>
                </a:solidFill>
              </a:rPr>
              <a:t>FEDIPPra</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a:bodyPr>
          <a:lstStyle/>
          <a:p>
            <a:r>
              <a:rPr lang="en-GB" dirty="0">
                <a:solidFill>
                  <a:srgbClr val="002060"/>
                </a:solidFill>
              </a:rPr>
              <a:t>What is Information Security?</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r>
              <a:rPr lang="en-GB" dirty="0">
                <a:solidFill>
                  <a:srgbClr val="002060"/>
                </a:solidFill>
              </a:rPr>
              <a:t>Ensure that organisations assets remain safe and useful.</a:t>
            </a:r>
          </a:p>
          <a:p>
            <a:r>
              <a:rPr lang="en-GB" dirty="0">
                <a:solidFill>
                  <a:srgbClr val="002060"/>
                </a:solidFill>
              </a:rPr>
              <a:t>Assets include:</a:t>
            </a:r>
          </a:p>
          <a:p>
            <a:pPr lvl="1"/>
            <a:r>
              <a:rPr lang="en-GB" dirty="0">
                <a:solidFill>
                  <a:srgbClr val="002060"/>
                </a:solidFill>
              </a:rPr>
              <a:t>Physical Assets</a:t>
            </a:r>
          </a:p>
          <a:p>
            <a:pPr lvl="1"/>
            <a:r>
              <a:rPr lang="en-GB" dirty="0">
                <a:solidFill>
                  <a:srgbClr val="002060"/>
                </a:solidFill>
              </a:rPr>
              <a:t>Electronic Assets</a:t>
            </a:r>
          </a:p>
          <a:p>
            <a:endParaRPr lang="en-GB" dirty="0">
              <a:solidFill>
                <a:srgbClr val="002060"/>
              </a:solidFill>
            </a:endParaRPr>
          </a:p>
          <a:p>
            <a:endParaRPr lang="en-GB" dirty="0"/>
          </a:p>
        </p:txBody>
      </p:sp>
    </p:spTree>
    <p:extLst>
      <p:ext uri="{BB962C8B-B14F-4D97-AF65-F5344CB8AC3E}">
        <p14:creationId xmlns:p14="http://schemas.microsoft.com/office/powerpoint/2010/main" val="1282294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Physical Assets</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pPr marL="0" indent="0">
              <a:buNone/>
            </a:pPr>
            <a:r>
              <a:rPr lang="en-GB" dirty="0">
                <a:solidFill>
                  <a:srgbClr val="002060"/>
                </a:solidFill>
              </a:rPr>
              <a:t>These will include:</a:t>
            </a:r>
          </a:p>
          <a:p>
            <a:r>
              <a:rPr lang="en-GB" dirty="0">
                <a:solidFill>
                  <a:srgbClr val="002060"/>
                </a:solidFill>
              </a:rPr>
              <a:t>Physical IT assets</a:t>
            </a:r>
          </a:p>
          <a:p>
            <a:r>
              <a:rPr lang="en-GB" dirty="0">
                <a:solidFill>
                  <a:srgbClr val="002060"/>
                </a:solidFill>
              </a:rPr>
              <a:t>Physical documentary assets</a:t>
            </a:r>
          </a:p>
          <a:p>
            <a:r>
              <a:rPr lang="en-GB" dirty="0">
                <a:solidFill>
                  <a:srgbClr val="002060"/>
                </a:solidFill>
              </a:rPr>
              <a:t>Estates and any equipment</a:t>
            </a:r>
          </a:p>
          <a:p>
            <a:endParaRPr lang="en-GB" dirty="0"/>
          </a:p>
        </p:txBody>
      </p:sp>
    </p:spTree>
    <p:extLst>
      <p:ext uri="{BB962C8B-B14F-4D97-AF65-F5344CB8AC3E}">
        <p14:creationId xmlns:p14="http://schemas.microsoft.com/office/powerpoint/2010/main" val="4158529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Electronic (non physical) Assets</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pPr marL="0" indent="0">
              <a:buNone/>
            </a:pPr>
            <a:r>
              <a:rPr lang="en-GB" dirty="0">
                <a:solidFill>
                  <a:srgbClr val="002060"/>
                </a:solidFill>
              </a:rPr>
              <a:t>These will include:</a:t>
            </a:r>
          </a:p>
          <a:p>
            <a:r>
              <a:rPr lang="en-GB" dirty="0">
                <a:solidFill>
                  <a:srgbClr val="002060"/>
                </a:solidFill>
              </a:rPr>
              <a:t>Personal Data</a:t>
            </a:r>
          </a:p>
          <a:p>
            <a:r>
              <a:rPr lang="en-GB" dirty="0">
                <a:solidFill>
                  <a:srgbClr val="002060"/>
                </a:solidFill>
              </a:rPr>
              <a:t>Business Sensitive Data</a:t>
            </a:r>
          </a:p>
          <a:p>
            <a:r>
              <a:rPr lang="en-GB" dirty="0">
                <a:solidFill>
                  <a:srgbClr val="002060"/>
                </a:solidFill>
              </a:rPr>
              <a:t>Intellectual Property</a:t>
            </a:r>
          </a:p>
          <a:p>
            <a:r>
              <a:rPr lang="en-GB" dirty="0">
                <a:solidFill>
                  <a:srgbClr val="002060"/>
                </a:solidFill>
              </a:rPr>
              <a:t>Software (including security software)</a:t>
            </a:r>
          </a:p>
          <a:p>
            <a:r>
              <a:rPr lang="en-GB" dirty="0">
                <a:solidFill>
                  <a:srgbClr val="002060"/>
                </a:solidFill>
              </a:rPr>
              <a:t>Etc</a:t>
            </a:r>
          </a:p>
          <a:p>
            <a:endParaRPr lang="en-GB" dirty="0">
              <a:solidFill>
                <a:srgbClr val="002060"/>
              </a:solidFill>
            </a:endParaRPr>
          </a:p>
          <a:p>
            <a:endParaRPr lang="en-GB" dirty="0">
              <a:solidFill>
                <a:srgbClr val="002060"/>
              </a:solidFill>
            </a:endParaRPr>
          </a:p>
        </p:txBody>
      </p:sp>
    </p:spTree>
    <p:extLst>
      <p:ext uri="{BB962C8B-B14F-4D97-AF65-F5344CB8AC3E}">
        <p14:creationId xmlns:p14="http://schemas.microsoft.com/office/powerpoint/2010/main" val="1444362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Purpose of embedding Information Security</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fontScale="92500" lnSpcReduction="10000"/>
          </a:bodyPr>
          <a:lstStyle/>
          <a:p>
            <a:pPr marL="0" indent="0">
              <a:buNone/>
            </a:pPr>
            <a:r>
              <a:rPr lang="en-GB" dirty="0">
                <a:solidFill>
                  <a:srgbClr val="002060"/>
                </a:solidFill>
              </a:rPr>
              <a:t>Information Security therefore:</a:t>
            </a:r>
          </a:p>
          <a:p>
            <a:r>
              <a:rPr lang="en-GB" dirty="0">
                <a:solidFill>
                  <a:srgbClr val="002060"/>
                </a:solidFill>
              </a:rPr>
              <a:t>Enables any organisation to function properly by minimising external threats</a:t>
            </a:r>
          </a:p>
          <a:p>
            <a:r>
              <a:rPr lang="en-GB" dirty="0">
                <a:solidFill>
                  <a:srgbClr val="002060"/>
                </a:solidFill>
              </a:rPr>
              <a:t>Protects any information held by an organisation</a:t>
            </a:r>
          </a:p>
          <a:p>
            <a:r>
              <a:rPr lang="en-GB" dirty="0">
                <a:solidFill>
                  <a:srgbClr val="002060"/>
                </a:solidFill>
              </a:rPr>
              <a:t>Protects the equipment </a:t>
            </a:r>
          </a:p>
          <a:p>
            <a:r>
              <a:rPr lang="en-GB" dirty="0">
                <a:solidFill>
                  <a:srgbClr val="002060"/>
                </a:solidFill>
              </a:rPr>
              <a:t>Protects software assets to enable safe information processing.</a:t>
            </a:r>
          </a:p>
          <a:p>
            <a:endParaRPr lang="en-GB" dirty="0">
              <a:solidFill>
                <a:srgbClr val="002060"/>
              </a:solidFill>
            </a:endParaRPr>
          </a:p>
          <a:p>
            <a:endParaRPr lang="en-GB" dirty="0">
              <a:solidFill>
                <a:srgbClr val="002060"/>
              </a:solidFill>
            </a:endParaRPr>
          </a:p>
        </p:txBody>
      </p:sp>
    </p:spTree>
    <p:extLst>
      <p:ext uri="{BB962C8B-B14F-4D97-AF65-F5344CB8AC3E}">
        <p14:creationId xmlns:p14="http://schemas.microsoft.com/office/powerpoint/2010/main" val="2985955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D4C6A-22E2-4BCC-87CA-7ACD3FB9AD96}"/>
              </a:ext>
            </a:extLst>
          </p:cNvPr>
          <p:cNvSpPr>
            <a:spLocks noGrp="1"/>
          </p:cNvSpPr>
          <p:nvPr>
            <p:ph type="title"/>
          </p:nvPr>
        </p:nvSpPr>
        <p:spPr/>
        <p:txBody>
          <a:bodyPr/>
          <a:lstStyle/>
          <a:p>
            <a:r>
              <a:rPr lang="en-GB" dirty="0">
                <a:solidFill>
                  <a:srgbClr val="002060"/>
                </a:solidFill>
              </a:rPr>
              <a:t>Information Security</a:t>
            </a:r>
          </a:p>
        </p:txBody>
      </p:sp>
      <p:sp>
        <p:nvSpPr>
          <p:cNvPr id="3" name="Content Placeholder 2">
            <a:extLst>
              <a:ext uri="{FF2B5EF4-FFF2-40B4-BE49-F238E27FC236}">
                <a16:creationId xmlns:a16="http://schemas.microsoft.com/office/drawing/2014/main" id="{A702D672-3503-41CC-8734-639A5DEEB56F}"/>
              </a:ext>
            </a:extLst>
          </p:cNvPr>
          <p:cNvSpPr>
            <a:spLocks noGrp="1"/>
          </p:cNvSpPr>
          <p:nvPr>
            <p:ph idx="1"/>
          </p:nvPr>
        </p:nvSpPr>
        <p:spPr/>
        <p:txBody>
          <a:bodyPr>
            <a:noAutofit/>
          </a:bodyPr>
          <a:lstStyle/>
          <a:p>
            <a:pPr marL="342900" lvl="0" indent="-342900">
              <a:buFont typeface="Symbol" panose="05050102010706020507" pitchFamily="18" charset="2"/>
              <a:buChar char=""/>
            </a:pPr>
            <a:r>
              <a:rPr lang="en-GB" sz="2600" b="1" dirty="0">
                <a:solidFill>
                  <a:srgbClr val="002060"/>
                </a:solidFill>
                <a:effectLst/>
                <a:latin typeface="Open Sans" panose="020B0606030504020204" pitchFamily="34" charset="0"/>
                <a:ea typeface="Times New Roman" panose="02020603050405020304" pitchFamily="18" charset="0"/>
              </a:rPr>
              <a:t>Physical security: </a:t>
            </a:r>
            <a:r>
              <a:rPr lang="en-GB" sz="2600" dirty="0">
                <a:solidFill>
                  <a:srgbClr val="002060"/>
                </a:solidFill>
                <a:effectLst/>
                <a:latin typeface="Open Sans" panose="020B0606030504020204" pitchFamily="34" charset="0"/>
                <a:ea typeface="Times New Roman" panose="02020603050405020304" pitchFamily="18" charset="0"/>
              </a:rPr>
              <a:t>Protecting physical items / areas from unauthorized access and misuse.</a:t>
            </a:r>
            <a:endParaRPr lang="en-GB" sz="2600" dirty="0">
              <a:solidFill>
                <a:srgbClr val="002060"/>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600" b="1" dirty="0">
                <a:solidFill>
                  <a:srgbClr val="002060"/>
                </a:solidFill>
                <a:effectLst/>
                <a:latin typeface="Open Sans" panose="020B0606030504020204" pitchFamily="34" charset="0"/>
                <a:ea typeface="Times New Roman" panose="02020603050405020304" pitchFamily="18" charset="0"/>
              </a:rPr>
              <a:t>Personal security: </a:t>
            </a:r>
            <a:r>
              <a:rPr lang="en-GB" sz="2600" dirty="0">
                <a:solidFill>
                  <a:srgbClr val="002060"/>
                </a:solidFill>
                <a:effectLst/>
                <a:latin typeface="Open Sans" panose="020B0606030504020204" pitchFamily="34" charset="0"/>
                <a:ea typeface="Times New Roman" panose="02020603050405020304" pitchFamily="18" charset="0"/>
              </a:rPr>
              <a:t>Protect authorised individuals or group of individuals from external threats.</a:t>
            </a:r>
            <a:endParaRPr lang="en-GB" sz="2600" dirty="0">
              <a:solidFill>
                <a:srgbClr val="002060"/>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600" b="1" dirty="0">
                <a:solidFill>
                  <a:srgbClr val="002060"/>
                </a:solidFill>
                <a:effectLst/>
                <a:latin typeface="Open Sans" panose="020B0606030504020204" pitchFamily="34" charset="0"/>
                <a:ea typeface="Times New Roman" panose="02020603050405020304" pitchFamily="18" charset="0"/>
              </a:rPr>
              <a:t>Operations security: </a:t>
            </a:r>
            <a:r>
              <a:rPr lang="en-GB" sz="2600" dirty="0">
                <a:solidFill>
                  <a:srgbClr val="002060"/>
                </a:solidFill>
                <a:effectLst/>
                <a:latin typeface="Open Sans" panose="020B0606030504020204" pitchFamily="34" charset="0"/>
                <a:ea typeface="Times New Roman" panose="02020603050405020304" pitchFamily="18" charset="0"/>
              </a:rPr>
              <a:t>To protect information around operations or series of activities.</a:t>
            </a:r>
            <a:endParaRPr lang="en-GB" sz="2600" dirty="0">
              <a:solidFill>
                <a:srgbClr val="002060"/>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600" b="1" dirty="0">
                <a:solidFill>
                  <a:srgbClr val="002060"/>
                </a:solidFill>
                <a:effectLst/>
                <a:latin typeface="Open Sans" panose="020B0606030504020204" pitchFamily="34" charset="0"/>
                <a:ea typeface="Times New Roman" panose="02020603050405020304" pitchFamily="18" charset="0"/>
              </a:rPr>
              <a:t>Communications security: </a:t>
            </a:r>
            <a:r>
              <a:rPr lang="en-GB" sz="2600" dirty="0">
                <a:solidFill>
                  <a:srgbClr val="002060"/>
                </a:solidFill>
                <a:effectLst/>
                <a:latin typeface="Open Sans" panose="020B0606030504020204" pitchFamily="34" charset="0"/>
                <a:ea typeface="Times New Roman" panose="02020603050405020304" pitchFamily="18" charset="0"/>
              </a:rPr>
              <a:t>To protect organisational communications.</a:t>
            </a:r>
            <a:endParaRPr lang="en-GB" sz="2600" dirty="0">
              <a:solidFill>
                <a:srgbClr val="002060"/>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600" b="1" dirty="0">
                <a:solidFill>
                  <a:srgbClr val="002060"/>
                </a:solidFill>
                <a:effectLst/>
                <a:latin typeface="Open Sans" panose="020B0606030504020204" pitchFamily="34" charset="0"/>
                <a:ea typeface="Times New Roman" panose="02020603050405020304" pitchFamily="18" charset="0"/>
              </a:rPr>
              <a:t>Network security:</a:t>
            </a:r>
            <a:r>
              <a:rPr lang="en-GB" sz="2600" dirty="0">
                <a:solidFill>
                  <a:srgbClr val="002060"/>
                </a:solidFill>
                <a:effectLst/>
                <a:latin typeface="Open Sans" panose="020B0606030504020204" pitchFamily="34" charset="0"/>
                <a:ea typeface="Times New Roman" panose="02020603050405020304" pitchFamily="18" charset="0"/>
              </a:rPr>
              <a:t> To protect networks.</a:t>
            </a:r>
            <a:endParaRPr lang="en-GB" sz="2600" dirty="0">
              <a:solidFill>
                <a:srgbClr val="002060"/>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25071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Types of Threat</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a:xfrm>
            <a:off x="457200" y="1600200"/>
            <a:ext cx="8229600" cy="4133055"/>
          </a:xfrm>
        </p:spPr>
        <p:txBody>
          <a:bodyPr>
            <a:normAutofit fontScale="92500" lnSpcReduction="20000"/>
          </a:bodyPr>
          <a:lstStyle/>
          <a:p>
            <a:r>
              <a:rPr lang="en-GB" dirty="0">
                <a:solidFill>
                  <a:srgbClr val="002060"/>
                </a:solidFill>
              </a:rPr>
              <a:t>Data Loss</a:t>
            </a:r>
          </a:p>
          <a:p>
            <a:r>
              <a:rPr lang="en-GB" dirty="0">
                <a:solidFill>
                  <a:srgbClr val="002060"/>
                </a:solidFill>
              </a:rPr>
              <a:t>Breaches of Confidentiality</a:t>
            </a:r>
          </a:p>
          <a:p>
            <a:r>
              <a:rPr lang="en-GB" dirty="0">
                <a:solidFill>
                  <a:srgbClr val="002060"/>
                </a:solidFill>
              </a:rPr>
              <a:t>Human Error</a:t>
            </a:r>
          </a:p>
          <a:p>
            <a:r>
              <a:rPr lang="en-GB" dirty="0">
                <a:solidFill>
                  <a:srgbClr val="002060"/>
                </a:solidFill>
              </a:rPr>
              <a:t>Service Interruption</a:t>
            </a:r>
          </a:p>
          <a:p>
            <a:r>
              <a:rPr lang="en-GB" dirty="0">
                <a:solidFill>
                  <a:srgbClr val="002060"/>
                </a:solidFill>
              </a:rPr>
              <a:t>Hardware Failure / Old Hardware</a:t>
            </a:r>
          </a:p>
          <a:p>
            <a:r>
              <a:rPr lang="en-GB" dirty="0">
                <a:solidFill>
                  <a:srgbClr val="002060"/>
                </a:solidFill>
              </a:rPr>
              <a:t>Software </a:t>
            </a:r>
            <a:r>
              <a:rPr lang="en-GB" dirty="0" err="1">
                <a:solidFill>
                  <a:srgbClr val="002060"/>
                </a:solidFill>
              </a:rPr>
              <a:t>Failiure</a:t>
            </a:r>
            <a:endParaRPr lang="en-GB" dirty="0">
              <a:solidFill>
                <a:srgbClr val="002060"/>
              </a:solidFill>
            </a:endParaRPr>
          </a:p>
          <a:p>
            <a:r>
              <a:rPr lang="en-GB" dirty="0">
                <a:solidFill>
                  <a:srgbClr val="002060"/>
                </a:solidFill>
              </a:rPr>
              <a:t>Forces of nature</a:t>
            </a:r>
          </a:p>
          <a:p>
            <a:r>
              <a:rPr lang="en-GB" dirty="0">
                <a:solidFill>
                  <a:srgbClr val="002060"/>
                </a:solidFill>
              </a:rPr>
              <a:t>Criminal Acts: Vandalism / Theft / Ransomware etc</a:t>
            </a:r>
          </a:p>
        </p:txBody>
      </p:sp>
    </p:spTree>
    <p:extLst>
      <p:ext uri="{BB962C8B-B14F-4D97-AF65-F5344CB8AC3E}">
        <p14:creationId xmlns:p14="http://schemas.microsoft.com/office/powerpoint/2010/main" val="1006298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Approach to Risk</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a:xfrm>
            <a:off x="457200" y="1600200"/>
            <a:ext cx="8229600" cy="4133055"/>
          </a:xfrm>
        </p:spPr>
        <p:txBody>
          <a:bodyPr>
            <a:normAutofit/>
          </a:bodyPr>
          <a:lstStyle/>
          <a:p>
            <a:r>
              <a:rPr lang="en-GB" dirty="0">
                <a:solidFill>
                  <a:srgbClr val="002060"/>
                </a:solidFill>
              </a:rPr>
              <a:t>Deal with the risk</a:t>
            </a:r>
          </a:p>
          <a:p>
            <a:r>
              <a:rPr lang="en-GB" dirty="0">
                <a:solidFill>
                  <a:srgbClr val="002060"/>
                </a:solidFill>
              </a:rPr>
              <a:t>Approach is to:</a:t>
            </a:r>
          </a:p>
          <a:p>
            <a:pPr lvl="1"/>
            <a:r>
              <a:rPr lang="en-GB" dirty="0">
                <a:solidFill>
                  <a:srgbClr val="002060"/>
                </a:solidFill>
              </a:rPr>
              <a:t>Identify the risk</a:t>
            </a:r>
          </a:p>
          <a:p>
            <a:pPr lvl="1"/>
            <a:r>
              <a:rPr lang="en-GB" dirty="0">
                <a:solidFill>
                  <a:srgbClr val="002060"/>
                </a:solidFill>
              </a:rPr>
              <a:t>Assess the risk</a:t>
            </a:r>
          </a:p>
          <a:p>
            <a:pPr lvl="1"/>
            <a:r>
              <a:rPr lang="en-GB" dirty="0">
                <a:solidFill>
                  <a:srgbClr val="002060"/>
                </a:solidFill>
              </a:rPr>
              <a:t>Mitigate the risk where possible</a:t>
            </a:r>
          </a:p>
        </p:txBody>
      </p:sp>
    </p:spTree>
    <p:extLst>
      <p:ext uri="{BB962C8B-B14F-4D97-AF65-F5344CB8AC3E}">
        <p14:creationId xmlns:p14="http://schemas.microsoft.com/office/powerpoint/2010/main" val="1089759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Approach to Risk</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a:xfrm>
            <a:off x="457200" y="1600200"/>
            <a:ext cx="8229600" cy="4133055"/>
          </a:xfrm>
        </p:spPr>
        <p:txBody>
          <a:bodyPr>
            <a:normAutofit fontScale="92500"/>
          </a:bodyPr>
          <a:lstStyle/>
          <a:p>
            <a:r>
              <a:rPr lang="en-GB" dirty="0">
                <a:solidFill>
                  <a:srgbClr val="002060"/>
                </a:solidFill>
              </a:rPr>
              <a:t>Removing a risk completely is rarely possible.</a:t>
            </a:r>
          </a:p>
          <a:p>
            <a:r>
              <a:rPr lang="en-GB" dirty="0">
                <a:solidFill>
                  <a:srgbClr val="002060"/>
                </a:solidFill>
              </a:rPr>
              <a:t>Organisations usually need to establish risks that they are willing to accept or try and mitigate further – can be costly.</a:t>
            </a:r>
          </a:p>
          <a:p>
            <a:r>
              <a:rPr lang="en-GB" dirty="0">
                <a:solidFill>
                  <a:srgbClr val="002060"/>
                </a:solidFill>
              </a:rPr>
              <a:t>Deciding what level of risk organisations need to adopt can be a conflict: e.g. Free flow of data v’s restricting activities with a wall of security inhibiting business practice.</a:t>
            </a:r>
          </a:p>
        </p:txBody>
      </p:sp>
    </p:spTree>
    <p:extLst>
      <p:ext uri="{BB962C8B-B14F-4D97-AF65-F5344CB8AC3E}">
        <p14:creationId xmlns:p14="http://schemas.microsoft.com/office/powerpoint/2010/main" val="362560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Approach to Risk</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a:xfrm>
            <a:off x="457200" y="1600200"/>
            <a:ext cx="8229600" cy="4133055"/>
          </a:xfrm>
        </p:spPr>
        <p:txBody>
          <a:bodyPr>
            <a:normAutofit lnSpcReduction="10000"/>
          </a:bodyPr>
          <a:lstStyle/>
          <a:p>
            <a:r>
              <a:rPr lang="en-GB" dirty="0">
                <a:solidFill>
                  <a:srgbClr val="002060"/>
                </a:solidFill>
              </a:rPr>
              <a:t>The assessment of the risk they are willing to accept is known as a “Risk Appetite”.</a:t>
            </a:r>
          </a:p>
          <a:p>
            <a:r>
              <a:rPr lang="en-GB" dirty="0">
                <a:solidFill>
                  <a:srgbClr val="002060"/>
                </a:solidFill>
              </a:rPr>
              <a:t>Where mitigations are applied, the risk that remains is known as the “Residual Risk”</a:t>
            </a:r>
          </a:p>
          <a:p>
            <a:r>
              <a:rPr lang="en-GB" dirty="0">
                <a:solidFill>
                  <a:srgbClr val="002060"/>
                </a:solidFill>
              </a:rPr>
              <a:t>Information Security should bring the residual risk within the risk appetite to be successful!</a:t>
            </a:r>
          </a:p>
        </p:txBody>
      </p:sp>
    </p:spTree>
    <p:extLst>
      <p:ext uri="{BB962C8B-B14F-4D97-AF65-F5344CB8AC3E}">
        <p14:creationId xmlns:p14="http://schemas.microsoft.com/office/powerpoint/2010/main" val="2357152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Approach to Risk</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a:xfrm>
            <a:off x="457200" y="1600200"/>
            <a:ext cx="8229600" cy="4133055"/>
          </a:xfrm>
        </p:spPr>
        <p:txBody>
          <a:bodyPr>
            <a:normAutofit/>
          </a:bodyPr>
          <a:lstStyle/>
          <a:p>
            <a:r>
              <a:rPr lang="en-GB" dirty="0">
                <a:solidFill>
                  <a:srgbClr val="002060"/>
                </a:solidFill>
              </a:rPr>
              <a:t>Where Personal Data is concerned, due to the reputational and financial implications (i.e. fines etc) greater attention is often given to these risks. </a:t>
            </a:r>
          </a:p>
        </p:txBody>
      </p:sp>
    </p:spTree>
    <p:extLst>
      <p:ext uri="{BB962C8B-B14F-4D97-AF65-F5344CB8AC3E}">
        <p14:creationId xmlns:p14="http://schemas.microsoft.com/office/powerpoint/2010/main" val="183316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Data Protection Considerations (Personal Data)</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fontScale="92500" lnSpcReduction="20000"/>
          </a:bodyPr>
          <a:lstStyle/>
          <a:p>
            <a:pPr marL="0" indent="0">
              <a:buNone/>
            </a:pPr>
            <a:r>
              <a:rPr lang="en-GB" dirty="0">
                <a:solidFill>
                  <a:srgbClr val="002060"/>
                </a:solidFill>
              </a:rPr>
              <a:t>The UK GDPR sets out seven key principles:</a:t>
            </a:r>
          </a:p>
          <a:p>
            <a:r>
              <a:rPr lang="en-GB" dirty="0">
                <a:solidFill>
                  <a:srgbClr val="002060"/>
                </a:solidFill>
              </a:rPr>
              <a:t>Lawfulness, fairness and transparency</a:t>
            </a:r>
          </a:p>
          <a:p>
            <a:r>
              <a:rPr lang="en-GB" dirty="0">
                <a:solidFill>
                  <a:srgbClr val="002060"/>
                </a:solidFill>
              </a:rPr>
              <a:t>Purpose limitation</a:t>
            </a:r>
          </a:p>
          <a:p>
            <a:r>
              <a:rPr lang="en-GB" dirty="0">
                <a:solidFill>
                  <a:srgbClr val="002060"/>
                </a:solidFill>
              </a:rPr>
              <a:t>Data minimisation</a:t>
            </a:r>
          </a:p>
          <a:p>
            <a:r>
              <a:rPr lang="en-GB" dirty="0">
                <a:solidFill>
                  <a:srgbClr val="002060"/>
                </a:solidFill>
              </a:rPr>
              <a:t>Accuracy</a:t>
            </a:r>
          </a:p>
          <a:p>
            <a:r>
              <a:rPr lang="en-GB" dirty="0">
                <a:solidFill>
                  <a:srgbClr val="002060"/>
                </a:solidFill>
              </a:rPr>
              <a:t>Storage limitation</a:t>
            </a:r>
          </a:p>
          <a:p>
            <a:r>
              <a:rPr lang="en-GB" dirty="0">
                <a:solidFill>
                  <a:srgbClr val="002060"/>
                </a:solidFill>
              </a:rPr>
              <a:t>Integrity and confidentiality (security)</a:t>
            </a:r>
          </a:p>
          <a:p>
            <a:r>
              <a:rPr lang="en-GB" dirty="0">
                <a:solidFill>
                  <a:srgbClr val="002060"/>
                </a:solidFill>
              </a:rPr>
              <a:t>Accountability</a:t>
            </a:r>
          </a:p>
        </p:txBody>
      </p:sp>
    </p:spTree>
    <p:extLst>
      <p:ext uri="{BB962C8B-B14F-4D97-AF65-F5344CB8AC3E}">
        <p14:creationId xmlns:p14="http://schemas.microsoft.com/office/powerpoint/2010/main" val="3583176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Data Protection Principles</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fontScale="70000" lnSpcReduction="20000"/>
          </a:bodyPr>
          <a:lstStyle/>
          <a:p>
            <a:pPr marL="514350" indent="-514350">
              <a:buFont typeface="+mj-lt"/>
              <a:buAutoNum type="arabicPeriod"/>
            </a:pPr>
            <a:r>
              <a:rPr lang="en-GB" b="1" dirty="0">
                <a:solidFill>
                  <a:srgbClr val="002060"/>
                </a:solidFill>
              </a:rPr>
              <a:t>Lawfulness, fairness and transparency</a:t>
            </a:r>
          </a:p>
          <a:p>
            <a:pPr marL="893763"/>
            <a:r>
              <a:rPr lang="en-GB" dirty="0">
                <a:solidFill>
                  <a:srgbClr val="002060"/>
                </a:solidFill>
              </a:rPr>
              <a:t>Ensure processing doesn’t break the law (including data protection legislation)</a:t>
            </a:r>
          </a:p>
          <a:p>
            <a:pPr marL="893763"/>
            <a:r>
              <a:rPr lang="en-GB" dirty="0">
                <a:solidFill>
                  <a:srgbClr val="002060"/>
                </a:solidFill>
              </a:rPr>
              <a:t>Process information fairly and transparently (e.g. published privacy information)</a:t>
            </a:r>
          </a:p>
          <a:p>
            <a:endParaRPr lang="en-GB" dirty="0">
              <a:solidFill>
                <a:srgbClr val="002060"/>
              </a:solidFill>
            </a:endParaRPr>
          </a:p>
          <a:p>
            <a:pPr marL="514350" indent="-514350">
              <a:buFont typeface="+mj-lt"/>
              <a:buAutoNum type="arabicPeriod" startAt="2"/>
            </a:pPr>
            <a:r>
              <a:rPr lang="en-GB" b="1" dirty="0">
                <a:solidFill>
                  <a:srgbClr val="002060"/>
                </a:solidFill>
              </a:rPr>
              <a:t>Purpose limitation</a:t>
            </a:r>
          </a:p>
          <a:p>
            <a:pPr marL="893763"/>
            <a:r>
              <a:rPr lang="en-GB" dirty="0">
                <a:solidFill>
                  <a:srgbClr val="002060"/>
                </a:solidFill>
              </a:rPr>
              <a:t>Only collect personal data for a specific purpose</a:t>
            </a:r>
          </a:p>
          <a:p>
            <a:pPr marL="893763"/>
            <a:r>
              <a:rPr lang="en-GB" dirty="0">
                <a:solidFill>
                  <a:srgbClr val="002060"/>
                </a:solidFill>
              </a:rPr>
              <a:t>Clearly state what that purpose is, and </a:t>
            </a:r>
          </a:p>
          <a:p>
            <a:pPr marL="893763"/>
            <a:r>
              <a:rPr lang="en-GB" dirty="0">
                <a:solidFill>
                  <a:srgbClr val="002060"/>
                </a:solidFill>
              </a:rPr>
              <a:t>Only collect data for as long as necessary to complete that purpose.</a:t>
            </a:r>
          </a:p>
          <a:p>
            <a:endParaRPr lang="en-GB" dirty="0">
              <a:solidFill>
                <a:srgbClr val="002060"/>
              </a:solidFill>
            </a:endParaRPr>
          </a:p>
          <a:p>
            <a:endParaRPr lang="en-GB" dirty="0">
              <a:solidFill>
                <a:srgbClr val="002060"/>
              </a:solidFill>
            </a:endParaRPr>
          </a:p>
          <a:p>
            <a:endParaRPr lang="en-GB" dirty="0">
              <a:solidFill>
                <a:srgbClr val="002060"/>
              </a:solidFill>
            </a:endParaRPr>
          </a:p>
        </p:txBody>
      </p:sp>
    </p:spTree>
    <p:extLst>
      <p:ext uri="{BB962C8B-B14F-4D97-AF65-F5344CB8AC3E}">
        <p14:creationId xmlns:p14="http://schemas.microsoft.com/office/powerpoint/2010/main" val="144487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Data Protection Principles</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fontScale="70000" lnSpcReduction="20000"/>
          </a:bodyPr>
          <a:lstStyle/>
          <a:p>
            <a:pPr marL="514350" indent="-514350">
              <a:buFont typeface="+mj-lt"/>
              <a:buAutoNum type="arabicPeriod" startAt="3"/>
            </a:pPr>
            <a:r>
              <a:rPr lang="en-GB" b="1" dirty="0">
                <a:solidFill>
                  <a:srgbClr val="002060"/>
                </a:solidFill>
              </a:rPr>
              <a:t>Data Minimisation</a:t>
            </a:r>
          </a:p>
          <a:p>
            <a:pPr marL="893763"/>
            <a:r>
              <a:rPr lang="en-GB" dirty="0">
                <a:solidFill>
                  <a:srgbClr val="002060"/>
                </a:solidFill>
              </a:rPr>
              <a:t>Organisations must only process the personal data that they need to achieve its processing purposes. </a:t>
            </a:r>
          </a:p>
          <a:p>
            <a:pPr marL="893763"/>
            <a:endParaRPr lang="en-GB" dirty="0">
              <a:solidFill>
                <a:srgbClr val="002060"/>
              </a:solidFill>
            </a:endParaRPr>
          </a:p>
          <a:p>
            <a:pPr marL="550863" indent="0">
              <a:buNone/>
            </a:pPr>
            <a:r>
              <a:rPr lang="en-GB" sz="2900" i="1" dirty="0">
                <a:solidFill>
                  <a:srgbClr val="002060"/>
                </a:solidFill>
              </a:rPr>
              <a:t>(Note the benefits in that in the event of a data breach, the unauthorised individual will only have access to a limited amount of data)</a:t>
            </a:r>
          </a:p>
          <a:p>
            <a:pPr marL="550863" indent="0">
              <a:buNone/>
            </a:pPr>
            <a:endParaRPr lang="en-GB" dirty="0">
              <a:solidFill>
                <a:srgbClr val="002060"/>
              </a:solidFill>
            </a:endParaRPr>
          </a:p>
          <a:p>
            <a:pPr marL="514350" indent="-514350">
              <a:buFont typeface="+mj-lt"/>
              <a:buAutoNum type="arabicPeriod" startAt="4"/>
            </a:pPr>
            <a:r>
              <a:rPr lang="en-GB" b="1" dirty="0">
                <a:solidFill>
                  <a:srgbClr val="002060"/>
                </a:solidFill>
              </a:rPr>
              <a:t>Accuracy</a:t>
            </a:r>
          </a:p>
          <a:p>
            <a:pPr marL="893763"/>
            <a:r>
              <a:rPr lang="en-GB" dirty="0">
                <a:solidFill>
                  <a:srgbClr val="002060"/>
                </a:solidFill>
              </a:rPr>
              <a:t>Individuals have the right to request that inaccurate or incomplete data is erased or rectified within 30 days.</a:t>
            </a:r>
          </a:p>
          <a:p>
            <a:endParaRPr lang="en-GB" dirty="0">
              <a:solidFill>
                <a:srgbClr val="002060"/>
              </a:solidFill>
            </a:endParaRPr>
          </a:p>
          <a:p>
            <a:endParaRPr lang="en-GB" dirty="0">
              <a:solidFill>
                <a:srgbClr val="002060"/>
              </a:solidFill>
            </a:endParaRPr>
          </a:p>
        </p:txBody>
      </p:sp>
    </p:spTree>
    <p:extLst>
      <p:ext uri="{BB962C8B-B14F-4D97-AF65-F5344CB8AC3E}">
        <p14:creationId xmlns:p14="http://schemas.microsoft.com/office/powerpoint/2010/main" val="3548520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Data Protection Principles</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fontScale="92500" lnSpcReduction="10000"/>
          </a:bodyPr>
          <a:lstStyle/>
          <a:p>
            <a:pPr marL="514350" indent="-514350">
              <a:buFont typeface="+mj-lt"/>
              <a:buAutoNum type="arabicPeriod" startAt="5"/>
            </a:pPr>
            <a:r>
              <a:rPr lang="en-GB" b="1" dirty="0">
                <a:solidFill>
                  <a:srgbClr val="002060"/>
                </a:solidFill>
              </a:rPr>
              <a:t>Storage Limitation</a:t>
            </a:r>
          </a:p>
          <a:p>
            <a:pPr marL="893763"/>
            <a:r>
              <a:rPr lang="en-GB" dirty="0">
                <a:solidFill>
                  <a:srgbClr val="002060"/>
                </a:solidFill>
              </a:rPr>
              <a:t>Organisations need to delete personal data when it’s no longer necessary.</a:t>
            </a:r>
          </a:p>
          <a:p>
            <a:pPr marL="550863" indent="0">
              <a:buNone/>
            </a:pPr>
            <a:endParaRPr lang="en-GB" dirty="0">
              <a:solidFill>
                <a:srgbClr val="002060"/>
              </a:solidFill>
            </a:endParaRPr>
          </a:p>
          <a:p>
            <a:pPr marL="514350" indent="-514350">
              <a:buFont typeface="+mj-lt"/>
              <a:buAutoNum type="arabicPeriod" startAt="6"/>
            </a:pPr>
            <a:r>
              <a:rPr lang="en-GB" b="1" dirty="0">
                <a:solidFill>
                  <a:srgbClr val="002060"/>
                </a:solidFill>
              </a:rPr>
              <a:t>Integrity and confidentiality</a:t>
            </a:r>
          </a:p>
          <a:p>
            <a:pPr marL="893763"/>
            <a:r>
              <a:rPr lang="en-GB" dirty="0">
                <a:solidFill>
                  <a:srgbClr val="002060"/>
                </a:solidFill>
              </a:rPr>
              <a:t>“Security Principle”</a:t>
            </a:r>
          </a:p>
          <a:p>
            <a:pPr marL="893763"/>
            <a:r>
              <a:rPr lang="en-GB" dirty="0">
                <a:solidFill>
                  <a:srgbClr val="002060"/>
                </a:solidFill>
              </a:rPr>
              <a:t>Discussed in the last session in some depth.</a:t>
            </a:r>
          </a:p>
          <a:p>
            <a:endParaRPr lang="en-GB" dirty="0">
              <a:solidFill>
                <a:srgbClr val="002060"/>
              </a:solidFill>
            </a:endParaRPr>
          </a:p>
        </p:txBody>
      </p:sp>
    </p:spTree>
    <p:extLst>
      <p:ext uri="{BB962C8B-B14F-4D97-AF65-F5344CB8AC3E}">
        <p14:creationId xmlns:p14="http://schemas.microsoft.com/office/powerpoint/2010/main" val="3574787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Data Protection Principles</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fontScale="85000" lnSpcReduction="10000"/>
          </a:bodyPr>
          <a:lstStyle/>
          <a:p>
            <a:pPr marL="0" indent="0">
              <a:buNone/>
            </a:pPr>
            <a:r>
              <a:rPr lang="en-GB" dirty="0">
                <a:solidFill>
                  <a:srgbClr val="002060"/>
                </a:solidFill>
              </a:rPr>
              <a:t>“A breach” means a breach of security leading to:</a:t>
            </a:r>
          </a:p>
          <a:p>
            <a:pPr marL="0" indent="0">
              <a:buNone/>
            </a:pPr>
            <a:endParaRPr lang="en-GB" dirty="0">
              <a:solidFill>
                <a:srgbClr val="002060"/>
              </a:solidFill>
            </a:endParaRPr>
          </a:p>
          <a:p>
            <a:r>
              <a:rPr lang="en-GB" dirty="0">
                <a:solidFill>
                  <a:srgbClr val="002060"/>
                </a:solidFill>
              </a:rPr>
              <a:t>Loss, damage or destruction</a:t>
            </a:r>
          </a:p>
          <a:p>
            <a:r>
              <a:rPr lang="en-GB" dirty="0">
                <a:solidFill>
                  <a:srgbClr val="002060"/>
                </a:solidFill>
              </a:rPr>
              <a:t>Unauthorised disclosure, access or alteration of personal data</a:t>
            </a:r>
          </a:p>
          <a:p>
            <a:pPr marL="0" indent="0">
              <a:buNone/>
            </a:pPr>
            <a:endParaRPr lang="en-GB" dirty="0">
              <a:solidFill>
                <a:srgbClr val="002060"/>
              </a:solidFill>
            </a:endParaRPr>
          </a:p>
          <a:p>
            <a:pPr marL="0" indent="0">
              <a:buNone/>
            </a:pPr>
            <a:r>
              <a:rPr lang="en-GB" b="1" dirty="0">
                <a:solidFill>
                  <a:srgbClr val="002060"/>
                </a:solidFill>
              </a:rPr>
              <a:t>Note: </a:t>
            </a:r>
            <a:r>
              <a:rPr lang="en-GB" dirty="0">
                <a:solidFill>
                  <a:srgbClr val="002060"/>
                </a:solidFill>
              </a:rPr>
              <a:t>A breach of Security around Personal Data will often breach a number of other principles.</a:t>
            </a:r>
          </a:p>
        </p:txBody>
      </p:sp>
    </p:spTree>
    <p:extLst>
      <p:ext uri="{BB962C8B-B14F-4D97-AF65-F5344CB8AC3E}">
        <p14:creationId xmlns:p14="http://schemas.microsoft.com/office/powerpoint/2010/main" val="3679256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Security Measures: Strategic Planning</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pPr marL="0" indent="0">
              <a:buNone/>
            </a:pPr>
            <a:r>
              <a:rPr lang="en-GB" dirty="0">
                <a:solidFill>
                  <a:srgbClr val="002060"/>
                </a:solidFill>
              </a:rPr>
              <a:t>Security strategy:</a:t>
            </a:r>
          </a:p>
          <a:p>
            <a:r>
              <a:rPr lang="en-GB" dirty="0">
                <a:solidFill>
                  <a:srgbClr val="002060"/>
                </a:solidFill>
              </a:rPr>
              <a:t>How the organisation is to deal with, assesses and reports security and compliance. </a:t>
            </a:r>
          </a:p>
        </p:txBody>
      </p:sp>
    </p:spTree>
    <p:extLst>
      <p:ext uri="{BB962C8B-B14F-4D97-AF65-F5344CB8AC3E}">
        <p14:creationId xmlns:p14="http://schemas.microsoft.com/office/powerpoint/2010/main" val="754258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Security Measures: Strategic Planning</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r>
              <a:rPr lang="en-GB" dirty="0">
                <a:solidFill>
                  <a:srgbClr val="002060"/>
                </a:solidFill>
              </a:rPr>
              <a:t>Strategic business objectives</a:t>
            </a:r>
          </a:p>
          <a:p>
            <a:r>
              <a:rPr lang="en-GB" dirty="0">
                <a:solidFill>
                  <a:srgbClr val="002060"/>
                </a:solidFill>
              </a:rPr>
              <a:t>Strategic security objectives</a:t>
            </a:r>
          </a:p>
          <a:p>
            <a:r>
              <a:rPr lang="en-GB" dirty="0">
                <a:solidFill>
                  <a:srgbClr val="002060"/>
                </a:solidFill>
              </a:rPr>
              <a:t>Security functions</a:t>
            </a:r>
          </a:p>
          <a:p>
            <a:r>
              <a:rPr lang="en-GB" dirty="0">
                <a:solidFill>
                  <a:srgbClr val="002060"/>
                </a:solidFill>
              </a:rPr>
              <a:t>Measuring security outcomes</a:t>
            </a:r>
          </a:p>
          <a:p>
            <a:r>
              <a:rPr lang="en-GB" dirty="0">
                <a:solidFill>
                  <a:srgbClr val="002060"/>
                </a:solidFill>
              </a:rPr>
              <a:t>Threats</a:t>
            </a:r>
          </a:p>
          <a:p>
            <a:r>
              <a:rPr lang="en-GB" dirty="0">
                <a:solidFill>
                  <a:srgbClr val="002060"/>
                </a:solidFill>
              </a:rPr>
              <a:t>Constraints to security</a:t>
            </a:r>
          </a:p>
        </p:txBody>
      </p:sp>
    </p:spTree>
    <p:extLst>
      <p:ext uri="{BB962C8B-B14F-4D97-AF65-F5344CB8AC3E}">
        <p14:creationId xmlns:p14="http://schemas.microsoft.com/office/powerpoint/2010/main" val="3027071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Security Measures: Strategic Planning</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fontScale="92500" lnSpcReduction="20000"/>
          </a:bodyPr>
          <a:lstStyle/>
          <a:p>
            <a:pPr marL="0" indent="0">
              <a:buNone/>
            </a:pPr>
            <a:r>
              <a:rPr lang="en-GB" sz="3000" dirty="0">
                <a:solidFill>
                  <a:srgbClr val="002060"/>
                </a:solidFill>
              </a:rPr>
              <a:t>Begin by</a:t>
            </a:r>
          </a:p>
          <a:p>
            <a:r>
              <a:rPr lang="en-GB" sz="3000" dirty="0">
                <a:solidFill>
                  <a:srgbClr val="002060"/>
                </a:solidFill>
              </a:rPr>
              <a:t>Considering utilising a security framework to set goals (e.g. ISO 27001)</a:t>
            </a:r>
          </a:p>
          <a:p>
            <a:r>
              <a:rPr lang="en-GB" sz="3000" dirty="0">
                <a:solidFill>
                  <a:srgbClr val="002060"/>
                </a:solidFill>
              </a:rPr>
              <a:t>Doing a security risk assessment.</a:t>
            </a:r>
          </a:p>
          <a:p>
            <a:r>
              <a:rPr lang="en-GB" sz="3000" dirty="0">
                <a:solidFill>
                  <a:srgbClr val="002060"/>
                </a:solidFill>
              </a:rPr>
              <a:t>Evaluate the technology / security measures</a:t>
            </a:r>
          </a:p>
          <a:p>
            <a:r>
              <a:rPr lang="en-GB" sz="3000" dirty="0">
                <a:solidFill>
                  <a:srgbClr val="002060"/>
                </a:solidFill>
              </a:rPr>
              <a:t>Manage and plan against risks</a:t>
            </a:r>
          </a:p>
          <a:p>
            <a:r>
              <a:rPr lang="en-GB" sz="3000" dirty="0">
                <a:solidFill>
                  <a:srgbClr val="002060"/>
                </a:solidFill>
              </a:rPr>
              <a:t>Review policies, procedures, guidance.</a:t>
            </a:r>
          </a:p>
          <a:p>
            <a:r>
              <a:rPr lang="en-GB" sz="3000" dirty="0">
                <a:solidFill>
                  <a:srgbClr val="002060"/>
                </a:solidFill>
              </a:rPr>
              <a:t>Implement Your Security Strategy.</a:t>
            </a:r>
          </a:p>
          <a:p>
            <a:r>
              <a:rPr lang="en-GB" sz="3000" dirty="0">
                <a:solidFill>
                  <a:srgbClr val="002060"/>
                </a:solidFill>
              </a:rPr>
              <a:t>Evaluate Your Security Strategy.</a:t>
            </a:r>
          </a:p>
          <a:p>
            <a:endParaRPr lang="en-GB" dirty="0">
              <a:solidFill>
                <a:srgbClr val="002060"/>
              </a:solidFill>
            </a:endParaRPr>
          </a:p>
        </p:txBody>
      </p:sp>
    </p:spTree>
    <p:extLst>
      <p:ext uri="{BB962C8B-B14F-4D97-AF65-F5344CB8AC3E}">
        <p14:creationId xmlns:p14="http://schemas.microsoft.com/office/powerpoint/2010/main" val="198638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5804E-0407-4AFF-8473-631DC3618114}"/>
              </a:ext>
            </a:extLst>
          </p:cNvPr>
          <p:cNvSpPr>
            <a:spLocks noGrp="1"/>
          </p:cNvSpPr>
          <p:nvPr>
            <p:ph type="title"/>
          </p:nvPr>
        </p:nvSpPr>
        <p:spPr/>
        <p:txBody>
          <a:bodyPr/>
          <a:lstStyle/>
          <a:p>
            <a:r>
              <a:rPr lang="en-GB" dirty="0">
                <a:solidFill>
                  <a:srgbClr val="002060"/>
                </a:solidFill>
              </a:rPr>
              <a:t>Security Measures: Policy</a:t>
            </a:r>
          </a:p>
        </p:txBody>
      </p:sp>
      <p:sp>
        <p:nvSpPr>
          <p:cNvPr id="3" name="Content Placeholder 2">
            <a:extLst>
              <a:ext uri="{FF2B5EF4-FFF2-40B4-BE49-F238E27FC236}">
                <a16:creationId xmlns:a16="http://schemas.microsoft.com/office/drawing/2014/main" id="{77B1C288-D431-4408-B6F3-0820E992D3E6}"/>
              </a:ext>
            </a:extLst>
          </p:cNvPr>
          <p:cNvSpPr>
            <a:spLocks noGrp="1"/>
          </p:cNvSpPr>
          <p:nvPr>
            <p:ph idx="1"/>
          </p:nvPr>
        </p:nvSpPr>
        <p:spPr/>
        <p:txBody>
          <a:bodyPr>
            <a:normAutofit fontScale="92500" lnSpcReduction="10000"/>
          </a:bodyPr>
          <a:lstStyle/>
          <a:p>
            <a:pPr>
              <a:lnSpc>
                <a:spcPct val="120000"/>
              </a:lnSpc>
            </a:pPr>
            <a:r>
              <a:rPr lang="en-GB" dirty="0">
                <a:solidFill>
                  <a:srgbClr val="002060"/>
                </a:solidFill>
              </a:rPr>
              <a:t>A deliberate high level statement of intent as to a course of action to achieve consistent rational outcomes</a:t>
            </a:r>
          </a:p>
          <a:p>
            <a:r>
              <a:rPr lang="en-GB" dirty="0">
                <a:solidFill>
                  <a:srgbClr val="002060"/>
                </a:solidFill>
              </a:rPr>
              <a:t>Implemented by:</a:t>
            </a:r>
          </a:p>
          <a:p>
            <a:pPr lvl="1"/>
            <a:r>
              <a:rPr lang="en-GB" dirty="0">
                <a:solidFill>
                  <a:srgbClr val="002060"/>
                </a:solidFill>
              </a:rPr>
              <a:t>Procedures</a:t>
            </a:r>
          </a:p>
          <a:p>
            <a:pPr lvl="1"/>
            <a:r>
              <a:rPr lang="en-GB" dirty="0">
                <a:solidFill>
                  <a:srgbClr val="002060"/>
                </a:solidFill>
              </a:rPr>
              <a:t>Guidance</a:t>
            </a:r>
          </a:p>
          <a:p>
            <a:pPr lvl="1"/>
            <a:r>
              <a:rPr lang="en-GB" dirty="0">
                <a:solidFill>
                  <a:srgbClr val="002060"/>
                </a:solidFill>
              </a:rPr>
              <a:t>Training</a:t>
            </a:r>
          </a:p>
          <a:p>
            <a:pPr lvl="1"/>
            <a:r>
              <a:rPr lang="en-GB" dirty="0">
                <a:solidFill>
                  <a:srgbClr val="002060"/>
                </a:solidFill>
              </a:rPr>
              <a:t>Etc</a:t>
            </a:r>
          </a:p>
        </p:txBody>
      </p:sp>
    </p:spTree>
    <p:extLst>
      <p:ext uri="{BB962C8B-B14F-4D97-AF65-F5344CB8AC3E}">
        <p14:creationId xmlns:p14="http://schemas.microsoft.com/office/powerpoint/2010/main" val="22134420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Security Measures: Policy</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pPr marL="0" indent="0">
              <a:buNone/>
            </a:pPr>
            <a:r>
              <a:rPr lang="en-GB" dirty="0">
                <a:solidFill>
                  <a:srgbClr val="002060"/>
                </a:solidFill>
              </a:rPr>
              <a:t>One of more of the following may be adopted by an organisation:</a:t>
            </a:r>
          </a:p>
          <a:p>
            <a:r>
              <a:rPr lang="en-GB" sz="3000" dirty="0">
                <a:solidFill>
                  <a:srgbClr val="002060"/>
                </a:solidFill>
              </a:rPr>
              <a:t>Enterprise Information Security Policy</a:t>
            </a:r>
          </a:p>
          <a:p>
            <a:r>
              <a:rPr lang="en-GB" sz="3000" dirty="0">
                <a:solidFill>
                  <a:srgbClr val="002060"/>
                </a:solidFill>
              </a:rPr>
              <a:t>Issue-Specific Security Policy</a:t>
            </a:r>
          </a:p>
          <a:p>
            <a:r>
              <a:rPr lang="en-GB" sz="3000" dirty="0">
                <a:solidFill>
                  <a:srgbClr val="002060"/>
                </a:solidFill>
              </a:rPr>
              <a:t>Systems-Specific Security Policy</a:t>
            </a:r>
          </a:p>
          <a:p>
            <a:endParaRPr lang="en-GB" dirty="0">
              <a:solidFill>
                <a:srgbClr val="002060"/>
              </a:solidFill>
            </a:endParaRPr>
          </a:p>
        </p:txBody>
      </p:sp>
    </p:spTree>
    <p:extLst>
      <p:ext uri="{BB962C8B-B14F-4D97-AF65-F5344CB8AC3E}">
        <p14:creationId xmlns:p14="http://schemas.microsoft.com/office/powerpoint/2010/main" val="21149743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a:bodyPr>
          <a:lstStyle/>
          <a:p>
            <a:r>
              <a:rPr lang="en-GB" dirty="0">
                <a:solidFill>
                  <a:srgbClr val="002060"/>
                </a:solidFill>
              </a:rPr>
              <a:t>Security Measures: Policy</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fontScale="92500"/>
          </a:bodyPr>
          <a:lstStyle/>
          <a:p>
            <a:pPr marL="0" indent="0">
              <a:buNone/>
            </a:pPr>
            <a:r>
              <a:rPr lang="en-GB" sz="3500" dirty="0">
                <a:solidFill>
                  <a:srgbClr val="002060"/>
                </a:solidFill>
              </a:rPr>
              <a:t>Enterprise Information Security Policy</a:t>
            </a:r>
          </a:p>
          <a:p>
            <a:r>
              <a:rPr lang="en-GB" dirty="0">
                <a:solidFill>
                  <a:srgbClr val="002060"/>
                </a:solidFill>
              </a:rPr>
              <a:t>A senior management / high level </a:t>
            </a:r>
            <a:r>
              <a:rPr lang="en-GB" dirty="0" err="1">
                <a:solidFill>
                  <a:srgbClr val="002060"/>
                </a:solidFill>
              </a:rPr>
              <a:t>level</a:t>
            </a:r>
            <a:r>
              <a:rPr lang="en-GB" dirty="0">
                <a:solidFill>
                  <a:srgbClr val="002060"/>
                </a:solidFill>
              </a:rPr>
              <a:t> document</a:t>
            </a:r>
          </a:p>
          <a:p>
            <a:r>
              <a:rPr lang="en-GB" dirty="0">
                <a:solidFill>
                  <a:srgbClr val="002060"/>
                </a:solidFill>
              </a:rPr>
              <a:t>Organisations strategy / philosophy and approach, scope etc</a:t>
            </a:r>
          </a:p>
          <a:p>
            <a:r>
              <a:rPr lang="en-GB" dirty="0">
                <a:solidFill>
                  <a:srgbClr val="002060"/>
                </a:solidFill>
              </a:rPr>
              <a:t>Roadmap for security development</a:t>
            </a:r>
          </a:p>
          <a:p>
            <a:r>
              <a:rPr lang="en-GB" dirty="0">
                <a:solidFill>
                  <a:srgbClr val="002060"/>
                </a:solidFill>
              </a:rPr>
              <a:t>Unlike other policies rarely needs to change</a:t>
            </a:r>
          </a:p>
          <a:p>
            <a:endParaRPr lang="en-GB" dirty="0">
              <a:solidFill>
                <a:srgbClr val="002060"/>
              </a:solidFill>
            </a:endParaRPr>
          </a:p>
        </p:txBody>
      </p:sp>
    </p:spTree>
    <p:extLst>
      <p:ext uri="{BB962C8B-B14F-4D97-AF65-F5344CB8AC3E}">
        <p14:creationId xmlns:p14="http://schemas.microsoft.com/office/powerpoint/2010/main" val="13188891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Security Measures: Policy</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pPr marL="0" indent="0">
              <a:buNone/>
            </a:pPr>
            <a:r>
              <a:rPr lang="en-GB" dirty="0">
                <a:solidFill>
                  <a:srgbClr val="002060"/>
                </a:solidFill>
              </a:rPr>
              <a:t>Issue-Specific Security Policy </a:t>
            </a:r>
          </a:p>
          <a:p>
            <a:r>
              <a:rPr lang="en-GB" sz="3000" dirty="0">
                <a:solidFill>
                  <a:srgbClr val="002060"/>
                </a:solidFill>
              </a:rPr>
              <a:t>Focuses on a function or type of service</a:t>
            </a:r>
          </a:p>
          <a:p>
            <a:r>
              <a:rPr lang="en-GB" sz="3000" dirty="0">
                <a:solidFill>
                  <a:srgbClr val="002060"/>
                </a:solidFill>
              </a:rPr>
              <a:t>Has distinct security requirements. </a:t>
            </a:r>
          </a:p>
          <a:p>
            <a:r>
              <a:rPr lang="en-GB" sz="2800" i="1" dirty="0">
                <a:solidFill>
                  <a:srgbClr val="002060"/>
                </a:solidFill>
              </a:rPr>
              <a:t>(Examples Email Policy, Media Disposal policy, Information Governance Policy, Information Security Policy or a Physical Security Policy)</a:t>
            </a:r>
          </a:p>
        </p:txBody>
      </p:sp>
    </p:spTree>
    <p:extLst>
      <p:ext uri="{BB962C8B-B14F-4D97-AF65-F5344CB8AC3E}">
        <p14:creationId xmlns:p14="http://schemas.microsoft.com/office/powerpoint/2010/main" val="41555408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lstStyle/>
          <a:p>
            <a:r>
              <a:rPr lang="en-GB" dirty="0">
                <a:solidFill>
                  <a:srgbClr val="002060"/>
                </a:solidFill>
              </a:rPr>
              <a:t>Security Measures: Policy</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pPr marL="0" indent="0">
              <a:buNone/>
            </a:pPr>
            <a:r>
              <a:rPr lang="en-GB" dirty="0">
                <a:solidFill>
                  <a:srgbClr val="002060"/>
                </a:solidFill>
              </a:rPr>
              <a:t>System Specific Security Policy</a:t>
            </a:r>
          </a:p>
          <a:p>
            <a:r>
              <a:rPr lang="en-GB" sz="3000" dirty="0">
                <a:solidFill>
                  <a:srgbClr val="002060"/>
                </a:solidFill>
              </a:rPr>
              <a:t>Focuses on a specific system or systems</a:t>
            </a:r>
          </a:p>
          <a:p>
            <a:r>
              <a:rPr lang="en-GB" sz="3000" dirty="0">
                <a:solidFill>
                  <a:srgbClr val="002060"/>
                </a:solidFill>
              </a:rPr>
              <a:t>Has distinct security requirements. </a:t>
            </a:r>
          </a:p>
          <a:p>
            <a:r>
              <a:rPr lang="en-GB" sz="2800" i="1" dirty="0">
                <a:solidFill>
                  <a:srgbClr val="002060"/>
                </a:solidFill>
              </a:rPr>
              <a:t>(Examples Welsh Patient Administration System Policy, PARIS System Policy, Oracle Financial System Policy, NHS Electronic Staff Record Policy. Note: Sometimes more Procedures or Guidance as to working practices will be more appropriate)</a:t>
            </a:r>
          </a:p>
        </p:txBody>
      </p:sp>
    </p:spTree>
    <p:extLst>
      <p:ext uri="{BB962C8B-B14F-4D97-AF65-F5344CB8AC3E}">
        <p14:creationId xmlns:p14="http://schemas.microsoft.com/office/powerpoint/2010/main" val="39878168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Security Measures: Policy Principles</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lnSpcReduction="10000"/>
          </a:bodyPr>
          <a:lstStyle/>
          <a:p>
            <a:pPr marL="0" indent="0">
              <a:buNone/>
            </a:pPr>
            <a:r>
              <a:rPr lang="en-GB" sz="2800" dirty="0">
                <a:solidFill>
                  <a:srgbClr val="002060"/>
                </a:solidFill>
              </a:rPr>
              <a:t>Policies should:</a:t>
            </a:r>
          </a:p>
          <a:p>
            <a:r>
              <a:rPr lang="en-GB" sz="2800" dirty="0">
                <a:solidFill>
                  <a:srgbClr val="002060"/>
                </a:solidFill>
              </a:rPr>
              <a:t>Have a senior level owner, adopted at Board</a:t>
            </a:r>
          </a:p>
          <a:p>
            <a:r>
              <a:rPr lang="en-GB" sz="2800" dirty="0">
                <a:solidFill>
                  <a:srgbClr val="002060"/>
                </a:solidFill>
              </a:rPr>
              <a:t>Comply with strategy</a:t>
            </a:r>
          </a:p>
          <a:p>
            <a:r>
              <a:rPr lang="en-GB" sz="2800" dirty="0">
                <a:solidFill>
                  <a:srgbClr val="002060"/>
                </a:solidFill>
              </a:rPr>
              <a:t>Comply with any frameworks in place</a:t>
            </a:r>
          </a:p>
          <a:p>
            <a:r>
              <a:rPr lang="en-GB" sz="2800" dirty="0">
                <a:solidFill>
                  <a:srgbClr val="002060"/>
                </a:solidFill>
              </a:rPr>
              <a:t>Scheduled review dates</a:t>
            </a:r>
          </a:p>
          <a:p>
            <a:r>
              <a:rPr lang="en-GB" sz="2800" dirty="0">
                <a:solidFill>
                  <a:srgbClr val="002060"/>
                </a:solidFill>
              </a:rPr>
              <a:t>Consultation processes</a:t>
            </a:r>
          </a:p>
          <a:p>
            <a:r>
              <a:rPr lang="en-GB" sz="2800" dirty="0">
                <a:solidFill>
                  <a:srgbClr val="002060"/>
                </a:solidFill>
              </a:rPr>
              <a:t>Obligate staff</a:t>
            </a:r>
          </a:p>
          <a:p>
            <a:r>
              <a:rPr lang="en-GB" sz="2800" dirty="0">
                <a:solidFill>
                  <a:srgbClr val="002060"/>
                </a:solidFill>
              </a:rPr>
              <a:t>Support staff (training e.g.)</a:t>
            </a:r>
          </a:p>
          <a:p>
            <a:pPr marL="0" indent="0">
              <a:buNone/>
            </a:pPr>
            <a:endParaRPr lang="en-GB" sz="2800" i="1" dirty="0">
              <a:solidFill>
                <a:srgbClr val="002060"/>
              </a:solidFill>
            </a:endParaRPr>
          </a:p>
        </p:txBody>
      </p:sp>
    </p:spTree>
    <p:extLst>
      <p:ext uri="{BB962C8B-B14F-4D97-AF65-F5344CB8AC3E}">
        <p14:creationId xmlns:p14="http://schemas.microsoft.com/office/powerpoint/2010/main" val="13708728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Security Measures: Contingency etc. </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lnSpcReduction="10000"/>
          </a:bodyPr>
          <a:lstStyle/>
          <a:p>
            <a:pPr marL="0" indent="0">
              <a:buNone/>
            </a:pPr>
            <a:r>
              <a:rPr lang="en-GB" sz="2800" dirty="0">
                <a:solidFill>
                  <a:srgbClr val="002060"/>
                </a:solidFill>
              </a:rPr>
              <a:t>Important to ensure that there are:</a:t>
            </a:r>
          </a:p>
          <a:p>
            <a:pPr marL="0" indent="0">
              <a:buNone/>
            </a:pPr>
            <a:endParaRPr lang="en-GB" sz="2800" dirty="0">
              <a:solidFill>
                <a:srgbClr val="002060"/>
              </a:solidFill>
            </a:endParaRPr>
          </a:p>
          <a:p>
            <a:pPr marL="0" indent="0">
              <a:buNone/>
            </a:pPr>
            <a:r>
              <a:rPr lang="en-GB" sz="2800" i="1" dirty="0">
                <a:solidFill>
                  <a:srgbClr val="002060"/>
                </a:solidFill>
              </a:rPr>
              <a:t>“well-defined and tested incident management processes in place, that aim to ensure continuity of essential functions in the event of system or service failure. Mitigation activities designed to contain or limit the impact of compromise are also in place*.”</a:t>
            </a:r>
          </a:p>
          <a:p>
            <a:pPr marL="0" indent="0">
              <a:buNone/>
            </a:pPr>
            <a:endParaRPr lang="en-GB" sz="2800" i="1" dirty="0">
              <a:solidFill>
                <a:srgbClr val="002060"/>
              </a:solidFill>
            </a:endParaRPr>
          </a:p>
          <a:p>
            <a:pPr marL="0" indent="0">
              <a:buNone/>
            </a:pPr>
            <a:r>
              <a:rPr lang="en-GB" sz="2800" i="1" dirty="0">
                <a:solidFill>
                  <a:srgbClr val="002060"/>
                </a:solidFill>
              </a:rPr>
              <a:t>[National Cyber Security Centre, UK Government]</a:t>
            </a:r>
          </a:p>
          <a:p>
            <a:pPr marL="0" indent="0">
              <a:buNone/>
            </a:pPr>
            <a:endParaRPr lang="en-GB" sz="2800" i="1" dirty="0">
              <a:solidFill>
                <a:srgbClr val="002060"/>
              </a:solidFill>
            </a:endParaRPr>
          </a:p>
          <a:p>
            <a:pPr marL="0" indent="0">
              <a:buNone/>
            </a:pPr>
            <a:endParaRPr lang="en-GB" sz="2800" i="1" dirty="0">
              <a:solidFill>
                <a:srgbClr val="002060"/>
              </a:solidFill>
            </a:endParaRPr>
          </a:p>
        </p:txBody>
      </p:sp>
    </p:spTree>
    <p:extLst>
      <p:ext uri="{BB962C8B-B14F-4D97-AF65-F5344CB8AC3E}">
        <p14:creationId xmlns:p14="http://schemas.microsoft.com/office/powerpoint/2010/main" val="3975408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Security Measures: Contingency etc. </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lnSpcReduction="10000"/>
          </a:bodyPr>
          <a:lstStyle/>
          <a:p>
            <a:pPr marL="0" indent="0">
              <a:buNone/>
            </a:pPr>
            <a:r>
              <a:rPr lang="en-GB" sz="2800" dirty="0">
                <a:solidFill>
                  <a:srgbClr val="002060"/>
                </a:solidFill>
              </a:rPr>
              <a:t>Three main types of plan (can be combined)</a:t>
            </a:r>
          </a:p>
          <a:p>
            <a:pPr marL="0" indent="0">
              <a:buNone/>
            </a:pPr>
            <a:endParaRPr lang="en-GB" sz="2800" dirty="0">
              <a:solidFill>
                <a:srgbClr val="002060"/>
              </a:solidFill>
            </a:endParaRPr>
          </a:p>
          <a:p>
            <a:r>
              <a:rPr lang="en-GB" sz="2800" b="1" dirty="0">
                <a:solidFill>
                  <a:srgbClr val="002060"/>
                </a:solidFill>
              </a:rPr>
              <a:t>Incident Response Plan:  </a:t>
            </a:r>
            <a:r>
              <a:rPr lang="en-GB" sz="2800" dirty="0">
                <a:solidFill>
                  <a:srgbClr val="002060"/>
                </a:solidFill>
              </a:rPr>
              <a:t>Immediate response to any attack / loss of functionality etc</a:t>
            </a:r>
          </a:p>
          <a:p>
            <a:r>
              <a:rPr lang="en-GB" sz="2800" b="1" dirty="0">
                <a:solidFill>
                  <a:srgbClr val="002060"/>
                </a:solidFill>
              </a:rPr>
              <a:t>Disaster Recovery Plan:</a:t>
            </a:r>
            <a:r>
              <a:rPr lang="en-GB" sz="2800" dirty="0">
                <a:solidFill>
                  <a:srgbClr val="002060"/>
                </a:solidFill>
              </a:rPr>
              <a:t> System restore after an incident.</a:t>
            </a:r>
          </a:p>
          <a:p>
            <a:r>
              <a:rPr lang="en-GB" sz="2800" b="1" dirty="0">
                <a:solidFill>
                  <a:srgbClr val="002060"/>
                </a:solidFill>
              </a:rPr>
              <a:t>Business Continuity: </a:t>
            </a:r>
            <a:r>
              <a:rPr lang="en-GB" sz="2800" dirty="0">
                <a:solidFill>
                  <a:srgbClr val="002060"/>
                </a:solidFill>
              </a:rPr>
              <a:t>Often happens alongside disaster recovery where system restore is likely to take some time.</a:t>
            </a:r>
          </a:p>
          <a:p>
            <a:pPr marL="0" indent="0">
              <a:buNone/>
            </a:pPr>
            <a:endParaRPr lang="en-GB" sz="2800" i="1" dirty="0">
              <a:solidFill>
                <a:srgbClr val="002060"/>
              </a:solidFill>
            </a:endParaRPr>
          </a:p>
        </p:txBody>
      </p:sp>
    </p:spTree>
    <p:extLst>
      <p:ext uri="{BB962C8B-B14F-4D97-AF65-F5344CB8AC3E}">
        <p14:creationId xmlns:p14="http://schemas.microsoft.com/office/powerpoint/2010/main" val="9798810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Security Measures: Contingency etc. </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fontScale="92500" lnSpcReduction="10000"/>
          </a:bodyPr>
          <a:lstStyle/>
          <a:p>
            <a:pPr marL="0" indent="0">
              <a:buNone/>
            </a:pPr>
            <a:r>
              <a:rPr lang="en-GB" sz="2800" dirty="0">
                <a:solidFill>
                  <a:srgbClr val="002060"/>
                </a:solidFill>
              </a:rPr>
              <a:t>The starting point for contingency planning </a:t>
            </a:r>
            <a:r>
              <a:rPr lang="en-GB" sz="2800" i="1" dirty="0">
                <a:solidFill>
                  <a:srgbClr val="002060"/>
                </a:solidFill>
              </a:rPr>
              <a:t>could</a:t>
            </a:r>
            <a:r>
              <a:rPr lang="en-GB" sz="2800" dirty="0">
                <a:solidFill>
                  <a:srgbClr val="002060"/>
                </a:solidFill>
              </a:rPr>
              <a:t> begin as follows:</a:t>
            </a:r>
          </a:p>
          <a:p>
            <a:pPr marL="0" indent="0">
              <a:buNone/>
            </a:pPr>
            <a:endParaRPr lang="en-GB" sz="2800" dirty="0">
              <a:solidFill>
                <a:srgbClr val="002060"/>
              </a:solidFill>
            </a:endParaRPr>
          </a:p>
          <a:p>
            <a:r>
              <a:rPr lang="en-GB" sz="2800" dirty="0">
                <a:solidFill>
                  <a:srgbClr val="002060"/>
                </a:solidFill>
              </a:rPr>
              <a:t>Identify risks that could lead to an incident</a:t>
            </a:r>
          </a:p>
          <a:p>
            <a:r>
              <a:rPr lang="en-GB" sz="2800" dirty="0">
                <a:solidFill>
                  <a:srgbClr val="002060"/>
                </a:solidFill>
              </a:rPr>
              <a:t>Review of Infrastructure / Impact</a:t>
            </a:r>
          </a:p>
          <a:p>
            <a:r>
              <a:rPr lang="en-GB" sz="2800" dirty="0">
                <a:solidFill>
                  <a:srgbClr val="002060"/>
                </a:solidFill>
              </a:rPr>
              <a:t>Mitigate any risks as much as possible</a:t>
            </a:r>
          </a:p>
          <a:p>
            <a:r>
              <a:rPr lang="en-GB" sz="2800" dirty="0">
                <a:solidFill>
                  <a:srgbClr val="002060"/>
                </a:solidFill>
              </a:rPr>
              <a:t>Design of the Plan</a:t>
            </a:r>
          </a:p>
          <a:p>
            <a:r>
              <a:rPr lang="en-GB" sz="2800" dirty="0">
                <a:solidFill>
                  <a:srgbClr val="002060"/>
                </a:solidFill>
              </a:rPr>
              <a:t>Testing of the Plan</a:t>
            </a:r>
          </a:p>
          <a:p>
            <a:r>
              <a:rPr lang="en-GB" sz="2800" dirty="0">
                <a:solidFill>
                  <a:srgbClr val="002060"/>
                </a:solidFill>
              </a:rPr>
              <a:t>Implementation</a:t>
            </a:r>
          </a:p>
        </p:txBody>
      </p:sp>
    </p:spTree>
    <p:extLst>
      <p:ext uri="{BB962C8B-B14F-4D97-AF65-F5344CB8AC3E}">
        <p14:creationId xmlns:p14="http://schemas.microsoft.com/office/powerpoint/2010/main" val="35703429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DDCAD-92A8-4480-9552-9F1CB0D4D4E5}"/>
              </a:ext>
            </a:extLst>
          </p:cNvPr>
          <p:cNvSpPr>
            <a:spLocks noGrp="1"/>
          </p:cNvSpPr>
          <p:nvPr>
            <p:ph type="title"/>
          </p:nvPr>
        </p:nvSpPr>
        <p:spPr/>
        <p:txBody>
          <a:bodyPr>
            <a:normAutofit/>
          </a:bodyPr>
          <a:lstStyle/>
          <a:p>
            <a:r>
              <a:rPr lang="en-GB" dirty="0">
                <a:solidFill>
                  <a:srgbClr val="002060"/>
                </a:solidFill>
              </a:rPr>
              <a:t>Risk Assessment</a:t>
            </a:r>
            <a:endParaRPr lang="en-GB" dirty="0"/>
          </a:p>
        </p:txBody>
      </p:sp>
      <p:graphicFrame>
        <p:nvGraphicFramePr>
          <p:cNvPr id="4" name="Table 3">
            <a:extLst>
              <a:ext uri="{FF2B5EF4-FFF2-40B4-BE49-F238E27FC236}">
                <a16:creationId xmlns:a16="http://schemas.microsoft.com/office/drawing/2014/main" id="{C70F15C6-A0A1-4141-88F9-476B320EC9FD}"/>
              </a:ext>
            </a:extLst>
          </p:cNvPr>
          <p:cNvGraphicFramePr>
            <a:graphicFrameLocks noGrp="1"/>
          </p:cNvGraphicFramePr>
          <p:nvPr>
            <p:extLst>
              <p:ext uri="{D42A27DB-BD31-4B8C-83A1-F6EECF244321}">
                <p14:modId xmlns:p14="http://schemas.microsoft.com/office/powerpoint/2010/main" val="1370553293"/>
              </p:ext>
            </p:extLst>
          </p:nvPr>
        </p:nvGraphicFramePr>
        <p:xfrm>
          <a:off x="457200" y="1884763"/>
          <a:ext cx="8280922" cy="3088474"/>
        </p:xfrm>
        <a:graphic>
          <a:graphicData uri="http://schemas.openxmlformats.org/drawingml/2006/table">
            <a:tbl>
              <a:tblPr firstRow="1" firstCol="1" bandRow="1"/>
              <a:tblGrid>
                <a:gridCol w="576064">
                  <a:extLst>
                    <a:ext uri="{9D8B030D-6E8A-4147-A177-3AD203B41FA5}">
                      <a16:colId xmlns:a16="http://schemas.microsoft.com/office/drawing/2014/main" val="1882123002"/>
                    </a:ext>
                  </a:extLst>
                </a:gridCol>
                <a:gridCol w="1542898">
                  <a:extLst>
                    <a:ext uri="{9D8B030D-6E8A-4147-A177-3AD203B41FA5}">
                      <a16:colId xmlns:a16="http://schemas.microsoft.com/office/drawing/2014/main" val="1018513393"/>
                    </a:ext>
                  </a:extLst>
                </a:gridCol>
                <a:gridCol w="1232392">
                  <a:extLst>
                    <a:ext uri="{9D8B030D-6E8A-4147-A177-3AD203B41FA5}">
                      <a16:colId xmlns:a16="http://schemas.microsoft.com/office/drawing/2014/main" val="1268077289"/>
                    </a:ext>
                  </a:extLst>
                </a:gridCol>
                <a:gridCol w="1232392">
                  <a:extLst>
                    <a:ext uri="{9D8B030D-6E8A-4147-A177-3AD203B41FA5}">
                      <a16:colId xmlns:a16="http://schemas.microsoft.com/office/drawing/2014/main" val="3853737469"/>
                    </a:ext>
                  </a:extLst>
                </a:gridCol>
                <a:gridCol w="1232392">
                  <a:extLst>
                    <a:ext uri="{9D8B030D-6E8A-4147-A177-3AD203B41FA5}">
                      <a16:colId xmlns:a16="http://schemas.microsoft.com/office/drawing/2014/main" val="3971013296"/>
                    </a:ext>
                  </a:extLst>
                </a:gridCol>
                <a:gridCol w="1232392">
                  <a:extLst>
                    <a:ext uri="{9D8B030D-6E8A-4147-A177-3AD203B41FA5}">
                      <a16:colId xmlns:a16="http://schemas.microsoft.com/office/drawing/2014/main" val="191426610"/>
                    </a:ext>
                  </a:extLst>
                </a:gridCol>
                <a:gridCol w="1232392">
                  <a:extLst>
                    <a:ext uri="{9D8B030D-6E8A-4147-A177-3AD203B41FA5}">
                      <a16:colId xmlns:a16="http://schemas.microsoft.com/office/drawing/2014/main" val="3978572399"/>
                    </a:ext>
                  </a:extLst>
                </a:gridCol>
              </a:tblGrid>
              <a:tr h="436561">
                <a:tc>
                  <a:txBody>
                    <a:bodyPr/>
                    <a:lstStyle/>
                    <a:p>
                      <a:pPr algn="ctr">
                        <a:lnSpc>
                          <a:spcPct val="107000"/>
                        </a:lnSpc>
                        <a:spcAft>
                          <a:spcPts val="0"/>
                        </a:spcAft>
                      </a:pPr>
                      <a:r>
                        <a:rPr lang="en-US" sz="9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rowSpan="3">
                  <a:txBody>
                    <a:bodyPr/>
                    <a:lstStyle/>
                    <a:p>
                      <a:pPr algn="ctr">
                        <a:lnSpc>
                          <a:spcPct val="107000"/>
                        </a:lnSpc>
                        <a:spcAft>
                          <a:spcPts val="0"/>
                        </a:spcAft>
                      </a:pPr>
                      <a:r>
                        <a:rPr lang="en-US" sz="9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41564" marB="41564"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gn="ctr">
                        <a:lnSpc>
                          <a:spcPct val="107000"/>
                        </a:lnSpc>
                        <a:spcAft>
                          <a:spcPts val="0"/>
                        </a:spcAft>
                      </a:pPr>
                      <a:r>
                        <a:rPr lang="en-US" sz="23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Likelihood / Frequency</a:t>
                      </a:r>
                      <a:endParaRPr lang="en-GB" sz="2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41564" marB="415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36155743"/>
                  </a:ext>
                </a:extLst>
              </a:tr>
              <a:tr h="336018">
                <a:tc>
                  <a:txBody>
                    <a:bodyPr/>
                    <a:lstStyle/>
                    <a:p>
                      <a:pPr>
                        <a:lnSpc>
                          <a:spcPct val="107000"/>
                        </a:lnSpc>
                        <a:spcAft>
                          <a:spcPts val="0"/>
                        </a:spcAft>
                      </a:pPr>
                      <a:r>
                        <a:rPr lang="en-US" sz="9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a:noFill/>
                    </a:lnR>
                    <a:lnT>
                      <a:noFill/>
                    </a:lnT>
                    <a:lnB>
                      <a:noFill/>
                    </a:lnB>
                  </a:tcPr>
                </a:tc>
                <a:tc vMerge="1">
                  <a:txBody>
                    <a:bodyPr/>
                    <a:lstStyle/>
                    <a:p>
                      <a:endParaRPr lang="en-GB"/>
                    </a:p>
                  </a:txBody>
                  <a:tcPr/>
                </a:tc>
                <a:tc>
                  <a:txBody>
                    <a:bodyPr/>
                    <a:lstStyle/>
                    <a:p>
                      <a:pPr algn="ctr">
                        <a:lnSpc>
                          <a:spcPct val="107000"/>
                        </a:lnSpc>
                        <a:spcAft>
                          <a:spcPts val="0"/>
                        </a:spcAft>
                      </a:pPr>
                      <a:r>
                        <a:rPr lang="en-US" sz="13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66156987"/>
                  </a:ext>
                </a:extLst>
              </a:tr>
              <a:tr h="434378">
                <a:tc>
                  <a:txBody>
                    <a:bodyPr/>
                    <a:lstStyle/>
                    <a:p>
                      <a:pPr>
                        <a:lnSpc>
                          <a:spcPct val="115000"/>
                        </a:lnSpc>
                        <a:spcAft>
                          <a:spcPts val="0"/>
                        </a:spcAft>
                      </a:pPr>
                      <a:r>
                        <a:rPr lang="en-US" sz="900" b="1" kern="140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kern="1400">
                        <a:solidFill>
                          <a:srgbClr val="002060"/>
                        </a:solidFill>
                        <a:effectLst/>
                        <a:latin typeface="Arial" panose="020B0604020202020204" pitchFamily="34" charset="0"/>
                        <a:ea typeface="Calibri" panose="020F0502020204030204" pitchFamily="34" charset="0"/>
                        <a:cs typeface="Times New Roman" panose="02020603050405020304" pitchFamily="18" charset="0"/>
                      </a:endParaRPr>
                    </a:p>
                  </a:txBody>
                  <a:tcPr marL="0" marR="0" marT="0" marB="0" vert="vert27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Rare</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Unlikely</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Possible</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Likely</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Almost </a:t>
                      </a:r>
                    </a:p>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Certain</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13897020"/>
                  </a:ext>
                </a:extLst>
              </a:tr>
              <a:tr h="367267">
                <a:tc rowSpan="5">
                  <a:txBody>
                    <a:bodyPr/>
                    <a:lstStyle/>
                    <a:p>
                      <a:pPr marL="71755" marR="71755" algn="ctr">
                        <a:lnSpc>
                          <a:spcPct val="107000"/>
                        </a:lnSpc>
                        <a:spcAft>
                          <a:spcPts val="0"/>
                        </a:spcAft>
                      </a:pPr>
                      <a:r>
                        <a:rPr lang="en-US" sz="28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Impact</a:t>
                      </a:r>
                      <a:endParaRPr lang="en-GB" sz="2800" dirty="0">
                        <a:solidFill>
                          <a:srgbClr val="002060"/>
                        </a:solidFill>
                        <a:effectLst/>
                        <a:latin typeface="Frutiger 45 Light"/>
                        <a:ea typeface="Calibri" panose="020F0502020204030204" pitchFamily="34" charset="0"/>
                        <a:cs typeface="Times New Roman" panose="02020603050405020304" pitchFamily="18" charset="0"/>
                      </a:endParaRPr>
                    </a:p>
                  </a:txBody>
                  <a:tcPr marL="0" marR="0" marT="41564" marB="41564" vert="vert27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5 Catastrophic </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10</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15</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20</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07000"/>
                        </a:lnSpc>
                        <a:spcAft>
                          <a:spcPts val="0"/>
                        </a:spcAft>
                      </a:pPr>
                      <a:r>
                        <a:rPr lang="en-US" sz="15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25</a:t>
                      </a:r>
                      <a:endParaRPr lang="en-GB" sz="1500" b="1">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4076757373"/>
                  </a:ext>
                </a:extLst>
              </a:tr>
              <a:tr h="367267">
                <a:tc vMerge="1">
                  <a:txBody>
                    <a:bodyPr/>
                    <a:lstStyle/>
                    <a:p>
                      <a:endParaRPr lang="en-GB"/>
                    </a:p>
                  </a:txBody>
                  <a:tcPr/>
                </a:tc>
                <a:tc>
                  <a:txBody>
                    <a:bodyPr/>
                    <a:lstStyle/>
                    <a:p>
                      <a:pPr>
                        <a:lnSpc>
                          <a:spcPct val="107000"/>
                        </a:lnSpc>
                        <a:spcAft>
                          <a:spcPts val="0"/>
                        </a:spcAft>
                      </a:pPr>
                      <a:r>
                        <a:rPr lang="en-US" sz="15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4 Major </a:t>
                      </a:r>
                      <a:endParaRPr lang="en-GB" sz="150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8</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12</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16</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20</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502200864"/>
                  </a:ext>
                </a:extLst>
              </a:tr>
              <a:tr h="367267">
                <a:tc vMerge="1">
                  <a:txBody>
                    <a:bodyPr/>
                    <a:lstStyle/>
                    <a:p>
                      <a:endParaRPr lang="en-GB"/>
                    </a:p>
                  </a:txBody>
                  <a:tcPr/>
                </a:tc>
                <a:tc>
                  <a:txBody>
                    <a:bodyPr/>
                    <a:lstStyle/>
                    <a:p>
                      <a:pP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3 Moderate </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6</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9</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12</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15</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2793657543"/>
                  </a:ext>
                </a:extLst>
              </a:tr>
              <a:tr h="367267">
                <a:tc vMerge="1">
                  <a:txBody>
                    <a:bodyPr/>
                    <a:lstStyle/>
                    <a:p>
                      <a:endParaRPr lang="en-GB"/>
                    </a:p>
                  </a:txBody>
                  <a:tcPr/>
                </a:tc>
                <a:tc>
                  <a:txBody>
                    <a:bodyPr/>
                    <a:lstStyle/>
                    <a:p>
                      <a:pPr>
                        <a:lnSpc>
                          <a:spcPct val="107000"/>
                        </a:lnSpc>
                        <a:spcAft>
                          <a:spcPts val="0"/>
                        </a:spcAft>
                      </a:pPr>
                      <a:r>
                        <a:rPr lang="en-US" sz="15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 Minor </a:t>
                      </a:r>
                      <a:endParaRPr lang="en-GB" sz="150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6</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8</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10</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extLst>
                  <a:ext uri="{0D108BD9-81ED-4DB2-BD59-A6C34878D82A}">
                    <a16:rowId xmlns:a16="http://schemas.microsoft.com/office/drawing/2014/main" val="378401586"/>
                  </a:ext>
                </a:extLst>
              </a:tr>
              <a:tr h="367267">
                <a:tc vMerge="1">
                  <a:txBody>
                    <a:bodyPr/>
                    <a:lstStyle/>
                    <a:p>
                      <a:endParaRPr lang="en-GB"/>
                    </a:p>
                  </a:txBody>
                  <a:tcPr/>
                </a:tc>
                <a:tc>
                  <a:txBody>
                    <a:bodyPr/>
                    <a:lstStyle/>
                    <a:p>
                      <a:pP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 Negligible </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500" b="1">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extLst>
                  <a:ext uri="{0D108BD9-81ED-4DB2-BD59-A6C34878D82A}">
                    <a16:rowId xmlns:a16="http://schemas.microsoft.com/office/drawing/2014/main" val="2652123012"/>
                  </a:ext>
                </a:extLst>
              </a:tr>
            </a:tbl>
          </a:graphicData>
        </a:graphic>
      </p:graphicFrame>
    </p:spTree>
    <p:extLst>
      <p:ext uri="{BB962C8B-B14F-4D97-AF65-F5344CB8AC3E}">
        <p14:creationId xmlns:p14="http://schemas.microsoft.com/office/powerpoint/2010/main" val="19288309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DDCAD-92A8-4480-9552-9F1CB0D4D4E5}"/>
              </a:ext>
            </a:extLst>
          </p:cNvPr>
          <p:cNvSpPr>
            <a:spLocks noGrp="1"/>
          </p:cNvSpPr>
          <p:nvPr>
            <p:ph type="title"/>
          </p:nvPr>
        </p:nvSpPr>
        <p:spPr/>
        <p:txBody>
          <a:bodyPr>
            <a:normAutofit/>
          </a:bodyPr>
          <a:lstStyle/>
          <a:p>
            <a:r>
              <a:rPr lang="en-GB" dirty="0">
                <a:solidFill>
                  <a:srgbClr val="002060"/>
                </a:solidFill>
              </a:rPr>
              <a:t>Risk Assessment</a:t>
            </a:r>
            <a:endParaRPr lang="en-GB" dirty="0"/>
          </a:p>
        </p:txBody>
      </p:sp>
      <p:graphicFrame>
        <p:nvGraphicFramePr>
          <p:cNvPr id="3" name="Table 2">
            <a:extLst>
              <a:ext uri="{FF2B5EF4-FFF2-40B4-BE49-F238E27FC236}">
                <a16:creationId xmlns:a16="http://schemas.microsoft.com/office/drawing/2014/main" id="{729413B2-32CC-4D4C-8CB3-45F3E31399F2}"/>
              </a:ext>
            </a:extLst>
          </p:cNvPr>
          <p:cNvGraphicFramePr>
            <a:graphicFrameLocks noGrp="1"/>
          </p:cNvGraphicFramePr>
          <p:nvPr>
            <p:extLst>
              <p:ext uri="{D42A27DB-BD31-4B8C-83A1-F6EECF244321}">
                <p14:modId xmlns:p14="http://schemas.microsoft.com/office/powerpoint/2010/main" val="1040731550"/>
              </p:ext>
            </p:extLst>
          </p:nvPr>
        </p:nvGraphicFramePr>
        <p:xfrm>
          <a:off x="457200" y="1600200"/>
          <a:ext cx="7992891" cy="3816424"/>
        </p:xfrm>
        <a:graphic>
          <a:graphicData uri="http://schemas.openxmlformats.org/drawingml/2006/table">
            <a:tbl>
              <a:tblPr firstRow="1" firstCol="1" bandRow="1"/>
              <a:tblGrid>
                <a:gridCol w="581301">
                  <a:extLst>
                    <a:ext uri="{9D8B030D-6E8A-4147-A177-3AD203B41FA5}">
                      <a16:colId xmlns:a16="http://schemas.microsoft.com/office/drawing/2014/main" val="2916392951"/>
                    </a:ext>
                  </a:extLst>
                </a:gridCol>
                <a:gridCol w="1482318">
                  <a:extLst>
                    <a:ext uri="{9D8B030D-6E8A-4147-A177-3AD203B41FA5}">
                      <a16:colId xmlns:a16="http://schemas.microsoft.com/office/drawing/2014/main" val="1118052260"/>
                    </a:ext>
                  </a:extLst>
                </a:gridCol>
                <a:gridCol w="1482318">
                  <a:extLst>
                    <a:ext uri="{9D8B030D-6E8A-4147-A177-3AD203B41FA5}">
                      <a16:colId xmlns:a16="http://schemas.microsoft.com/office/drawing/2014/main" val="158436028"/>
                    </a:ext>
                  </a:extLst>
                </a:gridCol>
                <a:gridCol w="1482318">
                  <a:extLst>
                    <a:ext uri="{9D8B030D-6E8A-4147-A177-3AD203B41FA5}">
                      <a16:colId xmlns:a16="http://schemas.microsoft.com/office/drawing/2014/main" val="2905277911"/>
                    </a:ext>
                  </a:extLst>
                </a:gridCol>
                <a:gridCol w="1482318">
                  <a:extLst>
                    <a:ext uri="{9D8B030D-6E8A-4147-A177-3AD203B41FA5}">
                      <a16:colId xmlns:a16="http://schemas.microsoft.com/office/drawing/2014/main" val="2959105266"/>
                    </a:ext>
                  </a:extLst>
                </a:gridCol>
                <a:gridCol w="1482318">
                  <a:extLst>
                    <a:ext uri="{9D8B030D-6E8A-4147-A177-3AD203B41FA5}">
                      <a16:colId xmlns:a16="http://schemas.microsoft.com/office/drawing/2014/main" val="4001711845"/>
                    </a:ext>
                  </a:extLst>
                </a:gridCol>
              </a:tblGrid>
              <a:tr h="331395">
                <a:tc rowSpan="3">
                  <a:txBody>
                    <a:bodyPr/>
                    <a:lstStyle/>
                    <a:p>
                      <a:pPr algn="ctr">
                        <a:lnSpc>
                          <a:spcPct val="107000"/>
                        </a:lnSpc>
                        <a:spcAft>
                          <a:spcPts val="0"/>
                        </a:spcAft>
                      </a:pPr>
                      <a:r>
                        <a:rPr lang="en-US" sz="2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IMPACT</a:t>
                      </a:r>
                      <a:endParaRPr lang="en-GB" sz="2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0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3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0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4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0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5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2088103231"/>
                  </a:ext>
                </a:extLst>
              </a:tr>
              <a:tr h="265116">
                <a:tc vMerge="1">
                  <a:txBody>
                    <a:bodyPr/>
                    <a:lstStyle/>
                    <a:p>
                      <a:endParaRPr lang="en-GB"/>
                    </a:p>
                  </a:txBody>
                  <a:tcPr/>
                </a:tc>
                <a:tc>
                  <a:txBody>
                    <a:bodyPr/>
                    <a:lstStyle/>
                    <a:p>
                      <a:pPr algn="ctr">
                        <a:lnSpc>
                          <a:spcPct val="100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Negligible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0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Minor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0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Moderate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0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Major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0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Catastrophic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2019602978"/>
                  </a:ext>
                </a:extLst>
              </a:tr>
              <a:tr h="3219913">
                <a:tc vMerge="1">
                  <a:txBody>
                    <a:bodyPr/>
                    <a:lstStyle/>
                    <a:p>
                      <a:pPr algn="ctr">
                        <a:lnSpc>
                          <a:spcPct val="107000"/>
                        </a:lnSpc>
                        <a:spcAft>
                          <a:spcPts val="0"/>
                        </a:spcAft>
                      </a:pPr>
                      <a:endParaRPr lang="en-GB" sz="25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endPar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Minimal / no privacy impact </a:t>
                      </a:r>
                    </a:p>
                    <a:p>
                      <a:pPr>
                        <a:lnSpc>
                          <a:spcPct val="100000"/>
                        </a:lnSpc>
                        <a:spcAft>
                          <a:spcPts val="0"/>
                        </a:spcAft>
                      </a:pPr>
                      <a:endPar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No/minimal intervention required</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Other manual or electronic process in place to mitigate the IG risk</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endPar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Minor impact on an individual’s privacy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Other manual or electronic process in place to mitigate the IG risk</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nSpc>
                          <a:spcPct val="100000"/>
                        </a:lnSpc>
                        <a:spcAft>
                          <a:spcPts val="0"/>
                        </a:spcAft>
                      </a:pPr>
                      <a:endPar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Moderate privacy impact requiring professional intervention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Aspects of reputational damage for the </a:t>
                      </a:r>
                      <a:r>
                        <a:rPr lang="en-US" sz="1200" dirty="0" err="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organisation</a:t>
                      </a: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if IG requirement not adopted</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Could impact on a moderate (less than 100) number of patients/clients</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nSpc>
                          <a:spcPct val="100000"/>
                        </a:lnSpc>
                        <a:spcAft>
                          <a:spcPts val="0"/>
                        </a:spcAft>
                      </a:pPr>
                      <a:endPar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Breach leading to possible larger scale privacy breaches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Mismanagement of patient/client privacy with long-term reputational issues</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Would impact on over 100 patients/clients – part system failure</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nSpc>
                          <a:spcPct val="100000"/>
                        </a:lnSpc>
                        <a:spcAft>
                          <a:spcPts val="0"/>
                        </a:spcAft>
                      </a:pPr>
                      <a:endPar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Serious IG breach and non-compliance with the law if requirement not adhered to</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p>
                    <a:p>
                      <a:pPr>
                        <a:lnSpc>
                          <a:spcPct val="100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An event which impacts on a large number of patients/clients – full system breach because of no adherence to standards. Is likely to be 1000 of patients/clients</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2515576346"/>
                  </a:ext>
                </a:extLst>
              </a:tr>
            </a:tbl>
          </a:graphicData>
        </a:graphic>
      </p:graphicFrame>
    </p:spTree>
    <p:extLst>
      <p:ext uri="{BB962C8B-B14F-4D97-AF65-F5344CB8AC3E}">
        <p14:creationId xmlns:p14="http://schemas.microsoft.com/office/powerpoint/2010/main" val="14898114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DDCAD-92A8-4480-9552-9F1CB0D4D4E5}"/>
              </a:ext>
            </a:extLst>
          </p:cNvPr>
          <p:cNvSpPr>
            <a:spLocks noGrp="1"/>
          </p:cNvSpPr>
          <p:nvPr>
            <p:ph type="title"/>
          </p:nvPr>
        </p:nvSpPr>
        <p:spPr/>
        <p:txBody>
          <a:bodyPr>
            <a:normAutofit/>
          </a:bodyPr>
          <a:lstStyle/>
          <a:p>
            <a:r>
              <a:rPr lang="en-GB" dirty="0">
                <a:solidFill>
                  <a:srgbClr val="002060"/>
                </a:solidFill>
              </a:rPr>
              <a:t>Risk Assessment</a:t>
            </a:r>
            <a:endParaRPr lang="en-GB" dirty="0"/>
          </a:p>
        </p:txBody>
      </p:sp>
      <p:graphicFrame>
        <p:nvGraphicFramePr>
          <p:cNvPr id="4" name="Table 3">
            <a:extLst>
              <a:ext uri="{FF2B5EF4-FFF2-40B4-BE49-F238E27FC236}">
                <a16:creationId xmlns:a16="http://schemas.microsoft.com/office/drawing/2014/main" id="{CE8DED25-F0FD-4E81-A2BC-FFCCAA8DC043}"/>
              </a:ext>
            </a:extLst>
          </p:cNvPr>
          <p:cNvGraphicFramePr>
            <a:graphicFrameLocks noGrp="1"/>
          </p:cNvGraphicFramePr>
          <p:nvPr>
            <p:extLst>
              <p:ext uri="{D42A27DB-BD31-4B8C-83A1-F6EECF244321}">
                <p14:modId xmlns:p14="http://schemas.microsoft.com/office/powerpoint/2010/main" val="3599280677"/>
              </p:ext>
            </p:extLst>
          </p:nvPr>
        </p:nvGraphicFramePr>
        <p:xfrm>
          <a:off x="457200" y="1844824"/>
          <a:ext cx="8208911" cy="1937643"/>
        </p:xfrm>
        <a:graphic>
          <a:graphicData uri="http://schemas.openxmlformats.org/drawingml/2006/table">
            <a:tbl>
              <a:tblPr firstRow="1" firstCol="1" bandRow="1"/>
              <a:tblGrid>
                <a:gridCol w="576064">
                  <a:extLst>
                    <a:ext uri="{9D8B030D-6E8A-4147-A177-3AD203B41FA5}">
                      <a16:colId xmlns:a16="http://schemas.microsoft.com/office/drawing/2014/main" val="2506379253"/>
                    </a:ext>
                  </a:extLst>
                </a:gridCol>
                <a:gridCol w="2144668">
                  <a:extLst>
                    <a:ext uri="{9D8B030D-6E8A-4147-A177-3AD203B41FA5}">
                      <a16:colId xmlns:a16="http://schemas.microsoft.com/office/drawing/2014/main" val="574981448"/>
                    </a:ext>
                  </a:extLst>
                </a:gridCol>
                <a:gridCol w="1399832">
                  <a:extLst>
                    <a:ext uri="{9D8B030D-6E8A-4147-A177-3AD203B41FA5}">
                      <a16:colId xmlns:a16="http://schemas.microsoft.com/office/drawing/2014/main" val="4241319624"/>
                    </a:ext>
                  </a:extLst>
                </a:gridCol>
                <a:gridCol w="1413524">
                  <a:extLst>
                    <a:ext uri="{9D8B030D-6E8A-4147-A177-3AD203B41FA5}">
                      <a16:colId xmlns:a16="http://schemas.microsoft.com/office/drawing/2014/main" val="906188108"/>
                    </a:ext>
                  </a:extLst>
                </a:gridCol>
                <a:gridCol w="1399832">
                  <a:extLst>
                    <a:ext uri="{9D8B030D-6E8A-4147-A177-3AD203B41FA5}">
                      <a16:colId xmlns:a16="http://schemas.microsoft.com/office/drawing/2014/main" val="68561142"/>
                    </a:ext>
                  </a:extLst>
                </a:gridCol>
                <a:gridCol w="1274991">
                  <a:extLst>
                    <a:ext uri="{9D8B030D-6E8A-4147-A177-3AD203B41FA5}">
                      <a16:colId xmlns:a16="http://schemas.microsoft.com/office/drawing/2014/main" val="2856452305"/>
                    </a:ext>
                  </a:extLst>
                </a:gridCol>
              </a:tblGrid>
              <a:tr h="328171">
                <a:tc rowSpan="3">
                  <a:txBody>
                    <a:bodyPr/>
                    <a:lstStyle/>
                    <a:p>
                      <a:pPr algn="ctr">
                        <a:lnSpc>
                          <a:spcPct val="107000"/>
                        </a:lnSpc>
                        <a:spcAft>
                          <a:spcPts val="0"/>
                        </a:spcAft>
                      </a:pPr>
                      <a:r>
                        <a:rPr lang="en-US" sz="2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Likelihood</a:t>
                      </a:r>
                      <a:endParaRPr lang="en-GB" sz="2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4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 </a:t>
                      </a:r>
                      <a:endParaRPr lang="en-GB" sz="140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nSpc>
                          <a:spcPct val="107000"/>
                        </a:lnSpc>
                        <a:spcAft>
                          <a:spcPts val="0"/>
                        </a:spcAft>
                      </a:pPr>
                      <a:r>
                        <a:rPr lang="en-US" sz="14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3 </a:t>
                      </a:r>
                      <a:endParaRPr lang="en-GB" sz="140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nSpc>
                          <a:spcPct val="107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4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nSpc>
                          <a:spcPct val="107000"/>
                        </a:lnSpc>
                        <a:spcAft>
                          <a:spcPts val="0"/>
                        </a:spcAft>
                      </a:pPr>
                      <a:r>
                        <a:rPr lang="en-US" sz="14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5 </a:t>
                      </a:r>
                      <a:endParaRPr lang="en-GB" sz="140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4342B"/>
                    </a:solidFill>
                  </a:tcPr>
                </a:tc>
                <a:extLst>
                  <a:ext uri="{0D108BD9-81ED-4DB2-BD59-A6C34878D82A}">
                    <a16:rowId xmlns:a16="http://schemas.microsoft.com/office/drawing/2014/main" val="1998651285"/>
                  </a:ext>
                </a:extLst>
              </a:tr>
              <a:tr h="298814">
                <a:tc vMerge="1">
                  <a:txBody>
                    <a:bodyPr/>
                    <a:lstStyle/>
                    <a:p>
                      <a:pPr>
                        <a:lnSpc>
                          <a:spcPct val="107000"/>
                        </a:lnSpc>
                        <a:spcAft>
                          <a:spcPts val="0"/>
                        </a:spcAft>
                      </a:pP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4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Rare </a:t>
                      </a:r>
                      <a:endParaRPr lang="en-GB" sz="140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Unlikely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nSpc>
                          <a:spcPct val="107000"/>
                        </a:lnSpc>
                        <a:spcAft>
                          <a:spcPts val="0"/>
                        </a:spcAft>
                      </a:pPr>
                      <a:r>
                        <a:rPr lang="en-US" sz="14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Possible </a:t>
                      </a:r>
                      <a:endParaRPr lang="en-GB" sz="140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nSpc>
                          <a:spcPct val="107000"/>
                        </a:lnSpc>
                        <a:spcAft>
                          <a:spcPts val="0"/>
                        </a:spcAft>
                      </a:pPr>
                      <a:r>
                        <a:rPr lang="en-US" sz="14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Likely </a:t>
                      </a:r>
                      <a:endParaRPr lang="en-GB" sz="140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nSpc>
                          <a:spcPct val="107000"/>
                        </a:lnSpc>
                        <a:spcAft>
                          <a:spcPts val="0"/>
                        </a:spcAft>
                      </a:pPr>
                      <a:r>
                        <a:rPr lang="en-US" sz="14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Almost certain </a:t>
                      </a:r>
                      <a:endParaRPr lang="en-GB" sz="14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4342B"/>
                    </a:solidFill>
                  </a:tcPr>
                </a:tc>
                <a:extLst>
                  <a:ext uri="{0D108BD9-81ED-4DB2-BD59-A6C34878D82A}">
                    <a16:rowId xmlns:a16="http://schemas.microsoft.com/office/drawing/2014/main" val="2966487279"/>
                  </a:ext>
                </a:extLst>
              </a:tr>
              <a:tr h="855551">
                <a:tc vMerge="1">
                  <a:txBody>
                    <a:bodyPr/>
                    <a:lstStyle/>
                    <a:p>
                      <a:pPr>
                        <a:lnSpc>
                          <a:spcPct val="107000"/>
                        </a:lnSpc>
                        <a:spcAft>
                          <a:spcPts val="0"/>
                        </a:spcAft>
                      </a:pPr>
                      <a:endParaRPr lang="en-GB" sz="1200" dirty="0">
                        <a:solidFill>
                          <a:srgbClr val="00000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This will probably never happen/recur</a:t>
                      </a:r>
                      <a:r>
                        <a:rPr lang="en-US" sz="12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endPar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Do not expect it to happen/recur but it is possible it may do so</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nSpc>
                          <a:spcPct val="107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Might happen or recur occasionally</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nSpc>
                          <a:spcPct val="107000"/>
                        </a:lnSpc>
                        <a:spcAft>
                          <a:spcPts val="0"/>
                        </a:spcAft>
                      </a:pPr>
                      <a:endPar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Will probably happen/recur but it may not be a persisting issue</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nSpc>
                          <a:spcPct val="107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Will undoubtedly happen/recur</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p>
                      <a:pPr>
                        <a:lnSpc>
                          <a:spcPct val="107000"/>
                        </a:lnSpc>
                        <a:spcAft>
                          <a:spcPts val="0"/>
                        </a:spcAft>
                      </a:pPr>
                      <a:r>
                        <a:rPr lang="en-US" sz="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4342B"/>
                    </a:solidFill>
                  </a:tcPr>
                </a:tc>
                <a:extLst>
                  <a:ext uri="{0D108BD9-81ED-4DB2-BD59-A6C34878D82A}">
                    <a16:rowId xmlns:a16="http://schemas.microsoft.com/office/drawing/2014/main" val="2825596398"/>
                  </a:ext>
                </a:extLst>
              </a:tr>
            </a:tbl>
          </a:graphicData>
        </a:graphic>
      </p:graphicFrame>
    </p:spTree>
    <p:extLst>
      <p:ext uri="{BB962C8B-B14F-4D97-AF65-F5344CB8AC3E}">
        <p14:creationId xmlns:p14="http://schemas.microsoft.com/office/powerpoint/2010/main" val="4228641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DDCAD-92A8-4480-9552-9F1CB0D4D4E5}"/>
              </a:ext>
            </a:extLst>
          </p:cNvPr>
          <p:cNvSpPr>
            <a:spLocks noGrp="1"/>
          </p:cNvSpPr>
          <p:nvPr>
            <p:ph type="title"/>
          </p:nvPr>
        </p:nvSpPr>
        <p:spPr/>
        <p:txBody>
          <a:bodyPr>
            <a:normAutofit/>
          </a:bodyPr>
          <a:lstStyle/>
          <a:p>
            <a:r>
              <a:rPr lang="en-GB" dirty="0">
                <a:solidFill>
                  <a:srgbClr val="002060"/>
                </a:solidFill>
              </a:rPr>
              <a:t>Risk Assessment</a:t>
            </a:r>
            <a:endParaRPr lang="en-GB" dirty="0"/>
          </a:p>
        </p:txBody>
      </p:sp>
      <p:graphicFrame>
        <p:nvGraphicFramePr>
          <p:cNvPr id="5" name="Table 4">
            <a:extLst>
              <a:ext uri="{FF2B5EF4-FFF2-40B4-BE49-F238E27FC236}">
                <a16:creationId xmlns:a16="http://schemas.microsoft.com/office/drawing/2014/main" id="{59A44360-E5B3-4FDD-8A22-EBF3B6A98057}"/>
              </a:ext>
            </a:extLst>
          </p:cNvPr>
          <p:cNvGraphicFramePr>
            <a:graphicFrameLocks noGrp="1"/>
          </p:cNvGraphicFramePr>
          <p:nvPr>
            <p:extLst>
              <p:ext uri="{D42A27DB-BD31-4B8C-83A1-F6EECF244321}">
                <p14:modId xmlns:p14="http://schemas.microsoft.com/office/powerpoint/2010/main" val="3893795878"/>
              </p:ext>
            </p:extLst>
          </p:nvPr>
        </p:nvGraphicFramePr>
        <p:xfrm>
          <a:off x="431539" y="1497625"/>
          <a:ext cx="8280922" cy="2724849"/>
        </p:xfrm>
        <a:graphic>
          <a:graphicData uri="http://schemas.openxmlformats.org/drawingml/2006/table">
            <a:tbl>
              <a:tblPr firstRow="1" firstCol="1" bandRow="1"/>
              <a:tblGrid>
                <a:gridCol w="576064">
                  <a:extLst>
                    <a:ext uri="{9D8B030D-6E8A-4147-A177-3AD203B41FA5}">
                      <a16:colId xmlns:a16="http://schemas.microsoft.com/office/drawing/2014/main" val="4086731967"/>
                    </a:ext>
                  </a:extLst>
                </a:gridCol>
                <a:gridCol w="1542898">
                  <a:extLst>
                    <a:ext uri="{9D8B030D-6E8A-4147-A177-3AD203B41FA5}">
                      <a16:colId xmlns:a16="http://schemas.microsoft.com/office/drawing/2014/main" val="3666153768"/>
                    </a:ext>
                  </a:extLst>
                </a:gridCol>
                <a:gridCol w="1232392">
                  <a:extLst>
                    <a:ext uri="{9D8B030D-6E8A-4147-A177-3AD203B41FA5}">
                      <a16:colId xmlns:a16="http://schemas.microsoft.com/office/drawing/2014/main" val="1409309253"/>
                    </a:ext>
                  </a:extLst>
                </a:gridCol>
                <a:gridCol w="1232392">
                  <a:extLst>
                    <a:ext uri="{9D8B030D-6E8A-4147-A177-3AD203B41FA5}">
                      <a16:colId xmlns:a16="http://schemas.microsoft.com/office/drawing/2014/main" val="3737190724"/>
                    </a:ext>
                  </a:extLst>
                </a:gridCol>
                <a:gridCol w="1232392">
                  <a:extLst>
                    <a:ext uri="{9D8B030D-6E8A-4147-A177-3AD203B41FA5}">
                      <a16:colId xmlns:a16="http://schemas.microsoft.com/office/drawing/2014/main" val="2309423887"/>
                    </a:ext>
                  </a:extLst>
                </a:gridCol>
                <a:gridCol w="1232392">
                  <a:extLst>
                    <a:ext uri="{9D8B030D-6E8A-4147-A177-3AD203B41FA5}">
                      <a16:colId xmlns:a16="http://schemas.microsoft.com/office/drawing/2014/main" val="2206055992"/>
                    </a:ext>
                  </a:extLst>
                </a:gridCol>
                <a:gridCol w="1232392">
                  <a:extLst>
                    <a:ext uri="{9D8B030D-6E8A-4147-A177-3AD203B41FA5}">
                      <a16:colId xmlns:a16="http://schemas.microsoft.com/office/drawing/2014/main" val="598303901"/>
                    </a:ext>
                  </a:extLst>
                </a:gridCol>
              </a:tblGrid>
              <a:tr h="404046">
                <a:tc>
                  <a:txBody>
                    <a:bodyPr/>
                    <a:lstStyle/>
                    <a:p>
                      <a:pPr algn="ctr">
                        <a:lnSpc>
                          <a:spcPct val="107000"/>
                        </a:lnSpc>
                        <a:spcAft>
                          <a:spcPts val="0"/>
                        </a:spcAft>
                      </a:pPr>
                      <a:r>
                        <a:rPr lang="en-US" sz="9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rowSpan="3">
                  <a:txBody>
                    <a:bodyPr/>
                    <a:lstStyle/>
                    <a:p>
                      <a:pPr algn="ctr">
                        <a:lnSpc>
                          <a:spcPct val="107000"/>
                        </a:lnSpc>
                        <a:spcAft>
                          <a:spcPts val="0"/>
                        </a:spcAft>
                      </a:pPr>
                      <a:r>
                        <a:rPr lang="en-US" sz="9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41564" marB="41564"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gn="ctr">
                        <a:lnSpc>
                          <a:spcPct val="107000"/>
                        </a:lnSpc>
                        <a:spcAft>
                          <a:spcPts val="0"/>
                        </a:spcAft>
                      </a:pPr>
                      <a:r>
                        <a:rPr lang="en-US" sz="23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Likelihood / Frequency</a:t>
                      </a:r>
                      <a:endParaRPr lang="en-GB" sz="2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41564" marB="415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09047348"/>
                  </a:ext>
                </a:extLst>
              </a:tr>
              <a:tr h="279773">
                <a:tc>
                  <a:txBody>
                    <a:bodyPr/>
                    <a:lstStyle/>
                    <a:p>
                      <a:pPr>
                        <a:lnSpc>
                          <a:spcPct val="107000"/>
                        </a:lnSpc>
                        <a:spcAft>
                          <a:spcPts val="0"/>
                        </a:spcAft>
                      </a:pPr>
                      <a:r>
                        <a:rPr lang="en-US" sz="9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a:noFill/>
                    </a:lnR>
                    <a:lnT>
                      <a:noFill/>
                    </a:lnT>
                    <a:lnB>
                      <a:noFill/>
                    </a:lnB>
                  </a:tcPr>
                </a:tc>
                <a:tc vMerge="1">
                  <a:txBody>
                    <a:bodyPr/>
                    <a:lstStyle/>
                    <a:p>
                      <a:endParaRPr lang="en-GB"/>
                    </a:p>
                  </a:txBody>
                  <a:tcPr/>
                </a:tc>
                <a:tc>
                  <a:txBody>
                    <a:bodyPr/>
                    <a:lstStyle/>
                    <a:p>
                      <a:pPr algn="ctr">
                        <a:lnSpc>
                          <a:spcPct val="107000"/>
                        </a:lnSpc>
                        <a:spcAft>
                          <a:spcPts val="0"/>
                        </a:spcAft>
                      </a:pPr>
                      <a:r>
                        <a:rPr lang="en-US" sz="13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3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3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9785760"/>
                  </a:ext>
                </a:extLst>
              </a:tr>
              <a:tr h="438679">
                <a:tc>
                  <a:txBody>
                    <a:bodyPr/>
                    <a:lstStyle/>
                    <a:p>
                      <a:pPr>
                        <a:lnSpc>
                          <a:spcPct val="115000"/>
                        </a:lnSpc>
                        <a:spcAft>
                          <a:spcPts val="0"/>
                        </a:spcAft>
                      </a:pPr>
                      <a:r>
                        <a:rPr lang="en-US" sz="900" b="1" kern="140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kern="1400">
                        <a:solidFill>
                          <a:srgbClr val="002060"/>
                        </a:solidFill>
                        <a:effectLst/>
                        <a:latin typeface="Arial" panose="020B0604020202020204" pitchFamily="34" charset="0"/>
                        <a:ea typeface="Calibri" panose="020F0502020204030204" pitchFamily="34" charset="0"/>
                        <a:cs typeface="Times New Roman" panose="02020603050405020304" pitchFamily="18" charset="0"/>
                      </a:endParaRPr>
                    </a:p>
                  </a:txBody>
                  <a:tcPr marL="0" marR="0" marT="0" marB="0" vert="vert27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Rare</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Unlikely</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Possible</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Likely</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Almost </a:t>
                      </a:r>
                    </a:p>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Certain</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69209484"/>
                  </a:ext>
                </a:extLst>
              </a:tr>
              <a:tr h="305791">
                <a:tc rowSpan="5">
                  <a:txBody>
                    <a:bodyPr/>
                    <a:lstStyle/>
                    <a:p>
                      <a:pPr marL="71755" marR="71755" algn="ctr">
                        <a:lnSpc>
                          <a:spcPct val="107000"/>
                        </a:lnSpc>
                        <a:spcAft>
                          <a:spcPts val="0"/>
                        </a:spcAft>
                      </a:pPr>
                      <a:r>
                        <a:rPr lang="en-US" sz="28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Impact</a:t>
                      </a:r>
                      <a:endParaRPr lang="en-GB" sz="2800" dirty="0">
                        <a:solidFill>
                          <a:srgbClr val="002060"/>
                        </a:solidFill>
                        <a:effectLst/>
                        <a:latin typeface="Frutiger 45 Light"/>
                        <a:ea typeface="Calibri" panose="020F0502020204030204" pitchFamily="34" charset="0"/>
                        <a:cs typeface="Times New Roman" panose="02020603050405020304" pitchFamily="18" charset="0"/>
                      </a:endParaRPr>
                    </a:p>
                  </a:txBody>
                  <a:tcPr marL="0" marR="0" marT="41564" marB="41564" vert="vert27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5 Catastrophic </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10</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15</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07000"/>
                        </a:lnSpc>
                        <a:spcAft>
                          <a:spcPts val="0"/>
                        </a:spcAft>
                      </a:pPr>
                      <a:r>
                        <a:rPr lang="en-US" sz="15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20</a:t>
                      </a:r>
                      <a:endParaRPr lang="en-GB" sz="1500" b="1">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07000"/>
                        </a:lnSpc>
                        <a:spcAft>
                          <a:spcPts val="0"/>
                        </a:spcAft>
                      </a:pPr>
                      <a:r>
                        <a:rPr lang="en-US" sz="15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25</a:t>
                      </a:r>
                      <a:endParaRPr lang="en-GB" sz="1500" b="1">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382461414"/>
                  </a:ext>
                </a:extLst>
              </a:tr>
              <a:tr h="305791">
                <a:tc vMerge="1">
                  <a:txBody>
                    <a:bodyPr/>
                    <a:lstStyle/>
                    <a:p>
                      <a:endParaRPr lang="en-GB"/>
                    </a:p>
                  </a:txBody>
                  <a:tcPr/>
                </a:tc>
                <a:tc>
                  <a:txBody>
                    <a:bodyPr/>
                    <a:lstStyle/>
                    <a:p>
                      <a:pP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4 Major </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8</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12</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16</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a:lnSpc>
                          <a:spcPct val="107000"/>
                        </a:lnSpc>
                        <a:spcAft>
                          <a:spcPts val="0"/>
                        </a:spcAft>
                      </a:pPr>
                      <a:r>
                        <a:rPr lang="en-US" sz="15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20</a:t>
                      </a:r>
                      <a:endParaRPr lang="en-GB" sz="1500" b="1">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87884514"/>
                  </a:ext>
                </a:extLst>
              </a:tr>
              <a:tr h="305791">
                <a:tc vMerge="1">
                  <a:txBody>
                    <a:bodyPr/>
                    <a:lstStyle/>
                    <a:p>
                      <a:endParaRPr lang="en-GB"/>
                    </a:p>
                  </a:txBody>
                  <a:tcPr/>
                </a:tc>
                <a:tc>
                  <a:txBody>
                    <a:bodyPr/>
                    <a:lstStyle/>
                    <a:p>
                      <a:pP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3 Moderate </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6</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9</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12</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15</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098046428"/>
                  </a:ext>
                </a:extLst>
              </a:tr>
              <a:tr h="305791">
                <a:tc vMerge="1">
                  <a:txBody>
                    <a:bodyPr/>
                    <a:lstStyle/>
                    <a:p>
                      <a:endParaRPr lang="en-GB"/>
                    </a:p>
                  </a:txBody>
                  <a:tcPr/>
                </a:tc>
                <a:tc>
                  <a:txBody>
                    <a:bodyPr/>
                    <a:lstStyle/>
                    <a:p>
                      <a:pPr>
                        <a:lnSpc>
                          <a:spcPct val="107000"/>
                        </a:lnSpc>
                        <a:spcAft>
                          <a:spcPts val="0"/>
                        </a:spcAft>
                      </a:pPr>
                      <a:r>
                        <a:rPr lang="en-US" sz="15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 Minor </a:t>
                      </a:r>
                      <a:endParaRPr lang="en-GB" sz="150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6</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8</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10</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08E00"/>
                    </a:solidFill>
                  </a:tcPr>
                </a:tc>
                <a:extLst>
                  <a:ext uri="{0D108BD9-81ED-4DB2-BD59-A6C34878D82A}">
                    <a16:rowId xmlns:a16="http://schemas.microsoft.com/office/drawing/2014/main" val="721163954"/>
                  </a:ext>
                </a:extLst>
              </a:tr>
              <a:tr h="305791">
                <a:tc vMerge="1">
                  <a:txBody>
                    <a:bodyPr/>
                    <a:lstStyle/>
                    <a:p>
                      <a:endParaRPr lang="en-GB"/>
                    </a:p>
                  </a:txBody>
                  <a:tcPr/>
                </a:tc>
                <a:tc>
                  <a:txBody>
                    <a:bodyPr/>
                    <a:lstStyle/>
                    <a:p>
                      <a:pP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 Negligible </a:t>
                      </a:r>
                      <a:endParaRPr lang="en-GB" sz="1500"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500" b="1">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3</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tc>
                  <a:txBody>
                    <a:bodyPr/>
                    <a:lstStyle/>
                    <a:p>
                      <a:pPr algn="ctr">
                        <a:lnSpc>
                          <a:spcPct val="107000"/>
                        </a:lnSpc>
                        <a:spcAft>
                          <a:spcPts val="0"/>
                        </a:spcAft>
                      </a:pPr>
                      <a:r>
                        <a:rPr lang="en-US" sz="15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5</a:t>
                      </a:r>
                      <a:endParaRPr lang="en-GB" sz="1500" b="1" dirty="0">
                        <a:solidFill>
                          <a:srgbClr val="002060"/>
                        </a:solidFill>
                        <a:effectLst/>
                        <a:latin typeface="Frutiger 45 Ligh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B00"/>
                    </a:solidFill>
                  </a:tcPr>
                </a:tc>
                <a:extLst>
                  <a:ext uri="{0D108BD9-81ED-4DB2-BD59-A6C34878D82A}">
                    <a16:rowId xmlns:a16="http://schemas.microsoft.com/office/drawing/2014/main" val="4086944625"/>
                  </a:ext>
                </a:extLst>
              </a:tr>
            </a:tbl>
          </a:graphicData>
        </a:graphic>
      </p:graphicFrame>
      <p:pic>
        <p:nvPicPr>
          <p:cNvPr id="7" name="Picture 6">
            <a:extLst>
              <a:ext uri="{FF2B5EF4-FFF2-40B4-BE49-F238E27FC236}">
                <a16:creationId xmlns:a16="http://schemas.microsoft.com/office/drawing/2014/main" id="{15819B9C-ACD9-4640-B9E7-DE3533430776}"/>
              </a:ext>
            </a:extLst>
          </p:cNvPr>
          <p:cNvPicPr>
            <a:picLocks noChangeAspect="1"/>
          </p:cNvPicPr>
          <p:nvPr/>
        </p:nvPicPr>
        <p:blipFill>
          <a:blip r:embed="rId2"/>
          <a:stretch>
            <a:fillRect/>
          </a:stretch>
        </p:blipFill>
        <p:spPr>
          <a:xfrm>
            <a:off x="6876256" y="4325301"/>
            <a:ext cx="1675421" cy="1216150"/>
          </a:xfrm>
          <a:prstGeom prst="rect">
            <a:avLst/>
          </a:prstGeom>
        </p:spPr>
      </p:pic>
    </p:spTree>
    <p:extLst>
      <p:ext uri="{BB962C8B-B14F-4D97-AF65-F5344CB8AC3E}">
        <p14:creationId xmlns:p14="http://schemas.microsoft.com/office/powerpoint/2010/main" val="2245130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The Information Security Function</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r>
              <a:rPr lang="en-GB" sz="2800" dirty="0">
                <a:solidFill>
                  <a:srgbClr val="002060"/>
                </a:solidFill>
              </a:rPr>
              <a:t>There is no one-size fits all.</a:t>
            </a:r>
          </a:p>
          <a:p>
            <a:r>
              <a:rPr lang="en-GB" sz="2800" dirty="0">
                <a:solidFill>
                  <a:srgbClr val="002060"/>
                </a:solidFill>
              </a:rPr>
              <a:t>Size and structure may be determined by:</a:t>
            </a:r>
          </a:p>
          <a:p>
            <a:pPr lvl="1"/>
            <a:r>
              <a:rPr lang="en-GB" sz="2400" dirty="0">
                <a:solidFill>
                  <a:srgbClr val="002060"/>
                </a:solidFill>
              </a:rPr>
              <a:t>The types of risks</a:t>
            </a:r>
          </a:p>
          <a:p>
            <a:pPr lvl="1"/>
            <a:r>
              <a:rPr lang="en-GB" sz="2400" dirty="0">
                <a:solidFill>
                  <a:srgbClr val="002060"/>
                </a:solidFill>
              </a:rPr>
              <a:t>Where there is more risk</a:t>
            </a:r>
          </a:p>
          <a:p>
            <a:pPr lvl="1"/>
            <a:r>
              <a:rPr lang="en-GB" sz="2400" dirty="0">
                <a:solidFill>
                  <a:srgbClr val="002060"/>
                </a:solidFill>
              </a:rPr>
              <a:t>The extent of the function (some elements in other functions?)</a:t>
            </a:r>
          </a:p>
          <a:p>
            <a:pPr lvl="1"/>
            <a:r>
              <a:rPr lang="en-GB" sz="2400" dirty="0">
                <a:solidFill>
                  <a:srgbClr val="002060"/>
                </a:solidFill>
              </a:rPr>
              <a:t>Where the information security team sits in the organisation </a:t>
            </a:r>
          </a:p>
        </p:txBody>
      </p:sp>
    </p:spTree>
    <p:extLst>
      <p:ext uri="{BB962C8B-B14F-4D97-AF65-F5344CB8AC3E}">
        <p14:creationId xmlns:p14="http://schemas.microsoft.com/office/powerpoint/2010/main" val="12502941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The Information Security Function</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r>
              <a:rPr lang="en-GB" sz="2800" dirty="0">
                <a:solidFill>
                  <a:srgbClr val="002060"/>
                </a:solidFill>
              </a:rPr>
              <a:t>Security requirements could include:</a:t>
            </a:r>
          </a:p>
          <a:p>
            <a:pPr lvl="1"/>
            <a:r>
              <a:rPr lang="en-GB" sz="2000" dirty="0">
                <a:solidFill>
                  <a:srgbClr val="002060"/>
                </a:solidFill>
              </a:rPr>
              <a:t>Business continuity and disaster recovery </a:t>
            </a:r>
          </a:p>
          <a:p>
            <a:pPr lvl="1"/>
            <a:r>
              <a:rPr lang="en-GB" sz="2000" dirty="0">
                <a:solidFill>
                  <a:srgbClr val="002060"/>
                </a:solidFill>
              </a:rPr>
              <a:t>Cryptographic key management</a:t>
            </a:r>
          </a:p>
          <a:p>
            <a:pPr lvl="1"/>
            <a:r>
              <a:rPr lang="en-GB" sz="2000" dirty="0">
                <a:solidFill>
                  <a:srgbClr val="002060"/>
                </a:solidFill>
              </a:rPr>
              <a:t>Defining processes for patching for endpoints, servers, applications, etc. (undertaken by IT) </a:t>
            </a:r>
          </a:p>
          <a:p>
            <a:pPr lvl="1"/>
            <a:r>
              <a:rPr lang="en-GB" sz="2000" dirty="0">
                <a:solidFill>
                  <a:srgbClr val="002060"/>
                </a:solidFill>
              </a:rPr>
              <a:t>Reporting</a:t>
            </a:r>
          </a:p>
          <a:p>
            <a:pPr lvl="1"/>
            <a:r>
              <a:rPr lang="en-GB" sz="2000" dirty="0">
                <a:solidFill>
                  <a:srgbClr val="002060"/>
                </a:solidFill>
              </a:rPr>
              <a:t>Vulnerability scanning and penetration testing, </a:t>
            </a:r>
          </a:p>
          <a:p>
            <a:pPr lvl="1"/>
            <a:r>
              <a:rPr lang="en-GB" sz="2000" dirty="0">
                <a:solidFill>
                  <a:srgbClr val="002060"/>
                </a:solidFill>
              </a:rPr>
              <a:t>Threat intelligence</a:t>
            </a:r>
          </a:p>
          <a:p>
            <a:pPr lvl="1"/>
            <a:r>
              <a:rPr lang="en-GB" sz="2000" dirty="0">
                <a:solidFill>
                  <a:srgbClr val="002060"/>
                </a:solidFill>
              </a:rPr>
              <a:t>Physical security, including protecting physical access to assets, networks or information.</a:t>
            </a:r>
          </a:p>
        </p:txBody>
      </p:sp>
    </p:spTree>
    <p:extLst>
      <p:ext uri="{BB962C8B-B14F-4D97-AF65-F5344CB8AC3E}">
        <p14:creationId xmlns:p14="http://schemas.microsoft.com/office/powerpoint/2010/main" val="36999807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The Information Security Function e.g.</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pPr marL="0" indent="0">
              <a:buNone/>
            </a:pPr>
            <a:r>
              <a:rPr lang="en-GB" sz="2800" dirty="0">
                <a:solidFill>
                  <a:srgbClr val="002060"/>
                </a:solidFill>
              </a:rPr>
              <a:t>Governance Risk and Compliance (e.g. could manage): </a:t>
            </a:r>
          </a:p>
          <a:p>
            <a:r>
              <a:rPr lang="en-GB" sz="2800" dirty="0">
                <a:solidFill>
                  <a:srgbClr val="002060"/>
                </a:solidFill>
              </a:rPr>
              <a:t>Policies</a:t>
            </a:r>
          </a:p>
          <a:p>
            <a:r>
              <a:rPr lang="en-GB" sz="2800" dirty="0">
                <a:solidFill>
                  <a:srgbClr val="002060"/>
                </a:solidFill>
              </a:rPr>
              <a:t>Standards</a:t>
            </a:r>
          </a:p>
          <a:p>
            <a:r>
              <a:rPr lang="en-GB" sz="2800" dirty="0">
                <a:solidFill>
                  <a:srgbClr val="002060"/>
                </a:solidFill>
              </a:rPr>
              <a:t>Training and awareness</a:t>
            </a:r>
          </a:p>
          <a:p>
            <a:r>
              <a:rPr lang="en-GB" sz="2800" dirty="0">
                <a:solidFill>
                  <a:srgbClr val="002060"/>
                </a:solidFill>
              </a:rPr>
              <a:t>Risk management.</a:t>
            </a:r>
          </a:p>
        </p:txBody>
      </p:sp>
    </p:spTree>
    <p:extLst>
      <p:ext uri="{BB962C8B-B14F-4D97-AF65-F5344CB8AC3E}">
        <p14:creationId xmlns:p14="http://schemas.microsoft.com/office/powerpoint/2010/main" val="37460144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The Information Security Function e.g.</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pPr marL="0" indent="0">
              <a:buNone/>
            </a:pPr>
            <a:r>
              <a:rPr lang="en-GB" sz="2800" dirty="0">
                <a:solidFill>
                  <a:srgbClr val="002060"/>
                </a:solidFill>
              </a:rPr>
              <a:t>Infrastructure security could deal with Security architecture for infrastructure and security operations such as: </a:t>
            </a:r>
          </a:p>
          <a:p>
            <a:r>
              <a:rPr lang="en-GB" sz="2800" dirty="0">
                <a:solidFill>
                  <a:srgbClr val="002060"/>
                </a:solidFill>
              </a:rPr>
              <a:t>Governance of operational security policy</a:t>
            </a:r>
          </a:p>
          <a:p>
            <a:r>
              <a:rPr lang="en-GB" sz="2800" dirty="0">
                <a:solidFill>
                  <a:srgbClr val="002060"/>
                </a:solidFill>
              </a:rPr>
              <a:t>Setting security group policy</a:t>
            </a:r>
          </a:p>
          <a:p>
            <a:r>
              <a:rPr lang="en-GB" sz="2800" dirty="0">
                <a:solidFill>
                  <a:srgbClr val="002060"/>
                </a:solidFill>
              </a:rPr>
              <a:t>Configuring file Shares / infrastructure</a:t>
            </a:r>
          </a:p>
          <a:p>
            <a:pPr marL="0" indent="0">
              <a:buNone/>
            </a:pPr>
            <a:endParaRPr lang="en-GB" sz="2800" dirty="0">
              <a:solidFill>
                <a:srgbClr val="002060"/>
              </a:solidFill>
            </a:endParaRPr>
          </a:p>
        </p:txBody>
      </p:sp>
    </p:spTree>
    <p:extLst>
      <p:ext uri="{BB962C8B-B14F-4D97-AF65-F5344CB8AC3E}">
        <p14:creationId xmlns:p14="http://schemas.microsoft.com/office/powerpoint/2010/main" val="21883632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The Information Security Function e.g.</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a:bodyPr>
          <a:lstStyle/>
          <a:p>
            <a:pPr marL="0" indent="0">
              <a:buNone/>
            </a:pPr>
            <a:r>
              <a:rPr lang="en-GB" sz="2800" dirty="0">
                <a:solidFill>
                  <a:srgbClr val="002060"/>
                </a:solidFill>
              </a:rPr>
              <a:t>Application security could deal with:</a:t>
            </a:r>
          </a:p>
          <a:p>
            <a:r>
              <a:rPr lang="en-GB" sz="2800" dirty="0">
                <a:solidFill>
                  <a:srgbClr val="002060"/>
                </a:solidFill>
              </a:rPr>
              <a:t>Security of applications</a:t>
            </a:r>
          </a:p>
          <a:p>
            <a:r>
              <a:rPr lang="en-GB" sz="2800" dirty="0">
                <a:solidFill>
                  <a:srgbClr val="002060"/>
                </a:solidFill>
              </a:rPr>
              <a:t>Information asset management</a:t>
            </a:r>
          </a:p>
          <a:p>
            <a:r>
              <a:rPr lang="en-GB" sz="2800" dirty="0">
                <a:solidFill>
                  <a:srgbClr val="002060"/>
                </a:solidFill>
              </a:rPr>
              <a:t>Database security</a:t>
            </a:r>
          </a:p>
          <a:p>
            <a:pPr marL="0" indent="0">
              <a:buNone/>
            </a:pPr>
            <a:endParaRPr lang="en-GB" sz="2800" dirty="0">
              <a:solidFill>
                <a:srgbClr val="002060"/>
              </a:solidFill>
            </a:endParaRPr>
          </a:p>
        </p:txBody>
      </p:sp>
    </p:spTree>
    <p:extLst>
      <p:ext uri="{BB962C8B-B14F-4D97-AF65-F5344CB8AC3E}">
        <p14:creationId xmlns:p14="http://schemas.microsoft.com/office/powerpoint/2010/main" val="35588059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3AC8-ADA2-4673-9B5D-0D1E5E0DEB5D}"/>
              </a:ext>
            </a:extLst>
          </p:cNvPr>
          <p:cNvSpPr>
            <a:spLocks noGrp="1"/>
          </p:cNvSpPr>
          <p:nvPr>
            <p:ph type="title"/>
          </p:nvPr>
        </p:nvSpPr>
        <p:spPr/>
        <p:txBody>
          <a:bodyPr>
            <a:normAutofit fontScale="90000"/>
          </a:bodyPr>
          <a:lstStyle/>
          <a:p>
            <a:r>
              <a:rPr lang="en-GB" dirty="0">
                <a:solidFill>
                  <a:srgbClr val="002060"/>
                </a:solidFill>
              </a:rPr>
              <a:t>The Information Security Function</a:t>
            </a:r>
          </a:p>
        </p:txBody>
      </p:sp>
      <p:sp>
        <p:nvSpPr>
          <p:cNvPr id="3" name="Content Placeholder 2">
            <a:extLst>
              <a:ext uri="{FF2B5EF4-FFF2-40B4-BE49-F238E27FC236}">
                <a16:creationId xmlns:a16="http://schemas.microsoft.com/office/drawing/2014/main" id="{4A39C613-1E58-4825-8AC0-8EC291B51700}"/>
              </a:ext>
            </a:extLst>
          </p:cNvPr>
          <p:cNvSpPr>
            <a:spLocks noGrp="1"/>
          </p:cNvSpPr>
          <p:nvPr>
            <p:ph idx="1"/>
          </p:nvPr>
        </p:nvSpPr>
        <p:spPr/>
        <p:txBody>
          <a:bodyPr>
            <a:normAutofit fontScale="92500" lnSpcReduction="10000"/>
          </a:bodyPr>
          <a:lstStyle/>
          <a:p>
            <a:pPr marL="0" indent="0">
              <a:buNone/>
            </a:pPr>
            <a:r>
              <a:rPr lang="en-GB" sz="2800" dirty="0">
                <a:solidFill>
                  <a:srgbClr val="002060"/>
                </a:solidFill>
              </a:rPr>
              <a:t>Notes</a:t>
            </a:r>
          </a:p>
          <a:p>
            <a:pPr marL="514350" indent="-514350">
              <a:buAutoNum type="arabicPeriod"/>
            </a:pPr>
            <a:r>
              <a:rPr lang="en-GB" sz="2800" dirty="0">
                <a:solidFill>
                  <a:srgbClr val="002060"/>
                </a:solidFill>
              </a:rPr>
              <a:t>Information Security isn’t limited to IT</a:t>
            </a:r>
          </a:p>
          <a:p>
            <a:pPr marL="514350" indent="-514350">
              <a:buAutoNum type="arabicPeriod"/>
            </a:pPr>
            <a:r>
              <a:rPr lang="en-GB" sz="2800" dirty="0">
                <a:solidFill>
                  <a:srgbClr val="002060"/>
                </a:solidFill>
              </a:rPr>
              <a:t>Some of the day to day Information Security work etc is done by other departments, for example:</a:t>
            </a:r>
          </a:p>
          <a:p>
            <a:pPr marL="893763"/>
            <a:r>
              <a:rPr lang="en-GB" sz="2600" dirty="0">
                <a:solidFill>
                  <a:srgbClr val="002060"/>
                </a:solidFill>
              </a:rPr>
              <a:t>Infrastructure work (IT)</a:t>
            </a:r>
          </a:p>
          <a:p>
            <a:pPr marL="893763"/>
            <a:r>
              <a:rPr lang="en-GB" sz="2600" dirty="0">
                <a:solidFill>
                  <a:srgbClr val="002060"/>
                </a:solidFill>
              </a:rPr>
              <a:t>Installing Antivirus (IT)</a:t>
            </a:r>
          </a:p>
          <a:p>
            <a:pPr marL="893763"/>
            <a:r>
              <a:rPr lang="en-GB" sz="2600" dirty="0">
                <a:solidFill>
                  <a:srgbClr val="002060"/>
                </a:solidFill>
              </a:rPr>
              <a:t>CCTV (Corporate Services)</a:t>
            </a:r>
          </a:p>
          <a:p>
            <a:pPr marL="893763"/>
            <a:r>
              <a:rPr lang="en-GB" sz="2600" dirty="0">
                <a:solidFill>
                  <a:srgbClr val="002060"/>
                </a:solidFill>
              </a:rPr>
              <a:t>Business Continuity (Service Management / Corporate Services)</a:t>
            </a:r>
          </a:p>
          <a:p>
            <a:pPr marL="0" indent="0">
              <a:buNone/>
            </a:pPr>
            <a:endParaRPr lang="en-GB" sz="2800" dirty="0">
              <a:solidFill>
                <a:srgbClr val="002060"/>
              </a:solidFill>
            </a:endParaRPr>
          </a:p>
        </p:txBody>
      </p:sp>
    </p:spTree>
    <p:extLst>
      <p:ext uri="{BB962C8B-B14F-4D97-AF65-F5344CB8AC3E}">
        <p14:creationId xmlns:p14="http://schemas.microsoft.com/office/powerpoint/2010/main" val="15964507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954828"/>
            <a:ext cx="7772400" cy="3266259"/>
          </a:xfrm>
        </p:spPr>
        <p:txBody>
          <a:bodyPr>
            <a:normAutofit/>
          </a:bodyPr>
          <a:lstStyle/>
          <a:p>
            <a:r>
              <a:rPr lang="en-GB" sz="9000" dirty="0">
                <a:solidFill>
                  <a:schemeClr val="bg1"/>
                </a:solidFill>
              </a:rPr>
              <a:t>Questions</a:t>
            </a:r>
          </a:p>
        </p:txBody>
      </p:sp>
      <p:grpSp>
        <p:nvGrpSpPr>
          <p:cNvPr id="8" name="Group 7"/>
          <p:cNvGrpSpPr/>
          <p:nvPr/>
        </p:nvGrpSpPr>
        <p:grpSpPr>
          <a:xfrm>
            <a:off x="6228183" y="332656"/>
            <a:ext cx="2673263" cy="792088"/>
            <a:chOff x="7845452" y="1400896"/>
            <a:chExt cx="4862436" cy="1472108"/>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33340"/>
            <a:stretch/>
          </p:blipFill>
          <p:spPr>
            <a:xfrm>
              <a:off x="9396536" y="1400897"/>
              <a:ext cx="3311352" cy="1468562"/>
            </a:xfrm>
            <a:prstGeom prst="rect">
              <a:avLst/>
            </a:prstGeom>
          </p:spPr>
        </p:pic>
        <p:pic>
          <p:nvPicPr>
            <p:cNvPr id="6" name="Picture 5"/>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r="65327"/>
            <a:stretch/>
          </p:blipFill>
          <p:spPr>
            <a:xfrm>
              <a:off x="7845452" y="1400896"/>
              <a:ext cx="1584176" cy="1472108"/>
            </a:xfrm>
            <a:prstGeom prst="rect">
              <a:avLst/>
            </a:prstGeom>
          </p:spPr>
        </p:pic>
      </p:grpSp>
    </p:spTree>
    <p:extLst>
      <p:ext uri="{BB962C8B-B14F-4D97-AF65-F5344CB8AC3E}">
        <p14:creationId xmlns:p14="http://schemas.microsoft.com/office/powerpoint/2010/main" val="19622160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3379</TotalTime>
  <Words>1731</Words>
  <Application>Microsoft Office PowerPoint</Application>
  <PresentationFormat>On-screen Show (4:3)</PresentationFormat>
  <Paragraphs>377</Paragraphs>
  <Slides>39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Frutiger 45 Light</vt:lpstr>
      <vt:lpstr>Myriad Pro</vt:lpstr>
      <vt:lpstr>Open Sans</vt:lpstr>
      <vt:lpstr>Symbol</vt:lpstr>
      <vt:lpstr>Times New Roman</vt:lpstr>
      <vt:lpstr>20140311PresentationUWTSDTemplate</vt:lpstr>
      <vt:lpstr>Information Security  </vt:lpstr>
      <vt:lpstr>What is Information Security?</vt:lpstr>
      <vt:lpstr>Physical Assets</vt:lpstr>
      <vt:lpstr>Electronic (non physical) Assets</vt:lpstr>
      <vt:lpstr>Purpose of embedding Information Security</vt:lpstr>
      <vt:lpstr>Information Security</vt:lpstr>
      <vt:lpstr>Types of Threat</vt:lpstr>
      <vt:lpstr>Approach to Risk</vt:lpstr>
      <vt:lpstr>Approach to Risk</vt:lpstr>
      <vt:lpstr>Approach to Risk</vt:lpstr>
      <vt:lpstr>Approach to Risk</vt:lpstr>
      <vt:lpstr>Data Protection Considerations (Personal Data)</vt:lpstr>
      <vt:lpstr>Data Protection Principles</vt:lpstr>
      <vt:lpstr>Data Protection Principles</vt:lpstr>
      <vt:lpstr>Data Protection Principles</vt:lpstr>
      <vt:lpstr>Data Protection Principles</vt:lpstr>
      <vt:lpstr>Security Measures: Strategic Planning</vt:lpstr>
      <vt:lpstr>Security Measures: Strategic Planning</vt:lpstr>
      <vt:lpstr>Security Measures: Strategic Planning</vt:lpstr>
      <vt:lpstr>Security Measures: Policy</vt:lpstr>
      <vt:lpstr>Security Measures: Policy</vt:lpstr>
      <vt:lpstr>Security Measures: Policy</vt:lpstr>
      <vt:lpstr>Security Measures: Policy</vt:lpstr>
      <vt:lpstr>Security Measures: Policy</vt:lpstr>
      <vt:lpstr>Security Measures: Policy Principles</vt:lpstr>
      <vt:lpstr>Security Measures: Contingency etc. </vt:lpstr>
      <vt:lpstr>Security Measures: Contingency etc. </vt:lpstr>
      <vt:lpstr>Security Measures: Contingency etc. </vt:lpstr>
      <vt:lpstr>Risk Assessment</vt:lpstr>
      <vt:lpstr>Risk Assessment</vt:lpstr>
      <vt:lpstr>Risk Assessment</vt:lpstr>
      <vt:lpstr>Risk Assessment</vt:lpstr>
      <vt:lpstr>The Information Security Function</vt:lpstr>
      <vt:lpstr>The Information Security Function</vt:lpstr>
      <vt:lpstr>The Information Security Function e.g.</vt:lpstr>
      <vt:lpstr>The Information Security Function e.g.</vt:lpstr>
      <vt:lpstr>The Information Security Function e.g.</vt:lpstr>
      <vt:lpstr>The Information Security Function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Governance Presentation  The Data Protection Framework</dc:title>
  <dc:creator>Andrew Fletcher (NWIS - Information Governance)</dc:creator>
  <cp:lastModifiedBy>Andrew Fletcher (DHCW - Information Governance)</cp:lastModifiedBy>
  <cp:revision>54</cp:revision>
  <dcterms:created xsi:type="dcterms:W3CDTF">2020-06-01T22:04:57Z</dcterms:created>
  <dcterms:modified xsi:type="dcterms:W3CDTF">2023-11-29T10:08:57Z</dcterms:modified>
</cp:coreProperties>
</file>